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mov" ContentType="video/quicktime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444" r:id="rId3"/>
    <p:sldId id="648" r:id="rId4"/>
    <p:sldId id="548" r:id="rId5"/>
    <p:sldId id="558" r:id="rId6"/>
    <p:sldId id="579" r:id="rId7"/>
    <p:sldId id="474" r:id="rId8"/>
    <p:sldId id="562" r:id="rId9"/>
    <p:sldId id="734" r:id="rId10"/>
    <p:sldId id="479" r:id="rId11"/>
    <p:sldId id="480" r:id="rId12"/>
    <p:sldId id="571" r:id="rId13"/>
    <p:sldId id="834" r:id="rId14"/>
    <p:sldId id="483" r:id="rId15"/>
    <p:sldId id="420" r:id="rId16"/>
    <p:sldId id="323" r:id="rId17"/>
    <p:sldId id="766" r:id="rId18"/>
    <p:sldId id="767" r:id="rId19"/>
    <p:sldId id="763" r:id="rId20"/>
    <p:sldId id="762" r:id="rId21"/>
    <p:sldId id="776" r:id="rId22"/>
    <p:sldId id="392" r:id="rId23"/>
    <p:sldId id="778" r:id="rId24"/>
    <p:sldId id="768" r:id="rId25"/>
    <p:sldId id="258" r:id="rId26"/>
    <p:sldId id="513" r:id="rId27"/>
    <p:sldId id="514" r:id="rId28"/>
    <p:sldId id="463" r:id="rId29"/>
    <p:sldId id="773" r:id="rId30"/>
    <p:sldId id="774" r:id="rId31"/>
    <p:sldId id="381" r:id="rId32"/>
    <p:sldId id="502" r:id="rId33"/>
    <p:sldId id="331" r:id="rId34"/>
    <p:sldId id="787" r:id="rId35"/>
    <p:sldId id="672" r:id="rId36"/>
    <p:sldId id="760" r:id="rId37"/>
    <p:sldId id="788" r:id="rId38"/>
    <p:sldId id="656" r:id="rId39"/>
  </p:sldIdLst>
  <p:sldSz cx="9144000" cy="6858000" type="screen4x3"/>
  <p:notesSz cx="685800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6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ana" initials="A" lastIdx="33" clrIdx="0">
    <p:extLst>
      <p:ext uri="{19B8F6BF-5375-455C-9EA6-DF929625EA0E}">
        <p15:presenceInfo xmlns:p15="http://schemas.microsoft.com/office/powerpoint/2012/main" xmlns="" userId="Adriana" providerId="None"/>
      </p:ext>
    </p:extLst>
  </p:cmAuthor>
  <p:cmAuthor id="2" name="Adriana Kovashka" initials="AK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FFF"/>
    <a:srgbClr val="49DE42"/>
    <a:srgbClr val="FF0000"/>
    <a:srgbClr val="ADB9CA"/>
    <a:srgbClr val="C29769"/>
    <a:srgbClr val="92D050"/>
    <a:srgbClr val="04FF04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2" autoAdjust="0"/>
    <p:restoredTop sz="84767" autoAdjust="0"/>
  </p:normalViewPr>
  <p:slideViewPr>
    <p:cSldViewPr snapToGrid="0">
      <p:cViewPr>
        <p:scale>
          <a:sx n="60" d="100"/>
          <a:sy n="60" d="100"/>
        </p:scale>
        <p:origin x="-155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4482"/>
    </p:cViewPr>
  </p:sorterViewPr>
  <p:notesViewPr>
    <p:cSldViewPr snapToGrid="0">
      <p:cViewPr varScale="1">
        <p:scale>
          <a:sx n="54" d="100"/>
          <a:sy n="54" d="100"/>
        </p:scale>
        <p:origin x="-2880" y="-108"/>
      </p:cViewPr>
      <p:guideLst>
        <p:guide orient="horz" pos="2926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riana%20Kovashka\Documents\Grad%20School\Computer%20Vision\faculty_interviews\kristen_summer_school_pivot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driana%20Kovashka\Documents\Grad%20School\Computer%20Vision\iccv2013_posters\search_chart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Sheet1!$O$8</c:f>
              <c:strCache>
                <c:ptCount val="1"/>
                <c:pt idx="0">
                  <c:v>Active pivots</c:v>
                </c:pt>
              </c:strCache>
            </c:strRef>
          </c:tx>
          <c:cat>
            <c:strRef>
              <c:f>Sheet1!$P$7:$R$7</c:f>
              <c:strCache>
                <c:ptCount val="3"/>
                <c:pt idx="0">
                  <c:v>Shoes</c:v>
                </c:pt>
                <c:pt idx="1">
                  <c:v>Scenes</c:v>
                </c:pt>
                <c:pt idx="2">
                  <c:v>Faces</c:v>
                </c:pt>
              </c:strCache>
            </c:strRef>
          </c:cat>
          <c:val>
            <c:numRef>
              <c:f>Sheet1!$P$8:$R$8</c:f>
              <c:numCache>
                <c:formatCode>General</c:formatCode>
                <c:ptCount val="3"/>
                <c:pt idx="0">
                  <c:v>97.899199999999993</c:v>
                </c:pt>
                <c:pt idx="1">
                  <c:v>95.4756</c:v>
                </c:pt>
                <c:pt idx="2">
                  <c:v>96.933899999999994</c:v>
                </c:pt>
              </c:numCache>
            </c:numRef>
          </c:val>
        </c:ser>
        <c:ser>
          <c:idx val="1"/>
          <c:order val="1"/>
          <c:tx>
            <c:strRef>
              <c:f>Sheet1!$O$9</c:f>
              <c:strCache>
                <c:ptCount val="1"/>
                <c:pt idx="0">
                  <c:v>Active exhaustive</c:v>
                </c:pt>
              </c:strCache>
            </c:strRef>
          </c:tx>
          <c:cat>
            <c:strRef>
              <c:f>Sheet1!$P$7:$R$7</c:f>
              <c:strCache>
                <c:ptCount val="3"/>
                <c:pt idx="0">
                  <c:v>Shoes</c:v>
                </c:pt>
                <c:pt idx="1">
                  <c:v>Scenes</c:v>
                </c:pt>
                <c:pt idx="2">
                  <c:v>Faces</c:v>
                </c:pt>
              </c:strCache>
            </c:strRef>
          </c:cat>
          <c:val>
            <c:numRef>
              <c:f>Sheet1!$P$9:$R$9</c:f>
              <c:numCache>
                <c:formatCode>General</c:formatCode>
                <c:ptCount val="3"/>
                <c:pt idx="0">
                  <c:v>89.5</c:v>
                </c:pt>
                <c:pt idx="1">
                  <c:v>89</c:v>
                </c:pt>
                <c:pt idx="2">
                  <c:v>87.5</c:v>
                </c:pt>
              </c:numCache>
            </c:numRef>
          </c:val>
        </c:ser>
        <c:ser>
          <c:idx val="2"/>
          <c:order val="2"/>
          <c:tx>
            <c:strRef>
              <c:f>Sheet1!$O$10</c:f>
              <c:strCache>
                <c:ptCount val="1"/>
                <c:pt idx="0">
                  <c:v>Top</c:v>
                </c:pt>
              </c:strCache>
            </c:strRef>
          </c:tx>
          <c:cat>
            <c:strRef>
              <c:f>Sheet1!$P$7:$R$7</c:f>
              <c:strCache>
                <c:ptCount val="3"/>
                <c:pt idx="0">
                  <c:v>Shoes</c:v>
                </c:pt>
                <c:pt idx="1">
                  <c:v>Scenes</c:v>
                </c:pt>
                <c:pt idx="2">
                  <c:v>Faces</c:v>
                </c:pt>
              </c:strCache>
            </c:strRef>
          </c:cat>
          <c:val>
            <c:numRef>
              <c:f>Sheet1!$P$10:$R$10</c:f>
              <c:numCache>
                <c:formatCode>General</c:formatCode>
                <c:ptCount val="3"/>
                <c:pt idx="0">
                  <c:v>94.242500000000007</c:v>
                </c:pt>
                <c:pt idx="1">
                  <c:v>86.028299999999987</c:v>
                </c:pt>
                <c:pt idx="2">
                  <c:v>88.983199999999997</c:v>
                </c:pt>
              </c:numCache>
            </c:numRef>
          </c:val>
        </c:ser>
        <c:ser>
          <c:idx val="3"/>
          <c:order val="3"/>
          <c:tx>
            <c:strRef>
              <c:f>Sheet1!$O$11</c:f>
              <c:strCache>
                <c:ptCount val="1"/>
                <c:pt idx="0">
                  <c:v>Passive</c:v>
                </c:pt>
              </c:strCache>
            </c:strRef>
          </c:tx>
          <c:cat>
            <c:strRef>
              <c:f>Sheet1!$P$7:$R$7</c:f>
              <c:strCache>
                <c:ptCount val="3"/>
                <c:pt idx="0">
                  <c:v>Shoes</c:v>
                </c:pt>
                <c:pt idx="1">
                  <c:v>Scenes</c:v>
                </c:pt>
                <c:pt idx="2">
                  <c:v>Faces</c:v>
                </c:pt>
              </c:strCache>
            </c:strRef>
          </c:cat>
          <c:val>
            <c:numRef>
              <c:f>Sheet1!$P$11:$R$11</c:f>
              <c:numCache>
                <c:formatCode>General</c:formatCode>
                <c:ptCount val="3"/>
                <c:pt idx="0">
                  <c:v>93.627999999999986</c:v>
                </c:pt>
                <c:pt idx="1">
                  <c:v>88.539100000000005</c:v>
                </c:pt>
                <c:pt idx="2">
                  <c:v>88.891200000000026</c:v>
                </c:pt>
              </c:numCache>
            </c:numRef>
          </c:val>
        </c:ser>
        <c:shape val="box"/>
        <c:axId val="78203136"/>
        <c:axId val="78225408"/>
        <c:axId val="0"/>
      </c:bar3DChart>
      <c:catAx>
        <c:axId val="78203136"/>
        <c:scaling>
          <c:orientation val="minMax"/>
        </c:scaling>
        <c:axPos val="b"/>
        <c:numFmt formatCode="General" sourceLinked="0"/>
        <c:tickLblPos val="nextTo"/>
        <c:crossAx val="78225408"/>
        <c:crosses val="autoZero"/>
        <c:auto val="1"/>
        <c:lblAlgn val="ctr"/>
        <c:lblOffset val="100"/>
      </c:catAx>
      <c:valAx>
        <c:axId val="78225408"/>
        <c:scaling>
          <c:orientation val="minMax"/>
        </c:scaling>
        <c:axPos val="l"/>
        <c:majorGridlines/>
        <c:numFmt formatCode="General" sourceLinked="1"/>
        <c:tickLblPos val="nextTo"/>
        <c:crossAx val="78203136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20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8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0410043554177468E-2"/>
          <c:y val="0.13717024964197369"/>
          <c:w val="0.90034367764563361"/>
          <c:h val="0.47412567569974262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generic </c:v>
                </c:pt>
              </c:strCache>
            </c:strRef>
          </c:tx>
          <c:spPr>
            <a:solidFill>
              <a:schemeClr val="tx1"/>
            </a:solidFill>
          </c:spPr>
          <c:cat>
            <c:strRef>
              <c:f>Sheet1!$A$2:$A$3</c:f>
              <c:strCache>
                <c:ptCount val="2"/>
                <c:pt idx="0">
                  <c:v>Shoes-Binary</c:v>
                </c:pt>
                <c:pt idx="1">
                  <c:v>SUN 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31.5</c:v>
                </c:pt>
                <c:pt idx="1">
                  <c:v>34.300000000000004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generic+ </c:v>
                </c:pt>
              </c:strCache>
            </c:strRef>
          </c:tx>
          <c:spPr>
            <a:solidFill>
              <a:srgbClr val="CC3399"/>
            </a:solidFill>
          </c:spPr>
          <c:cat>
            <c:strRef>
              <c:f>Sheet1!$A$2:$A$3</c:f>
              <c:strCache>
                <c:ptCount val="2"/>
                <c:pt idx="0">
                  <c:v>Shoes-Binary</c:v>
                </c:pt>
                <c:pt idx="1">
                  <c:v>SUN  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36.300000000000004</c:v>
                </c:pt>
                <c:pt idx="1">
                  <c:v>47.3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user-exclusive </c:v>
                </c:pt>
              </c:strCache>
            </c:strRef>
          </c:tx>
          <c:spPr>
            <a:solidFill>
              <a:srgbClr val="0099FF"/>
            </a:solidFill>
          </c:spPr>
          <c:cat>
            <c:strRef>
              <c:f>Sheet1!$A$2:$A$3</c:f>
              <c:strCache>
                <c:ptCount val="2"/>
                <c:pt idx="0">
                  <c:v>Shoes-Binary</c:v>
                </c:pt>
                <c:pt idx="1">
                  <c:v>SUN  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40.300000000000004</c:v>
                </c:pt>
                <c:pt idx="1">
                  <c:v>51.9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user-adaptive 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Sheet1!$A$2:$A$3</c:f>
              <c:strCache>
                <c:ptCount val="2"/>
                <c:pt idx="0">
                  <c:v>Shoes-Binary</c:v>
                </c:pt>
                <c:pt idx="1">
                  <c:v>SUN  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43.6</c:v>
                </c:pt>
                <c:pt idx="1">
                  <c:v>64.5</c:v>
                </c:pt>
              </c:numCache>
            </c:numRef>
          </c:val>
        </c:ser>
        <c:gapWidth val="75"/>
        <c:overlap val="-25"/>
        <c:axId val="79045376"/>
        <c:axId val="79046912"/>
      </c:barChart>
      <c:catAx>
        <c:axId val="79045376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3200"/>
            </a:pPr>
            <a:endParaRPr lang="en-US"/>
          </a:p>
        </c:txPr>
        <c:crossAx val="79046912"/>
        <c:crosses val="autoZero"/>
        <c:auto val="1"/>
        <c:lblAlgn val="ctr"/>
        <c:lblOffset val="100"/>
      </c:catAx>
      <c:valAx>
        <c:axId val="7904691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790453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77431145303995763"/>
          <c:w val="1"/>
          <c:h val="0.22568854696004267"/>
        </c:manualLayout>
      </c:layout>
      <c:txPr>
        <a:bodyPr/>
        <a:lstStyle/>
        <a:p>
          <a:pPr>
            <a:defRPr sz="2800"/>
          </a:pPr>
          <a:endParaRPr lang="en-US"/>
        </a:p>
      </c:txPr>
    </c:legend>
    <c:plotVisOnly val="1"/>
    <c:dispBlanksAs val="gap"/>
  </c:chart>
  <c:txPr>
    <a:bodyPr/>
    <a:lstStyle/>
    <a:p>
      <a:pPr>
        <a:defRPr sz="2000"/>
      </a:pPr>
      <a:endParaRPr lang="en-US"/>
    </a:p>
  </c:txPr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1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1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42A97-A9D4-49DC-8225-AC78F60D546B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3936"/>
            <a:ext cx="2971800" cy="4661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3936"/>
            <a:ext cx="2971800" cy="4661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AB97C-0F71-4534-842A-67DED0C5AA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508092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1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1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0463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0837"/>
            <a:ext cx="5486400" cy="365795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6"/>
            <a:ext cx="2971800" cy="4661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3936"/>
            <a:ext cx="2971800" cy="4661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6269B-0F77-42A2-A894-9ABED6691E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03843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4E3A6F4-4DFF-4A2F-BC44-CB0C15163795}" type="datetime1">
              <a:rPr lang="en-US" smtClean="0"/>
              <a:pPr/>
              <a:t>9/25/2014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7813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2A734-F34A-495A-9EE4-BF5C1A07A39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4948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2A734-F34A-495A-9EE4-BF5C1A07A39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6079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744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9277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7356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1790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8861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5235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283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C7386-D14D-4564-A5BD-C1CB5CB23D8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424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5684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9946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19443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2692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6127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E682058-A058-4223-8B05-E37D80D2A6ED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5118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7678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77495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2036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E51A28-593D-4AC4-AB93-C978E57398D5}" type="datetime1">
              <a:rPr lang="en-US" altLang="en-US" sz="1200" smtClean="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9/25/2014</a:t>
            </a:fld>
            <a:endParaRPr lang="en-US" altLang="en-US" sz="1200" smtClean="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7203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D4BBB8-82DE-4F2B-96B3-38A4D894D495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47773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94117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6335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6233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2112F25-B9C0-42DE-A419-BF91C4EF6665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6396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3942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13000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21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4342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3343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4215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9868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0518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269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A239-ACC3-418F-80C6-3AED4BB9F66A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0371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620A-BCC3-4BE8-9BAA-D18A42E8BB49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302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B656-21D2-410D-B9E8-06DC7688A108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0905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752"/>
            <a:ext cx="9144000" cy="656151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9404"/>
            <a:ext cx="7886700" cy="51675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7E87-E2A1-4928-A62A-2CC360C4B196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1885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F3FC-73E7-4BA4-A529-0996B04FBD36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6099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F9FB-812A-4A0D-BDE6-D537A1CA470F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911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A870E-A4C8-47FD-AE37-7FEEDC2AD617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141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171A-55AF-4519-BDD1-9FE6F8A5E588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4352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62EF-809E-4B9F-936F-1986DA3F5DA1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86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A9EE-CEDC-4F21-86CD-67C677463763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0796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81CB3-C935-446A-8B1E-B845BF0A6571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53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83F39-33B6-49F4-AC4B-979FB395B186}" type="datetime1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605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39.png"/><Relationship Id="rId10" Type="http://schemas.openxmlformats.org/officeDocument/2006/relationships/image" Target="../media/image46.jpeg"/><Relationship Id="rId4" Type="http://schemas.openxmlformats.org/officeDocument/2006/relationships/image" Target="../media/image26.png"/><Relationship Id="rId9" Type="http://schemas.openxmlformats.org/officeDocument/2006/relationships/image" Target="../media/image45.jpe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0.pn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3" Type="http://schemas.openxmlformats.org/officeDocument/2006/relationships/image" Target="../media/image59.jpeg"/><Relationship Id="rId21" Type="http://schemas.openxmlformats.org/officeDocument/2006/relationships/image" Target="../media/image77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2.jpeg"/><Relationship Id="rId20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24" Type="http://schemas.openxmlformats.org/officeDocument/2006/relationships/image" Target="../media/image79.pn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23" Type="http://schemas.openxmlformats.org/officeDocument/2006/relationships/image" Target="../media/image37.png"/><Relationship Id="rId10" Type="http://schemas.openxmlformats.org/officeDocument/2006/relationships/image" Target="../media/image66.jpeg"/><Relationship Id="rId19" Type="http://schemas.openxmlformats.org/officeDocument/2006/relationships/image" Target="../media/image75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Relationship Id="rId22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18" Type="http://schemas.openxmlformats.org/officeDocument/2006/relationships/image" Target="../media/image111.jpeg"/><Relationship Id="rId26" Type="http://schemas.openxmlformats.org/officeDocument/2006/relationships/image" Target="../media/image119.jpeg"/><Relationship Id="rId39" Type="http://schemas.openxmlformats.org/officeDocument/2006/relationships/image" Target="../media/image130.jpeg"/><Relationship Id="rId3" Type="http://schemas.openxmlformats.org/officeDocument/2006/relationships/image" Target="../media/image96.jpeg"/><Relationship Id="rId21" Type="http://schemas.openxmlformats.org/officeDocument/2006/relationships/image" Target="../media/image114.jpeg"/><Relationship Id="rId34" Type="http://schemas.openxmlformats.org/officeDocument/2006/relationships/image" Target="../media/image54.jpeg"/><Relationship Id="rId42" Type="http://schemas.openxmlformats.org/officeDocument/2006/relationships/image" Target="../media/image132.jpe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17" Type="http://schemas.openxmlformats.org/officeDocument/2006/relationships/image" Target="../media/image110.jpeg"/><Relationship Id="rId25" Type="http://schemas.openxmlformats.org/officeDocument/2006/relationships/image" Target="../media/image118.jpeg"/><Relationship Id="rId33" Type="http://schemas.openxmlformats.org/officeDocument/2006/relationships/image" Target="../media/image125.jpeg"/><Relationship Id="rId38" Type="http://schemas.openxmlformats.org/officeDocument/2006/relationships/image" Target="../media/image129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9.jpeg"/><Relationship Id="rId20" Type="http://schemas.openxmlformats.org/officeDocument/2006/relationships/image" Target="../media/image113.jpeg"/><Relationship Id="rId29" Type="http://schemas.openxmlformats.org/officeDocument/2006/relationships/image" Target="../media/image122.jpeg"/><Relationship Id="rId41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24" Type="http://schemas.openxmlformats.org/officeDocument/2006/relationships/image" Target="../media/image117.jpeg"/><Relationship Id="rId32" Type="http://schemas.openxmlformats.org/officeDocument/2006/relationships/image" Target="../media/image124.jpeg"/><Relationship Id="rId37" Type="http://schemas.openxmlformats.org/officeDocument/2006/relationships/image" Target="../media/image128.jpeg"/><Relationship Id="rId40" Type="http://schemas.openxmlformats.org/officeDocument/2006/relationships/image" Target="../media/image131.jpeg"/><Relationship Id="rId5" Type="http://schemas.openxmlformats.org/officeDocument/2006/relationships/image" Target="../media/image98.jpeg"/><Relationship Id="rId15" Type="http://schemas.openxmlformats.org/officeDocument/2006/relationships/image" Target="../media/image108.jpeg"/><Relationship Id="rId23" Type="http://schemas.openxmlformats.org/officeDocument/2006/relationships/image" Target="../media/image116.jpeg"/><Relationship Id="rId28" Type="http://schemas.openxmlformats.org/officeDocument/2006/relationships/image" Target="../media/image121.jpeg"/><Relationship Id="rId36" Type="http://schemas.openxmlformats.org/officeDocument/2006/relationships/image" Target="../media/image127.jpeg"/><Relationship Id="rId10" Type="http://schemas.openxmlformats.org/officeDocument/2006/relationships/image" Target="../media/image103.jpeg"/><Relationship Id="rId19" Type="http://schemas.openxmlformats.org/officeDocument/2006/relationships/image" Target="../media/image112.jpeg"/><Relationship Id="rId31" Type="http://schemas.openxmlformats.org/officeDocument/2006/relationships/image" Target="../media/image53.jpeg"/><Relationship Id="rId44" Type="http://schemas.openxmlformats.org/officeDocument/2006/relationships/image" Target="../media/image76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Relationship Id="rId22" Type="http://schemas.openxmlformats.org/officeDocument/2006/relationships/image" Target="../media/image115.jpeg"/><Relationship Id="rId27" Type="http://schemas.openxmlformats.org/officeDocument/2006/relationships/image" Target="../media/image120.jpeg"/><Relationship Id="rId30" Type="http://schemas.openxmlformats.org/officeDocument/2006/relationships/image" Target="../media/image123.jpeg"/><Relationship Id="rId35" Type="http://schemas.openxmlformats.org/officeDocument/2006/relationships/image" Target="../media/image126.jpeg"/><Relationship Id="rId43" Type="http://schemas.openxmlformats.org/officeDocument/2006/relationships/image" Target="../media/image1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ov"/><Relationship Id="rId5" Type="http://schemas.openxmlformats.org/officeDocument/2006/relationships/image" Target="../media/image135.png"/><Relationship Id="rId4" Type="http://schemas.microsoft.com/office/2007/relationships/media" Target="../media/media1.mo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riana%20Kovashka\Documents\Grad%20School\job_search\faculty_interviews\faces_Xd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10" Type="http://schemas.openxmlformats.org/officeDocument/2006/relationships/image" Target="../media/image35.gif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13" Type="http://schemas.openxmlformats.org/officeDocument/2006/relationships/image" Target="../media/image167.jpeg"/><Relationship Id="rId18" Type="http://schemas.openxmlformats.org/officeDocument/2006/relationships/image" Target="../media/image172.jpeg"/><Relationship Id="rId26" Type="http://schemas.openxmlformats.org/officeDocument/2006/relationships/image" Target="../media/image110.jpeg"/><Relationship Id="rId3" Type="http://schemas.openxmlformats.org/officeDocument/2006/relationships/image" Target="../media/image157.jpeg"/><Relationship Id="rId21" Type="http://schemas.openxmlformats.org/officeDocument/2006/relationships/image" Target="../media/image175.jpeg"/><Relationship Id="rId34" Type="http://schemas.openxmlformats.org/officeDocument/2006/relationships/image" Target="../media/image179.jpeg"/><Relationship Id="rId7" Type="http://schemas.openxmlformats.org/officeDocument/2006/relationships/image" Target="../media/image161.jpeg"/><Relationship Id="rId12" Type="http://schemas.openxmlformats.org/officeDocument/2006/relationships/image" Target="../media/image166.jpeg"/><Relationship Id="rId17" Type="http://schemas.openxmlformats.org/officeDocument/2006/relationships/image" Target="../media/image171.jpeg"/><Relationship Id="rId25" Type="http://schemas.openxmlformats.org/officeDocument/2006/relationships/image" Target="../media/image112.jpeg"/><Relationship Id="rId33" Type="http://schemas.openxmlformats.org/officeDocument/2006/relationships/image" Target="../media/image119.jpeg"/><Relationship Id="rId38" Type="http://schemas.openxmlformats.org/officeDocument/2006/relationships/image" Target="../media/image113.jpe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70.jpeg"/><Relationship Id="rId20" Type="http://schemas.openxmlformats.org/officeDocument/2006/relationships/image" Target="../media/image174.jpeg"/><Relationship Id="rId29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11" Type="http://schemas.openxmlformats.org/officeDocument/2006/relationships/image" Target="../media/image165.jpeg"/><Relationship Id="rId24" Type="http://schemas.openxmlformats.org/officeDocument/2006/relationships/image" Target="../media/image178.jpeg"/><Relationship Id="rId32" Type="http://schemas.openxmlformats.org/officeDocument/2006/relationships/image" Target="../media/image118.jpeg"/><Relationship Id="rId37" Type="http://schemas.openxmlformats.org/officeDocument/2006/relationships/image" Target="../media/image123.jpeg"/><Relationship Id="rId5" Type="http://schemas.openxmlformats.org/officeDocument/2006/relationships/image" Target="../media/image159.jpeg"/><Relationship Id="rId15" Type="http://schemas.openxmlformats.org/officeDocument/2006/relationships/image" Target="../media/image169.jpeg"/><Relationship Id="rId23" Type="http://schemas.openxmlformats.org/officeDocument/2006/relationships/image" Target="../media/image177.jpeg"/><Relationship Id="rId28" Type="http://schemas.openxmlformats.org/officeDocument/2006/relationships/image" Target="../media/image114.jpeg"/><Relationship Id="rId36" Type="http://schemas.openxmlformats.org/officeDocument/2006/relationships/image" Target="../media/image122.jpeg"/><Relationship Id="rId10" Type="http://schemas.openxmlformats.org/officeDocument/2006/relationships/image" Target="../media/image164.jpeg"/><Relationship Id="rId19" Type="http://schemas.openxmlformats.org/officeDocument/2006/relationships/image" Target="../media/image173.jpeg"/><Relationship Id="rId31" Type="http://schemas.openxmlformats.org/officeDocument/2006/relationships/image" Target="../media/image117.jpeg"/><Relationship Id="rId4" Type="http://schemas.openxmlformats.org/officeDocument/2006/relationships/image" Target="../media/image158.jpeg"/><Relationship Id="rId9" Type="http://schemas.openxmlformats.org/officeDocument/2006/relationships/image" Target="../media/image163.jpeg"/><Relationship Id="rId14" Type="http://schemas.openxmlformats.org/officeDocument/2006/relationships/image" Target="../media/image168.jpeg"/><Relationship Id="rId22" Type="http://schemas.openxmlformats.org/officeDocument/2006/relationships/image" Target="../media/image176.jpeg"/><Relationship Id="rId27" Type="http://schemas.openxmlformats.org/officeDocument/2006/relationships/image" Target="../media/image111.jpeg"/><Relationship Id="rId30" Type="http://schemas.openxmlformats.org/officeDocument/2006/relationships/image" Target="../media/image116.jpeg"/><Relationship Id="rId35" Type="http://schemas.openxmlformats.org/officeDocument/2006/relationships/image" Target="../media/image1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jpe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13" Type="http://schemas.openxmlformats.org/officeDocument/2006/relationships/image" Target="../media/image192.jpeg"/><Relationship Id="rId18" Type="http://schemas.openxmlformats.org/officeDocument/2006/relationships/image" Target="../media/image197.jpeg"/><Relationship Id="rId26" Type="http://schemas.openxmlformats.org/officeDocument/2006/relationships/image" Target="../media/image205.jpeg"/><Relationship Id="rId3" Type="http://schemas.openxmlformats.org/officeDocument/2006/relationships/image" Target="../media/image182.jpeg"/><Relationship Id="rId21" Type="http://schemas.openxmlformats.org/officeDocument/2006/relationships/image" Target="../media/image200.jpeg"/><Relationship Id="rId7" Type="http://schemas.openxmlformats.org/officeDocument/2006/relationships/image" Target="../media/image186.jpeg"/><Relationship Id="rId12" Type="http://schemas.openxmlformats.org/officeDocument/2006/relationships/image" Target="../media/image191.jpeg"/><Relationship Id="rId17" Type="http://schemas.openxmlformats.org/officeDocument/2006/relationships/image" Target="../media/image196.jpeg"/><Relationship Id="rId25" Type="http://schemas.openxmlformats.org/officeDocument/2006/relationships/image" Target="../media/image204.jpe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95.jpeg"/><Relationship Id="rId20" Type="http://schemas.openxmlformats.org/officeDocument/2006/relationships/image" Target="../media/image199.jpeg"/><Relationship Id="rId29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11" Type="http://schemas.openxmlformats.org/officeDocument/2006/relationships/image" Target="../media/image190.jpeg"/><Relationship Id="rId24" Type="http://schemas.openxmlformats.org/officeDocument/2006/relationships/image" Target="../media/image203.jpeg"/><Relationship Id="rId5" Type="http://schemas.openxmlformats.org/officeDocument/2006/relationships/image" Target="../media/image184.jpeg"/><Relationship Id="rId15" Type="http://schemas.openxmlformats.org/officeDocument/2006/relationships/image" Target="../media/image194.jpeg"/><Relationship Id="rId23" Type="http://schemas.openxmlformats.org/officeDocument/2006/relationships/image" Target="../media/image202.jpeg"/><Relationship Id="rId28" Type="http://schemas.openxmlformats.org/officeDocument/2006/relationships/image" Target="../media/image207.jpeg"/><Relationship Id="rId10" Type="http://schemas.openxmlformats.org/officeDocument/2006/relationships/image" Target="../media/image189.jpeg"/><Relationship Id="rId19" Type="http://schemas.openxmlformats.org/officeDocument/2006/relationships/image" Target="../media/image198.jpeg"/><Relationship Id="rId4" Type="http://schemas.openxmlformats.org/officeDocument/2006/relationships/image" Target="../media/image183.jpeg"/><Relationship Id="rId9" Type="http://schemas.openxmlformats.org/officeDocument/2006/relationships/image" Target="../media/image188.jpeg"/><Relationship Id="rId14" Type="http://schemas.openxmlformats.org/officeDocument/2006/relationships/image" Target="../media/image193.jpeg"/><Relationship Id="rId22" Type="http://schemas.openxmlformats.org/officeDocument/2006/relationships/image" Target="../media/image201.jpeg"/><Relationship Id="rId27" Type="http://schemas.openxmlformats.org/officeDocument/2006/relationships/image" Target="../media/image206.jpeg"/><Relationship Id="rId30" Type="http://schemas.openxmlformats.org/officeDocument/2006/relationships/image" Target="../media/image20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21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13" Type="http://schemas.openxmlformats.org/officeDocument/2006/relationships/image" Target="../media/image224.jpeg"/><Relationship Id="rId3" Type="http://schemas.openxmlformats.org/officeDocument/2006/relationships/image" Target="../media/image214.png"/><Relationship Id="rId7" Type="http://schemas.openxmlformats.org/officeDocument/2006/relationships/image" Target="../media/image218.jpeg"/><Relationship Id="rId12" Type="http://schemas.openxmlformats.org/officeDocument/2006/relationships/image" Target="../media/image223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jpeg"/><Relationship Id="rId11" Type="http://schemas.openxmlformats.org/officeDocument/2006/relationships/image" Target="../media/image222.jpeg"/><Relationship Id="rId5" Type="http://schemas.openxmlformats.org/officeDocument/2006/relationships/image" Target="../media/image216.jpeg"/><Relationship Id="rId15" Type="http://schemas.openxmlformats.org/officeDocument/2006/relationships/image" Target="../media/image226.jpeg"/><Relationship Id="rId10" Type="http://schemas.openxmlformats.org/officeDocument/2006/relationships/image" Target="../media/image221.jpeg"/><Relationship Id="rId4" Type="http://schemas.openxmlformats.org/officeDocument/2006/relationships/image" Target="../media/image215.jpeg"/><Relationship Id="rId9" Type="http://schemas.openxmlformats.org/officeDocument/2006/relationships/image" Target="../media/image220.jpeg"/><Relationship Id="rId14" Type="http://schemas.openxmlformats.org/officeDocument/2006/relationships/image" Target="../media/image22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4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7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389" y="1122363"/>
            <a:ext cx="8151222" cy="2480646"/>
          </a:xfrm>
        </p:spPr>
        <p:txBody>
          <a:bodyPr>
            <a:normAutofit/>
          </a:bodyPr>
          <a:lstStyle/>
          <a:p>
            <a:r>
              <a:rPr lang="en-US" dirty="0" smtClean="0"/>
              <a:t>Interactive Image Search with Attributes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976" y="4053385"/>
            <a:ext cx="8527311" cy="1924334"/>
          </a:xfrm>
        </p:spPr>
        <p:txBody>
          <a:bodyPr>
            <a:noAutofit/>
          </a:bodyPr>
          <a:lstStyle/>
          <a:p>
            <a:r>
              <a:rPr lang="en-US" sz="2700" dirty="0" smtClean="0"/>
              <a:t>Adriana </a:t>
            </a:r>
            <a:r>
              <a:rPr lang="en-US" sz="2700" dirty="0" err="1" smtClean="0"/>
              <a:t>Kovashka</a:t>
            </a:r>
            <a:endParaRPr lang="en-US" sz="2700" dirty="0" smtClean="0"/>
          </a:p>
          <a:p>
            <a:r>
              <a:rPr lang="en-US" sz="2700" dirty="0" smtClean="0"/>
              <a:t>University of Pittsburgh / The University of Texas at Austin</a:t>
            </a:r>
          </a:p>
          <a:p>
            <a:endParaRPr lang="en-US" sz="2700" dirty="0"/>
          </a:p>
          <a:p>
            <a:r>
              <a:rPr lang="en-US" sz="2700" dirty="0" smtClean="0"/>
              <a:t>Joint work with Kristen </a:t>
            </a:r>
            <a:r>
              <a:rPr lang="en-US" sz="2700" dirty="0" err="1" smtClean="0"/>
              <a:t>Grauman</a:t>
            </a:r>
            <a:r>
              <a:rPr lang="en-US" sz="2700" dirty="0" smtClean="0"/>
              <a:t> and Devi Parikh</a:t>
            </a:r>
          </a:p>
          <a:p>
            <a:endParaRPr lang="en-US" dirty="0"/>
          </a:p>
        </p:txBody>
      </p:sp>
      <p:pic>
        <p:nvPicPr>
          <p:cNvPr id="108546" name="Picture 2" descr="http://www.thefire.org/wp-content/uploads/2013/11/University_of_Texas_at_Austin_Logo-390x39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575" y="94270"/>
            <a:ext cx="1461155" cy="146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033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Arial" pitchFamily="34" charset="0"/>
              </a:rPr>
              <a:t>How is </a:t>
            </a:r>
            <a:r>
              <a:rPr lang="en-US" i="1" dirty="0" smtClean="0">
                <a:cs typeface="Arial" pitchFamily="34" charset="0"/>
              </a:rPr>
              <a:t>Interactive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>
                <a:cs typeface="Arial" pitchFamily="34" charset="0"/>
              </a:rPr>
              <a:t>S</a:t>
            </a:r>
            <a:r>
              <a:rPr lang="en-US" dirty="0" smtClean="0">
                <a:cs typeface="Arial" pitchFamily="34" charset="0"/>
              </a:rPr>
              <a:t>earch </a:t>
            </a:r>
            <a:r>
              <a:rPr lang="en-US" dirty="0">
                <a:cs typeface="Arial" pitchFamily="34" charset="0"/>
              </a:rPr>
              <a:t>D</a:t>
            </a:r>
            <a:r>
              <a:rPr lang="en-US" dirty="0" smtClean="0">
                <a:cs typeface="Arial" pitchFamily="34" charset="0"/>
              </a:rPr>
              <a:t>one </a:t>
            </a:r>
            <a:r>
              <a:rPr lang="en-US" dirty="0">
                <a:cs typeface="Arial" pitchFamily="34" charset="0"/>
              </a:rPr>
              <a:t>T</a:t>
            </a:r>
            <a:r>
              <a:rPr lang="en-US" dirty="0" smtClean="0">
                <a:cs typeface="Arial" pitchFamily="34" charset="0"/>
              </a:rPr>
              <a:t>oday?</a:t>
            </a:r>
            <a:endParaRPr lang="en-US" dirty="0"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749421"/>
            <a:ext cx="7886700" cy="1763662"/>
          </a:xfrm>
        </p:spPr>
        <p:txBody>
          <a:bodyPr>
            <a:normAutofit/>
          </a:bodyPr>
          <a:lstStyle/>
          <a:p>
            <a:r>
              <a:rPr lang="en-US" dirty="0" smtClean="0"/>
              <a:t>Traditional binary feedback imprecise; allows only coarse communication between user and system</a:t>
            </a:r>
          </a:p>
          <a:p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4101117" y="2688545"/>
            <a:ext cx="530260" cy="49149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u="none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112" y="102532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u="none" dirty="0" smtClean="0">
                <a:solidFill>
                  <a:srgbClr val="0033CC"/>
                </a:solidFill>
                <a:cs typeface="Arial" panose="020B0604020202020204" pitchFamily="34" charset="0"/>
              </a:rPr>
              <a:t>Keywords</a:t>
            </a:r>
            <a:endParaRPr lang="en-US" sz="2800" b="1" u="none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4208" y="1025565"/>
            <a:ext cx="5201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u="none" dirty="0" smtClean="0">
                <a:solidFill>
                  <a:srgbClr val="0033CC"/>
                </a:solidFill>
                <a:cs typeface="Arial" panose="020B0604020202020204" pitchFamily="34" charset="0"/>
              </a:rPr>
              <a:t>+  binary relevance feedback</a:t>
            </a:r>
            <a:endParaRPr lang="en-US" sz="2800" b="1" u="none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0" y="1555668"/>
            <a:ext cx="4031940" cy="2327690"/>
            <a:chOff x="0" y="1820074"/>
            <a:chExt cx="4031940" cy="232769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31726" t="30224" r="60175" b="53135"/>
            <a:stretch/>
          </p:blipFill>
          <p:spPr bwMode="auto">
            <a:xfrm>
              <a:off x="0" y="2561936"/>
              <a:ext cx="1185529" cy="1270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Cloud Callout 35"/>
            <p:cNvSpPr/>
            <p:nvPr/>
          </p:nvSpPr>
          <p:spPr>
            <a:xfrm>
              <a:off x="1475656" y="1820074"/>
              <a:ext cx="2556284" cy="2327690"/>
            </a:xfrm>
            <a:prstGeom prst="cloudCallout">
              <a:avLst>
                <a:gd name="adj1" fmla="val -62888"/>
                <a:gd name="adj2" fmla="val -19409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u="none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328" y="4031113"/>
            <a:ext cx="4060521" cy="570553"/>
            <a:chOff x="-47740" y="8033898"/>
            <a:chExt cx="4060521" cy="570553"/>
          </a:xfrm>
        </p:grpSpPr>
        <p:grpSp>
          <p:nvGrpSpPr>
            <p:cNvPr id="23" name="Group 22"/>
            <p:cNvGrpSpPr/>
            <p:nvPr/>
          </p:nvGrpSpPr>
          <p:grpSpPr>
            <a:xfrm>
              <a:off x="247920" y="8033898"/>
              <a:ext cx="3764861" cy="570553"/>
              <a:chOff x="1085479" y="4652245"/>
              <a:chExt cx="3764861" cy="570553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085479" y="4669974"/>
                <a:ext cx="3296021" cy="544789"/>
                <a:chOff x="-1123950" y="732709"/>
                <a:chExt cx="6836139" cy="1129924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4" cstate="print"/>
                <a:srcRect l="15834" t="18769" r="46786" b="71345"/>
                <a:stretch/>
              </p:blipFill>
              <p:spPr>
                <a:xfrm>
                  <a:off x="-1123950" y="732709"/>
                  <a:ext cx="6836139" cy="1129924"/>
                </a:xfrm>
                <a:prstGeom prst="rect">
                  <a:avLst/>
                </a:prstGeom>
              </p:spPr>
            </p:pic>
            <p:sp>
              <p:nvSpPr>
                <p:cNvPr id="27" name="Rectangle 26"/>
                <p:cNvSpPr/>
                <p:nvPr/>
              </p:nvSpPr>
              <p:spPr>
                <a:xfrm>
                  <a:off x="-819150" y="1010591"/>
                  <a:ext cx="5943600" cy="5540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51747" t="18416" r="6666" b="71231"/>
              <a:stretch/>
            </p:blipFill>
            <p:spPr>
              <a:xfrm>
                <a:off x="1183473" y="4652245"/>
                <a:ext cx="3666867" cy="570553"/>
              </a:xfrm>
              <a:prstGeom prst="rect">
                <a:avLst/>
              </a:prstGeom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-47740" y="8159912"/>
              <a:ext cx="31413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u="none" dirty="0" smtClean="0">
                  <a:solidFill>
                    <a:prstClr val="black"/>
                  </a:solidFill>
                  <a:latin typeface="Courier New" pitchFamily="49" charset="0"/>
                  <a:cs typeface="Courier New" pitchFamily="49" charset="0"/>
                </a:rPr>
                <a:t>thin white male</a:t>
              </a:r>
              <a:endParaRPr lang="en-US" sz="1600" b="1" u="none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651754" y="5904658"/>
            <a:ext cx="6838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 i="1" dirty="0" smtClean="0"/>
              <a:t> [</a:t>
            </a:r>
            <a:r>
              <a:rPr lang="en-US" sz="2000" i="1" dirty="0" err="1" smtClean="0"/>
              <a:t>Rui</a:t>
            </a:r>
            <a:r>
              <a:rPr lang="en-US" sz="2000" i="1" dirty="0" smtClean="0"/>
              <a:t> et al. 1998, Zhou et al. 2003, Tong &amp; Chang 2001,  Cox et al. 2000, </a:t>
            </a:r>
            <a:r>
              <a:rPr lang="en-US" sz="2000" i="1" dirty="0" err="1" smtClean="0"/>
              <a:t>Ferecatu</a:t>
            </a:r>
            <a:r>
              <a:rPr lang="en-US" sz="2000" i="1" dirty="0" smtClean="0"/>
              <a:t> &amp; </a:t>
            </a:r>
            <a:r>
              <a:rPr lang="en-US" sz="2000" i="1" dirty="0" err="1" smtClean="0"/>
              <a:t>Geman</a:t>
            </a:r>
            <a:r>
              <a:rPr lang="en-US" sz="2000" i="1" dirty="0" smtClean="0"/>
              <a:t> 2007, …]</a:t>
            </a:r>
            <a:endParaRPr lang="en-US" sz="2000" dirty="0"/>
          </a:p>
        </p:txBody>
      </p:sp>
      <p:sp>
        <p:nvSpPr>
          <p:cNvPr id="110602" name="AutoShape 10" descr="data:image/jpeg;base64,/9j/4AAQSkZJRgABAQAAAQABAAD/2wBDAAkGBwgHBgkIBwgKCgkLDRYPDQwMDRsUFRAWIB0iIiAdHx8kKDQsJCYxJx8fLT0tMTU3Ojo6Iys/RD84QzQ5Ojf/2wBDAQoKCg0MDRoPDxo3JR8lNzc3Nzc3Nzc3Nzc3Nzc3Nzc3Nzc3Nzc3Nzc3Nzc3Nzc3Nzc3Nzc3Nzc3Nzc3Nzc3Nzf/wAARCAD7AMkDASIAAhEBAxEB/8QAGwAAAQUBAQAAAAAAAAAAAAAAAgABAwQFBgf/xAA8EAACAQIEBAUCBQIEBQUAAAABAgADEQQSITEFQVFxEyIyYZEGgRRCUqGxwdEVI/DxFiQzYuFDVHKSov/EABgBAAMBAQAAAAAAAAAAAAAAAAABAgME/8QAIREBAQACAwEAAgMBAAAAAAAAAAECEQMhMRIiQRMyUXH/2gAMAwEAAhEDEQA/AOkVVyjQbdIsq9B8R1HlHYRRA1h+kfEVh+kfEeKMByr+kfEVl/SPiPFAg5R+kfERVb+kfEeKANZeg+Iso/SPiMzBdSZBVx2Fom1XEUUI3DOBDYWLD9I+IrDoPiZ78a4em+KpEf8Aa4P8RqfG+G1L5MZRuNwXAi3A0bDoPiKw/SPiRUMTRxFPxKFRKiH8yEESWMFlXoPiLKv6R8RxFAGAXoPiPlHID4iigCsvQfEWUdB8RfaPAGyjoPiKy/pHxHigCsOg+IgotsPiOItoAso6D4hZR+kfEGH8wMC+kdo5iX0jtFAG12i2iigRoooxPKAM2kqcR4hh8BRNXEOFHIDdj7QeJcQo4Gg1Wty2APqPSebcZ4pVxtdq1dtfyqNkHQScstdHJtocZ+qsVWZ1oN4SnQW3H3nNVcXWxGj1XZfc6SE5qrHS/wDSPYAam4GmkkyLsB5AWgq9QmxFoQVntYWUdDaRvanqxUDoNbx9BscJ4jiOF1PFoVsqt6ktoftOqwP1ohpkYqn5hsV5zz41Myhum0TVyq67wLT0jD/WeHrVmVqBpryLPvOgp8SwlS1sRSuRewcTxBKlVntmtLVJnUZCbjl7R7pae4KwYXUgg9IU8n4H9Q47hlVQtTxKN7NSqE2H9p6XwriFLiWDWvS0ubMpOqsNxHKF2KNHjBxFFFAF2j6Ro8AUP7CBCgAr6R2iiHpHYRGANG3jmNAEZWxmJXD0mYsBYXvK/FuK0OH0rubudlG5nCcb4tWxhOdrKfTTXYf3kZZ66VJtFx7i74/EtZj4Y0Qe3X7zBrklginX+IYbMzu3KRJezVCN9pE/1RVGWmlh/vIrkkCHUpl6ijkNYRpWIMeyA2iXZt9gTKlQhmIGvvJcQxdrg6Wg5dTaVCHTB8D3kXOxhLcL3j5doeAlADD3MtIQ+h9Q1lZrhLrrY3h02s9+R0MAkN/GcEaf1nV/SP1BTwKeBiPKhN845d5yde/hhgDobx8MSlUL9xrvAPbcPiKeIpq9J1ZSLgqbgiTTy76Y48/DMUKNa7YWodjuhvuP7T06m4KhlIIOt5Uuy0kiiijI8X2ijwBocH2h3gES+kdhHjL6V7RGAKUeLY9OH4R6ztbKCZdM4n60xpPEcPhBqqDxGB2J5X9ucnK6hzusbiWIrYiqK2JurVBnCk+leX3MxcRULvoN9pcrO9UM7FmZzc3O8pqM1Rja4TfvymM9aa6RVTa9NOxj1rCmiDqJItNgpe2rsdfaRPd1Sx3JPxtKhaS0afluTpaR4lvyLvzkr1MqhE3CwPDNhe+u9+0RqbpmVrdo1Nbtr9pd8EeCD1MS0LKCNxqJWy0gFEAGx5XglLlenKXGS58o0tp/aRtTJQ236QlFinYhdOZtGp9pdah/y5IGu8alhyagsNLx7LQWVvD2v5T/ABINgrcxY/6+JsYShnY0zuCV+RpM2pTKHX8rZTFKdx/aR8rAEaNznf8A0bxY1MJTw1Z7lRlW+49p59UXK5I7GanBMScPWBB00PeHnadbesqbwpT4diFr0FIN/wColyabI8eDHjI8P7wBCgEY9I7CImMD5R2jEwBM1p5j9TYkYnj+KKHyqfDB7AA/xPRMdiFw+Fq1XNlRSTPJXrFsVWqMdSST3JvIzqsfUpfLRd2Gw0H7QaagJlvYFixP8/2g5sxVCdF3tzP+ryPEVDYixuekxabHXrq11W2UeUW/eKnQPhF20P5RIKQWmQ9Q3sNFj1K5rHzNZBqbc4x/1OKaBN73Nr9esVH/ADat19IvfSR4dMRjqop4dL8hYTTx9GngMIMJROeu/rI5CFulTHfaooFQWU6C/wDaDkemguL2/pL2CwhWn5hYtoJcbChjewsDJuS5x7nbBqeRyAbLuIy+ZxprvJ+I0vDYMPTt9pVotYea5ynQ+00ncY5S41NnVXCn0MBJl8irpqTrM9buQpOq3EsrWJCncrqRCwRrYKmBUzDYqCe40mXxGkRXqqNmBtNbBVUYplOhBlfitMfiUOmsietL3GcoDhT+tQYVG9J17wFOTKnS4k6qHF+n8GWyd59J4rxMNkvqpt9v9/5nSCeffSOJNLirYdtqihl/rPQEM0xvSL6KPGjyiPD0kZh3EQV83lHaAzdIObyjsJHUbynfrDZuZ+ueINTwtPCUjZnOd/ZRt8n+JwakMXcm92E6r60rKFLFcztoDysP95x9I56ZK9TpIqonZytLMt7sbky5gcHWxq+IW8MHmBvIUwzPSp3HsZ2HDsIlPB0kKjRdZlllpthjv1zR4JXZ8tIlve0tYf6WrOw/EVLJzCzrKSKtsoAkoEj7raceLKo4CnhqIp4fLS6nmZVGBw9FyzMXf21M32Rc3mUGAyLl8qgfaQ0+dMUGmoLHVwNF5KJBUrrlyK1mO56S7jOGVa12XQ9JkYjh2LQ2FNj7gxyJssQcTrUmARbWUTIHmY22GneaR4XiWPmQljyk9LhZp6ViF6knYTWWRjljcr2x6SMtS57yelRY4qqo2yzWXhrVRUqhctMem/MQ+H4IsK9ZhYs1l7CFyE42Th/Ew7gjUA3tLmNxKV2puvIfEt1cICjaWIBkFbh9qHjnQgA2i3+xcdMiuLYhB/26n95YQk3/APjIsb5HLjdRYDpFh2Pg0y25mk7jC9Oh+m6YbieGa9vKRfn7T0CnsNZ5z9PVCuIpOfyNr22/rPQaT6ay8E5LQMISFTJAZaRQ7QBD+0Azb+Ua8hIa58pAv9pJfQdhI2AO4kqcL9UN4mINI7LovUcz/r2mJg6K0wC/W/8Ar4mzx9C2KqkHctaY7ITcZuegEy2qRoYd/EqpZf8ALDchOnwrDIADecfgy9O6lswOoM6ThNXPhwzH2mWUu3Tx+NdNLSQMBuZmVcWab2ANpVfiTICWB9pLX606BGW+pHtDJX2nHtxusrWCnL7yxR46zEBlPePQ/km3VFgd43lYWsJlUOIrUsL2vsJZFblDxW4lenT5DeVmwVA1M7qCfeR4rFeGpYH7TJr8Sr5SFax5GETbG9VRHQpsp6SE0aarZdAJzH+I4sN62lqjjq7DzA295SPprVsONQux3kGLQHDugGmUyOli3uc1yDz6SVnDqbfeInKY4FkI6mArZaQHS8k4j5WYcgZnGqXqqt9Oc2x8c2XVdRwEEq52unOdzRqWAF557w3iKYdyhGhAGnWdZgMetclRow3HSXgit9HvJkaUKVSWUb3miVoG8kvK6tJc0XYZw9I7QH9Jhch2EEjSSpyv1LhwieKqnykA2++v7znXor61B01NtwJ2n1HTB4bUKi5FjbrrOKfE+YgaEaTPL1eI8EBWbOpBa1mA6zoeHUDSwwU8pi8DQVK1QWA7TqES1MC0xy9dHHOmfi8UtLUjXlM3E4pl1cKoPI6n4mpWwT1WLXsPaV6OCTC185BcnfPrHjr9qu545zEcVS9lP/5kmHxZ0LICvsLGaeI4JhqtY1FyKAbgHlGr8OV0WlQZQF585pZjpnj977WMBUFR1se06Ohhi1O4mFhcItIpa+YbzpMHV/y7AzG623xjH4snhIbzmsRiWDZEFyec6njIz1ADtMKtgVOIFYOVA5WlYyIz3vTDr42tRfz6a2l3B42s1Nmscq87TQxHD8NimDZhfncfvLdHDUqGHalSsS+rG282/GxjJnKrUMYTlzi1+Y2l9DmS46SnS4aqW8MkX6mX6NIotmN5lemvbmscmarVW+oMz6eHbxQF1tzmpxdTSxjAD1C4lam1kAHqOl5eNsjnynZU6AeqFd8i31M6rA/h8HQzLVLk7sSJlcPpL/6lt9QRe4m1R4XQUqyqVB6cjLx7TlNVs4eqHW4N5cpvM7DUVoplW51lpGsZpGa8rSbN7SqjSa594wzaWJWo9VQdaTBT8A/1kuYFc3WY/G8BiQTjuHVMlcJaoh9NQDqOs5/D/UmMw7Hx6Da66HT95nbpTpMdi6b0npgArYqTecK1EivVDA+ZjL+I4w2LYBEFPXnIa2KdkSmU8wOrAbzK27aYyLH09TZK1S4IOm86mmLrvOb4KCtVudxOjR7CZZeunj8TCn1jNhkbU6Qle4EJnABk7a3HapWwNM8941PCU6S5gB3k6jOb/wAxqrj0jaX9/wCFMVTwxmLHQdZe4euZWHUSo55S3gbrcSYuRT4mCaouNhGw9JHUgi8nx6szbaiVcLUykLrrL3pGWPYzgKNzcWPtJVwVIbXJkpsVHvzgZiNrx/SbiZqAEidbLLBcNa+0jqHSLexcdMHjWEFUo/MX1mJS8rqDynUY8A0iOc57IFqADXr3lYsM4v0cxCvtfTSdJgmL0kJJ9OswcF53pK9iGO06OigQac5rxxjyLC6CGveAIQmrNPTaT5pUU6ybMYAzrnpZTsRacPisNVw9V6KItRFNwr7jsZ3Q9I7TP4jw2ljbFrrUGzroZnYpwFalXqk5aK0VG7ZiZo4Wm1fAqyDNa65iLXtzHtNr/h2magavVqVlGyu3l+Ocq/U2KPCsPQaiisuezj2tIyx3F4ZSXtS4YGpYoUz2J95uq9jY85zuH4ph6lWkyqwJcDX3nQt5SbzGyydumWb6TBjcSVRm35SvTN5apA9JlW0p9uRJkFZrja0t1BoLylWGYH20jikNJgWuxmhhypS9xOY4pXxFIAUdG5RYDiOJNH/OQq38y9X0fWrp0mIKqCzNeZqkCtdfSTM3ieNxT4cLh1u5O/T3j8NNXIFqsSb6yk27roKeo9obJ1kVBrgayy21+cij9KddmAIUWN5Cz3FzLFQfEqsNe0cjO1DigfCOl5QoYCnVzXBvzl/EnLSGmpIAkmFps+pGUXses0kt8R9YydquB4dWo4hXchkHpM3k0AEBRYAAbQxOjHHUceV3UgO0IbQAYQlJGJLfvIQZJ8QNKPSO0Yx/yjsIxkKAw0mXxrhycRwj0al9dVI/KZqmRVDZSYB5ji8BX4ZWKVLEL5gQd524cVaaONmUEe9xeYP1LX/EZxlAVTa/MmafCH8XheFZt/Dt8af0mOfcbcXq9TFjLlM2A6Skt97ycNppMXRKnqtfnK53jM+UXYyM1AdBE03oFahTchnW5HOVsRQUrcCWWr0qY87a9BA/HYdvLUFpU2O6qpSsvOSUlCiwEKpjcMBlRcw6wBVpMfI2vQy02WLtDrLYa41mZQxADWloVNL3kUtjqnnKp30kjuWPKR23vHEVjfUdcoMNTU2JYsfsP/Mm+n8VUanUeq5eza31IHWZfF6yYriz0SfLSTJf33P8/tNH6foGkxcqcjXF5vj05c+66NWzWI2MkEr4emUWwN1Ow6SwNpsyEsMQBDEYEJJeRiH9oBN+UdoxjgeUdoxmagmRt0khkbRm5Lj+AKLVAXyuxZSP4+ZJ9PZv8Hpg6lXYDtedFXprUQqwBHvKFPDU8MrU6QAUkta3WZZzU204/QqxItfaGr3Ert5G30iz6XExdGxYl/IQZkVKmPDMaVO6bAzSUixLEkE85KGVqeg0inq5257wcfUN9F7mPUwWPKjzISek1cQbHy7yo2KqUzvpLljWfOu1VMHjfTmQe8f8DiFNzWsZZXFVKnMSekC3qjlkF+dK2HweKR/EarmBO01EbyANCUgLvpAJ82gk1jUwOkEnQmNc21EZ/SbdL9454ztcVh/ErcQfICzO5Itz1na8NoMlDw2vlB17wOFcKo4WmrlB4zAFiRseYE00UAaTpmLktGosLQgIwtDAlpOIQjCFaAOPaSQB0hawCcbDtBO8IekdhBMhQTpBbaEYJgED6StV9QMtVBKlYWYdpnyT8WnF/aK9encXEp3ynX4mivmuDylPFUiDmE55XVYYAHaOFIt0kC1LHSXaDq4F7QohkohzdhpF+Dw5PnST3sfeMWAG8J01x0h/AUOS2gnDBD5RJhU31jmqCLSuhdKr0zbfXlBNhqZO7AAyqWzNCMalTXWSAar3gINLQxqy68xHPSs6XBDEEQ1nY4TgQxe20ECGBAHEIRCOB8QIhDgiFf3gO0o2HaMY49I7RjIWGCY5jGARvqJSxH/UHaW69VKNJ6lVgtNAWZjsBMynifxipWFNkVxdA25XkT0vvaZ8n9WnFPyTL6oNUBtDrHFhFfXWc7tZtegyNmXaRJUZDcaGalRQ15Rq0RuIRNhDFaWN4D4g33+0hYFTYiCSBAJTiTaEuINt5VJXoZJTUttoIbHadqrNoN5LSS2salTy7ycDnKIrdYlI8RelxBc2iXQhuhhiV8aKwx7SNHU85KuonbO+3BZoaiEIIhiBHG8e0GFGDw9IELSAGPSOwjExwfKO0gxeJo4SiauJqrTQbsxkLSEzL4pxvBcNcJXctUIvkQXIHv0mDxf6vLZqXDFyjnWYa/Yf3nKYis9UmpUYu7nMzMdSY5C23PqD6hbiQFCgrU8Puwbdj7zqaeXKuS2Wwt2nmt9bzuuAYr8Vw2k17ugyN9v/ABMuadSt+C96aVtY527RQWnM64Et2kbjnpDbe8A7aQNWrU73lV1I01E0HGkq1VNzpBKulPzXMuU1AkQBGklTpGKlGpkgOtpENAJIovGkzLmI9omhiRtAqsJcqLGVzxNsHVyY+n4SE+WsDeme5/Ke/wAyzT9EkaklVGp1FDIwsVIvcS8OS4ss+OZJ6dVWAIYEHUHkZKpB1vOK4lSxv0/V8XA1WOEY/wDTbzBD0t0ljB/V1JiBiqDJ1ambj4nVjZe45bjcb2668e8z8FxPDY1b4aulTqo3H23l1XjJL+0O59pEDpJLxhWx3EsLw+iGxVZVNtEBux7Ced8e4tW4ni2diRTBsiX0Uf3latVqVq5es7O51LMbkyvU3kyGHXLeI6p2iPojqBGEV5sfTXEfwWL8OoSKVXQ+x5GZDDWNz+8nLHc0rHLV29ONiLiCL6ylwR2q8MotUYs2UamXjt9pxWad8u5sB3i0NuUJQLkRKBeLakb7a2kLL0tLLKLyEDUw0QMlzeIQrAsO0Kw6RwjDlDAtGUDpCG9o0n37wcpvJVAtBQeYiOeAVPQWlmn/ADIQBeWKY2gSHiGFXF4WpRqC4ZbTzPFUHwuIak+hU27z1a04T6lppnrNlFw2hmnHnZdMuTHc2wkNSmRUpkqRsQdpr4H6ix+HABq+Io5VBm/feYyEgjWOg0nU5a7fAfVmHqFVxlM0Sfzr5l/uJs/4zw//AN5Q/wDvPMwBeK5hQ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0606" name="Picture 14" descr="http://www.examiner.com/images/blog/EXID18689/images/Haddock_Jess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5683" y="1931402"/>
            <a:ext cx="1283457" cy="1602376"/>
          </a:xfrm>
          <a:prstGeom prst="rect">
            <a:avLst/>
          </a:prstGeom>
          <a:noFill/>
        </p:spPr>
      </p:pic>
      <p:grpSp>
        <p:nvGrpSpPr>
          <p:cNvPr id="45" name="Group 44"/>
          <p:cNvGrpSpPr/>
          <p:nvPr/>
        </p:nvGrpSpPr>
        <p:grpSpPr>
          <a:xfrm>
            <a:off x="4860541" y="1647924"/>
            <a:ext cx="4105329" cy="2734071"/>
            <a:chOff x="4860541" y="1647924"/>
            <a:chExt cx="4105329" cy="2734071"/>
          </a:xfrm>
        </p:grpSpPr>
        <p:sp>
          <p:nvSpPr>
            <p:cNvPr id="40" name="Rectangle 39"/>
            <p:cNvSpPr/>
            <p:nvPr/>
          </p:nvSpPr>
          <p:spPr>
            <a:xfrm>
              <a:off x="4860541" y="1647924"/>
              <a:ext cx="4105329" cy="27340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u="none">
                <a:solidFill>
                  <a:prstClr val="white"/>
                </a:solidFill>
              </a:endParaRPr>
            </a:p>
          </p:txBody>
        </p:sp>
        <p:pic>
          <p:nvPicPr>
            <p:cNvPr id="110608" name="Picture 16" descr="http://thecurvature.com/wp-content/uploads/2012/01/danny-acker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91957" y="1766553"/>
              <a:ext cx="838827" cy="1094123"/>
            </a:xfrm>
            <a:prstGeom prst="rect">
              <a:avLst/>
            </a:prstGeom>
            <a:noFill/>
          </p:spPr>
        </p:pic>
        <p:pic>
          <p:nvPicPr>
            <p:cNvPr id="110610" name="Picture 18" descr="http://www.angelinacounty.net/scripts/mugshot.php?jailid=173254&amp;view=F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38857" y="1752662"/>
              <a:ext cx="841952" cy="1122603"/>
            </a:xfrm>
            <a:prstGeom prst="rect">
              <a:avLst/>
            </a:prstGeom>
            <a:noFill/>
          </p:spPr>
        </p:pic>
        <p:pic>
          <p:nvPicPr>
            <p:cNvPr id="110612" name="Picture 20" descr="http://s3.amazonaws.com/dk-production/images/4463/large/okeefe_mugshot.jpeg?134617714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946174" y="3087586"/>
              <a:ext cx="832160" cy="1110556"/>
            </a:xfrm>
            <a:prstGeom prst="rect">
              <a:avLst/>
            </a:prstGeom>
            <a:noFill/>
          </p:spPr>
        </p:pic>
        <p:pic>
          <p:nvPicPr>
            <p:cNvPr id="110614" name="Picture 22" descr="http://www.newsmanateearchive.com/Mug%20shot%20--%20Arthur%20Kinsman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916031" y="1757549"/>
              <a:ext cx="931080" cy="1128250"/>
            </a:xfrm>
            <a:prstGeom prst="rect">
              <a:avLst/>
            </a:prstGeom>
            <a:noFill/>
          </p:spPr>
        </p:pic>
        <p:pic>
          <p:nvPicPr>
            <p:cNvPr id="110618" name="Picture 26" descr="http://www.baynews9.com/content/dam/news/images/2013/06/kyle-jones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986357" y="3086002"/>
              <a:ext cx="841952" cy="1125409"/>
            </a:xfrm>
            <a:prstGeom prst="rect">
              <a:avLst/>
            </a:prstGeom>
            <a:noFill/>
          </p:spPr>
        </p:pic>
        <p:pic>
          <p:nvPicPr>
            <p:cNvPr id="110620" name="Picture 28" descr="http://www.wuft.org/news/files/2013/05/Mason-Scott-Beuning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88881" y="1755065"/>
              <a:ext cx="925079" cy="1154947"/>
            </a:xfrm>
            <a:prstGeom prst="rect">
              <a:avLst/>
            </a:prstGeom>
            <a:noFill/>
          </p:spPr>
        </p:pic>
        <p:pic>
          <p:nvPicPr>
            <p:cNvPr id="110622" name="Picture 30" descr="http://media-cache-ec0.pinimg.com/236x/29/61/98/296198356598fc92912564a98da6bc0a.jpg"/>
            <p:cNvPicPr>
              <a:picLocks noChangeAspect="1" noChangeArrowheads="1"/>
            </p:cNvPicPr>
            <p:nvPr/>
          </p:nvPicPr>
          <p:blipFill>
            <a:blip r:embed="rId12" cstate="print"/>
            <a:srcRect l="5071"/>
            <a:stretch>
              <a:fillRect/>
            </a:stretch>
          </p:blipFill>
          <p:spPr bwMode="auto">
            <a:xfrm>
              <a:off x="7920844" y="3087532"/>
              <a:ext cx="866893" cy="1141507"/>
            </a:xfrm>
            <a:prstGeom prst="rect">
              <a:avLst/>
            </a:prstGeom>
            <a:noFill/>
          </p:spPr>
        </p:pic>
        <p:pic>
          <p:nvPicPr>
            <p:cNvPr id="110624" name="Picture 32" descr="http://shechive.files.wordpress.com/2013/12/mug-shots-3.jpg?w=500&amp;h=62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965082" y="3075710"/>
              <a:ext cx="913578" cy="1140589"/>
            </a:xfrm>
            <a:prstGeom prst="rect">
              <a:avLst/>
            </a:prstGeom>
            <a:noFill/>
          </p:spPr>
        </p:pic>
      </p:grpSp>
      <p:grpSp>
        <p:nvGrpSpPr>
          <p:cNvPr id="38" name="Group 37"/>
          <p:cNvGrpSpPr/>
          <p:nvPr/>
        </p:nvGrpSpPr>
        <p:grpSpPr>
          <a:xfrm>
            <a:off x="6840643" y="2010593"/>
            <a:ext cx="1044116" cy="1059086"/>
            <a:chOff x="4998398" y="2096852"/>
            <a:chExt cx="1044116" cy="1059086"/>
          </a:xfrm>
        </p:grpSpPr>
        <p:pic>
          <p:nvPicPr>
            <p:cNvPr id="14" name="Picture 13" descr="1206574733930851359Ryan_Taylor_Green_Tick.svg.med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14252" y="2096852"/>
              <a:ext cx="545709" cy="6282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4998398" y="2848161"/>
              <a:ext cx="1044116" cy="307777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u="none" dirty="0" smtClean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relevant</a:t>
              </a:r>
              <a:endParaRPr lang="en-US" sz="1400" b="1" u="none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66517" y="2053232"/>
            <a:ext cx="1314636" cy="989315"/>
            <a:chOff x="7807356" y="2194972"/>
            <a:chExt cx="1314636" cy="989315"/>
          </a:xfrm>
        </p:grpSpPr>
        <p:pic>
          <p:nvPicPr>
            <p:cNvPr id="11" name="Picture 10" descr="500px-RedX.svg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08581" y="2194972"/>
              <a:ext cx="686250" cy="68625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7807356" y="2876510"/>
              <a:ext cx="1314636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u="none" dirty="0" smtClean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irrelevant</a:t>
              </a:r>
              <a:endParaRPr lang="en-US" sz="1400" b="1" u="none" dirty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136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860541" y="1647924"/>
            <a:ext cx="4105329" cy="2734071"/>
            <a:chOff x="4860541" y="1647924"/>
            <a:chExt cx="4105329" cy="2734071"/>
          </a:xfrm>
        </p:grpSpPr>
        <p:sp>
          <p:nvSpPr>
            <p:cNvPr id="32" name="Rectangle 31"/>
            <p:cNvSpPr/>
            <p:nvPr/>
          </p:nvSpPr>
          <p:spPr>
            <a:xfrm>
              <a:off x="4860541" y="1647924"/>
              <a:ext cx="4105329" cy="27340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u="none">
                <a:solidFill>
                  <a:prstClr val="white"/>
                </a:solidFill>
              </a:endParaRPr>
            </a:p>
          </p:txBody>
        </p:sp>
        <p:pic>
          <p:nvPicPr>
            <p:cNvPr id="33" name="Picture 16" descr="http://thecurvature.com/wp-content/uploads/2012/01/danny-ack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91957" y="1766553"/>
              <a:ext cx="838827" cy="1094123"/>
            </a:xfrm>
            <a:prstGeom prst="rect">
              <a:avLst/>
            </a:prstGeom>
            <a:noFill/>
          </p:spPr>
        </p:pic>
        <p:pic>
          <p:nvPicPr>
            <p:cNvPr id="34" name="Picture 18" descr="http://www.angelinacounty.net/scripts/mugshot.php?jailid=173254&amp;view=F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38857" y="1752662"/>
              <a:ext cx="841952" cy="1122603"/>
            </a:xfrm>
            <a:prstGeom prst="rect">
              <a:avLst/>
            </a:prstGeom>
            <a:noFill/>
          </p:spPr>
        </p:pic>
        <p:pic>
          <p:nvPicPr>
            <p:cNvPr id="38" name="Picture 20" descr="http://s3.amazonaws.com/dk-production/images/4463/large/okeefe_mugshot.jpeg?134617714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46174" y="3087586"/>
              <a:ext cx="832160" cy="1110556"/>
            </a:xfrm>
            <a:prstGeom prst="rect">
              <a:avLst/>
            </a:prstGeom>
            <a:noFill/>
          </p:spPr>
        </p:pic>
        <p:pic>
          <p:nvPicPr>
            <p:cNvPr id="39" name="Picture 22" descr="http://www.newsmanateearchive.com/Mug%20shot%20--%20Arthur%20Kinsman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16031" y="1757549"/>
              <a:ext cx="931080" cy="1128250"/>
            </a:xfrm>
            <a:prstGeom prst="rect">
              <a:avLst/>
            </a:prstGeom>
            <a:noFill/>
          </p:spPr>
        </p:pic>
        <p:pic>
          <p:nvPicPr>
            <p:cNvPr id="40" name="Picture 26" descr="http://www.baynews9.com/content/dam/news/images/2013/06/kyle-jones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86357" y="3086002"/>
              <a:ext cx="841952" cy="1125409"/>
            </a:xfrm>
            <a:prstGeom prst="rect">
              <a:avLst/>
            </a:prstGeom>
            <a:noFill/>
          </p:spPr>
        </p:pic>
        <p:pic>
          <p:nvPicPr>
            <p:cNvPr id="41" name="Picture 28" descr="http://www.wuft.org/news/files/2013/05/Mason-Scott-Beuning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88881" y="1755065"/>
              <a:ext cx="925079" cy="1154947"/>
            </a:xfrm>
            <a:prstGeom prst="rect">
              <a:avLst/>
            </a:prstGeom>
            <a:noFill/>
          </p:spPr>
        </p:pic>
        <p:pic>
          <p:nvPicPr>
            <p:cNvPr id="42" name="Picture 30" descr="http://media-cache-ec0.pinimg.com/236x/29/61/98/296198356598fc92912564a98da6bc0a.jpg"/>
            <p:cNvPicPr>
              <a:picLocks noChangeAspect="1" noChangeArrowheads="1"/>
            </p:cNvPicPr>
            <p:nvPr/>
          </p:nvPicPr>
          <p:blipFill>
            <a:blip r:embed="rId9" cstate="print"/>
            <a:srcRect l="5071"/>
            <a:stretch>
              <a:fillRect/>
            </a:stretch>
          </p:blipFill>
          <p:spPr bwMode="auto">
            <a:xfrm>
              <a:off x="7920844" y="3087532"/>
              <a:ext cx="866893" cy="1141507"/>
            </a:xfrm>
            <a:prstGeom prst="rect">
              <a:avLst/>
            </a:prstGeom>
            <a:noFill/>
          </p:spPr>
        </p:pic>
        <p:pic>
          <p:nvPicPr>
            <p:cNvPr id="43" name="Picture 32" descr="http://shechive.files.wordpress.com/2013/12/mug-shots-3.jpg?w=500&amp;h=62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65082" y="3075710"/>
              <a:ext cx="913578" cy="114058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Arial" pitchFamily="34" charset="0"/>
              </a:rPr>
              <a:t>Our Idea: Search via Comparisons</a:t>
            </a:r>
            <a:endParaRPr lang="en-US" dirty="0"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4745736"/>
            <a:ext cx="7886700" cy="14367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Allow </a:t>
            </a:r>
            <a:r>
              <a:rPr lang="en-US" dirty="0"/>
              <a:t>user to “whittle away” irrelevant </a:t>
            </a:r>
            <a:r>
              <a:rPr lang="en-US" dirty="0" smtClean="0"/>
              <a:t>images via comparative feedback on properties of results</a:t>
            </a:r>
            <a:endParaRPr lang="en-US" dirty="0"/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536838" y="1572662"/>
            <a:ext cx="8285478" cy="3490330"/>
            <a:chOff x="1287463" y="1619648"/>
            <a:chExt cx="8285478" cy="3490330"/>
          </a:xfrm>
        </p:grpSpPr>
        <p:sp>
          <p:nvSpPr>
            <p:cNvPr id="3" name="TextBox 2"/>
            <p:cNvSpPr txBox="1"/>
            <p:nvPr/>
          </p:nvSpPr>
          <p:spPr>
            <a:xfrm>
              <a:off x="1287463" y="4402092"/>
              <a:ext cx="8285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none" dirty="0" smtClean="0">
                  <a:solidFill>
                    <a:srgbClr val="0000FF"/>
                  </a:solidFill>
                  <a:latin typeface="Calibri Light" pitchFamily="34" charset="0"/>
                  <a:cs typeface="Courier New" panose="02070309020205020404" pitchFamily="49" charset="0"/>
                </a:rPr>
                <a:t>“Like this… but </a:t>
              </a:r>
              <a:r>
                <a:rPr lang="en-US" sz="4000" b="1" i="1" u="sng" dirty="0" smtClean="0">
                  <a:solidFill>
                    <a:srgbClr val="0000FF"/>
                  </a:solidFill>
                  <a:latin typeface="Calibri Light" pitchFamily="34" charset="0"/>
                  <a:cs typeface="Courier New" panose="02070309020205020404" pitchFamily="49" charset="0"/>
                </a:rPr>
                <a:t>with curlier hair</a:t>
              </a:r>
              <a:r>
                <a:rPr lang="en-US" sz="4000" b="1" i="1" u="none" dirty="0" smtClean="0">
                  <a:solidFill>
                    <a:srgbClr val="0000FF"/>
                  </a:solidFill>
                  <a:latin typeface="Calibri Light" pitchFamily="34" charset="0"/>
                  <a:cs typeface="Courier New" panose="02070309020205020404" pitchFamily="49" charset="0"/>
                </a:rPr>
                <a:t>”</a:t>
              </a:r>
              <a:endParaRPr lang="en-US" sz="4000" b="1" i="1" u="none" dirty="0">
                <a:solidFill>
                  <a:srgbClr val="0000FF"/>
                </a:solidFill>
                <a:latin typeface="Calibri Light" pitchFamily="34" charset="0"/>
                <a:cs typeface="Courier New" panose="02070309020205020404" pitchFamily="49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30637" y="1619648"/>
              <a:ext cx="1557247" cy="1507738"/>
            </a:xfrm>
            <a:prstGeom prst="ellipse">
              <a:avLst/>
            </a:prstGeom>
            <a:noFill/>
            <a:ln w="1270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7109260" y="3127386"/>
              <a:ext cx="0" cy="1251262"/>
            </a:xfrm>
            <a:prstGeom prst="straightConnector1">
              <a:avLst/>
            </a:prstGeom>
            <a:ln w="1270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0" y="6488668"/>
            <a:ext cx="428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Kovashka</a:t>
            </a:r>
            <a:r>
              <a:rPr lang="en-US" i="1" dirty="0" smtClean="0"/>
              <a:t>, Parikh, and </a:t>
            </a:r>
            <a:r>
              <a:rPr lang="en-US" i="1" dirty="0" err="1" smtClean="0"/>
              <a:t>Grauman</a:t>
            </a:r>
            <a:r>
              <a:rPr lang="en-US" i="1" dirty="0" smtClean="0"/>
              <a:t>, CVPR 2012</a:t>
            </a:r>
            <a:endParaRPr lang="en-US" i="1" dirty="0"/>
          </a:p>
        </p:txBody>
      </p:sp>
      <p:sp>
        <p:nvSpPr>
          <p:cNvPr id="44" name="Right Arrow 43"/>
          <p:cNvSpPr/>
          <p:nvPr/>
        </p:nvSpPr>
        <p:spPr>
          <a:xfrm>
            <a:off x="4101117" y="2688545"/>
            <a:ext cx="530260" cy="49149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u="none">
              <a:solidFill>
                <a:prstClr val="white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0" y="1555668"/>
            <a:ext cx="4031940" cy="2327690"/>
            <a:chOff x="0" y="1820074"/>
            <a:chExt cx="4031940" cy="2327690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31726" t="30224" r="60175" b="53135"/>
            <a:stretch/>
          </p:blipFill>
          <p:spPr bwMode="auto">
            <a:xfrm>
              <a:off x="0" y="2561936"/>
              <a:ext cx="1185529" cy="1270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Cloud Callout 46"/>
            <p:cNvSpPr/>
            <p:nvPr/>
          </p:nvSpPr>
          <p:spPr>
            <a:xfrm>
              <a:off x="1475656" y="1820074"/>
              <a:ext cx="2556284" cy="2327690"/>
            </a:xfrm>
            <a:prstGeom prst="cloudCallout">
              <a:avLst>
                <a:gd name="adj1" fmla="val -62888"/>
                <a:gd name="adj2" fmla="val -19409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u="none">
                <a:solidFill>
                  <a:prstClr val="white"/>
                </a:solidFill>
              </a:endParaRPr>
            </a:p>
          </p:txBody>
        </p:sp>
      </p:grpSp>
      <p:pic>
        <p:nvPicPr>
          <p:cNvPr id="48" name="Picture 14" descr="http://www.examiner.com/images/blog/EXID18689/images/Haddock_Jessi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5683" y="1931402"/>
            <a:ext cx="1283457" cy="1602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5113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Prior Work: Visual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9404"/>
            <a:ext cx="7886700" cy="16473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High-level descriptive properties shared by objects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Human-understandable and machine-detectable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Middle ground between user and system</a:t>
            </a:r>
            <a:r>
              <a:rPr lang="en-US" i="1" dirty="0" smtClean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	</a:t>
            </a:r>
            <a:endParaRPr lang="en-US" sz="2400" i="1" dirty="0" smtClean="0">
              <a:solidFill>
                <a:prstClr val="black"/>
              </a:solidFill>
              <a:ea typeface="ＭＳ Ｐゴシック" charset="-128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82805" y="3240821"/>
            <a:ext cx="4195936" cy="1530282"/>
            <a:chOff x="282805" y="5208457"/>
            <a:chExt cx="4195936" cy="1530282"/>
          </a:xfrm>
        </p:grpSpPr>
        <p:pic>
          <p:nvPicPr>
            <p:cNvPr id="108558" name="Picture 14" descr="http://a.abcnews.com/images/Entertainment/GTY_jared_leto_sk_131212_16x9_99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8583" r="30712" b="20550"/>
            <a:stretch/>
          </p:blipFill>
          <p:spPr bwMode="auto">
            <a:xfrm>
              <a:off x="3086803" y="5208457"/>
              <a:ext cx="1358219" cy="1491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552" name="Picture 8" descr="http://www.biography.com/imported/images/Biography/Images/Profiles/J/Scarlett-Johansson-13671719-1-40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403" r="9354" b="7991"/>
            <a:stretch/>
          </p:blipFill>
          <p:spPr bwMode="auto">
            <a:xfrm>
              <a:off x="1658312" y="5229716"/>
              <a:ext cx="1301279" cy="1473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Group 32"/>
            <p:cNvGrpSpPr/>
            <p:nvPr/>
          </p:nvGrpSpPr>
          <p:grpSpPr>
            <a:xfrm>
              <a:off x="282805" y="5209758"/>
              <a:ext cx="4195936" cy="1528981"/>
              <a:chOff x="282805" y="5209758"/>
              <a:chExt cx="4195936" cy="1528981"/>
            </a:xfrm>
          </p:grpSpPr>
          <p:pic>
            <p:nvPicPr>
              <p:cNvPr id="108546" name="Picture 2" descr="http://www.biography.com/imported/images/Biography/Images/Profiles/R/Alex-Rodriguez-39389-1-402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540" r="6378"/>
              <a:stretch/>
            </p:blipFill>
            <p:spPr bwMode="auto">
              <a:xfrm>
                <a:off x="282805" y="5215539"/>
                <a:ext cx="1291472" cy="14830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316718" y="5209758"/>
                <a:ext cx="4162023" cy="1528981"/>
                <a:chOff x="316718" y="5141518"/>
                <a:chExt cx="4162023" cy="1528981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316718" y="5141518"/>
                  <a:ext cx="1188132" cy="400110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b="1" u="none" dirty="0" smtClean="0">
                      <a:solidFill>
                        <a:srgbClr val="FFFFFF"/>
                      </a:solidFill>
                      <a:latin typeface="Arial"/>
                    </a:rPr>
                    <a:t>smiling</a:t>
                  </a:r>
                  <a:endParaRPr lang="en-US" sz="2000" b="1" u="none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1574699" y="5148998"/>
                  <a:ext cx="1473958" cy="400110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b="1" dirty="0" smtClean="0">
                      <a:solidFill>
                        <a:srgbClr val="FFFFFF"/>
                      </a:solidFill>
                      <a:latin typeface="Arial"/>
                    </a:rPr>
                    <a:t>large-lips</a:t>
                  </a:r>
                  <a:endParaRPr lang="en-US" sz="2000" b="1" u="none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004783" y="6270389"/>
                  <a:ext cx="1473958" cy="400110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b="1" dirty="0" smtClean="0">
                      <a:solidFill>
                        <a:srgbClr val="FFFFFF"/>
                      </a:solidFill>
                      <a:latin typeface="Arial"/>
                    </a:rPr>
                    <a:t>long-hair</a:t>
                  </a:r>
                  <a:endParaRPr lang="en-US" sz="2000" b="1" u="none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</p:grpSp>
      </p:grpSp>
      <p:grpSp>
        <p:nvGrpSpPr>
          <p:cNvPr id="32" name="Group 31"/>
          <p:cNvGrpSpPr/>
          <p:nvPr/>
        </p:nvGrpSpPr>
        <p:grpSpPr>
          <a:xfrm>
            <a:off x="2505654" y="4995910"/>
            <a:ext cx="4275852" cy="1438809"/>
            <a:chOff x="4649783" y="3747340"/>
            <a:chExt cx="4275852" cy="1438809"/>
          </a:xfrm>
        </p:grpSpPr>
        <p:pic>
          <p:nvPicPr>
            <p:cNvPr id="18" name="Picture 50" descr="http://vision.cs.utexas.edu/adriana/scenes/coast_cdmc70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7744" y="3747340"/>
              <a:ext cx="1427891" cy="1427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0" descr="http://vision.cs.utexas.edu/adriana/scenes/forest_nat1217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783" y="3758614"/>
              <a:ext cx="1413888" cy="1413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4" descr="http://vision.cs.utexas.edu/adriana/scenes/street_art838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6315" y="3753602"/>
              <a:ext cx="1432547" cy="1432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735661" y="4725920"/>
              <a:ext cx="1188132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u="none" dirty="0" smtClean="0">
                  <a:solidFill>
                    <a:srgbClr val="FFFFFF"/>
                  </a:solidFill>
                  <a:latin typeface="Arial"/>
                </a:rPr>
                <a:t>natural</a:t>
              </a:r>
              <a:endParaRPr lang="en-US" sz="2000" b="1" u="none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95833" y="3786500"/>
              <a:ext cx="1692322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u="none" dirty="0" smtClean="0">
                  <a:solidFill>
                    <a:srgbClr val="FFFFFF"/>
                  </a:solidFill>
                  <a:latin typeface="Arial"/>
                </a:rPr>
                <a:t>perspective</a:t>
              </a:r>
              <a:endParaRPr lang="en-US" sz="2000" b="1" u="none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99500" y="3786499"/>
              <a:ext cx="1188132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u="none" dirty="0" smtClean="0">
                  <a:solidFill>
                    <a:srgbClr val="FFFFFF"/>
                  </a:solidFill>
                  <a:latin typeface="Arial"/>
                </a:rPr>
                <a:t>open</a:t>
              </a:r>
              <a:endParaRPr lang="en-US" sz="2000" b="1" u="none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636887" y="3237515"/>
            <a:ext cx="4457212" cy="1552238"/>
            <a:chOff x="719599" y="4537302"/>
            <a:chExt cx="4457212" cy="1552238"/>
          </a:xfrm>
        </p:grpSpPr>
        <p:pic>
          <p:nvPicPr>
            <p:cNvPr id="44" name="Picture 43" descr="Shoes.jpg"/>
            <p:cNvPicPr>
              <a:picLocks noChangeAspect="1"/>
            </p:cNvPicPr>
            <p:nvPr/>
          </p:nvPicPr>
          <p:blipFill>
            <a:blip r:embed="rId9" cstate="print"/>
            <a:srcRect b="66207"/>
            <a:stretch>
              <a:fillRect/>
            </a:stretch>
          </p:blipFill>
          <p:spPr>
            <a:xfrm>
              <a:off x="748319" y="4609310"/>
              <a:ext cx="4257327" cy="1438671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628639" y="4537302"/>
              <a:ext cx="972108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u="none" dirty="0" smtClean="0">
                  <a:solidFill>
                    <a:srgbClr val="FFFFFF"/>
                  </a:solidFill>
                  <a:latin typeface="Arial"/>
                </a:rPr>
                <a:t>high heel</a:t>
              </a:r>
              <a:endParaRPr lang="en-US" sz="2000" b="1" u="none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76711" y="5689430"/>
              <a:ext cx="900100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u="none" dirty="0" smtClean="0">
                  <a:solidFill>
                    <a:srgbClr val="FFFFFF"/>
                  </a:solidFill>
                  <a:latin typeface="Arial"/>
                </a:rPr>
                <a:t>red</a:t>
              </a:r>
              <a:endParaRPr lang="en-US" sz="2000" b="1" u="none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9599" y="5678126"/>
              <a:ext cx="1512168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u="none" dirty="0" smtClean="0">
                  <a:solidFill>
                    <a:srgbClr val="FFFFFF"/>
                  </a:solidFill>
                  <a:latin typeface="Arial"/>
                </a:rPr>
                <a:t>ornaments</a:t>
              </a:r>
              <a:endParaRPr lang="en-US" sz="2000" b="1" u="none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260487" y="4681318"/>
              <a:ext cx="1188132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u="none" dirty="0" smtClean="0">
                  <a:solidFill>
                    <a:srgbClr val="FFFFFF"/>
                  </a:solidFill>
                  <a:latin typeface="Arial"/>
                </a:rPr>
                <a:t>metallic</a:t>
              </a:r>
              <a:endParaRPr lang="en-US" sz="2000" b="1" u="none" dirty="0">
                <a:solidFill>
                  <a:srgbClr val="FFFF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4448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Prior Work: Attributes for Recognition and Search</a:t>
            </a:r>
            <a:endParaRPr lang="en-US" sz="3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005840"/>
            <a:ext cx="7886700" cy="393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v"/>
            </a:pPr>
            <a:r>
              <a:rPr lang="en-US" sz="2800" dirty="0" smtClean="0"/>
              <a:t> Recognition</a:t>
            </a: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</a:pPr>
            <a:r>
              <a:rPr lang="en-US" sz="2400" dirty="0" smtClean="0"/>
              <a:t>Low-dimensional image representation for classification</a:t>
            </a: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</a:pPr>
            <a:r>
              <a:rPr lang="en-US" sz="2400" dirty="0" smtClean="0"/>
              <a:t>Need not be semantic</a:t>
            </a: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</a:pPr>
            <a:endParaRPr lang="en-US" sz="2400" dirty="0" smtClean="0"/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v"/>
            </a:pPr>
            <a:endParaRPr lang="en-US" dirty="0" smtClean="0"/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v"/>
            </a:pPr>
            <a:r>
              <a:rPr lang="en-US" sz="2800" dirty="0" smtClean="0"/>
              <a:t> Search</a:t>
            </a: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</a:pPr>
            <a:r>
              <a:rPr lang="en-US" sz="2400" dirty="0" smtClean="0"/>
              <a:t>A form of keyword search</a:t>
            </a:r>
            <a:endParaRPr lang="en-US" dirty="0" smtClean="0"/>
          </a:p>
        </p:txBody>
      </p:sp>
      <p:grpSp>
        <p:nvGrpSpPr>
          <p:cNvPr id="3" name="Group 11"/>
          <p:cNvGrpSpPr/>
          <p:nvPr/>
        </p:nvGrpSpPr>
        <p:grpSpPr>
          <a:xfrm>
            <a:off x="1952702" y="5390893"/>
            <a:ext cx="7017889" cy="1325220"/>
            <a:chOff x="2126111" y="1228794"/>
            <a:chExt cx="7017889" cy="1325220"/>
          </a:xfrm>
        </p:grpSpPr>
        <p:pic>
          <p:nvPicPr>
            <p:cNvPr id="7" name="Picture 6" descr="phiz-men with dark hai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4218" b="63307"/>
            <a:stretch>
              <a:fillRect/>
            </a:stretch>
          </p:blipFill>
          <p:spPr bwMode="auto">
            <a:xfrm>
              <a:off x="2126111" y="1228837"/>
              <a:ext cx="2325746" cy="1325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phiz-middle-aged white men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3955" b="63642"/>
            <a:stretch/>
          </p:blipFill>
          <p:spPr bwMode="auto">
            <a:xfrm>
              <a:off x="4780637" y="1228794"/>
              <a:ext cx="2216924" cy="1246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220688" y="1494224"/>
              <a:ext cx="215315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“men with dark hair”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26697" y="1494224"/>
              <a:ext cx="260879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“middle-aged white men”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06638" y="1501478"/>
              <a:ext cx="18373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FaceTracer</a:t>
              </a:r>
              <a:r>
                <a:rPr lang="en-US" dirty="0" smtClean="0"/>
                <a:t>,</a:t>
              </a:r>
            </a:p>
            <a:p>
              <a:r>
                <a:rPr lang="en-US" dirty="0" smtClean="0"/>
                <a:t>Kumar et al. 2008</a:t>
              </a:r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665068" y="2596047"/>
            <a:ext cx="8163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i="1" dirty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[</a:t>
            </a:r>
            <a:r>
              <a:rPr lang="en-US" i="1" dirty="0" err="1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Lampert</a:t>
            </a:r>
            <a:r>
              <a:rPr lang="en-US" i="1" dirty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 et al. 2009, </a:t>
            </a:r>
            <a:r>
              <a:rPr lang="en-US" i="1" dirty="0" err="1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Farhadi</a:t>
            </a:r>
            <a:r>
              <a:rPr lang="en-US" i="1" dirty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 et al. 2009, </a:t>
            </a:r>
            <a:r>
              <a:rPr lang="en-US" i="1" dirty="0" smtClean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Kumar </a:t>
            </a:r>
            <a:r>
              <a:rPr lang="en-US" i="1" dirty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et al. 	2009, Parikh &amp; </a:t>
            </a:r>
            <a:r>
              <a:rPr lang="en-US" i="1" dirty="0" err="1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Grauman</a:t>
            </a:r>
            <a:r>
              <a:rPr lang="en-US" i="1" dirty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 </a:t>
            </a:r>
            <a:r>
              <a:rPr lang="en-US" i="1" dirty="0" smtClean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2011</a:t>
            </a:r>
            <a:r>
              <a:rPr lang="en-US" i="1" dirty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, </a:t>
            </a:r>
            <a:r>
              <a:rPr lang="en-US" i="1" dirty="0" smtClean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Berg et </a:t>
            </a:r>
            <a:r>
              <a:rPr lang="en-US" i="1" dirty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al. 2010, Branson et al. 2010, </a:t>
            </a:r>
            <a:r>
              <a:rPr lang="en-US" i="1" dirty="0" err="1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Endres</a:t>
            </a:r>
            <a:r>
              <a:rPr lang="en-US" i="1" dirty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 et al. 2010</a:t>
            </a:r>
            <a:r>
              <a:rPr lang="en-US" i="1" dirty="0" smtClean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, Curran et al. 2012 </a:t>
            </a:r>
            <a:r>
              <a:rPr lang="en-US" i="1" dirty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…]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9808" y="4608835"/>
            <a:ext cx="8163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i="1" dirty="0" smtClean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[</a:t>
            </a:r>
            <a:r>
              <a:rPr lang="en-US" i="1" dirty="0" smtClean="0"/>
              <a:t>Kumar et al. ECCV 2008, </a:t>
            </a:r>
            <a:r>
              <a:rPr lang="en-US" i="1" dirty="0" err="1" smtClean="0"/>
              <a:t>Siddiquie</a:t>
            </a:r>
            <a:r>
              <a:rPr lang="en-US" i="1" dirty="0" smtClean="0"/>
              <a:t> et al. CVPR 2011, </a:t>
            </a:r>
            <a:r>
              <a:rPr lang="en-US" i="1" dirty="0" err="1" smtClean="0"/>
              <a:t>Scheirer</a:t>
            </a:r>
            <a:r>
              <a:rPr lang="en-US" i="1" dirty="0" smtClean="0"/>
              <a:t> et</a:t>
            </a:r>
            <a:r>
              <a:rPr lang="en-US" i="1" dirty="0" smtClean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	</a:t>
            </a:r>
            <a:r>
              <a:rPr lang="en-US" i="1" dirty="0" smtClean="0"/>
              <a:t>al. CVPR 2012, </a:t>
            </a:r>
            <a:r>
              <a:rPr lang="en-US" i="1" dirty="0" err="1" smtClean="0"/>
              <a:t>Rastegari</a:t>
            </a:r>
            <a:r>
              <a:rPr lang="en-US" i="1" dirty="0" smtClean="0"/>
              <a:t> et al. CVPR 2013]</a:t>
            </a:r>
            <a:endParaRPr lang="en-US" i="1" dirty="0">
              <a:solidFill>
                <a:prstClr val="black"/>
              </a:solidFill>
              <a:ea typeface="ＭＳ Ｐゴシック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728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980736"/>
            <a:ext cx="8856476" cy="782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cs typeface="Arial" pitchFamily="34" charset="0"/>
              </a:rPr>
              <a:t>We need ability to </a:t>
            </a:r>
            <a:r>
              <a:rPr lang="en-US" dirty="0" smtClean="0">
                <a:solidFill>
                  <a:srgbClr val="0000FF"/>
                </a:solidFill>
                <a:cs typeface="Arial" pitchFamily="34" charset="0"/>
              </a:rPr>
              <a:t>compare</a:t>
            </a:r>
            <a:r>
              <a:rPr lang="en-US" dirty="0" smtClean="0">
                <a:cs typeface="Arial" pitchFamily="34" charset="0"/>
              </a:rPr>
              <a:t> images by attribute “strength”</a:t>
            </a:r>
            <a:endParaRPr lang="en-US" dirty="0"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5314" y="2067811"/>
            <a:ext cx="9006804" cy="896257"/>
            <a:chOff x="65313" y="1541389"/>
            <a:chExt cx="9006804" cy="896257"/>
          </a:xfrm>
        </p:grpSpPr>
        <p:pic>
          <p:nvPicPr>
            <p:cNvPr id="5" name="Picture 2" descr="http://vision.cs.utexas.edu/adriana/shoes/img_womens_athletic_shoes_5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3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vision.cs.utexas.edu/adriana/shoes/img_womens_stiletto_17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827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vision.cs.utexas.edu/adriana/shoes/img_womens_high_heels_104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222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://vision.cs.utexas.edu/adriana/shoes/img_womens_flats_100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341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http://vision.cs.utexas.edu/adriana/shoes/img_womens_high_heels_14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3117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http://vision.cs.utexas.edu/adriana/shoes/img_womens_rain_boots_75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736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http://vision.cs.utexas.edu/adriana/shoes/img_womens_boots_184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432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6" descr="http://vision.cs.utexas.edu/adriana/shoes/img_womens_stiletto_169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7327" y="1548646"/>
              <a:ext cx="886968" cy="886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0" descr="http://vision.cs.utexas.edu/adriana/shoes/img_womens_high_heels_871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400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2" descr="http://vision.cs.utexas.edu/adriana/shoes/img_womens_high_heels_1045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505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30401" y="1628875"/>
            <a:ext cx="9041793" cy="400110"/>
            <a:chOff x="30324" y="947206"/>
            <a:chExt cx="9041793" cy="400110"/>
          </a:xfrm>
        </p:grpSpPr>
        <p:sp>
          <p:nvSpPr>
            <p:cNvPr id="50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9813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i="1" u="none" dirty="0">
                  <a:solidFill>
                    <a:prstClr val="black"/>
                  </a:solidFill>
                </a:rPr>
                <a:t>bright </a:t>
              </a:r>
            </a:p>
          </p:txBody>
        </p:sp>
        <p:cxnSp>
          <p:nvCxnSpPr>
            <p:cNvPr id="21" name="Straight Arrow Connector 20"/>
            <p:cNvCxnSpPr>
              <a:stCxn id="50" idx="3"/>
            </p:cNvCxnSpPr>
            <p:nvPr/>
          </p:nvCxnSpPr>
          <p:spPr>
            <a:xfrm>
              <a:off x="1011683" y="1147261"/>
              <a:ext cx="8060434" cy="1364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8169" y="5308360"/>
            <a:ext cx="8991058" cy="896378"/>
            <a:chOff x="68168" y="4666065"/>
            <a:chExt cx="8991058" cy="896378"/>
          </a:xfrm>
        </p:grpSpPr>
        <p:pic>
          <p:nvPicPr>
            <p:cNvPr id="30" name="Picture 157" descr="http://vision.cs.utexas.edu/adriana/scenes/coast_n67202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258" y="4667162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49" descr="http://vision.cs.utexas.edu/adriana/scenes/street_street61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4128" y="4667162"/>
              <a:ext cx="886968" cy="8869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545" y="4672485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51" descr="http://vision.cs.utexas.edu/adriana/scenes/opencountry_nat873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043" y="4672485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59" y="4672528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55" descr="http://vision.cs.utexas.edu/adriana/scenes/insidecity_art1026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5855" y="4675208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://vision.cs.utexas.edu/adriana/scenes/tallbuilding_a212044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68" y="467547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ttp://vision.cs.utexas.edu/adriana/scenes/tallbuilding_art1729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357" y="467546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http://vision.cs.utexas.edu/adriana/scenes/opencountry_land573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047" y="467248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http://vision.cs.utexas.edu/adriana/scenes/mountain_n213080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4541" y="466606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19025" y="3311765"/>
            <a:ext cx="9041793" cy="400110"/>
            <a:chOff x="30324" y="947206"/>
            <a:chExt cx="9041793" cy="400110"/>
          </a:xfrm>
        </p:grpSpPr>
        <p:sp>
          <p:nvSpPr>
            <p:cNvPr id="60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108074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i="1" u="none" dirty="0">
                  <a:solidFill>
                    <a:prstClr val="black"/>
                  </a:solidFill>
                </a:rPr>
                <a:t>smiling</a:t>
              </a:r>
            </a:p>
          </p:txBody>
        </p:sp>
        <p:cxnSp>
          <p:nvCxnSpPr>
            <p:cNvPr id="61" name="Straight Arrow Connector 60"/>
            <p:cNvCxnSpPr>
              <a:stCxn id="60" idx="3"/>
            </p:cNvCxnSpPr>
            <p:nvPr/>
          </p:nvCxnSpPr>
          <p:spPr>
            <a:xfrm>
              <a:off x="1111069" y="1147261"/>
              <a:ext cx="7961048" cy="1364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7649" y="4812161"/>
            <a:ext cx="9041793" cy="400110"/>
            <a:chOff x="30324" y="947206"/>
            <a:chExt cx="9041793" cy="400110"/>
          </a:xfrm>
        </p:grpSpPr>
        <p:sp>
          <p:nvSpPr>
            <p:cNvPr id="65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11095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i="1" u="none" dirty="0">
                  <a:solidFill>
                    <a:prstClr val="black"/>
                  </a:solidFill>
                </a:rPr>
                <a:t>natural </a:t>
              </a:r>
            </a:p>
          </p:txBody>
        </p:sp>
        <p:cxnSp>
          <p:nvCxnSpPr>
            <p:cNvPr id="66" name="Straight Arrow Connector 65"/>
            <p:cNvCxnSpPr>
              <a:stCxn id="65" idx="3"/>
            </p:cNvCxnSpPr>
            <p:nvPr/>
          </p:nvCxnSpPr>
          <p:spPr>
            <a:xfrm>
              <a:off x="1139923" y="1147261"/>
              <a:ext cx="7932194" cy="136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11810" name="Picture 2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94" t="60006" r="15002" b="30464"/>
          <a:stretch/>
        </p:blipFill>
        <p:spPr bwMode="auto">
          <a:xfrm flipH="1">
            <a:off x="46164" y="3725894"/>
            <a:ext cx="9019041" cy="72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5330641" y="3556056"/>
            <a:ext cx="1188132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4" tIns="45543" rIns="91084" bIns="455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689742" y="1988546"/>
            <a:ext cx="1035039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4" tIns="45543" rIns="91084" bIns="455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0" y="210826"/>
            <a:ext cx="9144000" cy="656151"/>
          </a:xfrm>
        </p:spPr>
        <p:txBody>
          <a:bodyPr>
            <a:normAutofit/>
          </a:bodyPr>
          <a:lstStyle/>
          <a:p>
            <a:r>
              <a:rPr lang="en-US" dirty="0">
                <a:cs typeface="Arial" pitchFamily="34" charset="0"/>
              </a:rPr>
              <a:t>Relative </a:t>
            </a:r>
            <a:r>
              <a:rPr lang="en-US" dirty="0" smtClean="0">
                <a:cs typeface="Arial" pitchFamily="34" charset="0"/>
              </a:rPr>
              <a:t>Attributes</a:t>
            </a:r>
            <a:endParaRPr lang="en-US" dirty="0">
              <a:cs typeface="Arial" pitchFamily="34" charset="0"/>
            </a:endParaRPr>
          </a:p>
        </p:txBody>
      </p:sp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772104" y="5305709"/>
            <a:ext cx="890138" cy="89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2689742" y="5228077"/>
            <a:ext cx="1068680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4" tIns="45543" rIns="91084" bIns="455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6488668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Parikh and </a:t>
            </a:r>
            <a:r>
              <a:rPr lang="en-US" i="1" dirty="0" err="1" smtClean="0"/>
              <a:t>Grauman</a:t>
            </a:r>
            <a:r>
              <a:rPr lang="en-US" i="1" dirty="0" smtClean="0"/>
              <a:t>, ICCV 2011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="" val="245755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2057400" y="1347086"/>
            <a:ext cx="7086600" cy="4389438"/>
          </a:xfrm>
          <a:prstGeom prst="rect">
            <a:avLst/>
          </a:prstGeom>
          <a:solidFill>
            <a:srgbClr val="ADB9C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sym typeface="Wingdings" pitchFamily="2" charset="2"/>
              </a:rPr>
              <a:t>WhittleSearch</a:t>
            </a:r>
            <a:r>
              <a:rPr lang="en-US" dirty="0">
                <a:sym typeface="Wingdings" pitchFamily="2" charset="2"/>
              </a:rPr>
              <a:t> with </a:t>
            </a:r>
            <a:r>
              <a:rPr lang="en-US" dirty="0" smtClean="0"/>
              <a:t>Relative Attribute Feedback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347086"/>
            <a:ext cx="9144000" cy="3109913"/>
          </a:xfrm>
          <a:prstGeom prst="rect">
            <a:avLst/>
          </a:prstGeom>
          <a:solidFill>
            <a:srgbClr val="ADB9C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315551"/>
            <a:ext cx="7239000" cy="4389438"/>
          </a:xfrm>
          <a:prstGeom prst="rect">
            <a:avLst/>
          </a:prstGeom>
          <a:solidFill>
            <a:srgbClr val="ADB9C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4572000" y="5295199"/>
            <a:ext cx="2362200" cy="158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0" y="3694999"/>
            <a:ext cx="9144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572000" y="1332798"/>
            <a:ext cx="0" cy="441960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7848600" y="3771199"/>
            <a:ext cx="1074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natural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724400" y="1478849"/>
            <a:ext cx="1631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perspective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36374"/>
            <a:ext cx="12160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094799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885499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2094799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999799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1332798"/>
            <a:ext cx="1219200" cy="121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2057400" y="2551999"/>
            <a:ext cx="0" cy="1143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447800" y="3694999"/>
            <a:ext cx="0" cy="190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39000" y="3313999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57600" y="3313999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638800" y="3694999"/>
            <a:ext cx="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543800" y="3694999"/>
            <a:ext cx="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667000" y="1789999"/>
            <a:ext cx="1905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67200" y="2551999"/>
            <a:ext cx="304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057400" y="4456999"/>
            <a:ext cx="2514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572000" y="2704399"/>
            <a:ext cx="2057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572000" y="4609399"/>
            <a:ext cx="457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8"/>
          <p:cNvSpPr txBox="1">
            <a:spLocks noChangeArrowheads="1"/>
          </p:cNvSpPr>
          <p:nvPr/>
        </p:nvSpPr>
        <p:spPr bwMode="auto">
          <a:xfrm>
            <a:off x="0" y="1332798"/>
            <a:ext cx="1447800" cy="120015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>
                <a:latin typeface="Calibri" pitchFamily="34" charset="0"/>
              </a:rPr>
              <a:t>“I want something </a:t>
            </a:r>
            <a:r>
              <a:rPr lang="en-US" b="1" i="1">
                <a:latin typeface="Calibri" pitchFamily="34" charset="0"/>
              </a:rPr>
              <a:t>more</a:t>
            </a:r>
            <a:r>
              <a:rPr lang="en-US">
                <a:latin typeface="Calibri" pitchFamily="34" charset="0"/>
              </a:rPr>
              <a:t> </a:t>
            </a:r>
            <a:r>
              <a:rPr lang="en-US" b="1">
                <a:latin typeface="Calibri" pitchFamily="34" charset="0"/>
              </a:rPr>
              <a:t>natural</a:t>
            </a:r>
            <a:r>
              <a:rPr lang="en-US">
                <a:latin typeface="Calibri" pitchFamily="34" charset="0"/>
              </a:rPr>
              <a:t> than this.”</a:t>
            </a:r>
          </a:p>
        </p:txBody>
      </p:sp>
      <p:sp>
        <p:nvSpPr>
          <p:cNvPr id="31" name="TextBox 29"/>
          <p:cNvSpPr txBox="1">
            <a:spLocks noChangeArrowheads="1"/>
          </p:cNvSpPr>
          <p:nvPr/>
        </p:nvSpPr>
        <p:spPr bwMode="auto">
          <a:xfrm>
            <a:off x="7848600" y="2094799"/>
            <a:ext cx="1295400" cy="12192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“I want something </a:t>
            </a:r>
            <a:r>
              <a:rPr lang="en-US" b="1" i="1" dirty="0">
                <a:latin typeface="Calibri" pitchFamily="34" charset="0"/>
              </a:rPr>
              <a:t>less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b="1" dirty="0">
                <a:latin typeface="Calibri" pitchFamily="34" charset="0"/>
              </a:rPr>
              <a:t>natural</a:t>
            </a:r>
            <a:r>
              <a:rPr lang="en-US" dirty="0">
                <a:latin typeface="Calibri" pitchFamily="34" charset="0"/>
              </a:rPr>
              <a:t> than this.”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8200" y="5104699"/>
            <a:ext cx="2895600" cy="647700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“I want something with </a:t>
            </a:r>
            <a:r>
              <a:rPr lang="en-US" b="1" i="1" dirty="0">
                <a:latin typeface="+mn-lt"/>
                <a:cs typeface="+mn-cs"/>
              </a:rPr>
              <a:t>more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b="1" dirty="0">
                <a:latin typeface="+mn-lt"/>
                <a:cs typeface="+mn-cs"/>
              </a:rPr>
              <a:t>perspective</a:t>
            </a:r>
            <a:r>
              <a:rPr lang="en-US" dirty="0">
                <a:latin typeface="+mn-lt"/>
                <a:cs typeface="+mn-cs"/>
              </a:rPr>
              <a:t> than this.”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895600" y="1942399"/>
            <a:ext cx="1524000" cy="152400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0" y="6488668"/>
            <a:ext cx="428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Kovashka</a:t>
            </a:r>
            <a:r>
              <a:rPr lang="en-US" i="1" dirty="0" smtClean="0"/>
              <a:t>, Parikh, and </a:t>
            </a:r>
            <a:r>
              <a:rPr lang="en-US" i="1" dirty="0" err="1" smtClean="0"/>
              <a:t>Grauman</a:t>
            </a:r>
            <a:r>
              <a:rPr lang="en-US" i="1" dirty="0" smtClean="0"/>
              <a:t>, CVPR 2012</a:t>
            </a:r>
            <a:endParaRPr lang="en-US" i="1" dirty="0"/>
          </a:p>
        </p:txBody>
      </p:sp>
      <p:sp>
        <p:nvSpPr>
          <p:cNvPr id="55" name="TextBox 54"/>
          <p:cNvSpPr txBox="1"/>
          <p:nvPr/>
        </p:nvSpPr>
        <p:spPr>
          <a:xfrm>
            <a:off x="3040753" y="2962875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+1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5023727" y="4847987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+1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628553" y="2946221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+1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6930366" y="5384963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+1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444258" y="2194749"/>
            <a:ext cx="41710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+1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3442649" y="2962875"/>
            <a:ext cx="41710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+1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830954" y="4739624"/>
            <a:ext cx="41710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+1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5435356" y="4850619"/>
            <a:ext cx="41710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+1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1861360" y="2192501"/>
            <a:ext cx="41710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+1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857345" y="2966215"/>
            <a:ext cx="41710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+1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7037696" y="2945342"/>
            <a:ext cx="41710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+1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2057400" y="1332799"/>
            <a:ext cx="5181600" cy="310832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564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" grpId="0" animBg="1"/>
      <p:bldP spid="6" grpId="0" animBg="1"/>
      <p:bldP spid="30" grpId="0" animBg="1"/>
      <p:bldP spid="31" grpId="0" animBg="1"/>
      <p:bldP spid="32" grpId="0" animBg="1"/>
      <p:bldP spid="3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403949"/>
            <a:ext cx="1192794" cy="119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03949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5462" y="5569411"/>
            <a:ext cx="1282337" cy="128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5"/>
          <p:cNvSpPr txBox="1">
            <a:spLocks noChangeArrowheads="1"/>
          </p:cNvSpPr>
          <p:nvPr/>
        </p:nvSpPr>
        <p:spPr bwMode="auto">
          <a:xfrm rot="20521975">
            <a:off x="4032250" y="4962624"/>
            <a:ext cx="2805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>
                <a:latin typeface="Calibri" panose="020F0502020204030204" pitchFamily="34" charset="0"/>
              </a:rPr>
              <a:t>More bright in color than</a:t>
            </a:r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7262813" y="5308699"/>
            <a:ext cx="1881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>
                <a:latin typeface="Calibri" panose="020F0502020204030204" pitchFamily="34" charset="0"/>
              </a:rPr>
              <a:t>More open than</a:t>
            </a: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 rot="20478249">
            <a:off x="3287713" y="4840387"/>
            <a:ext cx="2033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>
                <a:latin typeface="Calibri" panose="020F0502020204030204" pitchFamily="34" charset="0"/>
              </a:rPr>
              <a:t>More formal than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Qualitative Result (Relative Attribute Feedback)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19382"/>
            <a:ext cx="1245326" cy="124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39" t="8333" r="29723" b="34605"/>
          <a:stretch>
            <a:fillRect/>
          </a:stretch>
        </p:blipFill>
        <p:spPr bwMode="auto">
          <a:xfrm>
            <a:off x="0" y="4565749"/>
            <a:ext cx="32670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31" b="21222"/>
          <a:stretch>
            <a:fillRect/>
          </a:stretch>
        </p:blipFill>
        <p:spPr bwMode="auto">
          <a:xfrm>
            <a:off x="6172200" y="5695406"/>
            <a:ext cx="1447800" cy="84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47982"/>
            <a:ext cx="1245326" cy="124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24182"/>
            <a:ext cx="1245326" cy="124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52824"/>
            <a:ext cx="1104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2819400" y="1441549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>
                <a:latin typeface="Calibri" panose="020F0502020204030204" pitchFamily="34" charset="0"/>
              </a:rPr>
              <a:t>More open than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 rot="20475522">
            <a:off x="3876675" y="2049562"/>
            <a:ext cx="2805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>
                <a:latin typeface="Calibri" panose="020F0502020204030204" pitchFamily="34" charset="0"/>
              </a:rPr>
              <a:t>More bright in color than</a:t>
            </a: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5181600" y="2510527"/>
            <a:ext cx="2352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Calibri" panose="020F0502020204030204" pitchFamily="34" charset="0"/>
              </a:rPr>
              <a:t>Less ornaments than</a:t>
            </a: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 rot="21098950">
            <a:off x="5695950" y="4970562"/>
            <a:ext cx="259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Calibri" panose="020F0502020204030204" pitchFamily="34" charset="0"/>
              </a:rPr>
              <a:t>Higher at the heel than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62200" y="5175349"/>
            <a:ext cx="762000" cy="6096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TextBox 29"/>
          <p:cNvSpPr txBox="1">
            <a:spLocks noChangeArrowheads="1"/>
          </p:cNvSpPr>
          <p:nvPr/>
        </p:nvSpPr>
        <p:spPr bwMode="auto">
          <a:xfrm>
            <a:off x="1524000" y="5156299"/>
            <a:ext cx="852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Match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4032349"/>
            <a:ext cx="281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19400" y="3972024"/>
            <a:ext cx="6324600" cy="593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200400" y="4032349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819400" y="1289149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Arrow 30"/>
          <p:cNvSpPr/>
          <p:nvPr/>
        </p:nvSpPr>
        <p:spPr>
          <a:xfrm>
            <a:off x="1981200" y="1746349"/>
            <a:ext cx="129540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Round 1</a:t>
            </a:r>
          </a:p>
        </p:txBody>
      </p:sp>
      <p:sp>
        <p:nvSpPr>
          <p:cNvPr id="32" name="Right Arrow 31"/>
          <p:cNvSpPr/>
          <p:nvPr/>
        </p:nvSpPr>
        <p:spPr>
          <a:xfrm rot="5400000">
            <a:off x="7658100" y="3537049"/>
            <a:ext cx="129540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Round 2</a:t>
            </a:r>
          </a:p>
        </p:txBody>
      </p:sp>
      <p:sp>
        <p:nvSpPr>
          <p:cNvPr id="33" name="Left Arrow 32"/>
          <p:cNvSpPr/>
          <p:nvPr/>
        </p:nvSpPr>
        <p:spPr>
          <a:xfrm>
            <a:off x="2819400" y="4108549"/>
            <a:ext cx="1295400" cy="1066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Round 3</a:t>
            </a:r>
          </a:p>
        </p:txBody>
      </p:sp>
      <p:sp>
        <p:nvSpPr>
          <p:cNvPr id="34" name="TextBox 23"/>
          <p:cNvSpPr txBox="1">
            <a:spLocks noChangeArrowheads="1"/>
          </p:cNvSpPr>
          <p:nvPr/>
        </p:nvSpPr>
        <p:spPr bwMode="auto">
          <a:xfrm>
            <a:off x="0" y="1289149"/>
            <a:ext cx="3200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Query: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 “I want a </a:t>
            </a:r>
            <a:r>
              <a:rPr lang="en-US" sz="2000" u="sng" dirty="0">
                <a:solidFill>
                  <a:srgbClr val="0070C0"/>
                </a:solidFill>
                <a:latin typeface="Calibri" panose="020F0502020204030204" pitchFamily="34" charset="0"/>
              </a:rPr>
              <a:t>bright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en-US" sz="2000" u="sng" dirty="0">
                <a:solidFill>
                  <a:srgbClr val="0070C0"/>
                </a:solidFill>
                <a:latin typeface="Calibri" panose="020F0502020204030204" pitchFamily="34" charset="0"/>
              </a:rPr>
              <a:t>open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 shoe that is </a:t>
            </a:r>
            <a:r>
              <a:rPr lang="en-US" sz="2000" u="sng" dirty="0">
                <a:solidFill>
                  <a:srgbClr val="0070C0"/>
                </a:solidFill>
                <a:latin typeface="Calibri" panose="020F0502020204030204" pitchFamily="34" charset="0"/>
              </a:rPr>
              <a:t>short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en-US" sz="2000" u="sng" dirty="0">
                <a:solidFill>
                  <a:srgbClr val="0070C0"/>
                </a:solidFill>
                <a:latin typeface="Calibri" panose="020F0502020204030204" pitchFamily="34" charset="0"/>
              </a:rPr>
              <a:t>on the leg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.” </a:t>
            </a:r>
          </a:p>
        </p:txBody>
      </p:sp>
      <p:sp>
        <p:nvSpPr>
          <p:cNvPr id="35" name="Cloud Callout 34"/>
          <p:cNvSpPr/>
          <p:nvPr/>
        </p:nvSpPr>
        <p:spPr>
          <a:xfrm>
            <a:off x="1362075" y="2600424"/>
            <a:ext cx="1381125" cy="1371600"/>
          </a:xfrm>
          <a:prstGeom prst="cloudCallout">
            <a:avLst>
              <a:gd name="adj1" fmla="val -78912"/>
              <a:gd name="adj2" fmla="val 3313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36" name="Picture 35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3133824"/>
            <a:ext cx="8048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83"/>
          <p:cNvSpPr txBox="1">
            <a:spLocks noChangeArrowheads="1"/>
          </p:cNvSpPr>
          <p:nvPr/>
        </p:nvSpPr>
        <p:spPr bwMode="auto">
          <a:xfrm>
            <a:off x="5075238" y="1289149"/>
            <a:ext cx="2041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2000" i="1" dirty="0">
                <a:latin typeface="+mn-lt"/>
                <a:cs typeface="Times New Roman" pitchFamily="18" charset="0"/>
              </a:rPr>
              <a:t>Selected feedback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18"/>
          <a:stretch>
            <a:fillRect/>
          </a:stretch>
        </p:blipFill>
        <p:spPr bwMode="auto">
          <a:xfrm>
            <a:off x="7467600" y="2050869"/>
            <a:ext cx="1245326" cy="112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1"/>
          <p:cNvSpPr txBox="1">
            <a:spLocks noChangeArrowheads="1"/>
          </p:cNvSpPr>
          <p:nvPr/>
        </p:nvSpPr>
        <p:spPr bwMode="auto">
          <a:xfrm rot="20519169">
            <a:off x="6336717" y="1608011"/>
            <a:ext cx="2846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Calibri" panose="020F0502020204030204" pitchFamily="34" charset="0"/>
              </a:rPr>
              <a:t>Less high at the heel than</a:t>
            </a:r>
          </a:p>
        </p:txBody>
      </p:sp>
    </p:spTree>
    <p:extLst>
      <p:ext uri="{BB962C8B-B14F-4D97-AF65-F5344CB8AC3E}">
        <p14:creationId xmlns:p14="http://schemas.microsoft.com/office/powerpoint/2010/main" xmlns="" val="138891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17" grpId="0"/>
      <p:bldP spid="18" grpId="0"/>
      <p:bldP spid="19" grpId="0"/>
      <p:bldP spid="22" grpId="0"/>
      <p:bldP spid="25" grpId="0" animBg="1"/>
      <p:bldP spid="26" grpId="0"/>
      <p:bldP spid="31" grpId="0" animBg="1"/>
      <p:bldP spid="32" grpId="0" animBg="1"/>
      <p:bldP spid="33" grpId="0" animBg="1"/>
      <p:bldP spid="34" grpId="0"/>
      <p:bldP spid="35" grpId="0" animBg="1"/>
      <p:bldP spid="3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/>
          <p:nvPr/>
        </p:nvGrpSpPr>
        <p:grpSpPr>
          <a:xfrm>
            <a:off x="63584" y="5059292"/>
            <a:ext cx="6075233" cy="1736860"/>
            <a:chOff x="1347390" y="4666900"/>
            <a:chExt cx="7803124" cy="2230850"/>
          </a:xfrm>
        </p:grpSpPr>
        <p:pic>
          <p:nvPicPr>
            <p:cNvPr id="49" name="Picture 94" descr="http://vision.cs.utexas.edu/adriana/pubfig/AlexRodriguez_1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762" y="46880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96" descr="http://vision.cs.utexas.edu/adriana/pubfig/AlexRodriguez_12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505" y="46880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00" descr="http://vision.cs.utexas.edu/adriana/pubfig/CliveOwen_11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5370" y="46880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04" descr="http://vision.cs.utexas.edu/adriana/pubfig/CliveOwen_4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443" y="46880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06" descr="http://vision.cs.utexas.edu/adriana/pubfig/HughLaurie_124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7842" y="4667695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12" descr="http://vision.cs.utexas.edu/adriana/pubfig/JaredLeto_13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345" y="4675659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14" descr="http://vision.cs.utexas.edu/adriana/pubfig/JaredLeto_2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9734" y="46669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18" descr="http://vision.cs.utexas.edu/adriana/pubfig/MileyCyrus_1186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390" y="5815061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20" descr="http://vision.cs.utexas.edu/adriana/pubfig/MileyCyrus_474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5705" y="58175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22" descr="http://vision.cs.utexas.edu/adriana/pubfig/ScarlettJohansson_53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146" y="5824854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24" descr="http://vision.cs.utexas.edu/adriana/pubfig/ScarlettJohansson_67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3338" y="5824854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26" descr="http://vision.cs.utexas.edu/adriana/pubfig/ViggoMortensen_137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530" y="581078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30" descr="http://vision.cs.utexas.edu/adriana/pubfig/ViggoMortensen_45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290" y="581078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34" descr="http://vision.cs.utexas.edu/adriana/pubfig/ZacEfron_86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618" y="5795911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49"/>
          <p:cNvGrpSpPr/>
          <p:nvPr/>
        </p:nvGrpSpPr>
        <p:grpSpPr>
          <a:xfrm>
            <a:off x="65322" y="1118718"/>
            <a:ext cx="6021206" cy="1700624"/>
            <a:chOff x="-1936" y="15501"/>
            <a:chExt cx="7733731" cy="2184308"/>
          </a:xfrm>
        </p:grpSpPr>
        <p:pic>
          <p:nvPicPr>
            <p:cNvPr id="7" name="Picture 2" descr="http://vision.cs.utexas.edu/adriana/shoes/img_womens_athletic_shoes_183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36" y="1561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http://vision.cs.utexas.edu/adriana/shoes/img_womens_athletic_shoes_957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653" y="1561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http://vision.cs.utexas.edu/adriana/shoes/img_womens_boots_824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202"/>
            <a:stretch/>
          </p:blipFill>
          <p:spPr bwMode="auto">
            <a:xfrm>
              <a:off x="2224584" y="15611"/>
              <a:ext cx="904619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4" descr="http://vision.cs.utexas.edu/adriana/shoes/img_womens_boots_877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933" y="1561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http://vision.cs.utexas.edu/adriana/shoes/img_womens_clogs_1091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7344" y="1561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0" descr="http://vision.cs.utexas.edu/adriana/shoes/img_womens_clogs_1639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410" y="2949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6" descr="http://vision.cs.utexas.edu/adriana/shoes/img_womens_flats_537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810" y="1550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8" descr="http://vision.cs.utexas.edu/adriana/shoes/img_womens_flats_973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2" y="1066256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2" descr="http://vision.cs.utexas.edu/adriana/shoes/img_womens_high_heels_146.jp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849"/>
            <a:stretch/>
          </p:blipFill>
          <p:spPr bwMode="auto">
            <a:xfrm>
              <a:off x="1127016" y="1163640"/>
              <a:ext cx="1066800" cy="98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6" descr="http://vision.cs.utexas.edu/adriana/shoes/img_womens_high_heels_404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510" y="1133009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8" descr="http://vision.cs.utexas.edu/adriana/shoes/img_womens_high_heels_668.jp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2335" y="1133009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0" descr="http://vision.cs.utexas.edu/adriana/shoes/img_womens_pumps_775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4995" y="1133009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6" descr="http://vision.cs.utexas.edu/adriana/shoes/img_womens_wedding_shoes_541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856" y="1079904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8" descr="http://vision.cs.utexas.edu/adriana/shoes/img_womens_wedding_shoes_685.jpg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655"/>
            <a:stretch/>
          </p:blipFill>
          <p:spPr bwMode="auto">
            <a:xfrm>
              <a:off x="3320869" y="1179856"/>
              <a:ext cx="1066800" cy="963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51"/>
          <p:cNvGrpSpPr/>
          <p:nvPr/>
        </p:nvGrpSpPr>
        <p:grpSpPr>
          <a:xfrm>
            <a:off x="59715" y="3075268"/>
            <a:ext cx="6094671" cy="1735054"/>
            <a:chOff x="635867" y="2277334"/>
            <a:chExt cx="7828090" cy="2228531"/>
          </a:xfrm>
        </p:grpSpPr>
        <p:pic>
          <p:nvPicPr>
            <p:cNvPr id="28" name="Picture 50" descr="http://vision.cs.utexas.edu/adriana/scenes/coast_cdmc706.jp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867" y="2299141"/>
              <a:ext cx="1069848" cy="1069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52" descr="http://vision.cs.utexas.edu/adriana/scenes/coast_n291057.jp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0194" y="229761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58" descr="http://vision.cs.utexas.edu/adriana/scenes/forest_natu161.jpg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643" y="2296093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0" descr="http://vision.cs.utexas.edu/adriana/scenes/forest_nat1217.jp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660" y="2296093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4" descr="http://vision.cs.utexas.edu/adriana/scenes/highway_gre492.jp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451" y="2296093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6" descr="http://vision.cs.utexas.edu/adriana/scenes/highway_n480023.jp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8270" y="229031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70" descr="http://vision.cs.utexas.edu/adriana/scenes/insidecity_hous64.jpg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061" y="2277334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72" descr="http://vision.cs.utexas.edu/adriana/scenes/mountain_n371063.jpg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43" y="343294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76" descr="http://vision.cs.utexas.edu/adriana/scenes/mountain_sharp46.jp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8461" y="343294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78" descr="http://vision.cs.utexas.edu/adriana/scenes/opencountry_land276.jpg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721" y="343294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84" descr="http://vision.cs.utexas.edu/adriana/scenes/street_art838.jpg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6020" y="342906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6" descr="http://vision.cs.utexas.edu/adriana/scenes/street_urban996.jpg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8803" y="342906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90" descr="http://vision.cs.utexas.edu/adriana/scenes/tallbuilding_a487098.jpg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601" y="3432969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92" descr="http://vision.cs.utexas.edu/adriana/scenes/tallbuilding_art1729.jpg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5652" y="3432969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" name="Rectangle 74"/>
          <p:cNvSpPr/>
          <p:nvPr/>
        </p:nvSpPr>
        <p:spPr>
          <a:xfrm>
            <a:off x="6200496" y="1129610"/>
            <a:ext cx="2943505" cy="164601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Shoes [Berg10, Kovashka12]:</a:t>
            </a:r>
          </a:p>
          <a:p>
            <a:pPr algn="ctr"/>
            <a:r>
              <a:rPr lang="en-US" dirty="0" smtClean="0"/>
              <a:t>14,658 shoe images;</a:t>
            </a:r>
          </a:p>
          <a:p>
            <a:pPr algn="ctr"/>
            <a:r>
              <a:rPr lang="en-US" dirty="0" smtClean="0"/>
              <a:t>10 attributes: </a:t>
            </a:r>
          </a:p>
          <a:p>
            <a:pPr algn="ctr"/>
            <a:r>
              <a:rPr lang="en-US" dirty="0" smtClean="0"/>
              <a:t>“pointy”, “bright”, “high-heeled”, “feminine” etc.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6200496" y="3075268"/>
            <a:ext cx="2943503" cy="173201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OSR [Oliva01]:</a:t>
            </a:r>
          </a:p>
          <a:p>
            <a:pPr algn="ctr"/>
            <a:r>
              <a:rPr lang="en-US" dirty="0"/>
              <a:t>2</a:t>
            </a:r>
            <a:r>
              <a:rPr lang="en-US" dirty="0" smtClean="0"/>
              <a:t>,688 scene images;</a:t>
            </a:r>
          </a:p>
          <a:p>
            <a:pPr algn="ctr"/>
            <a:r>
              <a:rPr lang="en-US" dirty="0" smtClean="0"/>
              <a:t>6 attributes:</a:t>
            </a:r>
          </a:p>
          <a:p>
            <a:pPr algn="ctr"/>
            <a:r>
              <a:rPr lang="en-US" dirty="0" smtClean="0"/>
              <a:t>“natural”, “perspective”, “open-air”, “close-depth” etc.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6202584" y="5059293"/>
            <a:ext cx="2941415" cy="171432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PubFig</a:t>
            </a:r>
            <a:r>
              <a:rPr lang="en-US" b="1" dirty="0" smtClean="0"/>
              <a:t> [Kumar08]:</a:t>
            </a:r>
          </a:p>
          <a:p>
            <a:pPr algn="ctr"/>
            <a:r>
              <a:rPr lang="en-US" dirty="0" smtClean="0"/>
              <a:t>772 face images;</a:t>
            </a:r>
          </a:p>
          <a:p>
            <a:pPr algn="ctr"/>
            <a:r>
              <a:rPr lang="en-US" dirty="0" smtClean="0"/>
              <a:t>11 attributes:</a:t>
            </a:r>
          </a:p>
          <a:p>
            <a:pPr algn="ctr"/>
            <a:r>
              <a:rPr lang="en-US" dirty="0" smtClean="0"/>
              <a:t>“masculine”, “young”, “smiling”, “round-face”, etc.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7018905" y="362608"/>
            <a:ext cx="108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147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329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WhittleSearch</a:t>
            </a:r>
            <a:r>
              <a:rPr lang="en-US" dirty="0" smtClean="0"/>
              <a:t> Results (Summary)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609" y="3862552"/>
            <a:ext cx="8814392" cy="2554014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2600" b="1" dirty="0" smtClean="0"/>
              <a:t>Binary relevance feedback </a:t>
            </a:r>
            <a:r>
              <a:rPr lang="en-US" sz="2600" dirty="0" smtClean="0"/>
              <a:t>represents status quo 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2000" dirty="0" smtClean="0"/>
              <a:t>	</a:t>
            </a:r>
            <a:r>
              <a:rPr lang="en-US" sz="2000" i="1" dirty="0" smtClean="0"/>
              <a:t> </a:t>
            </a:r>
            <a:r>
              <a:rPr lang="en-US" sz="1800" i="1" dirty="0" smtClean="0"/>
              <a:t>[</a:t>
            </a:r>
            <a:r>
              <a:rPr lang="en-US" sz="1800" i="1" dirty="0" err="1" smtClean="0"/>
              <a:t>Rui</a:t>
            </a:r>
            <a:r>
              <a:rPr lang="en-US" sz="1800" i="1" dirty="0" smtClean="0"/>
              <a:t> et al. 1998, Cox et al. 2000, Zhou and Huang 2003, </a:t>
            </a:r>
            <a:r>
              <a:rPr lang="en-US" sz="1800" i="1" dirty="0" err="1" smtClean="0"/>
              <a:t>Ferecatu</a:t>
            </a:r>
            <a:r>
              <a:rPr lang="en-US" sz="1800" i="1" dirty="0" smtClean="0"/>
              <a:t> and </a:t>
            </a:r>
            <a:r>
              <a:rPr lang="en-US" sz="1800" i="1" dirty="0" err="1" smtClean="0"/>
              <a:t>Geman</a:t>
            </a:r>
            <a:r>
              <a:rPr lang="en-US" sz="1800" i="1" dirty="0" smtClean="0"/>
              <a:t> 2007, …]</a:t>
            </a:r>
            <a:endParaRPr lang="en-US" sz="2000" dirty="0" smtClean="0"/>
          </a:p>
          <a:p>
            <a:r>
              <a:rPr lang="en-US" sz="2600" i="1" dirty="0" smtClean="0"/>
              <a:t>NDCG@50:</a:t>
            </a:r>
            <a:r>
              <a:rPr lang="en-US" sz="2600" dirty="0" smtClean="0"/>
              <a:t> correlation between a method’s ranking and a ground truth ranking</a:t>
            </a:r>
            <a:endParaRPr lang="en-US" sz="2600" i="1" dirty="0" smtClean="0"/>
          </a:p>
          <a:p>
            <a:r>
              <a:rPr lang="en-US" sz="2600" b="1" dirty="0" err="1" smtClean="0"/>
              <a:t>WhittleSearch</a:t>
            </a:r>
            <a:r>
              <a:rPr lang="en-US" sz="2600" dirty="0" smtClean="0"/>
              <a:t> converges on target faster than traditional binary feedback</a:t>
            </a:r>
          </a:p>
        </p:txBody>
      </p:sp>
      <p:pic>
        <p:nvPicPr>
          <p:cNvPr id="5" name="Picture 2" descr="http://vision.cs.utexas.edu/whittlesearch/fig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952" y="1162117"/>
            <a:ext cx="8734096" cy="232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608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2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062372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10752"/>
            <a:ext cx="9144000" cy="656151"/>
          </a:xfrm>
        </p:spPr>
        <p:txBody>
          <a:bodyPr>
            <a:normAutofit/>
          </a:bodyPr>
          <a:lstStyle/>
          <a:p>
            <a:r>
              <a:rPr lang="en-US" sz="3600" dirty="0" err="1">
                <a:sym typeface="Wingdings" pitchFamily="2" charset="2"/>
              </a:rPr>
              <a:t>WhittleSearch</a:t>
            </a:r>
            <a:r>
              <a:rPr lang="en-US" sz="3600" dirty="0">
                <a:sym typeface="Wingdings" pitchFamily="2" charset="2"/>
              </a:rPr>
              <a:t> </a:t>
            </a:r>
            <a:r>
              <a:rPr lang="en-US" sz="3600" dirty="0" smtClean="0">
                <a:sym typeface="Wingdings" pitchFamily="2" charset="2"/>
              </a:rPr>
              <a:t>Demo: http://widl.it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106351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s://developers.google.com/youtube/images/YouTube_logo_standard_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780" y="1003674"/>
            <a:ext cx="3373820" cy="1463137"/>
          </a:xfrm>
          <a:prstGeom prst="rect">
            <a:avLst/>
          </a:prstGeom>
          <a:noFill/>
        </p:spPr>
      </p:pic>
      <p:pic>
        <p:nvPicPr>
          <p:cNvPr id="14" name="Picture 8" descr="http://b-i.forbesimg.com/edwindurgy/files/2013/03/Shutterstock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4769" y="2920621"/>
            <a:ext cx="3009747" cy="60050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Need Search to Access Visual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8" y="4367284"/>
            <a:ext cx="8515352" cy="2210937"/>
          </a:xfrm>
        </p:spPr>
        <p:txBody>
          <a:bodyPr>
            <a:normAutofit/>
          </a:bodyPr>
          <a:lstStyle/>
          <a:p>
            <a:r>
              <a:rPr lang="en-US" dirty="0" smtClean="0"/>
              <a:t>144,000 hours of video uploaded to YouTube daily </a:t>
            </a:r>
          </a:p>
          <a:p>
            <a:r>
              <a:rPr lang="en-US" dirty="0" smtClean="0"/>
              <a:t>300 million photos uploaded to </a:t>
            </a:r>
            <a:r>
              <a:rPr lang="en-US" dirty="0" err="1" smtClean="0"/>
              <a:t>Facebook</a:t>
            </a:r>
            <a:r>
              <a:rPr lang="en-US" dirty="0" smtClean="0"/>
              <a:t> daily</a:t>
            </a:r>
          </a:p>
          <a:p>
            <a:r>
              <a:rPr lang="en-US" dirty="0" smtClean="0"/>
              <a:t>150 million </a:t>
            </a:r>
            <a:r>
              <a:rPr lang="en-US" dirty="0"/>
              <a:t>top-level </a:t>
            </a:r>
            <a:r>
              <a:rPr lang="en-US" dirty="0" smtClean="0"/>
              <a:t>domains</a:t>
            </a:r>
          </a:p>
          <a:p>
            <a:r>
              <a:rPr lang="en-US" dirty="0" smtClean="0"/>
              <a:t>This data pool is too big to simply browse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 t="21428" r="70684" b="69286"/>
          <a:stretch>
            <a:fillRect/>
          </a:stretch>
        </p:blipFill>
        <p:spPr bwMode="auto">
          <a:xfrm>
            <a:off x="3623676" y="3575714"/>
            <a:ext cx="2865550" cy="51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http://library.med.utah.edu/WebPath/HISTHTML/ANATOMY/VHP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5112" y="1176513"/>
            <a:ext cx="2743200" cy="1628776"/>
          </a:xfrm>
          <a:prstGeom prst="rect">
            <a:avLst/>
          </a:prstGeom>
          <a:noFill/>
        </p:spPr>
      </p:pic>
      <p:pic>
        <p:nvPicPr>
          <p:cNvPr id="13" name="Picture 6" descr="http://www.cominmag.ch/wp-content/uploads/2013/05/gap_logo.png"/>
          <p:cNvPicPr>
            <a:picLocks noChangeAspect="1" noChangeArrowheads="1"/>
          </p:cNvPicPr>
          <p:nvPr/>
        </p:nvPicPr>
        <p:blipFill>
          <a:blip r:embed="rId7" cstate="print"/>
          <a:srcRect l="7829" t="34947" r="10275" b="39704"/>
          <a:stretch>
            <a:fillRect/>
          </a:stretch>
        </p:blipFill>
        <p:spPr bwMode="auto">
          <a:xfrm>
            <a:off x="365369" y="3129628"/>
            <a:ext cx="3128456" cy="968332"/>
          </a:xfrm>
          <a:prstGeom prst="rect">
            <a:avLst/>
          </a:prstGeom>
          <a:noFill/>
        </p:spPr>
      </p:pic>
      <p:pic>
        <p:nvPicPr>
          <p:cNvPr id="15" name="Picture 10" descr="http://www.michaelortonphotography.com/images/stock/Getty_Images_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548" y="2403145"/>
            <a:ext cx="3118010" cy="667604"/>
          </a:xfrm>
          <a:prstGeom prst="rect">
            <a:avLst/>
          </a:prstGeom>
          <a:noFill/>
        </p:spPr>
      </p:pic>
      <p:pic>
        <p:nvPicPr>
          <p:cNvPr id="209923" name="Picture 3" descr="http://www.atlasgray.com/wp-content/uploads/2013/02/instagram-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91871" y="2906973"/>
            <a:ext cx="2058014" cy="1246202"/>
          </a:xfrm>
          <a:prstGeom prst="rect">
            <a:avLst/>
          </a:prstGeom>
          <a:noFill/>
        </p:spPr>
      </p:pic>
      <p:sp>
        <p:nvSpPr>
          <p:cNvPr id="212994" name="AutoShape 2" descr="https://developers.google.com/youtube/images/YouTube_logo_standard_white.png"/>
          <p:cNvSpPr>
            <a:spLocks noChangeAspect="1" noChangeArrowheads="1"/>
          </p:cNvSpPr>
          <p:nvPr/>
        </p:nvSpPr>
        <p:spPr bwMode="auto">
          <a:xfrm>
            <a:off x="63500" y="-136525"/>
            <a:ext cx="3733800" cy="1619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2998" name="Picture 6" descr="http://sophie-carter.com/gallery/images/flick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26918" y="1093025"/>
            <a:ext cx="2159880" cy="1812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ces_X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744963" y="-601575"/>
            <a:ext cx="10586793" cy="7940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 of </a:t>
            </a:r>
            <a:r>
              <a:rPr lang="en-US" dirty="0" err="1" smtClean="0"/>
              <a:t>WhittleSearch</a:t>
            </a:r>
            <a:r>
              <a:rPr lang="en-US" dirty="0" smtClean="0"/>
              <a:t>: Adobe Font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431812"/>
            <a:ext cx="7886700" cy="100993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Users retrieve fonts that match requested attributes</a:t>
            </a:r>
          </a:p>
          <a:p>
            <a:r>
              <a:rPr lang="en-US" dirty="0" smtClean="0"/>
              <a:t>Fonts sorted by relative attribute scores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8967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O’Donovan et al., </a:t>
            </a:r>
            <a:r>
              <a:rPr lang="en-US" b="1" i="1" dirty="0" smtClean="0"/>
              <a:t>Exploratory Font Selection using </a:t>
            </a:r>
            <a:r>
              <a:rPr lang="en-US" b="1" i="1" dirty="0" err="1" smtClean="0"/>
              <a:t>Crowdsourced</a:t>
            </a:r>
            <a:r>
              <a:rPr lang="en-US" b="1" i="1" dirty="0" smtClean="0"/>
              <a:t> Attributes</a:t>
            </a:r>
            <a:r>
              <a:rPr lang="en-US" i="1" dirty="0" smtClean="0"/>
              <a:t>, SIGGRAPH 2014</a:t>
            </a:r>
            <a:endParaRPr lang="en-US" i="1" dirty="0"/>
          </a:p>
        </p:txBody>
      </p:sp>
      <p:pic>
        <p:nvPicPr>
          <p:cNvPr id="172034" name="Picture 2" descr="attrsele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30" y="1291533"/>
            <a:ext cx="5985918" cy="3538344"/>
          </a:xfrm>
          <a:prstGeom prst="rect">
            <a:avLst/>
          </a:prstGeom>
          <a:noFill/>
        </p:spPr>
      </p:pic>
      <p:pic>
        <p:nvPicPr>
          <p:cNvPr id="172036" name="Picture 4" descr="attribu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5554" y="940088"/>
            <a:ext cx="2096306" cy="43603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ttp://frontdoorfitness.com/blog/wp-content/uploads/2011/10/10.1.11-Woman-at-Computer-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22" t="8000" r="4271" b="1333"/>
          <a:stretch/>
        </p:blipFill>
        <p:spPr bwMode="auto">
          <a:xfrm>
            <a:off x="3833" y="2241304"/>
            <a:ext cx="2053562" cy="170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Extension: Attribute Pivots for Guiding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350556"/>
            <a:ext cx="8228524" cy="2507445"/>
          </a:xfrm>
        </p:spPr>
        <p:txBody>
          <a:bodyPr>
            <a:normAutofit/>
          </a:bodyPr>
          <a:lstStyle/>
          <a:p>
            <a:r>
              <a:rPr lang="en-US" sz="2600" i="1" dirty="0" smtClean="0">
                <a:sym typeface="Wingdings" pitchFamily="2" charset="2"/>
              </a:rPr>
              <a:t>Relative </a:t>
            </a:r>
            <a:r>
              <a:rPr lang="en-US" sz="2600" dirty="0" smtClean="0">
                <a:sym typeface="Wingdings" pitchFamily="2" charset="2"/>
              </a:rPr>
              <a:t>20-questions game</a:t>
            </a:r>
          </a:p>
          <a:p>
            <a:r>
              <a:rPr lang="en-US" sz="2600" dirty="0" smtClean="0">
                <a:sym typeface="Wingdings" pitchFamily="2" charset="2"/>
              </a:rPr>
              <a:t>Select </a:t>
            </a:r>
            <a:r>
              <a:rPr lang="en-US" sz="2600" dirty="0">
                <a:sym typeface="Wingdings" pitchFamily="2" charset="2"/>
              </a:rPr>
              <a:t>series of </a:t>
            </a:r>
            <a:r>
              <a:rPr lang="en-US" sz="2600" i="1" dirty="0">
                <a:sym typeface="Wingdings" pitchFamily="2" charset="2"/>
              </a:rPr>
              <a:t>most informative </a:t>
            </a:r>
            <a:r>
              <a:rPr lang="en-US" sz="2600" dirty="0">
                <a:sym typeface="Wingdings" pitchFamily="2" charset="2"/>
              </a:rPr>
              <a:t>visual comparisons that user should make to help deduce </a:t>
            </a:r>
            <a:r>
              <a:rPr lang="en-US" sz="2600" dirty="0" smtClean="0">
                <a:sym typeface="Wingdings" pitchFamily="2" charset="2"/>
              </a:rPr>
              <a:t>target</a:t>
            </a:r>
          </a:p>
        </p:txBody>
      </p:sp>
      <p:pic>
        <p:nvPicPr>
          <p:cNvPr id="5" name="Picture 8" descr="http://vision.cs.utexas.edu/adriana/shoes/img_womens_high_heels_8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975" y="1295820"/>
            <a:ext cx="837625" cy="83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C:\Documents and Settings\Adriana\Local Settings\Temporary Internet Files\Content.IE5\6MPEP365\MP90040214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1077" y="2151637"/>
            <a:ext cx="1929502" cy="173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938975" y="1166685"/>
            <a:ext cx="1143706" cy="1074691"/>
            <a:chOff x="7543800" y="1670304"/>
            <a:chExt cx="1447800" cy="1222248"/>
          </a:xfrm>
        </p:grpSpPr>
        <p:sp>
          <p:nvSpPr>
            <p:cNvPr id="9" name="Cloud Callout 8"/>
            <p:cNvSpPr/>
            <p:nvPr/>
          </p:nvSpPr>
          <p:spPr>
            <a:xfrm>
              <a:off x="7543800" y="1670304"/>
              <a:ext cx="1447800" cy="1222248"/>
            </a:xfrm>
            <a:prstGeom prst="cloudCallout">
              <a:avLst>
                <a:gd name="adj1" fmla="val 6837"/>
                <a:gd name="adj2" fmla="val 80753"/>
              </a:avLst>
            </a:prstGeom>
            <a:solidFill>
              <a:srgbClr val="7030A0">
                <a:alpha val="2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26"/>
            <p:cNvGrpSpPr/>
            <p:nvPr/>
          </p:nvGrpSpPr>
          <p:grpSpPr>
            <a:xfrm>
              <a:off x="7772400" y="1825752"/>
              <a:ext cx="933734" cy="762000"/>
              <a:chOff x="868411" y="2250143"/>
              <a:chExt cx="2938513" cy="2398057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flipH="1">
                <a:off x="2584648" y="3383915"/>
                <a:ext cx="649238" cy="1264285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25"/>
              <p:cNvGrpSpPr/>
              <p:nvPr/>
            </p:nvGrpSpPr>
            <p:grpSpPr>
              <a:xfrm>
                <a:off x="868411" y="2250143"/>
                <a:ext cx="2938513" cy="2398057"/>
                <a:chOff x="868411" y="2250143"/>
                <a:chExt cx="2938513" cy="2398057"/>
              </a:xfrm>
            </p:grpSpPr>
            <p:grpSp>
              <p:nvGrpSpPr>
                <p:cNvPr id="13" name="Group 16"/>
                <p:cNvGrpSpPr/>
                <p:nvPr/>
              </p:nvGrpSpPr>
              <p:grpSpPr>
                <a:xfrm>
                  <a:off x="868411" y="2250143"/>
                  <a:ext cx="2402037" cy="2348527"/>
                  <a:chOff x="533400" y="457200"/>
                  <a:chExt cx="2260149" cy="2209800"/>
                </a:xfrm>
              </p:grpSpPr>
              <p:grpSp>
                <p:nvGrpSpPr>
                  <p:cNvPr id="15" name="Group 7"/>
                  <p:cNvGrpSpPr/>
                  <p:nvPr/>
                </p:nvGrpSpPr>
                <p:grpSpPr>
                  <a:xfrm>
                    <a:off x="1066800" y="457200"/>
                    <a:ext cx="1726749" cy="1134316"/>
                    <a:chOff x="533400" y="457200"/>
                    <a:chExt cx="1726749" cy="1134316"/>
                  </a:xfrm>
                </p:grpSpPr>
                <p:cxnSp>
                  <p:nvCxnSpPr>
                    <p:cNvPr id="19" name="Straight Connector 2"/>
                    <p:cNvCxnSpPr/>
                    <p:nvPr/>
                  </p:nvCxnSpPr>
                  <p:spPr>
                    <a:xfrm flipH="1">
                      <a:off x="533400" y="457200"/>
                      <a:ext cx="838200" cy="106680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Connector 4"/>
                    <p:cNvCxnSpPr/>
                    <p:nvPr/>
                  </p:nvCxnSpPr>
                  <p:spPr>
                    <a:xfrm>
                      <a:off x="1371600" y="457200"/>
                      <a:ext cx="888549" cy="1134316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6" name="Group 19"/>
                  <p:cNvGrpSpPr/>
                  <p:nvPr/>
                </p:nvGrpSpPr>
                <p:grpSpPr>
                  <a:xfrm>
                    <a:off x="533400" y="1524000"/>
                    <a:ext cx="1066800" cy="1143000"/>
                    <a:chOff x="838200" y="457200"/>
                    <a:chExt cx="1066800" cy="1143000"/>
                  </a:xfrm>
                </p:grpSpPr>
                <p:cxnSp>
                  <p:nvCxnSpPr>
                    <p:cNvPr id="17" name="Straight Connector 16"/>
                    <p:cNvCxnSpPr/>
                    <p:nvPr/>
                  </p:nvCxnSpPr>
                  <p:spPr>
                    <a:xfrm flipH="1">
                      <a:off x="838200" y="457200"/>
                      <a:ext cx="533400" cy="114300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Straight Connector 17"/>
                    <p:cNvCxnSpPr/>
                    <p:nvPr/>
                  </p:nvCxnSpPr>
                  <p:spPr>
                    <a:xfrm>
                      <a:off x="1371600" y="457200"/>
                      <a:ext cx="533400" cy="114300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3233886" y="3383915"/>
                  <a:ext cx="573038" cy="126428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1" name="Cloud Callout 20"/>
          <p:cNvSpPr/>
          <p:nvPr/>
        </p:nvSpPr>
        <p:spPr>
          <a:xfrm>
            <a:off x="6934200" y="1166685"/>
            <a:ext cx="837494" cy="899319"/>
          </a:xfrm>
          <a:prstGeom prst="cloudCallout">
            <a:avLst>
              <a:gd name="adj1" fmla="val 48880"/>
              <a:gd name="adj2" fmla="val 107986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?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415956" y="2097243"/>
            <a:ext cx="2614088" cy="59898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More</a:t>
            </a:r>
            <a:endParaRPr lang="en-US" sz="2400" b="1" i="1" dirty="0"/>
          </a:p>
        </p:txBody>
      </p:sp>
      <p:sp>
        <p:nvSpPr>
          <p:cNvPr id="23" name="Right Arrow 22"/>
          <p:cNvSpPr/>
          <p:nvPr/>
        </p:nvSpPr>
        <p:spPr>
          <a:xfrm>
            <a:off x="4777312" y="3291124"/>
            <a:ext cx="2614088" cy="59492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Less</a:t>
            </a:r>
            <a:endParaRPr lang="en-US" sz="2400" b="1" i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1500711" y="1142844"/>
            <a:ext cx="5204889" cy="1371402"/>
            <a:chOff x="1523998" y="-25693"/>
            <a:chExt cx="5204889" cy="1371402"/>
          </a:xfrm>
        </p:grpSpPr>
        <p:grpSp>
          <p:nvGrpSpPr>
            <p:cNvPr id="25" name="Group 24"/>
            <p:cNvGrpSpPr/>
            <p:nvPr/>
          </p:nvGrpSpPr>
          <p:grpSpPr>
            <a:xfrm>
              <a:off x="1523998" y="-25693"/>
              <a:ext cx="5204889" cy="1371402"/>
              <a:chOff x="39744" y="3558761"/>
              <a:chExt cx="4662645" cy="1199280"/>
            </a:xfrm>
          </p:grpSpPr>
          <p:sp>
            <p:nvSpPr>
              <p:cNvPr id="27" name="Right Arrow 26"/>
              <p:cNvSpPr/>
              <p:nvPr/>
            </p:nvSpPr>
            <p:spPr>
              <a:xfrm rot="10800000">
                <a:off x="39744" y="3558761"/>
                <a:ext cx="4505260" cy="1199280"/>
              </a:xfrm>
              <a:prstGeom prst="rightArrow">
                <a:avLst>
                  <a:gd name="adj1" fmla="val 50000"/>
                  <a:gd name="adj2" fmla="val 32906"/>
                </a:avLst>
              </a:prstGeom>
              <a:solidFill>
                <a:srgbClr val="7030A0">
                  <a:alpha val="20000"/>
                </a:srgbClr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8437" y="3821966"/>
                <a:ext cx="4163952" cy="672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i="1" dirty="0" smtClean="0"/>
                  <a:t> </a:t>
                </a:r>
                <a:r>
                  <a:rPr lang="en-US" sz="2200" b="1" dirty="0" smtClean="0"/>
                  <a:t>Are the shoes you seek</a:t>
                </a:r>
              </a:p>
              <a:p>
                <a:r>
                  <a:rPr lang="en-US" sz="2200" b="1" i="1" dirty="0" smtClean="0"/>
                  <a:t> more</a:t>
                </a:r>
                <a:r>
                  <a:rPr lang="en-US" sz="2200" b="1" dirty="0" smtClean="0"/>
                  <a:t> or </a:t>
                </a:r>
                <a:r>
                  <a:rPr lang="en-US" sz="2200" b="1" i="1" dirty="0" smtClean="0"/>
                  <a:t>less</a:t>
                </a:r>
                <a:r>
                  <a:rPr lang="en-US" sz="2200" b="1" dirty="0" smtClean="0"/>
                  <a:t> </a:t>
                </a:r>
                <a:r>
                  <a:rPr lang="en-US" sz="2200" b="1" u="sng" dirty="0" smtClean="0"/>
                  <a:t>feminine</a:t>
                </a:r>
                <a:r>
                  <a:rPr lang="en-US" sz="2200" b="1" dirty="0" smtClean="0"/>
                  <a:t> than               ?</a:t>
                </a:r>
                <a:endParaRPr lang="en-US" sz="2200" b="1" dirty="0"/>
              </a:p>
            </p:txBody>
          </p:sp>
        </p:grpSp>
        <p:pic>
          <p:nvPicPr>
            <p:cNvPr id="26" name="Picture 2" descr="http://vision.cs.utexas.edu/adriana/shoes/img_womens_flats_59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3653" y="335375"/>
              <a:ext cx="649265" cy="649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2057395" y="2438245"/>
            <a:ext cx="5029206" cy="1219201"/>
            <a:chOff x="1600195" y="1067518"/>
            <a:chExt cx="5029206" cy="1219201"/>
          </a:xfrm>
        </p:grpSpPr>
        <p:grpSp>
          <p:nvGrpSpPr>
            <p:cNvPr id="30" name="Group 29"/>
            <p:cNvGrpSpPr/>
            <p:nvPr/>
          </p:nvGrpSpPr>
          <p:grpSpPr>
            <a:xfrm>
              <a:off x="1600195" y="1067518"/>
              <a:ext cx="5029206" cy="1219201"/>
              <a:chOff x="108003" y="3271480"/>
              <a:chExt cx="4505266" cy="1066181"/>
            </a:xfrm>
          </p:grpSpPr>
          <p:sp>
            <p:nvSpPr>
              <p:cNvPr id="32" name="Right Arrow 31"/>
              <p:cNvSpPr/>
              <p:nvPr/>
            </p:nvSpPr>
            <p:spPr>
              <a:xfrm rot="10800000">
                <a:off x="108003" y="3271480"/>
                <a:ext cx="4368738" cy="1066181"/>
              </a:xfrm>
              <a:prstGeom prst="rightArrow">
                <a:avLst>
                  <a:gd name="adj1" fmla="val 50000"/>
                  <a:gd name="adj2" fmla="val 32906"/>
                </a:avLst>
              </a:prstGeom>
              <a:solidFill>
                <a:srgbClr val="7030A0">
                  <a:alpha val="20000"/>
                </a:srgbClr>
              </a:solidFill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12794" y="3604660"/>
                <a:ext cx="4300475" cy="37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i="1" dirty="0" smtClean="0"/>
                  <a:t>     … more</a:t>
                </a:r>
                <a:r>
                  <a:rPr lang="en-US" sz="2200" b="1" dirty="0" smtClean="0"/>
                  <a:t> or </a:t>
                </a:r>
                <a:r>
                  <a:rPr lang="en-US" sz="2200" b="1" i="1" dirty="0" smtClean="0"/>
                  <a:t>less</a:t>
                </a:r>
                <a:r>
                  <a:rPr lang="en-US" sz="2200" b="1" dirty="0" smtClean="0"/>
                  <a:t> </a:t>
                </a:r>
                <a:r>
                  <a:rPr lang="en-US" sz="2200" b="1" u="sng" dirty="0" smtClean="0"/>
                  <a:t>bright</a:t>
                </a:r>
                <a:r>
                  <a:rPr lang="en-US" sz="2200" b="1" dirty="0" smtClean="0"/>
                  <a:t> than              ?</a:t>
                </a:r>
                <a:endParaRPr lang="en-US" sz="2200" b="1" dirty="0"/>
              </a:p>
            </p:txBody>
          </p:sp>
        </p:grpSp>
        <p:pic>
          <p:nvPicPr>
            <p:cNvPr id="31" name="Picture 6" descr="http://vision.cs.utexas.edu/adriana/shoes/img_womens_high_heels_55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1390048"/>
              <a:ext cx="576072" cy="57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/>
          <p:cNvSpPr txBox="1"/>
          <p:nvPr/>
        </p:nvSpPr>
        <p:spPr>
          <a:xfrm>
            <a:off x="0" y="6488668"/>
            <a:ext cx="346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Kovashka</a:t>
            </a:r>
            <a:r>
              <a:rPr lang="en-US" i="1" dirty="0" smtClean="0"/>
              <a:t> and </a:t>
            </a:r>
            <a:r>
              <a:rPr lang="en-US" i="1" dirty="0" err="1" smtClean="0"/>
              <a:t>Grauman</a:t>
            </a:r>
            <a:r>
              <a:rPr lang="en-US" i="1" dirty="0" smtClean="0"/>
              <a:t>, ICCV 2013</a:t>
            </a:r>
            <a:endParaRPr lang="en-US" i="1" dirty="0"/>
          </a:p>
        </p:txBody>
      </p:sp>
      <p:sp>
        <p:nvSpPr>
          <p:cNvPr id="7" name="Cloud Callout 6"/>
          <p:cNvSpPr/>
          <p:nvPr/>
        </p:nvSpPr>
        <p:spPr>
          <a:xfrm>
            <a:off x="37769" y="1162004"/>
            <a:ext cx="1143000" cy="1198814"/>
          </a:xfrm>
          <a:prstGeom prst="cloudCallout">
            <a:avLst>
              <a:gd name="adj1" fmla="val 41709"/>
              <a:gd name="adj2" fmla="val 52029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219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cs typeface="Arial" panose="020B0604020202020204" pitchFamily="34" charset="0"/>
              </a:rPr>
              <a:t>WhittleSearch</a:t>
            </a:r>
            <a:r>
              <a:rPr lang="en-US" dirty="0" smtClean="0">
                <a:cs typeface="Arial" panose="020B0604020202020204" pitchFamily="34" charset="0"/>
              </a:rPr>
              <a:t> with Pivots: </a:t>
            </a:r>
            <a:r>
              <a:rPr lang="en-US" dirty="0">
                <a:cs typeface="Arial" panose="020B0604020202020204" pitchFamily="34" charset="0"/>
              </a:rPr>
              <a:t>A</a:t>
            </a:r>
            <a:r>
              <a:rPr lang="en-US" dirty="0" smtClean="0">
                <a:cs typeface="Arial" panose="020B0604020202020204" pitchFamily="34" charset="0"/>
              </a:rPr>
              <a:t>ccuracy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9" name="Content Placeholder 30"/>
          <p:cNvSpPr>
            <a:spLocks noGrp="1"/>
          </p:cNvSpPr>
          <p:nvPr>
            <p:ph idx="1"/>
          </p:nvPr>
        </p:nvSpPr>
        <p:spPr>
          <a:xfrm>
            <a:off x="0" y="1009404"/>
            <a:ext cx="9144000" cy="10243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 smtClean="0">
                <a:cs typeface="Arial" panose="020B0604020202020204" pitchFamily="34" charset="0"/>
              </a:rPr>
              <a:t>Active feedback requests zero in on target more quickly</a:t>
            </a:r>
          </a:p>
          <a:p>
            <a:pPr algn="ctr">
              <a:buNone/>
            </a:pPr>
            <a:r>
              <a:rPr lang="en-US" sz="2400" dirty="0" smtClean="0">
                <a:cs typeface="Arial" panose="020B0604020202020204" pitchFamily="34" charset="0"/>
              </a:rPr>
              <a:t>Attribute binary trees “regularize” active selection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2160857" y="3744991"/>
            <a:ext cx="5724636" cy="830997"/>
          </a:xfrm>
          <a:prstGeom prst="rect">
            <a:avLst/>
          </a:prstGeom>
          <a:noFill/>
        </p:spPr>
        <p:txBody>
          <a:bodyPr wrap="square" lIns="91084" tIns="45543" rIns="91084" bIns="45543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u="none" dirty="0">
                <a:solidFill>
                  <a:prstClr val="black"/>
                </a:solidFill>
                <a:latin typeface="Calibri"/>
              </a:rPr>
              <a:t>Accuracy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u="none" dirty="0">
                <a:solidFill>
                  <a:prstClr val="black"/>
                </a:solidFill>
                <a:latin typeface="Calibri"/>
              </a:rPr>
              <a:t>(percentile rank of target image)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1418895" y="1970695"/>
          <a:ext cx="7619998" cy="4571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27889" y="6085490"/>
            <a:ext cx="37962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Shoes	            OSR	    </a:t>
            </a:r>
            <a:r>
              <a:rPr lang="en-US" dirty="0" err="1" smtClean="0"/>
              <a:t>PubFig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7873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5654"/>
            <a:ext cx="7886700" cy="54702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1)   How to open up communication?</a:t>
            </a:r>
          </a:p>
          <a:p>
            <a:endParaRPr lang="en-US" b="1" dirty="0" smtClean="0"/>
          </a:p>
          <a:p>
            <a:endParaRPr lang="en-US" sz="2000" dirty="0" smtClean="0"/>
          </a:p>
          <a:p>
            <a:endParaRPr lang="en-US" b="1" dirty="0" smtClean="0"/>
          </a:p>
          <a:p>
            <a:endParaRPr lang="en-US" sz="3000" dirty="0" smtClean="0"/>
          </a:p>
          <a:p>
            <a:endParaRPr lang="en-US" sz="3000" dirty="0" smtClean="0"/>
          </a:p>
          <a:p>
            <a:pPr marL="514350" indent="-514350">
              <a:buNone/>
            </a:pPr>
            <a:r>
              <a:rPr lang="en-US" b="1" dirty="0" smtClean="0"/>
              <a:t>2) 	How to account for ambiguity of search terms?</a:t>
            </a:r>
          </a:p>
          <a:p>
            <a:pPr marL="514350" indent="-514350">
              <a:buAutoNum type="arabicParenR" startAt="3"/>
            </a:pPr>
            <a:endParaRPr lang="en-US" b="1" dirty="0" smtClean="0"/>
          </a:p>
          <a:p>
            <a:pPr marL="514350" indent="-514350">
              <a:buAutoNum type="arabicParenR" startAt="3"/>
            </a:pPr>
            <a:endParaRPr lang="en-US" sz="1000" b="1" dirty="0" smtClean="0"/>
          </a:p>
          <a:p>
            <a:endParaRPr lang="en-US" dirty="0"/>
          </a:p>
        </p:txBody>
      </p:sp>
      <p:grpSp>
        <p:nvGrpSpPr>
          <p:cNvPr id="4" name="Group 56"/>
          <p:cNvGrpSpPr/>
          <p:nvPr/>
        </p:nvGrpSpPr>
        <p:grpSpPr>
          <a:xfrm>
            <a:off x="1764911" y="5153864"/>
            <a:ext cx="5436451" cy="1068789"/>
            <a:chOff x="1864847" y="5050866"/>
            <a:chExt cx="5564653" cy="1093992"/>
          </a:xfrm>
        </p:grpSpPr>
        <p:pic>
          <p:nvPicPr>
            <p:cNvPr id="216072" name="Picture 8" descr="http://dinahsnow.com/wp-content/uploads/2012/01/CROWD-silhouet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64847" y="5050866"/>
              <a:ext cx="1106954" cy="1093992"/>
            </a:xfrm>
            <a:prstGeom prst="rect">
              <a:avLst/>
            </a:prstGeom>
            <a:noFill/>
          </p:spPr>
        </p:pic>
        <p:pic>
          <p:nvPicPr>
            <p:cNvPr id="216074" name="Picture 10" descr="http://www.clker.com/cliparts/3/0/2/b/13138817361138262728252528-business-man-standing-silhouette-in-black-and-white-hi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67350" y="5112184"/>
              <a:ext cx="590550" cy="978812"/>
            </a:xfrm>
            <a:prstGeom prst="rect">
              <a:avLst/>
            </a:prstGeom>
            <a:noFill/>
          </p:spPr>
        </p:pic>
        <p:grpSp>
          <p:nvGrpSpPr>
            <p:cNvPr id="5" name="Group 74"/>
            <p:cNvGrpSpPr/>
            <p:nvPr/>
          </p:nvGrpSpPr>
          <p:grpSpPr>
            <a:xfrm>
              <a:off x="3105150" y="5127066"/>
              <a:ext cx="1390650" cy="685800"/>
              <a:chOff x="2819400" y="5505450"/>
              <a:chExt cx="1390650" cy="685800"/>
            </a:xfrm>
          </p:grpSpPr>
          <p:sp>
            <p:nvSpPr>
              <p:cNvPr id="72" name="Cloud Callout 71"/>
              <p:cNvSpPr/>
              <p:nvPr/>
            </p:nvSpPr>
            <p:spPr>
              <a:xfrm>
                <a:off x="2819400" y="5505450"/>
                <a:ext cx="1390650" cy="685800"/>
              </a:xfrm>
              <a:prstGeom prst="cloudCallout">
                <a:avLst>
                  <a:gd name="adj1" fmla="val -57819"/>
                  <a:gd name="adj2" fmla="val -3750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911012" y="5639493"/>
                <a:ext cx="1060420" cy="4095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“Bright”</a:t>
                </a:r>
                <a:endParaRPr lang="en-US" sz="2000" dirty="0"/>
              </a:p>
            </p:txBody>
          </p:sp>
        </p:grpSp>
        <p:grpSp>
          <p:nvGrpSpPr>
            <p:cNvPr id="6" name="Group 75"/>
            <p:cNvGrpSpPr/>
            <p:nvPr/>
          </p:nvGrpSpPr>
          <p:grpSpPr>
            <a:xfrm>
              <a:off x="6038850" y="5127066"/>
              <a:ext cx="1390650" cy="685800"/>
              <a:chOff x="2819400" y="5505450"/>
              <a:chExt cx="1390650" cy="685800"/>
            </a:xfrm>
          </p:grpSpPr>
          <p:sp>
            <p:nvSpPr>
              <p:cNvPr id="77" name="Cloud Callout 76"/>
              <p:cNvSpPr/>
              <p:nvPr/>
            </p:nvSpPr>
            <p:spPr>
              <a:xfrm>
                <a:off x="2819400" y="5505450"/>
                <a:ext cx="1390650" cy="685800"/>
              </a:xfrm>
              <a:prstGeom prst="cloudCallout">
                <a:avLst>
                  <a:gd name="adj1" fmla="val -57819"/>
                  <a:gd name="adj2" fmla="val -3750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2911012" y="5639493"/>
                <a:ext cx="1060420" cy="4095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“Bright”</a:t>
                </a:r>
                <a:endParaRPr lang="en-US" sz="2000" dirty="0"/>
              </a:p>
            </p:txBody>
          </p:sp>
        </p:grpSp>
        <p:sp>
          <p:nvSpPr>
            <p:cNvPr id="79" name="Not Equal 78"/>
            <p:cNvSpPr/>
            <p:nvPr/>
          </p:nvSpPr>
          <p:spPr>
            <a:xfrm>
              <a:off x="4591050" y="5222316"/>
              <a:ext cx="876300" cy="704850"/>
            </a:xfrm>
            <a:prstGeom prst="mathNot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5"/>
          <p:cNvGrpSpPr/>
          <p:nvPr/>
        </p:nvGrpSpPr>
        <p:grpSpPr>
          <a:xfrm>
            <a:off x="1696832" y="2928247"/>
            <a:ext cx="5452113" cy="733367"/>
            <a:chOff x="1744334" y="2857015"/>
            <a:chExt cx="5452113" cy="733367"/>
          </a:xfrm>
        </p:grpSpPr>
        <p:grpSp>
          <p:nvGrpSpPr>
            <p:cNvPr id="8" name="Group 53"/>
            <p:cNvGrpSpPr/>
            <p:nvPr/>
          </p:nvGrpSpPr>
          <p:grpSpPr>
            <a:xfrm>
              <a:off x="1744334" y="2857015"/>
              <a:ext cx="5452113" cy="728132"/>
              <a:chOff x="271794" y="2785763"/>
              <a:chExt cx="5452113" cy="728132"/>
            </a:xfrm>
          </p:grpSpPr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7040" t="60006" r="15002" b="30464"/>
              <a:stretch/>
            </p:blipFill>
            <p:spPr bwMode="auto">
              <a:xfrm flipH="1">
                <a:off x="271794" y="2787743"/>
                <a:ext cx="903863" cy="726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3160" t="60006" r="46797" b="30464"/>
              <a:stretch/>
            </p:blipFill>
            <p:spPr bwMode="auto">
              <a:xfrm flipH="1">
                <a:off x="1175658" y="2785763"/>
                <a:ext cx="4548249" cy="726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5" name="Picture 54" descr="1206574733930851359Ryan_Taylor_Green_Tick.svg.me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8015" y="3295415"/>
              <a:ext cx="237704" cy="27363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Picture 55" descr="1206574733930851359Ryan_Taylor_Green_Tick.svg.me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71954" y="3313216"/>
              <a:ext cx="237704" cy="27363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Picture 56" descr="500px-RedX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88582" y="3291460"/>
              <a:ext cx="298922" cy="29892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Picture 57" descr="500px-RedX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44072" y="3273659"/>
              <a:ext cx="298922" cy="29892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58" descr="500px-RedX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58034" y="3291460"/>
              <a:ext cx="298922" cy="29892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Picture 59" descr="500px-RedX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07598" y="3291460"/>
              <a:ext cx="298922" cy="29892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1" name="TextBox 60"/>
          <p:cNvSpPr txBox="1"/>
          <p:nvPr/>
        </p:nvSpPr>
        <p:spPr>
          <a:xfrm>
            <a:off x="4449829" y="2133776"/>
            <a:ext cx="27228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Target is </a:t>
            </a:r>
            <a:r>
              <a:rPr lang="en-US" b="1" u="sng" dirty="0" smtClean="0"/>
              <a:t>more smiling</a:t>
            </a:r>
            <a:r>
              <a:rPr lang="en-US" dirty="0" smtClean="0"/>
              <a:t> than</a:t>
            </a:r>
            <a:endParaRPr lang="en-US" dirty="0"/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4877055" y="2471996"/>
            <a:ext cx="0" cy="449319"/>
          </a:xfrm>
          <a:prstGeom prst="straightConnector1">
            <a:avLst/>
          </a:prstGeom>
          <a:ln w="444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0" y="1341903"/>
            <a:ext cx="9144000" cy="27194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527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Problem: One Model </a:t>
            </a:r>
            <a:r>
              <a:rPr lang="en-US" i="1" dirty="0" smtClean="0"/>
              <a:t>Does Not </a:t>
            </a:r>
            <a:r>
              <a:rPr lang="en-US" dirty="0" smtClean="0"/>
              <a:t>Fit All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628650" y="3930795"/>
            <a:ext cx="8078622" cy="2628117"/>
          </a:xfrm>
        </p:spPr>
        <p:txBody>
          <a:bodyPr>
            <a:normAutofit/>
          </a:bodyPr>
          <a:lstStyle/>
          <a:p>
            <a:r>
              <a:rPr lang="en-US" dirty="0" smtClean="0"/>
              <a:t>There may be valid perceptual differences within an attribute, yet existing methods assume monolithic attribute sufficient</a:t>
            </a:r>
          </a:p>
          <a:p>
            <a:pPr>
              <a:buNone/>
            </a:pPr>
            <a:endParaRPr lang="en-US" sz="400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i="1" dirty="0" smtClean="0"/>
              <a:t>[</a:t>
            </a:r>
            <a:r>
              <a:rPr lang="en-US" sz="2000" i="1" dirty="0" err="1" smtClean="0"/>
              <a:t>Lampert</a:t>
            </a:r>
            <a:r>
              <a:rPr lang="en-US" sz="2000" i="1" dirty="0" smtClean="0"/>
              <a:t> et al. CVPR 2009, </a:t>
            </a:r>
            <a:r>
              <a:rPr lang="en-US" sz="2000" i="1" dirty="0" err="1" smtClean="0"/>
              <a:t>Farhadi</a:t>
            </a:r>
            <a:r>
              <a:rPr lang="en-US" sz="2000" i="1" dirty="0" smtClean="0"/>
              <a:t> et al. CVPR 2009,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i="1" dirty="0" smtClean="0"/>
              <a:t>Branson et al. ECCV 2010, Kumar et al. PAMI 2011,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i="1" dirty="0" err="1" smtClean="0"/>
              <a:t>Scheirer</a:t>
            </a:r>
            <a:r>
              <a:rPr lang="en-US" sz="2000" i="1" dirty="0" smtClean="0"/>
              <a:t> et al. CVPR 2012, Parikh &amp; </a:t>
            </a:r>
            <a:r>
              <a:rPr lang="en-US" sz="2000" i="1" dirty="0" err="1" smtClean="0"/>
              <a:t>Grauman</a:t>
            </a:r>
            <a:r>
              <a:rPr lang="en-US" sz="2000" i="1" dirty="0" smtClean="0"/>
              <a:t> ICCV 2011, …]</a:t>
            </a:r>
          </a:p>
        </p:txBody>
      </p:sp>
      <p:pic>
        <p:nvPicPr>
          <p:cNvPr id="9" name="Picture 6" descr="http://vision.cs.utexas.edu/adriana/shoes/img_womens_wedding_shoes_10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5" b="20147"/>
          <a:stretch/>
        </p:blipFill>
        <p:spPr bwMode="auto">
          <a:xfrm>
            <a:off x="935661" y="1886017"/>
            <a:ext cx="1600201" cy="103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36860" y="1469848"/>
            <a:ext cx="1233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Formal?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063582" y="1520985"/>
            <a:ext cx="1462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User labels: 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50% “yes”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50% “no”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5028" y="1459215"/>
            <a:ext cx="2529680" cy="15604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0" descr="http://vision.cs.utexas.edu/adriana/shoes/img_womens_pumps_3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45" b="14286"/>
          <a:stretch/>
        </p:blipFill>
        <p:spPr bwMode="auto">
          <a:xfrm>
            <a:off x="5310689" y="1848854"/>
            <a:ext cx="1422401" cy="104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vision.cs.utexas.edu/adriana/shoes/img_womens_clogs_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90" r="4762" b="26531"/>
          <a:stretch/>
        </p:blipFill>
        <p:spPr bwMode="auto">
          <a:xfrm>
            <a:off x="3837488" y="2133875"/>
            <a:ext cx="1524002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05643" y="1938835"/>
            <a:ext cx="547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or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67967" y="1469849"/>
            <a:ext cx="2631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More ornamented?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595771" y="1518009"/>
            <a:ext cx="1646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User labels: 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50% “first”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20% “second”</a:t>
            </a:r>
            <a:endParaRPr lang="en-US" sz="2000" dirty="0"/>
          </a:p>
          <a:p>
            <a:r>
              <a:rPr lang="en-US" sz="2000" dirty="0" smtClean="0">
                <a:solidFill>
                  <a:srgbClr val="00B0F0"/>
                </a:solidFill>
              </a:rPr>
              <a:t>30% “equally”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35141" y="1459215"/>
            <a:ext cx="4385602" cy="15604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82724" y="3103545"/>
            <a:ext cx="231390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50" b="1" u="none" dirty="0">
                <a:solidFill>
                  <a:srgbClr val="000000"/>
                </a:solidFill>
                <a:latin typeface="Gill Sans" charset="0"/>
                <a:sym typeface="Gill Sans" charset="0"/>
              </a:rPr>
              <a:t>Binary attribute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368086" y="3120288"/>
            <a:ext cx="339216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50" b="1" u="none" dirty="0">
                <a:solidFill>
                  <a:srgbClr val="000000"/>
                </a:solidFill>
                <a:latin typeface="Gill Sans" charset="0"/>
                <a:sym typeface="Gill Sans" charset="0"/>
              </a:rPr>
              <a:t>Relative attribute</a:t>
            </a:r>
          </a:p>
        </p:txBody>
      </p:sp>
    </p:spTree>
    <p:extLst>
      <p:ext uri="{BB962C8B-B14F-4D97-AF65-F5344CB8AC3E}">
        <p14:creationId xmlns:p14="http://schemas.microsoft.com/office/powerpoint/2010/main" xmlns="" val="408066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10" grpId="0"/>
      <p:bldP spid="13" grpId="0"/>
      <p:bldP spid="3" grpId="0" animBg="1"/>
      <p:bldP spid="8" grpId="0"/>
      <p:bldP spid="11" grpId="0"/>
      <p:bldP spid="14" grpId="0"/>
      <p:bldP spid="16" grpId="0" animBg="1"/>
      <p:bldP spid="17" grpId="1"/>
      <p:bldP spid="1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8" descr="http://vision.cs.utexas.edu/adriana/shoes/img_womens_flats_1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4596" y="2513707"/>
            <a:ext cx="1612925" cy="16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7"/>
          <p:cNvSpPr txBox="1">
            <a:spLocks noChangeArrowheads="1"/>
          </p:cNvSpPr>
          <p:nvPr/>
        </p:nvSpPr>
        <p:spPr bwMode="auto">
          <a:xfrm>
            <a:off x="1720680" y="3104184"/>
            <a:ext cx="8512225" cy="21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Is                          </a:t>
            </a:r>
            <a:r>
              <a:rPr lang="en-US" altLang="en-US" sz="2812" i="1" u="none" dirty="0">
                <a:solidFill>
                  <a:srgbClr val="000000"/>
                </a:solidFill>
                <a:sym typeface="Gill Sans" charset="0"/>
              </a:rPr>
              <a:t>formal?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812" u="none" dirty="0">
              <a:solidFill>
                <a:srgbClr val="000000"/>
              </a:solidFill>
              <a:sym typeface="Gill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984" u="none" dirty="0">
              <a:solidFill>
                <a:srgbClr val="000000"/>
              </a:solidFill>
              <a:sym typeface="Gill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= </a:t>
            </a:r>
            <a:r>
              <a:rPr lang="en-US" altLang="en-US" sz="2812" i="1" u="none" dirty="0">
                <a:solidFill>
                  <a:srgbClr val="000000"/>
                </a:solidFill>
                <a:sym typeface="Gill Sans" charset="0"/>
              </a:rPr>
              <a:t>formal</a:t>
            </a: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 wear for a </a:t>
            </a:r>
            <a:r>
              <a:rPr lang="en-US" altLang="en-US" sz="2812" u="none" dirty="0">
                <a:solidFill>
                  <a:srgbClr val="FF0000"/>
                </a:solidFill>
                <a:sym typeface="Gill Sans" charset="0"/>
              </a:rPr>
              <a:t>conference</a:t>
            </a: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? OR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984" u="none" dirty="0">
              <a:solidFill>
                <a:srgbClr val="000000"/>
              </a:solidFill>
              <a:sym typeface="Gill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= </a:t>
            </a:r>
            <a:r>
              <a:rPr lang="en-US" altLang="en-US" sz="2812" i="1" u="none" dirty="0">
                <a:solidFill>
                  <a:srgbClr val="000000"/>
                </a:solidFill>
                <a:sym typeface="Gill Sans" charset="0"/>
              </a:rPr>
              <a:t>formal</a:t>
            </a: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 wear for a </a:t>
            </a:r>
            <a:r>
              <a:rPr lang="en-US" altLang="en-US" sz="2812" u="none" dirty="0">
                <a:solidFill>
                  <a:srgbClr val="FF0000"/>
                </a:solidFill>
                <a:sym typeface="Gill Sans" charset="0"/>
              </a:rPr>
              <a:t>wedding</a:t>
            </a: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? </a:t>
            </a:r>
          </a:p>
        </p:txBody>
      </p:sp>
      <p:sp>
        <p:nvSpPr>
          <p:cNvPr id="97284" name="Rectangle 8"/>
          <p:cNvSpPr>
            <a:spLocks noChangeArrowheads="1"/>
          </p:cNvSpPr>
          <p:nvPr/>
        </p:nvSpPr>
        <p:spPr bwMode="auto">
          <a:xfrm>
            <a:off x="1374655" y="2590726"/>
            <a:ext cx="6447234" cy="301488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/>
          <a:lstStyle>
            <a:lvl1pPr algn="l" defTabSz="6831013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9492" u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97285" name="TextBox 1"/>
          <p:cNvSpPr txBox="1">
            <a:spLocks noChangeArrowheads="1"/>
          </p:cNvSpPr>
          <p:nvPr/>
        </p:nvSpPr>
        <p:spPr bwMode="auto">
          <a:xfrm>
            <a:off x="566051" y="1387451"/>
            <a:ext cx="7983141" cy="55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7" tIns="32143" rIns="64287" bIns="32143"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u="none" dirty="0">
                <a:solidFill>
                  <a:srgbClr val="000000"/>
                </a:solidFill>
                <a:latin typeface="+mn-lt"/>
                <a:sym typeface="Gill Sans" charset="0"/>
              </a:rPr>
              <a:t>Context</a:t>
            </a:r>
          </a:p>
        </p:txBody>
      </p:sp>
      <p:sp>
        <p:nvSpPr>
          <p:cNvPr id="97286" name="Title 1"/>
          <p:cNvSpPr txBox="1">
            <a:spLocks/>
          </p:cNvSpPr>
          <p:nvPr/>
        </p:nvSpPr>
        <p:spPr bwMode="auto">
          <a:xfrm>
            <a:off x="0" y="361652"/>
            <a:ext cx="9144000" cy="65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73138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24013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273300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922588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3797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8369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2941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7513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u="none" dirty="0">
                <a:solidFill>
                  <a:prstClr val="black"/>
                </a:solidFill>
                <a:latin typeface="+mj-lt"/>
                <a:cs typeface="Arial" panose="020B0604020202020204" pitchFamily="34" charset="0"/>
                <a:sym typeface="Gill Sans" charset="0"/>
              </a:rPr>
              <a:t>Imprecision of </a:t>
            </a:r>
            <a:r>
              <a:rPr lang="en-US" altLang="en-US" u="none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  <a:sym typeface="Gill Sans" charset="0"/>
              </a:rPr>
              <a:t>Attributes</a:t>
            </a:r>
            <a:endParaRPr lang="en-US" altLang="en-US" u="none" dirty="0">
              <a:solidFill>
                <a:prstClr val="black"/>
              </a:solidFill>
              <a:latin typeface="+mj-lt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950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4"/>
          <p:cNvSpPr>
            <a:spLocks noChangeArrowheads="1"/>
          </p:cNvSpPr>
          <p:nvPr/>
        </p:nvSpPr>
        <p:spPr bwMode="auto">
          <a:xfrm>
            <a:off x="1276412" y="2158752"/>
            <a:ext cx="6576715" cy="4109889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/>
          <a:lstStyle>
            <a:lvl1pPr algn="l" defTabSz="6831013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9492" u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98307" name="TextBox 9"/>
          <p:cNvSpPr txBox="1">
            <a:spLocks noChangeArrowheads="1"/>
          </p:cNvSpPr>
          <p:nvPr/>
        </p:nvSpPr>
        <p:spPr bwMode="auto">
          <a:xfrm>
            <a:off x="1635833" y="2605236"/>
            <a:ext cx="5222751" cy="342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Is                          </a:t>
            </a:r>
            <a:r>
              <a:rPr lang="en-US" altLang="en-US" sz="2812" i="1" u="none" dirty="0">
                <a:solidFill>
                  <a:srgbClr val="000000"/>
                </a:solidFill>
                <a:sym typeface="Gill Sans" charset="0"/>
              </a:rPr>
              <a:t>blue</a:t>
            </a: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 or </a:t>
            </a:r>
            <a:r>
              <a:rPr lang="en-US" altLang="en-US" sz="2812" i="1" u="none" dirty="0">
                <a:solidFill>
                  <a:srgbClr val="000000"/>
                </a:solidFill>
                <a:sym typeface="Gill Sans" charset="0"/>
              </a:rPr>
              <a:t>green</a:t>
            </a: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?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812" u="none" dirty="0">
              <a:solidFill>
                <a:srgbClr val="000000"/>
              </a:solidFill>
              <a:sym typeface="Gill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12" b="1" u="none" dirty="0">
                <a:solidFill>
                  <a:srgbClr val="000000"/>
                </a:solidFill>
                <a:sym typeface="Gill Sans" charset="0"/>
              </a:rPr>
              <a:t>English</a:t>
            </a: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: 	</a:t>
            </a:r>
            <a:r>
              <a:rPr lang="en-US" altLang="en-US" sz="2812" u="none" dirty="0" smtClean="0">
                <a:solidFill>
                  <a:srgbClr val="000000"/>
                </a:solidFill>
                <a:sym typeface="Gill Sans" charset="0"/>
              </a:rPr>
              <a:t>	“</a:t>
            </a: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blue”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984" u="none" dirty="0">
              <a:solidFill>
                <a:srgbClr val="000000"/>
              </a:solidFill>
              <a:sym typeface="Gill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12" b="1" u="none" dirty="0">
                <a:solidFill>
                  <a:srgbClr val="000000"/>
                </a:solidFill>
                <a:sym typeface="Gill Sans" charset="0"/>
              </a:rPr>
              <a:t>Russian</a:t>
            </a: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: 	“neither”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     (“</a:t>
            </a:r>
            <a:r>
              <a:rPr lang="en-US" altLang="en-US" sz="2812" u="none" dirty="0" err="1">
                <a:solidFill>
                  <a:srgbClr val="000000"/>
                </a:solidFill>
                <a:sym typeface="Gill Sans" charset="0"/>
              </a:rPr>
              <a:t>голубой</a:t>
            </a: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” vs. “</a:t>
            </a:r>
            <a:r>
              <a:rPr lang="en-US" altLang="en-US" sz="2812" u="none" dirty="0" err="1">
                <a:solidFill>
                  <a:srgbClr val="000000"/>
                </a:solidFill>
                <a:sym typeface="Gill Sans" charset="0"/>
              </a:rPr>
              <a:t>синий</a:t>
            </a: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”)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984" u="none" dirty="0">
              <a:solidFill>
                <a:srgbClr val="000000"/>
              </a:solidFill>
              <a:sym typeface="Gill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12" b="1" u="none" dirty="0">
                <a:solidFill>
                  <a:srgbClr val="000000"/>
                </a:solidFill>
                <a:sym typeface="Gill Sans" charset="0"/>
              </a:rPr>
              <a:t>Japanese</a:t>
            </a: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: 	“both”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     (“</a:t>
            </a:r>
            <a:r>
              <a:rPr lang="en-US" altLang="en-US" sz="2812" b="1" u="none" dirty="0">
                <a:solidFill>
                  <a:srgbClr val="000000"/>
                </a:solidFill>
                <a:sym typeface="Gill Sans" charset="0"/>
              </a:rPr>
              <a:t>青</a:t>
            </a: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” = blue </a:t>
            </a:r>
            <a:r>
              <a:rPr lang="en-US" altLang="en-US" sz="2812" i="1" u="none" dirty="0">
                <a:solidFill>
                  <a:srgbClr val="000000"/>
                </a:solidFill>
                <a:sym typeface="Gill Sans" charset="0"/>
              </a:rPr>
              <a:t>and </a:t>
            </a:r>
            <a:r>
              <a:rPr lang="en-US" altLang="en-US" sz="2812" u="none" dirty="0">
                <a:solidFill>
                  <a:srgbClr val="000000"/>
                </a:solidFill>
                <a:sym typeface="Gill Sans" charset="0"/>
              </a:rPr>
              <a:t>green)</a:t>
            </a:r>
            <a:endParaRPr lang="en-US" altLang="en-US" sz="2812" b="1" u="none" dirty="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98308" name="Rectangle 10"/>
          <p:cNvSpPr>
            <a:spLocks noChangeArrowheads="1"/>
          </p:cNvSpPr>
          <p:nvPr/>
        </p:nvSpPr>
        <p:spPr bwMode="auto">
          <a:xfrm>
            <a:off x="2104641" y="2451200"/>
            <a:ext cx="1689943" cy="80702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45684" rIns="91368" bIns="45684"/>
          <a:lstStyle>
            <a:lvl1pPr algn="l" defTabSz="6831013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9492" u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98309" name="TextBox 1"/>
          <p:cNvSpPr txBox="1">
            <a:spLocks noChangeArrowheads="1"/>
          </p:cNvSpPr>
          <p:nvPr/>
        </p:nvSpPr>
        <p:spPr bwMode="auto">
          <a:xfrm>
            <a:off x="566051" y="1387451"/>
            <a:ext cx="7983141" cy="55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7" tIns="32143" rIns="64287" bIns="32143"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u="none" dirty="0">
                <a:solidFill>
                  <a:srgbClr val="000000"/>
                </a:solidFill>
                <a:latin typeface="+mn-lt"/>
                <a:sym typeface="Gill Sans" charset="0"/>
              </a:rPr>
              <a:t>Cultural</a:t>
            </a:r>
          </a:p>
        </p:txBody>
      </p:sp>
      <p:sp>
        <p:nvSpPr>
          <p:cNvPr id="98310" name="Title 1"/>
          <p:cNvSpPr txBox="1">
            <a:spLocks/>
          </p:cNvSpPr>
          <p:nvPr/>
        </p:nvSpPr>
        <p:spPr bwMode="auto">
          <a:xfrm>
            <a:off x="0" y="361652"/>
            <a:ext cx="9144000" cy="65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73138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24013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273300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922588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3797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8369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2941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7513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u="none" dirty="0">
                <a:solidFill>
                  <a:prstClr val="black"/>
                </a:solidFill>
                <a:latin typeface="+mj-lt"/>
                <a:cs typeface="Arial" panose="020B0604020202020204" pitchFamily="34" charset="0"/>
                <a:sym typeface="Gill Sans" charset="0"/>
              </a:rPr>
              <a:t>Imprecision of </a:t>
            </a:r>
            <a:r>
              <a:rPr lang="en-US" altLang="en-US" u="none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  <a:sym typeface="Gill Sans" charset="0"/>
              </a:rPr>
              <a:t>Attributes</a:t>
            </a:r>
            <a:endParaRPr lang="en-US" altLang="en-US" u="none" dirty="0">
              <a:solidFill>
                <a:prstClr val="black"/>
              </a:solidFill>
              <a:latin typeface="+mj-lt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2065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Idea</a:t>
            </a:r>
            <a:r>
              <a:rPr lang="en-US" dirty="0"/>
              <a:t>: Learn User-Specific Attributes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735773"/>
            <a:ext cx="8265184" cy="1719619"/>
          </a:xfrm>
        </p:spPr>
        <p:txBody>
          <a:bodyPr>
            <a:noAutofit/>
          </a:bodyPr>
          <a:lstStyle/>
          <a:p>
            <a:r>
              <a:rPr lang="en-US" altLang="en-US" dirty="0" smtClean="0">
                <a:cs typeface="Arial" panose="020B0604020202020204" pitchFamily="34" charset="0"/>
                <a:sym typeface="Wingdings" panose="05000000000000000000" pitchFamily="2" charset="2"/>
              </a:rPr>
              <a:t>Adapt </a:t>
            </a:r>
            <a:r>
              <a:rPr lang="en-US" altLang="en-US" dirty="0">
                <a:cs typeface="Arial" panose="020B0604020202020204" pitchFamily="34" charset="0"/>
                <a:sym typeface="Wingdings" panose="05000000000000000000" pitchFamily="2" charset="2"/>
              </a:rPr>
              <a:t>generic attribute model with minimal user-specific labeled </a:t>
            </a:r>
            <a:r>
              <a:rPr lang="en-US" altLang="en-US" dirty="0" smtClean="0">
                <a:cs typeface="Arial" panose="020B0604020202020204" pitchFamily="34" charset="0"/>
                <a:sym typeface="Wingdings" panose="05000000000000000000" pitchFamily="2" charset="2"/>
              </a:rPr>
              <a:t>examples</a:t>
            </a:r>
          </a:p>
        </p:txBody>
      </p:sp>
      <p:sp>
        <p:nvSpPr>
          <p:cNvPr id="62" name="TextBox 1"/>
          <p:cNvSpPr txBox="1">
            <a:spLocks noChangeArrowheads="1"/>
          </p:cNvSpPr>
          <p:nvPr/>
        </p:nvSpPr>
        <p:spPr bwMode="auto">
          <a:xfrm>
            <a:off x="296812" y="1523782"/>
            <a:ext cx="15509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200" b="1" dirty="0"/>
              <a:t>Standard </a:t>
            </a:r>
          </a:p>
          <a:p>
            <a:pPr algn="ctr" eaLnBrk="1" hangingPunct="1"/>
            <a:r>
              <a:rPr lang="en-US" sz="2200" b="1" dirty="0"/>
              <a:t>approach:</a:t>
            </a:r>
          </a:p>
        </p:txBody>
      </p:sp>
      <p:sp>
        <p:nvSpPr>
          <p:cNvPr id="63" name="Right Arrow 62"/>
          <p:cNvSpPr/>
          <p:nvPr/>
        </p:nvSpPr>
        <p:spPr>
          <a:xfrm>
            <a:off x="3789975" y="1417674"/>
            <a:ext cx="1238250" cy="1201737"/>
          </a:xfrm>
          <a:prstGeom prst="rightArrow">
            <a:avLst>
              <a:gd name="adj1" fmla="val 56802"/>
              <a:gd name="adj2" fmla="val 23001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/>
              <a:t>Vote on labels</a:t>
            </a:r>
          </a:p>
        </p:txBody>
      </p:sp>
      <p:sp>
        <p:nvSpPr>
          <p:cNvPr id="64" name="TextBox 44"/>
          <p:cNvSpPr txBox="1">
            <a:spLocks noChangeArrowheads="1"/>
          </p:cNvSpPr>
          <p:nvPr/>
        </p:nvSpPr>
        <p:spPr bwMode="auto">
          <a:xfrm>
            <a:off x="360312" y="3469630"/>
            <a:ext cx="14239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200" b="1" dirty="0"/>
              <a:t>Our idea:</a:t>
            </a:r>
          </a:p>
        </p:txBody>
      </p:sp>
      <p:pic>
        <p:nvPicPr>
          <p:cNvPr id="65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131"/>
          <a:stretch>
            <a:fillRect/>
          </a:stretch>
        </p:blipFill>
        <p:spPr bwMode="auto">
          <a:xfrm>
            <a:off x="1910472" y="3218805"/>
            <a:ext cx="1687415" cy="10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615725" y="3091496"/>
            <a:ext cx="1436687" cy="1231900"/>
            <a:chOff x="6130939" y="1613652"/>
            <a:chExt cx="2838310" cy="2435409"/>
          </a:xfrm>
        </p:grpSpPr>
        <p:cxnSp>
          <p:nvCxnSpPr>
            <p:cNvPr id="67" name="Straight Connector 66"/>
            <p:cNvCxnSpPr/>
            <p:nvPr/>
          </p:nvCxnSpPr>
          <p:spPr>
            <a:xfrm flipV="1">
              <a:off x="6265797" y="2187981"/>
              <a:ext cx="2066793" cy="129930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6384975" y="2599114"/>
              <a:ext cx="181903" cy="17888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69" name="Oval 68"/>
            <p:cNvSpPr/>
            <p:nvPr/>
          </p:nvSpPr>
          <p:spPr>
            <a:xfrm>
              <a:off x="7648887" y="2137766"/>
              <a:ext cx="181903" cy="1820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70" name="Oval 69"/>
            <p:cNvSpPr/>
            <p:nvPr/>
          </p:nvSpPr>
          <p:spPr>
            <a:xfrm>
              <a:off x="6836595" y="2310380"/>
              <a:ext cx="178768" cy="1820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71" name="Oval 70"/>
            <p:cNvSpPr/>
            <p:nvPr/>
          </p:nvSpPr>
          <p:spPr>
            <a:xfrm>
              <a:off x="8116188" y="2351178"/>
              <a:ext cx="181903" cy="1820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72" name="Oval 71"/>
            <p:cNvSpPr/>
            <p:nvPr/>
          </p:nvSpPr>
          <p:spPr>
            <a:xfrm>
              <a:off x="6977728" y="3305256"/>
              <a:ext cx="181903" cy="1820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73" name="Oval 72"/>
            <p:cNvSpPr/>
            <p:nvPr/>
          </p:nvSpPr>
          <p:spPr>
            <a:xfrm>
              <a:off x="8382770" y="2737204"/>
              <a:ext cx="181903" cy="1820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74" name="Oval 73"/>
            <p:cNvSpPr/>
            <p:nvPr/>
          </p:nvSpPr>
          <p:spPr>
            <a:xfrm>
              <a:off x="7975057" y="3060460"/>
              <a:ext cx="178766" cy="1820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75" name="Oval 74"/>
            <p:cNvSpPr/>
            <p:nvPr/>
          </p:nvSpPr>
          <p:spPr>
            <a:xfrm>
              <a:off x="7404259" y="2978861"/>
              <a:ext cx="181903" cy="1820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76" name="Oval 75"/>
            <p:cNvSpPr/>
            <p:nvPr/>
          </p:nvSpPr>
          <p:spPr>
            <a:xfrm>
              <a:off x="6410065" y="3025938"/>
              <a:ext cx="181903" cy="17888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77" name="TextBox 28"/>
            <p:cNvSpPr txBox="1">
              <a:spLocks noChangeArrowheads="1"/>
            </p:cNvSpPr>
            <p:nvPr/>
          </p:nvSpPr>
          <p:spPr bwMode="auto">
            <a:xfrm>
              <a:off x="6130939" y="1613652"/>
              <a:ext cx="1410033" cy="54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B050"/>
                  </a:solidFill>
                </a:rPr>
                <a:t>“formal”</a:t>
              </a:r>
            </a:p>
          </p:txBody>
        </p:sp>
        <p:sp>
          <p:nvSpPr>
            <p:cNvPr id="78" name="TextBox 29"/>
            <p:cNvSpPr txBox="1">
              <a:spLocks noChangeArrowheads="1"/>
            </p:cNvSpPr>
            <p:nvPr/>
          </p:nvSpPr>
          <p:spPr bwMode="auto">
            <a:xfrm>
              <a:off x="7052467" y="3501770"/>
              <a:ext cx="1916782" cy="54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C00000"/>
                  </a:solidFill>
                </a:rPr>
                <a:t>“not formal”</a:t>
              </a:r>
            </a:p>
          </p:txBody>
        </p:sp>
      </p:grpSp>
      <p:sp>
        <p:nvSpPr>
          <p:cNvPr id="79" name="Curved Left Arrow 78"/>
          <p:cNvSpPr/>
          <p:nvPr/>
        </p:nvSpPr>
        <p:spPr>
          <a:xfrm rot="19185309">
            <a:off x="7636487" y="1272957"/>
            <a:ext cx="942975" cy="2503487"/>
          </a:xfrm>
          <a:prstGeom prst="curvedLeftArrow">
            <a:avLst>
              <a:gd name="adj1" fmla="val 32648"/>
              <a:gd name="adj2" fmla="val 81461"/>
              <a:gd name="adj3" fmla="val 4164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250724" y="1299944"/>
            <a:ext cx="6504702" cy="1462993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1" name="Oval 80"/>
          <p:cNvSpPr/>
          <p:nvPr/>
        </p:nvSpPr>
        <p:spPr bwMode="auto">
          <a:xfrm>
            <a:off x="7115787" y="3410638"/>
            <a:ext cx="92075" cy="920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800"/>
          </a:p>
        </p:txBody>
      </p:sp>
      <p:grpSp>
        <p:nvGrpSpPr>
          <p:cNvPr id="82" name="Group 47"/>
          <p:cNvGrpSpPr>
            <a:grpSpLocks/>
          </p:cNvGrpSpPr>
          <p:nvPr/>
        </p:nvGrpSpPr>
        <p:grpSpPr bwMode="auto">
          <a:xfrm>
            <a:off x="3807437" y="2959733"/>
            <a:ext cx="2660650" cy="1584325"/>
            <a:chOff x="3491877" y="5073772"/>
            <a:chExt cx="2660526" cy="1666778"/>
          </a:xfrm>
        </p:grpSpPr>
        <p:grpSp>
          <p:nvGrpSpPr>
            <p:cNvPr id="83" name="Group 46"/>
            <p:cNvGrpSpPr>
              <a:grpSpLocks/>
            </p:cNvGrpSpPr>
            <p:nvPr/>
          </p:nvGrpSpPr>
          <p:grpSpPr bwMode="auto">
            <a:xfrm>
              <a:off x="3491877" y="5073772"/>
              <a:ext cx="2660526" cy="1666778"/>
              <a:chOff x="6597974" y="3840800"/>
              <a:chExt cx="2660526" cy="1666778"/>
            </a:xfrm>
          </p:grpSpPr>
          <p:sp>
            <p:nvSpPr>
              <p:cNvPr id="86" name="Right Arrow 85"/>
              <p:cNvSpPr/>
              <p:nvPr/>
            </p:nvSpPr>
            <p:spPr>
              <a:xfrm>
                <a:off x="6597974" y="3840800"/>
                <a:ext cx="2660526" cy="1666778"/>
              </a:xfrm>
              <a:prstGeom prst="rightArrow">
                <a:avLst>
                  <a:gd name="adj1" fmla="val 71374"/>
                  <a:gd name="adj2" fmla="val 2160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87" name="TextBox 41"/>
              <p:cNvSpPr txBox="1">
                <a:spLocks noChangeArrowheads="1"/>
              </p:cNvSpPr>
              <p:nvPr/>
            </p:nvSpPr>
            <p:spPr bwMode="auto">
              <a:xfrm>
                <a:off x="8130092" y="4219613"/>
                <a:ext cx="91242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1400" b="1"/>
                  <a:t>“formal”</a:t>
                </a:r>
              </a:p>
            </p:txBody>
          </p:sp>
          <p:pic>
            <p:nvPicPr>
              <p:cNvPr id="88" name="Picture 48" descr="http://vision.cs.utexas.edu/adriana/shoes/img_womens_clogs_91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8109" y="4707768"/>
                <a:ext cx="447168" cy="512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49" descr="http://vision.cs.utexas.edu/adriana/shoes/img_womens_athletic_shoes_748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7173" y="4707768"/>
                <a:ext cx="447168" cy="512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Picture 51" descr="http://vision.cs.utexas.edu/adriana/shoes/img_womens_high_heels_1657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2576" y="4131704"/>
                <a:ext cx="447169" cy="512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1" name="Picture 52" descr="http://vision.cs.utexas.edu/adriana/shoes/img_womens_wedding_shoes_910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640" y="4137399"/>
                <a:ext cx="442201" cy="5069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" name="TextBox 63"/>
              <p:cNvSpPr txBox="1">
                <a:spLocks noChangeArrowheads="1"/>
              </p:cNvSpPr>
              <p:nvPr/>
            </p:nvSpPr>
            <p:spPr bwMode="auto">
              <a:xfrm>
                <a:off x="8130092" y="4674189"/>
                <a:ext cx="8226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sz="1400" b="1"/>
                  <a:t>“not  </a:t>
                </a:r>
              </a:p>
              <a:p>
                <a:pPr algn="ctr" eaLnBrk="1" hangingPunct="1"/>
                <a:r>
                  <a:rPr lang="en-US" sz="1400" b="1"/>
                  <a:t>formal”</a:t>
                </a:r>
              </a:p>
            </p:txBody>
          </p:sp>
        </p:grpSp>
        <p:pic>
          <p:nvPicPr>
            <p:cNvPr id="84" name="Picture 79" descr="Womens_Driving_Shoes_Crocs_Prima_Black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70"/>
            <a:stretch>
              <a:fillRect/>
            </a:stretch>
          </p:blipFill>
          <p:spPr bwMode="auto">
            <a:xfrm>
              <a:off x="4499992" y="5940740"/>
              <a:ext cx="490921" cy="517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80" descr="shoes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259" y="5375643"/>
              <a:ext cx="498312" cy="498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3" name="TextBox 78"/>
          <p:cNvSpPr txBox="1">
            <a:spLocks noChangeArrowheads="1"/>
          </p:cNvSpPr>
          <p:nvPr/>
        </p:nvSpPr>
        <p:spPr bwMode="auto">
          <a:xfrm rot="2494963">
            <a:off x="8177825" y="1760319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/>
              <a:t>Adapt</a:t>
            </a:r>
          </a:p>
        </p:txBody>
      </p:sp>
      <p:cxnSp>
        <p:nvCxnSpPr>
          <p:cNvPr id="94" name="Straight Connector 93"/>
          <p:cNvCxnSpPr/>
          <p:nvPr/>
        </p:nvCxnSpPr>
        <p:spPr bwMode="auto">
          <a:xfrm flipV="1">
            <a:off x="6683987" y="3535996"/>
            <a:ext cx="1223963" cy="215900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2"/>
          <p:cNvGrpSpPr>
            <a:grpSpLocks/>
          </p:cNvGrpSpPr>
          <p:nvPr/>
        </p:nvGrpSpPr>
        <p:grpSpPr bwMode="auto">
          <a:xfrm>
            <a:off x="5175862" y="1395449"/>
            <a:ext cx="1436688" cy="1231900"/>
            <a:chOff x="4788024" y="3789040"/>
            <a:chExt cx="1436687" cy="1231900"/>
          </a:xfrm>
        </p:grpSpPr>
        <p:grpSp>
          <p:nvGrpSpPr>
            <p:cNvPr id="96" name="Group 25"/>
            <p:cNvGrpSpPr>
              <a:grpSpLocks/>
            </p:cNvGrpSpPr>
            <p:nvPr/>
          </p:nvGrpSpPr>
          <p:grpSpPr bwMode="auto">
            <a:xfrm>
              <a:off x="4788024" y="3789040"/>
              <a:ext cx="1436687" cy="1231900"/>
              <a:chOff x="6130939" y="1613652"/>
              <a:chExt cx="2838310" cy="2435409"/>
            </a:xfrm>
          </p:grpSpPr>
          <p:cxnSp>
            <p:nvCxnSpPr>
              <p:cNvPr id="106" name="Straight Connector 105"/>
              <p:cNvCxnSpPr/>
              <p:nvPr/>
            </p:nvCxnSpPr>
            <p:spPr>
              <a:xfrm flipV="1">
                <a:off x="6450837" y="2134629"/>
                <a:ext cx="2066792" cy="129930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Oval 106"/>
              <p:cNvSpPr/>
              <p:nvPr/>
            </p:nvSpPr>
            <p:spPr>
              <a:xfrm>
                <a:off x="6384976" y="2351178"/>
                <a:ext cx="181903" cy="178891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7253718" y="2137766"/>
                <a:ext cx="181903" cy="18202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6667239" y="2699543"/>
                <a:ext cx="181903" cy="17888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7068680" y="2530069"/>
                <a:ext cx="178765" cy="18202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7608115" y="2137766"/>
                <a:ext cx="181903" cy="18202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7463848" y="2991415"/>
                <a:ext cx="181903" cy="1820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8382769" y="2621082"/>
                <a:ext cx="181903" cy="1820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7899786" y="2633635"/>
                <a:ext cx="178767" cy="1820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7827653" y="2978861"/>
                <a:ext cx="181903" cy="1820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7121995" y="3258181"/>
                <a:ext cx="181903" cy="1788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117" name="TextBox 28"/>
              <p:cNvSpPr txBox="1">
                <a:spLocks noChangeArrowheads="1"/>
              </p:cNvSpPr>
              <p:nvPr/>
            </p:nvSpPr>
            <p:spPr bwMode="auto">
              <a:xfrm>
                <a:off x="6130939" y="1613652"/>
                <a:ext cx="1410033" cy="547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70C0"/>
                    </a:solidFill>
                  </a:rPr>
                  <a:t>“formal”</a:t>
                </a:r>
              </a:p>
            </p:txBody>
          </p:sp>
          <p:sp>
            <p:nvSpPr>
              <p:cNvPr id="118" name="TextBox 29"/>
              <p:cNvSpPr txBox="1">
                <a:spLocks noChangeArrowheads="1"/>
              </p:cNvSpPr>
              <p:nvPr/>
            </p:nvSpPr>
            <p:spPr bwMode="auto">
              <a:xfrm>
                <a:off x="7052467" y="3501770"/>
                <a:ext cx="1916782" cy="547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FF0000"/>
                    </a:solidFill>
                  </a:rPr>
                  <a:t>“not formal”</a:t>
                </a:r>
              </a:p>
            </p:txBody>
          </p:sp>
        </p:grpSp>
        <p:sp>
          <p:nvSpPr>
            <p:cNvPr id="97" name="Oval 96"/>
            <p:cNvSpPr/>
            <p:nvPr/>
          </p:nvSpPr>
          <p:spPr>
            <a:xfrm>
              <a:off x="5727823" y="4549452"/>
              <a:ext cx="85725" cy="857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98" name="Oval 97"/>
            <p:cNvSpPr/>
            <p:nvPr/>
          </p:nvSpPr>
          <p:spPr>
            <a:xfrm>
              <a:off x="5046787" y="4004940"/>
              <a:ext cx="85725" cy="857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99" name="Oval 98"/>
            <p:cNvSpPr/>
            <p:nvPr/>
          </p:nvSpPr>
          <p:spPr>
            <a:xfrm>
              <a:off x="5199187" y="4058915"/>
              <a:ext cx="85725" cy="857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4932487" y="4473252"/>
              <a:ext cx="92075" cy="9048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5704011" y="3987477"/>
              <a:ext cx="92075" cy="9207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102" name="Oval 101"/>
            <p:cNvSpPr/>
            <p:nvPr/>
          </p:nvSpPr>
          <p:spPr bwMode="auto">
            <a:xfrm>
              <a:off x="5148387" y="4706615"/>
              <a:ext cx="92075" cy="9048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103" name="Oval 102"/>
            <p:cNvSpPr/>
            <p:nvPr/>
          </p:nvSpPr>
          <p:spPr bwMode="auto">
            <a:xfrm>
              <a:off x="5580186" y="4635177"/>
              <a:ext cx="92075" cy="92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5867523" y="4182740"/>
              <a:ext cx="92075" cy="92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105" name="Oval 104"/>
            <p:cNvSpPr/>
            <p:nvPr/>
          </p:nvSpPr>
          <p:spPr bwMode="auto">
            <a:xfrm>
              <a:off x="5867523" y="4471665"/>
              <a:ext cx="92075" cy="92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2960310" y="3218079"/>
            <a:ext cx="63551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u="none" dirty="0" smtClean="0">
                <a:solidFill>
                  <a:schemeClr val="bg1"/>
                </a:solidFill>
              </a:rPr>
              <a:t>User</a:t>
            </a:r>
            <a:endParaRPr lang="en-US" sz="1600" b="1" u="none" dirty="0">
              <a:solidFill>
                <a:schemeClr val="bg1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0" y="6488668"/>
            <a:ext cx="346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Kovashka</a:t>
            </a:r>
            <a:r>
              <a:rPr lang="en-US" i="1" dirty="0" smtClean="0"/>
              <a:t> and </a:t>
            </a:r>
            <a:r>
              <a:rPr lang="en-US" i="1" dirty="0" err="1" smtClean="0"/>
              <a:t>Grauman</a:t>
            </a:r>
            <a:r>
              <a:rPr lang="en-US" i="1" dirty="0" smtClean="0"/>
              <a:t>, ICCV 2013</a:t>
            </a:r>
            <a:endParaRPr lang="en-US" i="1" dirty="0"/>
          </a:p>
        </p:txBody>
      </p:sp>
      <p:pic>
        <p:nvPicPr>
          <p:cNvPr id="122" name="Picture 8" descr="http://dinahsnow.com/wp-content/uploads/2012/01/CROWD-silhouette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04297" y="1388911"/>
            <a:ext cx="1358301" cy="1342398"/>
          </a:xfrm>
          <a:prstGeom prst="rect">
            <a:avLst/>
          </a:prstGeom>
          <a:noFill/>
        </p:spPr>
      </p:pic>
      <p:sp>
        <p:nvSpPr>
          <p:cNvPr id="119" name="TextBox 118"/>
          <p:cNvSpPr txBox="1"/>
          <p:nvPr/>
        </p:nvSpPr>
        <p:spPr>
          <a:xfrm>
            <a:off x="1901703" y="1361601"/>
            <a:ext cx="78168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u="none" dirty="0" smtClean="0">
                <a:solidFill>
                  <a:schemeClr val="bg1"/>
                </a:solidFill>
              </a:rPr>
              <a:t>Crowd</a:t>
            </a:r>
            <a:endParaRPr lang="en-US" sz="1600" b="1" u="non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2" grpId="0"/>
      <p:bldP spid="62" grpId="1"/>
      <p:bldP spid="63" grpId="0" animBg="1"/>
      <p:bldP spid="63" grpId="1" animBg="1"/>
      <p:bldP spid="64" grpId="0"/>
      <p:bldP spid="79" grpId="0" animBg="1"/>
      <p:bldP spid="80" grpId="0" animBg="1"/>
      <p:bldP spid="80" grpId="1" animBg="1"/>
      <p:bldP spid="81" grpId="0" animBg="1"/>
      <p:bldP spid="93" grpId="0"/>
      <p:bldP spid="120" grpId="0" animBg="1"/>
      <p:bldP spid="119" grpId="0" animBg="1"/>
      <p:bldP spid="11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Content Placeholder 7"/>
          <p:cNvSpPr>
            <a:spLocks noGrp="1"/>
          </p:cNvSpPr>
          <p:nvPr>
            <p:ph idx="1"/>
          </p:nvPr>
        </p:nvSpPr>
        <p:spPr>
          <a:xfrm>
            <a:off x="392907" y="1339453"/>
            <a:ext cx="7887146" cy="2893219"/>
          </a:xfrm>
        </p:spPr>
        <p:txBody>
          <a:bodyPr/>
          <a:lstStyle/>
          <a:p>
            <a:pPr eaLnBrk="1" hangingPunct="1"/>
            <a:r>
              <a:rPr lang="en-US" altLang="en-US" sz="3375" dirty="0">
                <a:cs typeface="Arial" panose="020B0604020202020204" pitchFamily="34" charset="0"/>
              </a:rPr>
              <a:t>Adapting </a:t>
            </a:r>
            <a:r>
              <a:rPr lang="en-US" altLang="en-US" sz="3375" dirty="0">
                <a:solidFill>
                  <a:srgbClr val="8037B7"/>
                </a:solidFill>
                <a:cs typeface="Arial" panose="020B0604020202020204" pitchFamily="34" charset="0"/>
              </a:rPr>
              <a:t>binary attribute </a:t>
            </a:r>
            <a:r>
              <a:rPr lang="en-US" altLang="en-US" sz="3375" dirty="0" smtClean="0">
                <a:cs typeface="Arial" panose="020B0604020202020204" pitchFamily="34" charset="0"/>
              </a:rPr>
              <a:t>classifiers:</a:t>
            </a:r>
            <a:endParaRPr lang="en-US" altLang="en-US" sz="3375" dirty="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008" dirty="0">
              <a:cs typeface="Arial" panose="020B0604020202020204" pitchFamily="34" charset="0"/>
            </a:endParaRPr>
          </a:p>
          <a:p>
            <a:pPr eaLnBrk="1" hangingPunct="1"/>
            <a:endParaRPr lang="en-US" altLang="en-US" dirty="0" smtClean="0">
              <a:cs typeface="Arial" panose="020B0604020202020204" pitchFamily="34" charset="0"/>
            </a:endParaRPr>
          </a:p>
        </p:txBody>
      </p:sp>
      <p:sp>
        <p:nvSpPr>
          <p:cNvPr id="102404" name="TextBox 22"/>
          <p:cNvSpPr txBox="1">
            <a:spLocks noChangeArrowheads="1"/>
          </p:cNvSpPr>
          <p:nvPr/>
        </p:nvSpPr>
        <p:spPr bwMode="auto">
          <a:xfrm>
            <a:off x="1089422" y="6322219"/>
            <a:ext cx="7830220" cy="37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28" u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J. Yang et al. ICDM 2007.</a:t>
            </a:r>
          </a:p>
        </p:txBody>
      </p:sp>
      <p:pic>
        <p:nvPicPr>
          <p:cNvPr id="9319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81" y="2143125"/>
            <a:ext cx="3053953" cy="55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320" t="43472" r="7822" b="38503"/>
          <a:stretch>
            <a:fillRect/>
          </a:stretch>
        </p:blipFill>
        <p:spPr bwMode="auto">
          <a:xfrm>
            <a:off x="771302" y="4192191"/>
            <a:ext cx="7604745" cy="20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60797" y="2143125"/>
            <a:ext cx="4393406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23" u="none" dirty="0">
                <a:solidFill>
                  <a:srgbClr val="000000"/>
                </a:solidFill>
                <a:latin typeface="Gill Sans" charset="0"/>
                <a:sym typeface="Gill Sans" charset="0"/>
              </a:rPr>
              <a:t>Given user-labeled data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89422" y="2839641"/>
            <a:ext cx="4393406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23" u="none" dirty="0">
                <a:solidFill>
                  <a:srgbClr val="000000"/>
                </a:solidFill>
                <a:latin typeface="Gill Sans" charset="0"/>
                <a:sym typeface="Gill Sans" charset="0"/>
              </a:rPr>
              <a:t>and generic model        , </a:t>
            </a:r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122" t="46123" r="28778" b="48045"/>
          <a:stretch>
            <a:fillRect/>
          </a:stretch>
        </p:blipFill>
        <p:spPr bwMode="auto">
          <a:xfrm>
            <a:off x="4572000" y="2732485"/>
            <a:ext cx="589359" cy="71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929062" y="4513659"/>
            <a:ext cx="2035969" cy="64293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4" rIns="91368" bIns="45684" anchor="ctr"/>
          <a:lstStyle/>
          <a:p>
            <a:pPr algn="ctr" defTabSz="913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28" u="none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0626" y="2089547"/>
            <a:ext cx="3375422" cy="696516"/>
          </a:xfrm>
          <a:prstGeom prst="rect">
            <a:avLst/>
          </a:prstGeom>
          <a:noFill/>
          <a:ln w="38100">
            <a:solidFill>
              <a:srgbClr val="803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4" rIns="91368" bIns="45684" anchor="ctr"/>
          <a:lstStyle/>
          <a:p>
            <a:pPr algn="ctr" defTabSz="913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28" u="none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</p:txBody>
      </p:sp>
      <p:grpSp>
        <p:nvGrpSpPr>
          <p:cNvPr id="2" name="Group 16"/>
          <p:cNvGrpSpPr/>
          <p:nvPr/>
        </p:nvGrpSpPr>
        <p:grpSpPr>
          <a:xfrm>
            <a:off x="920244" y="3342085"/>
            <a:ext cx="5080506" cy="719956"/>
            <a:chOff x="920244" y="3342085"/>
            <a:chExt cx="5080506" cy="719956"/>
          </a:xfrm>
        </p:grpSpPr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920244" y="3431049"/>
              <a:ext cx="5080506" cy="55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lnSpc>
                  <a:spcPct val="90000"/>
                </a:lnSpc>
                <a:spcBef>
                  <a:spcPts val="1425"/>
                </a:spcBef>
                <a:buFont typeface="Arial" panose="020B0604020202020204" pitchFamily="34" charset="0"/>
                <a:buChar char="•"/>
                <a:defRPr sz="4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3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23" u="none" dirty="0" smtClean="0">
                  <a:solidFill>
                    <a:srgbClr val="000000"/>
                  </a:solidFill>
                  <a:latin typeface="Gill Sans" charset="0"/>
                  <a:sym typeface="Gill Sans" charset="0"/>
                </a:rPr>
                <a:t>learn adapted model        </a:t>
              </a:r>
              <a:r>
                <a:rPr lang="en-US" altLang="en-US" sz="3023" u="none" dirty="0">
                  <a:solidFill>
                    <a:srgbClr val="000000"/>
                  </a:solidFill>
                  <a:latin typeface="Gill Sans" charset="0"/>
                  <a:sym typeface="Gill Sans" charset="0"/>
                </a:rPr>
                <a:t>, </a:t>
              </a:r>
            </a:p>
          </p:txBody>
        </p:sp>
        <p:grpSp>
          <p:nvGrpSpPr>
            <p:cNvPr id="3" name="Group 15"/>
            <p:cNvGrpSpPr/>
            <p:nvPr/>
          </p:nvGrpSpPr>
          <p:grpSpPr>
            <a:xfrm>
              <a:off x="4905970" y="3342085"/>
              <a:ext cx="770930" cy="719956"/>
              <a:chOff x="8849320" y="3170635"/>
              <a:chExt cx="770930" cy="719956"/>
            </a:xfrm>
          </p:grpSpPr>
          <p:pic>
            <p:nvPicPr>
              <p:cNvPr id="14" name="Picture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67122" t="46123" r="28778" b="48045"/>
              <a:stretch>
                <a:fillRect/>
              </a:stretch>
            </p:blipFill>
            <p:spPr bwMode="auto">
              <a:xfrm>
                <a:off x="8849320" y="3170635"/>
                <a:ext cx="589359" cy="719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9201150" y="3181350"/>
                <a:ext cx="419100" cy="285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Adapted Attributes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9951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Example Image Search Problems</a:t>
            </a:r>
            <a:endParaRPr lang="en-US" dirty="0"/>
          </a:p>
        </p:txBody>
      </p:sp>
      <p:sp>
        <p:nvSpPr>
          <p:cNvPr id="6" name="Flowchart: Document 5"/>
          <p:cNvSpPr/>
          <p:nvPr/>
        </p:nvSpPr>
        <p:spPr>
          <a:xfrm>
            <a:off x="461172" y="1232452"/>
            <a:ext cx="1013261" cy="1513943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humb_wakulla_arrests-reports-and-mugshots_8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120" y="1302026"/>
            <a:ext cx="877824" cy="1097280"/>
          </a:xfrm>
          <a:prstGeom prst="rect">
            <a:avLst/>
          </a:prstGeom>
        </p:spPr>
      </p:pic>
      <p:sp>
        <p:nvSpPr>
          <p:cNvPr id="19" name="Flowchart: Document 18"/>
          <p:cNvSpPr/>
          <p:nvPr/>
        </p:nvSpPr>
        <p:spPr>
          <a:xfrm>
            <a:off x="1537381" y="1232453"/>
            <a:ext cx="1013261" cy="1513943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1676080872_cc4bec2e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5099" y="1302026"/>
            <a:ext cx="877824" cy="1097280"/>
          </a:xfrm>
          <a:prstGeom prst="rect">
            <a:avLst/>
          </a:prstGeom>
        </p:spPr>
      </p:pic>
      <p:sp>
        <p:nvSpPr>
          <p:cNvPr id="20" name="Flowchart: Document 19"/>
          <p:cNvSpPr/>
          <p:nvPr/>
        </p:nvSpPr>
        <p:spPr>
          <a:xfrm>
            <a:off x="2613590" y="1232452"/>
            <a:ext cx="1013261" cy="1513943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13787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81308" y="1294801"/>
            <a:ext cx="877824" cy="10972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22080" y="1375461"/>
            <a:ext cx="550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…</a:t>
            </a:r>
            <a:endParaRPr lang="en-US" sz="4000" b="1" dirty="0"/>
          </a:p>
        </p:txBody>
      </p:sp>
      <p:sp>
        <p:nvSpPr>
          <p:cNvPr id="22" name="Flowchart: Document 21"/>
          <p:cNvSpPr/>
          <p:nvPr/>
        </p:nvSpPr>
        <p:spPr>
          <a:xfrm>
            <a:off x="4172231" y="1229257"/>
            <a:ext cx="1013261" cy="1513943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humb_wakulla_arrests-reports-and-mugshots_8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35179" y="1294801"/>
            <a:ext cx="877824" cy="10972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381761" y="1474109"/>
            <a:ext cx="3446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“Who did the witness see </a:t>
            </a:r>
          </a:p>
          <a:p>
            <a:pPr algn="ctr"/>
            <a:r>
              <a:rPr lang="en-US" sz="2400" dirty="0" smtClean="0"/>
              <a:t>at the crime scene?”</a:t>
            </a:r>
            <a:endParaRPr lang="en-US" sz="2400" dirty="0"/>
          </a:p>
        </p:txBody>
      </p:sp>
      <p:sp>
        <p:nvSpPr>
          <p:cNvPr id="27" name="Flowchart: Document 26"/>
          <p:cNvSpPr/>
          <p:nvPr/>
        </p:nvSpPr>
        <p:spPr>
          <a:xfrm>
            <a:off x="461172" y="3040586"/>
            <a:ext cx="1013261" cy="1513943"/>
          </a:xfrm>
          <a:prstGeom prst="flowChartDocument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Document 27"/>
          <p:cNvSpPr/>
          <p:nvPr/>
        </p:nvSpPr>
        <p:spPr>
          <a:xfrm>
            <a:off x="1537381" y="3040587"/>
            <a:ext cx="1013261" cy="1513943"/>
          </a:xfrm>
          <a:prstGeom prst="flowChartDocument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Document 28"/>
          <p:cNvSpPr/>
          <p:nvPr/>
        </p:nvSpPr>
        <p:spPr>
          <a:xfrm>
            <a:off x="2613590" y="3040586"/>
            <a:ext cx="1013261" cy="1513943"/>
          </a:xfrm>
          <a:prstGeom prst="flowChartDocument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Document 29"/>
          <p:cNvSpPr/>
          <p:nvPr/>
        </p:nvSpPr>
        <p:spPr>
          <a:xfrm>
            <a:off x="4172231" y="3037391"/>
            <a:ext cx="1013261" cy="1513943"/>
          </a:xfrm>
          <a:prstGeom prst="flowChartDocument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startswithabang.com/wp-content/uploads/2009/01/mars_surface_vik2_b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346" y="3101003"/>
            <a:ext cx="901451" cy="81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3.gstatic.com/images?q=tbn:ANd9GcTSf91CtvZ-kZUKnLbhidwPGXXK-fqIYImJv9meDkj0UZWfzDRXo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9854" y="3090280"/>
            <a:ext cx="908972" cy="76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commons/e/ed/PIA16204-MarsCuriosityRover-Rocknest-2012092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1" t="6267" r="58350" b="27099"/>
          <a:stretch/>
        </p:blipFill>
        <p:spPr bwMode="auto">
          <a:xfrm>
            <a:off x="2681308" y="3101004"/>
            <a:ext cx="891898" cy="86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.huffpost.com/gen/987839/thumbs/o-MARS-METAL-facebook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70" r="46776" b="43944"/>
          <a:stretch/>
        </p:blipFill>
        <p:spPr bwMode="auto">
          <a:xfrm>
            <a:off x="4236444" y="3090280"/>
            <a:ext cx="890365" cy="964879"/>
          </a:xfrm>
          <a:prstGeom prst="rect">
            <a:avLst/>
          </a:prstGeom>
          <a:noFill/>
          <a:ln>
            <a:solidFill>
              <a:srgbClr val="C29769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619876" y="3101003"/>
            <a:ext cx="550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…</a:t>
            </a:r>
            <a:endParaRPr lang="en-US" sz="4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408419" y="3304229"/>
            <a:ext cx="3380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“Find all images depicting</a:t>
            </a:r>
          </a:p>
          <a:p>
            <a:pPr algn="ctr"/>
            <a:r>
              <a:rPr lang="en-US" sz="2400" dirty="0" smtClean="0"/>
              <a:t>shiny objects.”</a:t>
            </a:r>
            <a:endParaRPr lang="en-US" sz="2400" dirty="0"/>
          </a:p>
        </p:txBody>
      </p:sp>
      <p:sp>
        <p:nvSpPr>
          <p:cNvPr id="39" name="Flowchart: Document 38"/>
          <p:cNvSpPr/>
          <p:nvPr/>
        </p:nvSpPr>
        <p:spPr>
          <a:xfrm>
            <a:off x="454547" y="4878667"/>
            <a:ext cx="1013261" cy="1513943"/>
          </a:xfrm>
          <a:prstGeom prst="flowChartDocumen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Document 39"/>
          <p:cNvSpPr/>
          <p:nvPr/>
        </p:nvSpPr>
        <p:spPr>
          <a:xfrm>
            <a:off x="1530756" y="4878668"/>
            <a:ext cx="1013261" cy="1513943"/>
          </a:xfrm>
          <a:prstGeom prst="flowChartDocumen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Document 40"/>
          <p:cNvSpPr/>
          <p:nvPr/>
        </p:nvSpPr>
        <p:spPr>
          <a:xfrm>
            <a:off x="2606965" y="4878667"/>
            <a:ext cx="1013261" cy="1513943"/>
          </a:xfrm>
          <a:prstGeom prst="flowChartDocumen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Document 41"/>
          <p:cNvSpPr/>
          <p:nvPr/>
        </p:nvSpPr>
        <p:spPr>
          <a:xfrm>
            <a:off x="4165606" y="4875472"/>
            <a:ext cx="1013261" cy="1513943"/>
          </a:xfrm>
          <a:prstGeom prst="flowChartDocumen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2" name="Picture 18" descr="https://encrypted-tbn3.gstatic.com/images?q=tbn:ANd9GcSofEPgmL7r0WW7yXbnYwNYgf9jfStMqgjhoVzLMBqzyUzxC3NgqQ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664" r="7491" b="4441"/>
          <a:stretch/>
        </p:blipFill>
        <p:spPr bwMode="auto">
          <a:xfrm>
            <a:off x="508218" y="4935571"/>
            <a:ext cx="917827" cy="96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ag.auburn.edu/hort/landscape/dbpages/images/147c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8947" y="4935571"/>
            <a:ext cx="907320" cy="78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nsf.gov/od/lpa/news/03/images/collmer_leaf_speck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2569" y="4935571"/>
            <a:ext cx="753655" cy="11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aphotoflora.com/images/saxifragaceae/tolmiea_menziesii_piggyback_plant_leaf_11-07-10_1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45" t="16575" r="22068" b="11773"/>
          <a:stretch/>
        </p:blipFill>
        <p:spPr bwMode="auto">
          <a:xfrm>
            <a:off x="4230298" y="4935351"/>
            <a:ext cx="882175" cy="84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3613753" y="5017053"/>
            <a:ext cx="550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…</a:t>
            </a:r>
            <a:endParaRPr lang="en-US" sz="40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5694802" y="4949601"/>
            <a:ext cx="1892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“Which plant </a:t>
            </a:r>
          </a:p>
          <a:p>
            <a:pPr algn="ctr"/>
            <a:r>
              <a:rPr lang="en-US" sz="2400" dirty="0" smtClean="0"/>
              <a:t>is this?”</a:t>
            </a:r>
            <a:endParaRPr lang="en-US" sz="2400" dirty="0"/>
          </a:p>
        </p:txBody>
      </p:sp>
      <p:grpSp>
        <p:nvGrpSpPr>
          <p:cNvPr id="3" name="Group 32"/>
          <p:cNvGrpSpPr/>
          <p:nvPr/>
        </p:nvGrpSpPr>
        <p:grpSpPr>
          <a:xfrm>
            <a:off x="7534159" y="4454345"/>
            <a:ext cx="1254351" cy="2326317"/>
            <a:chOff x="5227502" y="-2426559"/>
            <a:chExt cx="2679591" cy="4969565"/>
          </a:xfrm>
        </p:grpSpPr>
        <p:pic>
          <p:nvPicPr>
            <p:cNvPr id="1056" name="Picture 32" descr="http://www.psdgraphics.com/file/photoshop-iphone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865" t="3733" r="29946" b="3100"/>
            <a:stretch/>
          </p:blipFill>
          <p:spPr bwMode="auto">
            <a:xfrm>
              <a:off x="5227502" y="-2426559"/>
              <a:ext cx="2679591" cy="4969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 descr="http://forestry.sfasu.edu/faculty/jstovall/dendro/images/tree_photos/morph_pages/leafmargin_doublyserrate/ulmualat_leaf1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185" b="7975"/>
            <a:stretch/>
          </p:blipFill>
          <p:spPr bwMode="auto">
            <a:xfrm>
              <a:off x="5485137" y="-1459437"/>
              <a:ext cx="2156066" cy="3284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49737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0" grpId="0" animBg="1"/>
      <p:bldP spid="21" grpId="0"/>
      <p:bldP spid="22" grpId="0" animBg="1"/>
      <p:bldP spid="25" grpId="0"/>
      <p:bldP spid="27" grpId="0" animBg="1"/>
      <p:bldP spid="28" grpId="0" animBg="1"/>
      <p:bldP spid="29" grpId="0" animBg="1"/>
      <p:bldP spid="30" grpId="0" animBg="1"/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51" grpId="0"/>
      <p:bldP spid="5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/>
          <p:nvPr/>
        </p:nvGrpSpPr>
        <p:grpSpPr>
          <a:xfrm>
            <a:off x="0" y="888285"/>
            <a:ext cx="9144000" cy="4445557"/>
            <a:chOff x="-3731954" y="494206"/>
            <a:chExt cx="11508196" cy="5594963"/>
          </a:xfrm>
        </p:grpSpPr>
        <p:pic>
          <p:nvPicPr>
            <p:cNvPr id="14" name="Picture 154" descr="http://vision.cs.utexas.edu/adriana/sun/b/bedchamber/sun_aogwlgyqakmoqies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1825"/>
            <a:stretch/>
          </p:blipFill>
          <p:spPr bwMode="auto">
            <a:xfrm>
              <a:off x="5066749" y="1895883"/>
              <a:ext cx="991151" cy="1371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8"/>
            <p:cNvGrpSpPr/>
            <p:nvPr/>
          </p:nvGrpSpPr>
          <p:grpSpPr>
            <a:xfrm>
              <a:off x="-3731954" y="494206"/>
              <a:ext cx="11508196" cy="5594963"/>
              <a:chOff x="-3731954" y="494206"/>
              <a:chExt cx="11508196" cy="5594963"/>
            </a:xfrm>
          </p:grpSpPr>
          <p:pic>
            <p:nvPicPr>
              <p:cNvPr id="5" name="Picture 136" descr="http://vision.cs.utexas.edu/adriana/sun/a/abbey/sun_aacphuqehdodwawg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94206"/>
                <a:ext cx="121298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38" descr="http://vision.cs.utexas.edu/adriana/sun/a/access_road/sun_abcgdjrcxmncdaht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3425" r="6373"/>
              <a:stretch/>
            </p:blipFill>
            <p:spPr bwMode="auto">
              <a:xfrm>
                <a:off x="1245266" y="494206"/>
                <a:ext cx="1642311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40" descr="http://vision.cs.utexas.edu/adriana/sun/a/airport_terminal/sun_acyurcvzexpfrsyb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9385" y="494206"/>
                <a:ext cx="18288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42" descr="http://vision.cs.utexas.edu/adriana/sun/a/aquatic_theater/sun_bdjqyctbtmbvechi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2959" y="3297560"/>
                <a:ext cx="18288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44" descr="http://vision.cs.utexas.edu/adriana/sun/a/archaelogical_excavation/sun_bezyeylfdgocpali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984" r="3660"/>
              <a:stretch/>
            </p:blipFill>
            <p:spPr bwMode="auto">
              <a:xfrm>
                <a:off x="4782552" y="494206"/>
                <a:ext cx="1582153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46" descr="http://vision.cs.utexas.edu/adriana/sun/a/art_gallery/sun_ackbufzabgitgmwu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1362" y="494206"/>
                <a:ext cx="13716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48" descr="http://vision.cs.utexas.edu/adriana/sun/a/auto_showroom/sun_bmhpvvhsyqswuaxf.jp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30475"/>
              <a:stretch/>
            </p:blipFill>
            <p:spPr bwMode="auto">
              <a:xfrm>
                <a:off x="1656096" y="1895883"/>
                <a:ext cx="1509661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50" descr="http://vision.cs.utexas.edu/adriana/sun/a/anechoic_chamber/sun_akcsxupfqcgqgysj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895883"/>
                <a:ext cx="16200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52" descr="http://vision.cs.utexas.edu/adriana/sun/b/bayou/sun_amwnadzlooambudu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1853" y="1895883"/>
                <a:ext cx="18288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56" descr="http://vision.cs.utexas.edu/adriana/sun/c/chicken_farm/outdoor/sun_aqejjdgsmkqxlryt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7815"/>
              <a:stretch/>
            </p:blipFill>
            <p:spPr bwMode="auto">
              <a:xfrm>
                <a:off x="6086526" y="1895883"/>
                <a:ext cx="1685874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8" descr="http://vision.cs.utexas.edu/adriana/sun/d/diner/indoor/sun_ajsdkfbetqtqrmuk.jp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1115" y="3297560"/>
                <a:ext cx="18288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60" descr="http://vision.cs.utexas.edu/adriana/sun/d/dacha/sun_aysesiblpphdwnqf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7" y="3297560"/>
                <a:ext cx="142875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64" descr="http://vision.cs.utexas.edu/adriana/sun/e/earth_fissure/sun_dcenigqtsogapzwe.jp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0103" y="3297560"/>
                <a:ext cx="772668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66" descr="http://vision.cs.utexas.edu/adriana/sun/f/fish_farm/sun_afaqvxoqlgrjdmhs.jp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2854" y="4715565"/>
                <a:ext cx="939546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68" descr="http://vision.cs.utexas.edu/adriana/sun/f/flea_market/outdoor/sun_bebuzkmlodzaoqap.jpg"/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2311"/>
              <a:stretch/>
            </p:blipFill>
            <p:spPr bwMode="auto">
              <a:xfrm>
                <a:off x="5989704" y="3297560"/>
                <a:ext cx="1786538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170" descr="http://vision.cs.utexas.edu/adriana/sun/f/formal_garden/sun_bsrlckehxbacdyep.jpg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60958" y="4712300"/>
                <a:ext cx="18288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74" descr="http://vision.cs.utexas.edu/adriana/sun/h/hoodoo/sun_cwujvzummcitnobf.jpg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0179" y="4715565"/>
                <a:ext cx="877824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176" descr="http://vision.cs.utexas.edu/adriana/sun/h/hot_spring/sun_bgcbhbeduspcepok.jpg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31954" y="4709245"/>
                <a:ext cx="18288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178" descr="http://vision.cs.utexas.edu/adriana/sun/i/ice_floe/sun_anzgqjadmcgeqbwv.jpg"/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608" r="7786"/>
              <a:stretch/>
            </p:blipFill>
            <p:spPr bwMode="auto">
              <a:xfrm>
                <a:off x="3022968" y="4707120"/>
                <a:ext cx="1903755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184" descr="http://vision.cs.utexas.edu/adriana/sun/l/lean-to/sun_bazrzzeiewhsgzda.jpg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187" y="4715003"/>
                <a:ext cx="20574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86" descr="http://vision.cs.utexas.edu/adriana/sun/l/landfill/sun_afdwlsomhskyodhj.jpg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4551" y="4717569"/>
                <a:ext cx="18288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3" name="Rectangle 32"/>
          <p:cNvSpPr/>
          <p:nvPr/>
        </p:nvSpPr>
        <p:spPr>
          <a:xfrm>
            <a:off x="0" y="888284"/>
            <a:ext cx="2944368" cy="331796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SUN Attributes [Patterson12]:</a:t>
            </a:r>
          </a:p>
          <a:p>
            <a:pPr algn="ctr"/>
            <a:r>
              <a:rPr lang="en-US" dirty="0" smtClean="0"/>
              <a:t>14,340 scene images</a:t>
            </a:r>
          </a:p>
          <a:p>
            <a:pPr algn="ctr"/>
            <a:r>
              <a:rPr lang="en-US" dirty="0" smtClean="0"/>
              <a:t>12 attributes:</a:t>
            </a:r>
          </a:p>
          <a:p>
            <a:pPr algn="ctr"/>
            <a:r>
              <a:rPr lang="en-US" dirty="0" smtClean="0"/>
              <a:t>“sailing”, “hiking”, “vacationing”, “open area”, “vegetation”, etc.</a:t>
            </a:r>
            <a:endParaRPr lang="en-US" dirty="0"/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grpSp>
        <p:nvGrpSpPr>
          <p:cNvPr id="4" name="Group 30"/>
          <p:cNvGrpSpPr/>
          <p:nvPr/>
        </p:nvGrpSpPr>
        <p:grpSpPr>
          <a:xfrm>
            <a:off x="3122794" y="5353320"/>
            <a:ext cx="6021206" cy="1569995"/>
            <a:chOff x="-1936" y="183281"/>
            <a:chExt cx="7733731" cy="2016528"/>
          </a:xfrm>
        </p:grpSpPr>
        <p:pic>
          <p:nvPicPr>
            <p:cNvPr id="36" name="Picture 12" descr="http://vision.cs.utexas.edu/adriana/shoes/img_womens_boots_824.jp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5202" t="7863"/>
            <a:stretch/>
          </p:blipFill>
          <p:spPr bwMode="auto">
            <a:xfrm>
              <a:off x="2224584" y="183379"/>
              <a:ext cx="904619" cy="9829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http://vision.cs.utexas.edu/adriana/shoes/img_womens_athletic_shoes_183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36" y="183392"/>
              <a:ext cx="10668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http://vision.cs.utexas.edu/adriana/shoes/img_womens_athletic_shoes_957.jp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653" y="183392"/>
              <a:ext cx="10668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http://vision.cs.utexas.edu/adriana/shoes/img_womens_clogs_1091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7344" y="183392"/>
              <a:ext cx="10668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0" descr="http://vision.cs.utexas.edu/adriana/shoes/img_womens_clogs_1639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410" y="197271"/>
              <a:ext cx="10668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6" descr="http://vision.cs.utexas.edu/adriana/shoes/img_womens_flats_537.jp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810" y="183281"/>
              <a:ext cx="10668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8" descr="http://vision.cs.utexas.edu/adriana/shoes/img_womens_flats_973.jp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2" y="1066256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2" descr="http://vision.cs.utexas.edu/adriana/shoes/img_womens_high_heels_146.jpg"/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849"/>
            <a:stretch/>
          </p:blipFill>
          <p:spPr bwMode="auto">
            <a:xfrm>
              <a:off x="1127016" y="1163640"/>
              <a:ext cx="1066800" cy="9830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36" descr="http://vision.cs.utexas.edu/adriana/shoes/img_womens_high_heels_404.jpg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510" y="1133009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8" descr="http://vision.cs.utexas.edu/adriana/shoes/img_womens_high_heels_668.jp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2335" y="1183344"/>
              <a:ext cx="865462" cy="8654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0" descr="http://vision.cs.utexas.edu/adriana/shoes/img_womens_pumps_775.jp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4995" y="1133009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6" descr="http://vision.cs.utexas.edu/adriana/shoes/img_womens_wedding_shoes_541.jp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856" y="1079904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8" descr="http://vision.cs.utexas.edu/adriana/shoes/img_womens_wedding_shoes_685.jpg"/>
            <p:cNvPicPr>
              <a:picLocks noChangeAspect="1" noChangeArrowheads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9655"/>
            <a:stretch/>
          </p:blipFill>
          <p:spPr bwMode="auto">
            <a:xfrm>
              <a:off x="3320869" y="1179856"/>
              <a:ext cx="1066800" cy="9637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4" descr="http://vision.cs.utexas.edu/adriana/shoes/img_womens_boots_877.jpg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933" y="183392"/>
              <a:ext cx="10668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Rectangle 47"/>
          <p:cNvSpPr/>
          <p:nvPr/>
        </p:nvSpPr>
        <p:spPr>
          <a:xfrm>
            <a:off x="0" y="5355770"/>
            <a:ext cx="2943505" cy="150222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Shoes [Berg10, Kovashka12]:</a:t>
            </a:r>
          </a:p>
          <a:p>
            <a:pPr algn="ctr"/>
            <a:r>
              <a:rPr lang="en-US" dirty="0" smtClean="0"/>
              <a:t>14,658 shoe images;</a:t>
            </a:r>
          </a:p>
          <a:p>
            <a:pPr algn="ctr"/>
            <a:r>
              <a:rPr lang="en-US" dirty="0" smtClean="0"/>
              <a:t>10 attributes: </a:t>
            </a:r>
          </a:p>
          <a:p>
            <a:pPr algn="ctr"/>
            <a:r>
              <a:rPr lang="en-US" dirty="0" smtClean="0"/>
              <a:t>“pointy”, “bright”, “high-heeled”, “feminine” etc.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9017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Adapted Attribute Accuracy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4763069"/>
            <a:ext cx="8049837" cy="209493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Result over all 3 datasets, 32 attributes, and </a:t>
            </a:r>
            <a:r>
              <a:rPr lang="en-US" sz="2400" dirty="0"/>
              <a:t>75 total </a:t>
            </a:r>
            <a:r>
              <a:rPr lang="en-US" sz="2400" dirty="0" smtClean="0"/>
              <a:t>users</a:t>
            </a:r>
          </a:p>
          <a:p>
            <a:r>
              <a:rPr lang="en-US" sz="2400" b="1" dirty="0" smtClean="0"/>
              <a:t>Generic</a:t>
            </a:r>
            <a:r>
              <a:rPr lang="en-US" sz="2400" dirty="0" smtClean="0"/>
              <a:t> is the status quo attribute learning approach</a:t>
            </a:r>
          </a:p>
          <a:p>
            <a:pPr>
              <a:spcBef>
                <a:spcPts val="300"/>
              </a:spcBef>
              <a:buNone/>
            </a:pPr>
            <a:r>
              <a:rPr lang="en-US" sz="2400" i="1" dirty="0" smtClean="0"/>
              <a:t>	</a:t>
            </a:r>
            <a:r>
              <a:rPr lang="en-US" sz="1700" i="1" dirty="0" smtClean="0"/>
              <a:t>[</a:t>
            </a:r>
            <a:r>
              <a:rPr lang="en-US" sz="1700" i="1" dirty="0" err="1" smtClean="0"/>
              <a:t>Lampert</a:t>
            </a:r>
            <a:r>
              <a:rPr lang="en-US" sz="1700" i="1" dirty="0" smtClean="0"/>
              <a:t> et al. CVPR 2009, </a:t>
            </a:r>
            <a:r>
              <a:rPr lang="en-US" sz="1700" i="1" dirty="0" err="1" smtClean="0"/>
              <a:t>Farhadi</a:t>
            </a:r>
            <a:r>
              <a:rPr lang="en-US" sz="1700" i="1" dirty="0" smtClean="0"/>
              <a:t> et al. CVPR 2009, Branson et al. ECCV 2010, </a:t>
            </a:r>
          </a:p>
          <a:p>
            <a:pPr>
              <a:spcBef>
                <a:spcPts val="300"/>
              </a:spcBef>
              <a:buNone/>
            </a:pPr>
            <a:r>
              <a:rPr lang="en-US" sz="1700" i="1" dirty="0" smtClean="0"/>
              <a:t>	Kumar et al. PAMI 2011, </a:t>
            </a:r>
            <a:r>
              <a:rPr lang="en-US" sz="1700" i="1" dirty="0" err="1" smtClean="0"/>
              <a:t>Scheirer</a:t>
            </a:r>
            <a:r>
              <a:rPr lang="en-US" sz="1700" i="1" dirty="0" smtClean="0"/>
              <a:t> et al. CVPR 2012, Parikh &amp; </a:t>
            </a:r>
            <a:r>
              <a:rPr lang="en-US" sz="1700" i="1" dirty="0" err="1" smtClean="0"/>
              <a:t>Grauman</a:t>
            </a:r>
            <a:r>
              <a:rPr lang="en-US" sz="1700" i="1" dirty="0" smtClean="0"/>
              <a:t> ICCV 2011, …]</a:t>
            </a:r>
            <a:endParaRPr lang="en-US" sz="1700" b="1" dirty="0" smtClean="0"/>
          </a:p>
          <a:p>
            <a:r>
              <a:rPr lang="en-US" sz="2400" dirty="0" smtClean="0"/>
              <a:t>Our method </a:t>
            </a:r>
            <a:r>
              <a:rPr lang="en-US" altLang="en-US" sz="2400" dirty="0" smtClean="0">
                <a:cs typeface="Arial" panose="020B0604020202020204" pitchFamily="34" charset="0"/>
              </a:rPr>
              <a:t>most </a:t>
            </a:r>
            <a:r>
              <a:rPr lang="en-US" altLang="en-US" sz="2400" dirty="0">
                <a:cs typeface="Arial" panose="020B0604020202020204" pitchFamily="34" charset="0"/>
              </a:rPr>
              <a:t>accurately captures perceived attributes</a:t>
            </a:r>
            <a:endParaRPr lang="en-US" sz="2400" dirty="0"/>
          </a:p>
        </p:txBody>
      </p:sp>
      <p:pic>
        <p:nvPicPr>
          <p:cNvPr id="13324" name="Picture 12" descr="http://www.cs.utexas.edu/~adriana/attr_transfer/results_avg_animated_all_aga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4656" y="890778"/>
            <a:ext cx="4815972" cy="361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339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Chart 137"/>
          <p:cNvGraphicFramePr/>
          <p:nvPr>
            <p:extLst>
              <p:ext uri="{D42A27DB-BD31-4B8C-83A1-F6EECF244321}">
                <p14:modId xmlns:p14="http://schemas.microsoft.com/office/powerpoint/2010/main" xmlns="" val="2241559095"/>
              </p:ext>
            </p:extLst>
          </p:nvPr>
        </p:nvGraphicFramePr>
        <p:xfrm>
          <a:off x="1086942" y="1530321"/>
          <a:ext cx="7412166" cy="4886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4691" name="TextBox 142"/>
          <p:cNvSpPr txBox="1">
            <a:spLocks noChangeArrowheads="1"/>
          </p:cNvSpPr>
          <p:nvPr/>
        </p:nvSpPr>
        <p:spPr bwMode="auto">
          <a:xfrm rot="-5400000">
            <a:off x="-54151" y="3123590"/>
            <a:ext cx="1627929" cy="48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8" tIns="45684" rIns="91368" bIns="45684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531" u="none" dirty="0">
                <a:solidFill>
                  <a:srgbClr val="000000"/>
                </a:solidFill>
                <a:sym typeface="Gill Sans" charset="0"/>
              </a:rPr>
              <a:t>Match rate</a:t>
            </a:r>
          </a:p>
        </p:txBody>
      </p:sp>
      <p:sp>
        <p:nvSpPr>
          <p:cNvPr id="114693" name="Title 2"/>
          <p:cNvSpPr txBox="1">
            <a:spLocks/>
          </p:cNvSpPr>
          <p:nvPr/>
        </p:nvSpPr>
        <p:spPr bwMode="auto">
          <a:xfrm>
            <a:off x="0" y="214313"/>
            <a:ext cx="9144000" cy="65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1300163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73138" indent="-323850" algn="l" defTabSz="1300163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24013" indent="-323850" algn="l" defTabSz="1300163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273300" indent="-323850" algn="l" defTabSz="1300163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922588" indent="-323850" algn="l" defTabSz="1300163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379788" indent="-323850" defTabSz="130016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836988" indent="-323850" defTabSz="130016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294188" indent="-323850" defTabSz="130016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751388" indent="-323850" defTabSz="130016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u="none" dirty="0">
                <a:solidFill>
                  <a:prstClr val="black"/>
                </a:solidFill>
                <a:latin typeface="+mj-lt"/>
                <a:cs typeface="Arial" panose="020B0604020202020204" pitchFamily="34" charset="0"/>
                <a:sym typeface="Gill Sans" charset="0"/>
              </a:rPr>
              <a:t>Personalizing </a:t>
            </a:r>
            <a:r>
              <a:rPr lang="en-US" altLang="en-US" sz="3400" u="none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  <a:sym typeface="Gill Sans" charset="0"/>
              </a:rPr>
              <a:t>Image </a:t>
            </a:r>
            <a:r>
              <a:rPr lang="en-US" altLang="en-US" sz="34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  <a:sym typeface="Gill Sans" charset="0"/>
              </a:rPr>
              <a:t>S</a:t>
            </a:r>
            <a:r>
              <a:rPr lang="en-US" altLang="en-US" sz="3400" u="none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  <a:sym typeface="Gill Sans" charset="0"/>
              </a:rPr>
              <a:t>earch with Adapted </a:t>
            </a:r>
            <a:r>
              <a:rPr lang="en-US" altLang="en-US" sz="3400" dirty="0">
                <a:solidFill>
                  <a:prstClr val="black"/>
                </a:solidFill>
                <a:latin typeface="+mj-lt"/>
                <a:cs typeface="Arial" panose="020B0604020202020204" pitchFamily="34" charset="0"/>
                <a:sym typeface="Gill Sans" charset="0"/>
              </a:rPr>
              <a:t>A</a:t>
            </a:r>
            <a:r>
              <a:rPr lang="en-US" altLang="en-US" sz="3400" u="none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  <a:sym typeface="Gill Sans" charset="0"/>
              </a:rPr>
              <a:t>ttributes</a:t>
            </a:r>
            <a:endParaRPr lang="en-US" altLang="en-US" sz="3400" u="none" dirty="0">
              <a:solidFill>
                <a:prstClr val="black"/>
              </a:solidFill>
              <a:latin typeface="+mj-lt"/>
              <a:cs typeface="Arial" panose="020B0604020202020204" pitchFamily="34" charset="0"/>
              <a:sym typeface="Gill Sans" charset="0"/>
            </a:endParaRPr>
          </a:p>
        </p:txBody>
      </p:sp>
      <p:grpSp>
        <p:nvGrpSpPr>
          <p:cNvPr id="114694" name="Group 5"/>
          <p:cNvGrpSpPr>
            <a:grpSpLocks noChangeAspect="1"/>
          </p:cNvGrpSpPr>
          <p:nvPr/>
        </p:nvGrpSpPr>
        <p:grpSpPr bwMode="auto">
          <a:xfrm>
            <a:off x="2410950" y="1069305"/>
            <a:ext cx="2754809" cy="1463352"/>
            <a:chOff x="838200" y="1752600"/>
            <a:chExt cx="4876800" cy="2590800"/>
          </a:xfrm>
        </p:grpSpPr>
        <p:pic>
          <p:nvPicPr>
            <p:cNvPr id="11469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726" t="21378" r="42551" b="53136"/>
            <a:stretch>
              <a:fillRect/>
            </a:stretch>
          </p:blipFill>
          <p:spPr bwMode="auto">
            <a:xfrm>
              <a:off x="838200" y="1981200"/>
              <a:ext cx="45720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5181476" y="1752600"/>
              <a:ext cx="533524" cy="760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23" u="none">
                <a:solidFill>
                  <a:prstClr val="white"/>
                </a:solidFill>
                <a:sym typeface="Gill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01734" y="1160834"/>
            <a:ext cx="4209396" cy="909938"/>
            <a:chOff x="5624423" y="1355680"/>
            <a:chExt cx="4209396" cy="909938"/>
          </a:xfrm>
        </p:grpSpPr>
        <p:sp>
          <p:nvSpPr>
            <p:cNvPr id="114695" name="TextBox 14"/>
            <p:cNvSpPr txBox="1">
              <a:spLocks noChangeArrowheads="1"/>
            </p:cNvSpPr>
            <p:nvPr/>
          </p:nvSpPr>
          <p:spPr bwMode="auto">
            <a:xfrm>
              <a:off x="5624423" y="1355680"/>
              <a:ext cx="4209396" cy="3953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algn="l" eaLnBrk="0" hangingPunct="0">
                <a:lnSpc>
                  <a:spcPct val="90000"/>
                </a:lnSpc>
                <a:spcBef>
                  <a:spcPts val="1425"/>
                </a:spcBef>
                <a:buFont typeface="Arial" panose="020B0604020202020204" pitchFamily="34" charset="0"/>
                <a:buChar char="•"/>
                <a:defRPr sz="4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3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69" b="1" u="none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Gill Sans" charset="0"/>
                </a:rPr>
                <a:t>“</a:t>
              </a:r>
              <a:r>
                <a:rPr lang="en-US" altLang="en-US" sz="1969" b="1" u="none" dirty="0">
                  <a:solidFill>
                    <a:srgbClr val="0000FF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Gill Sans" charset="0"/>
                </a:rPr>
                <a:t>white</a:t>
              </a:r>
              <a:r>
                <a:rPr lang="en-US" altLang="en-US" sz="1969" b="1" u="none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Gill Sans" charset="0"/>
                </a:rPr>
                <a:t> </a:t>
              </a:r>
              <a:r>
                <a:rPr lang="en-US" altLang="en-US" sz="1969" b="1" u="none" dirty="0">
                  <a:solidFill>
                    <a:srgbClr val="0000FF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Gill Sans" charset="0"/>
                </a:rPr>
                <a:t>shiny</a:t>
              </a:r>
              <a:r>
                <a:rPr lang="en-US" altLang="en-US" sz="1969" b="1" u="none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Gill Sans" charset="0"/>
                </a:rPr>
                <a:t> heels”</a:t>
              </a:r>
            </a:p>
          </p:txBody>
        </p:sp>
        <p:sp>
          <p:nvSpPr>
            <p:cNvPr id="114696" name="TextBox 15"/>
            <p:cNvSpPr txBox="1">
              <a:spLocks noChangeArrowheads="1"/>
            </p:cNvSpPr>
            <p:nvPr/>
          </p:nvSpPr>
          <p:spPr bwMode="auto">
            <a:xfrm>
              <a:off x="5624423" y="1870253"/>
              <a:ext cx="3876764" cy="3953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algn="l" eaLnBrk="0" hangingPunct="0">
                <a:lnSpc>
                  <a:spcPct val="90000"/>
                </a:lnSpc>
                <a:spcBef>
                  <a:spcPts val="1425"/>
                </a:spcBef>
                <a:buFont typeface="Arial" panose="020B0604020202020204" pitchFamily="34" charset="0"/>
                <a:buChar char="•"/>
                <a:defRPr sz="4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3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69" b="1" u="none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Gill Sans" charset="0"/>
                </a:rPr>
                <a:t>“</a:t>
              </a:r>
              <a:r>
                <a:rPr lang="en-US" altLang="en-US" sz="1969" b="1" u="none" dirty="0">
                  <a:solidFill>
                    <a:srgbClr val="0000FF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Gill Sans" charset="0"/>
                </a:rPr>
                <a:t>shinier</a:t>
              </a:r>
              <a:r>
                <a:rPr lang="en-US" altLang="en-US" sz="1969" b="1" u="none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Gill Sans" charset="0"/>
                </a:rPr>
                <a:t> than    </a:t>
              </a:r>
              <a:r>
                <a:rPr lang="en-US" altLang="en-US" sz="1969" b="1" u="none" dirty="0" smtClean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Gill Sans" charset="0"/>
                </a:rPr>
                <a:t>”</a:t>
              </a:r>
              <a:endParaRPr lang="en-US" altLang="en-US" sz="1969" b="1" u="non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Gill Sans" charset="0"/>
              </a:endParaRPr>
            </a:p>
          </p:txBody>
        </p:sp>
        <p:pic>
          <p:nvPicPr>
            <p:cNvPr id="114697" name="Picture 6" descr="http://vision.cs.utexas.edu/adriana/shoes/img_womens_wedding_shoes_91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9435" y="1758222"/>
              <a:ext cx="487785" cy="4889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" name="Straight Connector 3"/>
          <p:cNvCxnSpPr/>
          <p:nvPr/>
        </p:nvCxnSpPr>
        <p:spPr>
          <a:xfrm>
            <a:off x="5029592" y="2194672"/>
            <a:ext cx="0" cy="23291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049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24326" y="1187454"/>
            <a:ext cx="4015342" cy="367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SUN</a:t>
            </a:r>
            <a:r>
              <a:rPr lang="en-US" sz="2000" dirty="0" smtClean="0"/>
              <a:t> – Binary Attributes – </a:t>
            </a:r>
            <a:r>
              <a:rPr lang="en-US" sz="2000" b="1" dirty="0" smtClean="0"/>
              <a:t>“Vacationing”</a:t>
            </a:r>
            <a:endParaRPr lang="en-US" sz="2000" b="1" dirty="0"/>
          </a:p>
        </p:txBody>
      </p:sp>
      <p:grpSp>
        <p:nvGrpSpPr>
          <p:cNvPr id="69" name="Group 68"/>
          <p:cNvGrpSpPr/>
          <p:nvPr/>
        </p:nvGrpSpPr>
        <p:grpSpPr>
          <a:xfrm>
            <a:off x="522608" y="4067747"/>
            <a:ext cx="7656398" cy="2243970"/>
            <a:chOff x="379730" y="-91170"/>
            <a:chExt cx="8385998" cy="2457805"/>
          </a:xfrm>
        </p:grpSpPr>
        <p:pic>
          <p:nvPicPr>
            <p:cNvPr id="2" name="Picture 46" descr="http://vision.cs.utexas.edu/adriana/shoes/img_womens_high_heels_14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508" y="184086"/>
              <a:ext cx="1197725" cy="1197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0" descr="http://vision.cs.utexas.edu/adriana/shoes/img_womens_wedding_shoes_88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2080" y="1325946"/>
              <a:ext cx="1040689" cy="1040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561154" y="-91170"/>
              <a:ext cx="42729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Shoes</a:t>
              </a:r>
              <a:r>
                <a:rPr lang="en-US" sz="2000" dirty="0" smtClean="0"/>
                <a:t> – Binary Attributes – </a:t>
              </a:r>
              <a:r>
                <a:rPr lang="en-US" sz="2000" b="1" dirty="0" smtClean="0"/>
                <a:t>“Feminine”</a:t>
              </a:r>
              <a:endParaRPr lang="en-US" sz="2000" b="1" dirty="0"/>
            </a:p>
          </p:txBody>
        </p:sp>
        <p:pic>
          <p:nvPicPr>
            <p:cNvPr id="14" name="Picture 36" descr="http://vision.cs.utexas.edu/adriana/shoes/img_womens_athletic_shoes_1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696" y="288486"/>
              <a:ext cx="922856" cy="92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8" descr="http://vision.cs.utexas.edu/adriana/shoes/img_womens_athletic_shoes_151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823" y="319163"/>
              <a:ext cx="897597" cy="897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0" descr="http://vision.cs.utexas.edu/adriana/shoes/img_womens_athletic_shoes_61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071" y="283675"/>
              <a:ext cx="922856" cy="92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2" descr="http://vision.cs.utexas.edu/adriana/shoes/img_womens_wedding_shoes_39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1061" y="278084"/>
              <a:ext cx="922856" cy="92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4" descr="http://vision.cs.utexas.edu/adriana/shoes/img_womens_stiletto_137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046" y="295781"/>
              <a:ext cx="922856" cy="92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8" descr="http://vision.cs.utexas.edu/adriana/shoes/img_womens_wedding_shoes_329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050" y="300220"/>
              <a:ext cx="922856" cy="92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50" descr="http://vision.cs.utexas.edu/adriana/shoes/img_womens_rain_boots_11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696" y="1321082"/>
              <a:ext cx="922856" cy="92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2" descr="http://vision.cs.utexas.edu/adriana/shoes/img_womens_rain_boots_64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9144" y="1309901"/>
              <a:ext cx="922856" cy="92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54" descr="http://vision.cs.utexas.edu/adriana/shoes/img_womens_rain_boots_107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8025" y="1364698"/>
              <a:ext cx="922856" cy="92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56" descr="http://vision.cs.utexas.edu/adriana/shoes/img_womens_clogs_374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0851" y="1378391"/>
              <a:ext cx="922856" cy="92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8" descr="http://vision.cs.utexas.edu/adriana/shoes/img_womens_flats_172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967" y="1378433"/>
              <a:ext cx="922856" cy="92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2" descr="http://vision.cs.utexas.edu/adriana/shoes/img_womens_rain_boots_237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4405" y="1413381"/>
              <a:ext cx="922856" cy="92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 rot="16200000">
              <a:off x="126776" y="584876"/>
              <a:ext cx="87524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generic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6200000">
              <a:off x="85375" y="1575095"/>
              <a:ext cx="960199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adapted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886648" y="1128211"/>
              <a:ext cx="7879080" cy="314966"/>
              <a:chOff x="502920" y="3557635"/>
              <a:chExt cx="7879080" cy="314966"/>
            </a:xfrm>
          </p:grpSpPr>
          <p:cxnSp>
            <p:nvCxnSpPr>
              <p:cNvPr id="60" name="Straight Arrow Connector 59"/>
              <p:cNvCxnSpPr/>
              <p:nvPr/>
            </p:nvCxnSpPr>
            <p:spPr>
              <a:xfrm>
                <a:off x="502920" y="3713718"/>
                <a:ext cx="7879080" cy="0"/>
              </a:xfrm>
              <a:prstGeom prst="straightConnector1">
                <a:avLst/>
              </a:prstGeom>
              <a:ln w="31750"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678293" y="3557635"/>
                <a:ext cx="457176" cy="307777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less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7624620" y="3564824"/>
                <a:ext cx="571823" cy="307777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more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520173" y="1562357"/>
            <a:ext cx="8216868" cy="1950747"/>
            <a:chOff x="381813" y="5172379"/>
            <a:chExt cx="8504846" cy="2019115"/>
          </a:xfrm>
        </p:grpSpPr>
        <p:pic>
          <p:nvPicPr>
            <p:cNvPr id="7" name="Picture 2" descr="http://vision.cs.utexas.edu/adriana/sun/t/tunnel/road_outdoor/sun_baaexywzkphcxvpr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314" y="5173121"/>
              <a:ext cx="1259491" cy="908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://vision.cs.utexas.edu/adriana/sun/m/mine/sun_ahssulkpqzjgqskt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0311" y="5172379"/>
              <a:ext cx="1342996" cy="908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://vision.cs.utexas.edu/adriana/sun/f/factory/outdoor/sun_bstwltadxgzlydcb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518" y="5179144"/>
              <a:ext cx="1223787" cy="917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http://vision.cs.utexas.edu/adriana/sun/c/chicken_coop/outdoor/sun_atdaqomfljzquqcg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378" y="5179144"/>
              <a:ext cx="1233342" cy="925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http://vision.cs.utexas.edu/adriana/sun/d/drill_rig/sun_bsiqlqwskjpkgcaw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0314" y="5180446"/>
              <a:ext cx="791306" cy="923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6" descr="http://vision.cs.utexas.edu/adriana/sun/c/church/outdoor/sun_akomydlwkdjzivxu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3813" y="5181304"/>
              <a:ext cx="922846" cy="922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2" descr="http://vision.cs.utexas.edu/adriana/sun/i/igloo/sun_akjmcpemsjwzltmz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7913" y="5172379"/>
              <a:ext cx="1180208" cy="908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 rot="16200000">
              <a:off x="128859" y="5433894"/>
              <a:ext cx="87524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generic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6200000">
              <a:off x="87458" y="6518876"/>
              <a:ext cx="960199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adapted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7981" y="6234902"/>
              <a:ext cx="711555" cy="94874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74645" y="6223442"/>
              <a:ext cx="1011901" cy="968052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01655" y="6231389"/>
              <a:ext cx="960105" cy="960105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90833" y="6223308"/>
              <a:ext cx="1290915" cy="96818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04210" y="6217508"/>
              <a:ext cx="1288178" cy="966134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114850" y="6210371"/>
              <a:ext cx="973271" cy="973271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10583" y="6213016"/>
              <a:ext cx="970625" cy="970625"/>
            </a:xfrm>
            <a:prstGeom prst="rect">
              <a:avLst/>
            </a:prstGeom>
          </p:spPr>
        </p:pic>
        <p:grpSp>
          <p:nvGrpSpPr>
            <p:cNvPr id="63" name="Group 62"/>
            <p:cNvGrpSpPr/>
            <p:nvPr/>
          </p:nvGrpSpPr>
          <p:grpSpPr>
            <a:xfrm>
              <a:off x="885368" y="5998587"/>
              <a:ext cx="7879080" cy="314966"/>
              <a:chOff x="502920" y="3557635"/>
              <a:chExt cx="7879080" cy="314966"/>
            </a:xfrm>
          </p:grpSpPr>
          <p:cxnSp>
            <p:nvCxnSpPr>
              <p:cNvPr id="64" name="Straight Arrow Connector 63"/>
              <p:cNvCxnSpPr/>
              <p:nvPr/>
            </p:nvCxnSpPr>
            <p:spPr>
              <a:xfrm>
                <a:off x="502920" y="3713718"/>
                <a:ext cx="7879080" cy="0"/>
              </a:xfrm>
              <a:prstGeom prst="straightConnector1">
                <a:avLst/>
              </a:prstGeom>
              <a:ln w="31750"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/>
              <p:cNvSpPr txBox="1"/>
              <p:nvPr/>
            </p:nvSpPr>
            <p:spPr>
              <a:xfrm>
                <a:off x="678293" y="3557635"/>
                <a:ext cx="457176" cy="307777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less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632304" y="3564824"/>
                <a:ext cx="571823" cy="307777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more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5" name="Title 7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We Learned?</a:t>
            </a:r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4418217" y="3998969"/>
            <a:ext cx="4239570" cy="2337847"/>
          </a:xfrm>
          <a:prstGeom prst="ellipse">
            <a:avLst/>
          </a:prstGeom>
          <a:solidFill>
            <a:srgbClr val="FF0000">
              <a:alpha val="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5645189" y="1111454"/>
            <a:ext cx="3185404" cy="2549545"/>
          </a:xfrm>
          <a:prstGeom prst="ellipse">
            <a:avLst/>
          </a:prstGeom>
          <a:solidFill>
            <a:srgbClr val="FF0000">
              <a:alpha val="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230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 Model Spectrum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72510" y="2112579"/>
            <a:ext cx="2443656" cy="13558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Generic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9738" y="2107323"/>
            <a:ext cx="2417379" cy="1355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/>
              <a:t>?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5801710" y="2117829"/>
            <a:ext cx="2459421" cy="1355835"/>
          </a:xfrm>
          <a:prstGeom prst="rect">
            <a:avLst/>
          </a:prstGeom>
          <a:solidFill>
            <a:srgbClr val="49DE4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User-adaptive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9449" y="3799490"/>
            <a:ext cx="2522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 personalization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418066" y="3778470"/>
            <a:ext cx="3361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Personalized to each user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57337" y="5421064"/>
            <a:ext cx="3169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Robustness to noise via </a:t>
            </a:r>
          </a:p>
          <a:p>
            <a:pPr algn="ctr"/>
            <a:r>
              <a:rPr lang="en-US" sz="2400" dirty="0" smtClean="0"/>
              <a:t>majority vote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537711" y="5447340"/>
            <a:ext cx="3045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No robustness to noise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52379" y="4298742"/>
            <a:ext cx="3723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Assumes all users have the</a:t>
            </a:r>
          </a:p>
          <a:p>
            <a:pPr algn="ctr"/>
            <a:r>
              <a:rPr lang="en-US" sz="2400" dirty="0" smtClean="0"/>
              <a:t>same notion of the attribute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065955" y="4293487"/>
            <a:ext cx="39090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Assumes each user has a</a:t>
            </a:r>
          </a:p>
          <a:p>
            <a:pPr algn="ctr"/>
            <a:r>
              <a:rPr lang="en-US" sz="2400" i="1" dirty="0" smtClean="0"/>
              <a:t>unique</a:t>
            </a:r>
            <a:r>
              <a:rPr lang="en-US" sz="2400" dirty="0" smtClean="0"/>
              <a:t> notion of the attribute</a:t>
            </a:r>
            <a:endParaRPr lang="en-US" sz="24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5284385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/>
      <p:bldP spid="12" grpId="0"/>
      <p:bldP spid="14" grpId="0"/>
      <p:bldP spid="15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Extension: Discover User Schools of Thought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5050465"/>
            <a:ext cx="8228272" cy="1594887"/>
          </a:xfrm>
        </p:spPr>
        <p:txBody>
          <a:bodyPr>
            <a:normAutofit/>
          </a:bodyPr>
          <a:lstStyle/>
          <a:p>
            <a:r>
              <a:rPr lang="en-US" dirty="0" smtClean="0"/>
              <a:t>Adapt the generic model towards each of </a:t>
            </a:r>
            <a:r>
              <a:rPr lang="en-US" i="1" dirty="0" smtClean="0"/>
              <a:t>K</a:t>
            </a:r>
            <a:r>
              <a:rPr lang="en-US" dirty="0" smtClean="0"/>
              <a:t> schools</a:t>
            </a:r>
          </a:p>
          <a:p>
            <a:r>
              <a:rPr lang="en-US" dirty="0" smtClean="0"/>
              <a:t>We “borrow” data from user’s neighbors in the crowd</a:t>
            </a:r>
          </a:p>
          <a:p>
            <a:r>
              <a:rPr lang="en-US" dirty="0" smtClean="0"/>
              <a:t>Can also discover attribute’s “shades of meaning”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042231" y="1417674"/>
            <a:ext cx="1238250" cy="1201737"/>
          </a:xfrm>
          <a:prstGeom prst="rightArrow">
            <a:avLst>
              <a:gd name="adj1" fmla="val 56802"/>
              <a:gd name="adj2" fmla="val 23001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/>
          </a:p>
        </p:txBody>
      </p:sp>
      <p:grpSp>
        <p:nvGrpSpPr>
          <p:cNvPr id="54" name="Group 53"/>
          <p:cNvGrpSpPr/>
          <p:nvPr/>
        </p:nvGrpSpPr>
        <p:grpSpPr>
          <a:xfrm>
            <a:off x="6058758" y="1300853"/>
            <a:ext cx="1436688" cy="1326496"/>
            <a:chOff x="5175862" y="1300853"/>
            <a:chExt cx="1436688" cy="1326496"/>
          </a:xfrm>
        </p:grpSpPr>
        <p:grpSp>
          <p:nvGrpSpPr>
            <p:cNvPr id="28" name="Group 27"/>
            <p:cNvGrpSpPr>
              <a:grpSpLocks/>
            </p:cNvGrpSpPr>
            <p:nvPr/>
          </p:nvGrpSpPr>
          <p:grpSpPr bwMode="auto">
            <a:xfrm>
              <a:off x="5175862" y="1300853"/>
              <a:ext cx="1436688" cy="1326496"/>
              <a:chOff x="6130939" y="1426638"/>
              <a:chExt cx="2838310" cy="2622423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V="1">
                <a:off x="6450837" y="2134629"/>
                <a:ext cx="2066792" cy="129930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6384976" y="2351178"/>
                <a:ext cx="181903" cy="178891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7253718" y="2137766"/>
                <a:ext cx="181903" cy="18202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667239" y="2699543"/>
                <a:ext cx="181903" cy="17888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7068680" y="2530069"/>
                <a:ext cx="178765" cy="18202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7608115" y="2137766"/>
                <a:ext cx="181903" cy="18202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463848" y="2991415"/>
                <a:ext cx="181903" cy="1820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8382769" y="2621082"/>
                <a:ext cx="181903" cy="1820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7899786" y="2633635"/>
                <a:ext cx="178767" cy="1820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7827653" y="2978861"/>
                <a:ext cx="181903" cy="1820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7121995" y="3258181"/>
                <a:ext cx="181903" cy="1788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49" name="TextBox 28"/>
              <p:cNvSpPr txBox="1">
                <a:spLocks noChangeArrowheads="1"/>
              </p:cNvSpPr>
              <p:nvPr/>
            </p:nvSpPr>
            <p:spPr bwMode="auto">
              <a:xfrm>
                <a:off x="6130939" y="1426638"/>
                <a:ext cx="1410034" cy="5472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1200" dirty="0">
                    <a:solidFill>
                      <a:srgbClr val="0070C0"/>
                    </a:solidFill>
                  </a:rPr>
                  <a:t>“formal”</a:t>
                </a:r>
              </a:p>
            </p:txBody>
          </p:sp>
          <p:sp>
            <p:nvSpPr>
              <p:cNvPr id="50" name="TextBox 29"/>
              <p:cNvSpPr txBox="1">
                <a:spLocks noChangeArrowheads="1"/>
              </p:cNvSpPr>
              <p:nvPr/>
            </p:nvSpPr>
            <p:spPr bwMode="auto">
              <a:xfrm>
                <a:off x="7052467" y="3501770"/>
                <a:ext cx="1916782" cy="547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FF0000"/>
                    </a:solidFill>
                  </a:rPr>
                  <a:t>“not formal”</a:t>
                </a:r>
              </a:p>
            </p:txBody>
          </p:sp>
        </p:grpSp>
        <p:sp>
          <p:nvSpPr>
            <p:cNvPr id="29" name="Oval 28"/>
            <p:cNvSpPr/>
            <p:nvPr/>
          </p:nvSpPr>
          <p:spPr bwMode="auto">
            <a:xfrm>
              <a:off x="6115662" y="2155861"/>
              <a:ext cx="85725" cy="857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5434625" y="1611349"/>
              <a:ext cx="85725" cy="857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5587025" y="1665324"/>
              <a:ext cx="85725" cy="857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5320325" y="2079661"/>
              <a:ext cx="92075" cy="9048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6091850" y="1593886"/>
              <a:ext cx="92075" cy="9207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5536225" y="2313024"/>
              <a:ext cx="92075" cy="9048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5968025" y="2241586"/>
              <a:ext cx="92075" cy="92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6255362" y="1789149"/>
              <a:ext cx="92075" cy="92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6255362" y="2078074"/>
              <a:ext cx="92075" cy="92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800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1371603" y="1198179"/>
            <a:ext cx="6306207" cy="15607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5010" name="Picture 2" descr="http://vator.tv/images/attachments/290910111650people_on_compu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1140" y="3791096"/>
            <a:ext cx="1275910" cy="990471"/>
          </a:xfrm>
          <a:prstGeom prst="rect">
            <a:avLst/>
          </a:prstGeom>
          <a:noFill/>
        </p:spPr>
      </p:pic>
      <p:pic>
        <p:nvPicPr>
          <p:cNvPr id="555014" name="Picture 6" descr="https://encrypted-tbn2.gstatic.com/images?q=tbn:ANd9GcRwWNeqljJoAb_2TzmOuNmTAlccEZhk8V9p88iocCSJPlyXMUh3P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6783" y="3656339"/>
            <a:ext cx="1292773" cy="1109630"/>
          </a:xfrm>
          <a:prstGeom prst="rect">
            <a:avLst/>
          </a:prstGeom>
          <a:noFill/>
        </p:spPr>
      </p:pic>
      <p:pic>
        <p:nvPicPr>
          <p:cNvPr id="555016" name="Picture 8" descr="https://familysearch.org/blog/en/files/2012/11/young-people-by-computer-shutterstock_88031467-480x3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885" y="3738626"/>
            <a:ext cx="1389056" cy="1041792"/>
          </a:xfrm>
          <a:prstGeom prst="rect">
            <a:avLst/>
          </a:prstGeom>
          <a:noFill/>
        </p:spPr>
      </p:pic>
      <p:sp>
        <p:nvSpPr>
          <p:cNvPr id="64" name="Down Arrow 63"/>
          <p:cNvSpPr/>
          <p:nvPr/>
        </p:nvSpPr>
        <p:spPr>
          <a:xfrm>
            <a:off x="1229715" y="3076474"/>
            <a:ext cx="2191406" cy="599090"/>
          </a:xfrm>
          <a:prstGeom prst="downArrow">
            <a:avLst>
              <a:gd name="adj1" fmla="val 68750"/>
              <a:gd name="adj2" fmla="val 50000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Adapt</a:t>
            </a:r>
            <a:endParaRPr lang="en-US" b="1" dirty="0"/>
          </a:p>
        </p:txBody>
      </p:sp>
      <p:sp>
        <p:nvSpPr>
          <p:cNvPr id="65" name="Down Arrow 64"/>
          <p:cNvSpPr/>
          <p:nvPr/>
        </p:nvSpPr>
        <p:spPr>
          <a:xfrm>
            <a:off x="3384397" y="3071214"/>
            <a:ext cx="2191406" cy="599090"/>
          </a:xfrm>
          <a:prstGeom prst="downArrow">
            <a:avLst>
              <a:gd name="adj1" fmla="val 68750"/>
              <a:gd name="adj2" fmla="val 500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Adapt</a:t>
            </a:r>
            <a:endParaRPr lang="en-US" b="1" dirty="0"/>
          </a:p>
        </p:txBody>
      </p:sp>
      <p:sp>
        <p:nvSpPr>
          <p:cNvPr id="66" name="Down Arrow 65"/>
          <p:cNvSpPr/>
          <p:nvPr/>
        </p:nvSpPr>
        <p:spPr>
          <a:xfrm>
            <a:off x="5602143" y="3081720"/>
            <a:ext cx="2191406" cy="599090"/>
          </a:xfrm>
          <a:prstGeom prst="downArrow">
            <a:avLst>
              <a:gd name="adj1" fmla="val 68750"/>
              <a:gd name="adj2" fmla="val 5000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Adapt</a:t>
            </a:r>
            <a:endParaRPr lang="en-US" b="1" dirty="0"/>
          </a:p>
        </p:txBody>
      </p:sp>
      <p:pic>
        <p:nvPicPr>
          <p:cNvPr id="55" name="Picture 8" descr="http://dinahsnow.com/wp-content/uploads/2012/01/CROWD-silhouett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5528" y="1305783"/>
            <a:ext cx="1358301" cy="1342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53" grpId="0" animBg="1"/>
      <p:bldP spid="64" grpId="0" animBg="1"/>
      <p:bldP spid="65" grpId="0" animBg="1"/>
      <p:bldP spid="6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Discovered Attribute Shades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82136" y="4031057"/>
            <a:ext cx="83648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720964" y="1871928"/>
            <a:ext cx="7871701" cy="4537021"/>
            <a:chOff x="101309" y="4394258"/>
            <a:chExt cx="2934943" cy="16916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/>
            <a:srcRect l="28860" t="17614" r="28859" b="43509"/>
            <a:stretch/>
          </p:blipFill>
          <p:spPr>
            <a:xfrm>
              <a:off x="101309" y="4394258"/>
              <a:ext cx="1340121" cy="77015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/>
            <a:srcRect l="28947" t="19860" r="29211" b="47579"/>
            <a:stretch/>
          </p:blipFill>
          <p:spPr>
            <a:xfrm>
              <a:off x="110812" y="5258427"/>
              <a:ext cx="1328552" cy="646172"/>
            </a:xfrm>
            <a:prstGeom prst="rect">
              <a:avLst/>
            </a:prstGeom>
          </p:spPr>
        </p:pic>
        <p:pic>
          <p:nvPicPr>
            <p:cNvPr id="7" name="Picture 74" descr="http://vision.cs.utexas.edu/adriana/sun/f/formal_garden/sun_bmfafoujlxpndiuj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124" y="4422186"/>
              <a:ext cx="491225" cy="324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6" descr="http://vision.cs.utexas.edu/adriana/sun/l/lagoon/sun_bagpadlsccdmxuig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973" y="4422486"/>
              <a:ext cx="491225" cy="36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78" descr="http://vision.cs.utexas.edu/adriana/sun/p/patio/sun_blchrpcbmqeplekk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6552" y="4427156"/>
              <a:ext cx="491225" cy="309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0" descr="http://vision.cs.utexas.edu/adriana/sun/a/access_road/sun_acyiwhsbcwlotybd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704" y="4780058"/>
              <a:ext cx="491225" cy="314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2" descr="http://vision.cs.utexas.edu/adriana/sun/b/boardwalk/sun_bwkfqkgfahtjjaic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340" y="4821489"/>
              <a:ext cx="491225" cy="324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4" descr="http://vision.cs.utexas.edu/adriana/sun/g/ghost_town/sun_boefjjpqegeoztxd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731" y="4759263"/>
              <a:ext cx="491225" cy="36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6" descr="http://vision.cs.utexas.edu/adriana/sun/s/synagogue/indoor/sun_byjphlswhnrxcymq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2450" b="17850"/>
            <a:stretch/>
          </p:blipFill>
          <p:spPr bwMode="auto">
            <a:xfrm>
              <a:off x="1483653" y="5248775"/>
              <a:ext cx="499686" cy="463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8" descr="http://vision.cs.utexas.edu/adriana/sun/a/art_school/sun_aidxodhmtnvfxsno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7072" y="5254037"/>
              <a:ext cx="499686" cy="374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90" descr="http://vision.cs.utexas.edu/adriana/sun/p/particle_accelerator/sun_bqjhpxqoradskbce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988" y="5261925"/>
              <a:ext cx="499686" cy="32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2" descr="http://vision.cs.utexas.edu/adriana/sun/t/train_station/outdoor/sun_awmrbbcjnjsucobc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653" y="5741087"/>
              <a:ext cx="499686" cy="344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4" descr="http://vision.cs.utexas.edu/adriana/sun/a/amusement_arcade/sun_aeiiqyehmkskqsug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825" y="5653621"/>
              <a:ext cx="499686" cy="374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96" descr="http://vision.cs.utexas.edu/adriana/sun/a/atrium/public/sun_acvolvfbonmmvewo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6566" y="5651797"/>
              <a:ext cx="499686" cy="329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101309" y="4398672"/>
              <a:ext cx="964406" cy="40005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79940" y="5478517"/>
              <a:ext cx="864394" cy="20603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72846" y="5384510"/>
              <a:ext cx="185738" cy="11430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37127" y="5698835"/>
              <a:ext cx="228600" cy="15716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3244625" y="1171358"/>
            <a:ext cx="2547533" cy="50266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OPEN AREA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359462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5884"/>
            <a:ext cx="7886700" cy="5167560"/>
          </a:xfrm>
        </p:spPr>
        <p:txBody>
          <a:bodyPr>
            <a:normAutofit/>
          </a:bodyPr>
          <a:lstStyle/>
          <a:p>
            <a:r>
              <a:rPr lang="en-US" dirty="0" smtClean="0"/>
              <a:t>How to define a new attribute on the fly?</a:t>
            </a:r>
          </a:p>
          <a:p>
            <a:r>
              <a:rPr lang="en-US" dirty="0" smtClean="0"/>
              <a:t>How to ask questions that are easy for the user to answer?</a:t>
            </a:r>
          </a:p>
          <a:p>
            <a:r>
              <a:rPr lang="en-US" dirty="0" smtClean="0"/>
              <a:t>How to best visualize learned attributes and shades?</a:t>
            </a:r>
          </a:p>
          <a:p>
            <a:r>
              <a:rPr lang="en-US" dirty="0" smtClean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xmlns="" val="236936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03130"/>
            <a:ext cx="7886700" cy="477383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 smtClean="0"/>
              <a:t>New language-based natural interaction between user and system boosts search accuracy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 smtClean="0"/>
              <a:t>Informative and perceptually precise feedback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 smtClean="0"/>
              <a:t>Promising step in closing the semantic gap</a:t>
            </a:r>
          </a:p>
        </p:txBody>
      </p:sp>
      <p:grpSp>
        <p:nvGrpSpPr>
          <p:cNvPr id="4" name="Group 8"/>
          <p:cNvGrpSpPr/>
          <p:nvPr/>
        </p:nvGrpSpPr>
        <p:grpSpPr>
          <a:xfrm>
            <a:off x="1684599" y="4445866"/>
            <a:ext cx="5750916" cy="1671146"/>
            <a:chOff x="1780851" y="4713888"/>
            <a:chExt cx="5750916" cy="1671146"/>
          </a:xfrm>
        </p:grpSpPr>
        <p:grpSp>
          <p:nvGrpSpPr>
            <p:cNvPr id="5" name="Group 7"/>
            <p:cNvGrpSpPr/>
            <p:nvPr/>
          </p:nvGrpSpPr>
          <p:grpSpPr>
            <a:xfrm>
              <a:off x="1780851" y="4946748"/>
              <a:ext cx="5750916" cy="1387003"/>
              <a:chOff x="-454504" y="4630656"/>
              <a:chExt cx="7983443" cy="192544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680227" y="4642118"/>
                <a:ext cx="2848712" cy="1913982"/>
              </a:xfrm>
              <a:prstGeom prst="rect">
                <a:avLst/>
              </a:prstGeom>
            </p:spPr>
          </p:pic>
          <p:pic>
            <p:nvPicPr>
              <p:cNvPr id="11" name="Content Placeholder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454504" y="4630656"/>
                <a:ext cx="1448571" cy="1846803"/>
              </a:xfrm>
              <a:prstGeom prst="rect">
                <a:avLst/>
              </a:prstGeom>
            </p:spPr>
          </p:pic>
        </p:grpSp>
        <p:sp>
          <p:nvSpPr>
            <p:cNvPr id="13" name="Left-Right Arrow 12"/>
            <p:cNvSpPr/>
            <p:nvPr/>
          </p:nvSpPr>
          <p:spPr>
            <a:xfrm>
              <a:off x="2755710" y="4713888"/>
              <a:ext cx="2585546" cy="1671146"/>
            </a:xfrm>
            <a:prstGeom prst="leftRightArrow">
              <a:avLst>
                <a:gd name="adj1" fmla="val 63333"/>
                <a:gd name="adj2" fmla="val 40833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Image Search Done Today?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628649" y="5394960"/>
            <a:ext cx="8045087" cy="1053966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Keywords work well for categories with known name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52267" y="1169106"/>
            <a:ext cx="2445223" cy="3564505"/>
            <a:chOff x="194607" y="1169106"/>
            <a:chExt cx="2445223" cy="3564505"/>
          </a:xfrm>
        </p:grpSpPr>
        <p:pic>
          <p:nvPicPr>
            <p:cNvPr id="5" name="Content Placeholder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0594" y="2904811"/>
              <a:ext cx="1434450" cy="1828800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194607" y="1169106"/>
              <a:ext cx="2445223" cy="1226768"/>
            </a:xfrm>
            <a:prstGeom prst="cloudCallout">
              <a:avLst>
                <a:gd name="adj1" fmla="val -17869"/>
                <a:gd name="adj2" fmla="val 7365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8880" y="1496209"/>
              <a:ext cx="194931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Marionberry?</a:t>
              </a:r>
              <a:endParaRPr lang="en-US" sz="2400" b="1" dirty="0"/>
            </a:p>
          </p:txBody>
        </p:sp>
      </p:grpSp>
      <p:pic>
        <p:nvPicPr>
          <p:cNvPr id="210945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 l="836" t="18058" r="42776" b="7600"/>
          <a:stretch/>
        </p:blipFill>
        <p:spPr bwMode="auto">
          <a:xfrm>
            <a:off x="3371850" y="1106906"/>
            <a:ext cx="5583621" cy="413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102289" y="4875481"/>
            <a:ext cx="3186727" cy="406782"/>
            <a:chOff x="2826127" y="7851445"/>
            <a:chExt cx="4469711" cy="570553"/>
          </a:xfrm>
        </p:grpSpPr>
        <p:grpSp>
          <p:nvGrpSpPr>
            <p:cNvPr id="20" name="Group 19"/>
            <p:cNvGrpSpPr/>
            <p:nvPr/>
          </p:nvGrpSpPr>
          <p:grpSpPr>
            <a:xfrm>
              <a:off x="2826127" y="7851445"/>
              <a:ext cx="4469711" cy="570553"/>
              <a:chOff x="1085479" y="4652245"/>
              <a:chExt cx="4469711" cy="570553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085479" y="4674911"/>
                <a:ext cx="3296021" cy="544789"/>
                <a:chOff x="-1123950" y="742949"/>
                <a:chExt cx="6836139" cy="1129924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5" cstate="print"/>
                <a:srcRect l="15834" t="18769" r="46786" b="71345"/>
                <a:stretch/>
              </p:blipFill>
              <p:spPr>
                <a:xfrm>
                  <a:off x="-1123950" y="742949"/>
                  <a:ext cx="6836139" cy="1129924"/>
                </a:xfrm>
                <a:prstGeom prst="rect">
                  <a:avLst/>
                </a:prstGeom>
              </p:spPr>
            </p:pic>
            <p:sp>
              <p:nvSpPr>
                <p:cNvPr id="24" name="Rectangle 23"/>
                <p:cNvSpPr/>
                <p:nvPr/>
              </p:nvSpPr>
              <p:spPr>
                <a:xfrm>
                  <a:off x="-819150" y="1010591"/>
                  <a:ext cx="5943600" cy="5540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 cstate="print"/>
              <a:srcRect l="51747" t="18416" r="6666" b="71231"/>
              <a:stretch/>
            </p:blipFill>
            <p:spPr>
              <a:xfrm>
                <a:off x="1888323" y="4652245"/>
                <a:ext cx="3666867" cy="570553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3257058" y="7858155"/>
              <a:ext cx="2633298" cy="561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marionberry</a:t>
              </a:r>
              <a:endParaRPr lang="en-US" sz="20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421118" y="1150883"/>
            <a:ext cx="16998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Marionberry.jpg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355021" y="1177159"/>
            <a:ext cx="21259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Marion-berries-2.jpg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758153" y="3415862"/>
            <a:ext cx="21350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Marionberry-jam.jpg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0357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Image Search Done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390867"/>
            <a:ext cx="7886700" cy="1201002"/>
          </a:xfrm>
        </p:spPr>
        <p:txBody>
          <a:bodyPr>
            <a:normAutofit/>
          </a:bodyPr>
          <a:lstStyle/>
          <a:p>
            <a:r>
              <a:rPr lang="en-US" dirty="0" smtClean="0"/>
              <a:t>In general, keywords are not enough!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68254" y="1169105"/>
            <a:ext cx="6582114" cy="3564506"/>
            <a:chOff x="210594" y="1169105"/>
            <a:chExt cx="6582114" cy="3564506"/>
          </a:xfrm>
        </p:grpSpPr>
        <p:pic>
          <p:nvPicPr>
            <p:cNvPr id="13" name="Content Placeholder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0594" y="2904811"/>
              <a:ext cx="1434450" cy="1828800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2193246" y="1169105"/>
              <a:ext cx="4599462" cy="2684438"/>
            </a:xfrm>
            <a:prstGeom prst="cloudCallout">
              <a:avLst>
                <a:gd name="adj1" fmla="val -69559"/>
                <a:gd name="adj2" fmla="val 844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6066" name="Picture 2" descr="http://www.womansday.com/cm/womansday/images/AZ/03-African-Cucumber.jpg"/>
            <p:cNvPicPr>
              <a:picLocks noChangeAspect="1" noChangeArrowheads="1"/>
            </p:cNvPicPr>
            <p:nvPr/>
          </p:nvPicPr>
          <p:blipFill>
            <a:blip r:embed="rId4" cstate="print"/>
            <a:srcRect l="5572" t="6498" r="3755" b="7329"/>
            <a:stretch>
              <a:fillRect/>
            </a:stretch>
          </p:blipFill>
          <p:spPr bwMode="auto">
            <a:xfrm>
              <a:off x="2894246" y="1567543"/>
              <a:ext cx="3062417" cy="1719402"/>
            </a:xfrm>
            <a:prstGeom prst="rect">
              <a:avLst/>
            </a:prstGeom>
            <a:noFill/>
          </p:spPr>
        </p:pic>
      </p:grpSp>
      <p:grpSp>
        <p:nvGrpSpPr>
          <p:cNvPr id="16" name="Group 15"/>
          <p:cNvGrpSpPr/>
          <p:nvPr/>
        </p:nvGrpSpPr>
        <p:grpSpPr>
          <a:xfrm>
            <a:off x="2480657" y="4289095"/>
            <a:ext cx="4469711" cy="570553"/>
            <a:chOff x="1085479" y="4652245"/>
            <a:chExt cx="4469711" cy="570553"/>
          </a:xfrm>
        </p:grpSpPr>
        <p:grpSp>
          <p:nvGrpSpPr>
            <p:cNvPr id="7" name="Group 6"/>
            <p:cNvGrpSpPr/>
            <p:nvPr/>
          </p:nvGrpSpPr>
          <p:grpSpPr>
            <a:xfrm>
              <a:off x="1085479" y="4669974"/>
              <a:ext cx="3296021" cy="544789"/>
              <a:chOff x="-1123950" y="732709"/>
              <a:chExt cx="6836139" cy="112992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 cstate="print"/>
              <a:srcRect l="15834" t="18769" r="46786" b="71345"/>
              <a:stretch/>
            </p:blipFill>
            <p:spPr>
              <a:xfrm>
                <a:off x="-1123950" y="732709"/>
                <a:ext cx="6836139" cy="1129924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-819150" y="1010591"/>
                <a:ext cx="5943600" cy="5540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/>
            <a:srcRect l="51747" t="18416" r="6666" b="71231"/>
            <a:stretch/>
          </p:blipFill>
          <p:spPr>
            <a:xfrm>
              <a:off x="1888323" y="4652245"/>
              <a:ext cx="3666867" cy="570553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772797" y="4349244"/>
            <a:ext cx="73770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???</a:t>
            </a:r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94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06795" y="1576551"/>
            <a:ext cx="1595909" cy="3157060"/>
            <a:chOff x="49135" y="1576551"/>
            <a:chExt cx="1595909" cy="3157060"/>
          </a:xfrm>
        </p:grpSpPr>
        <p:pic>
          <p:nvPicPr>
            <p:cNvPr id="28" name="Content Placeholder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0594" y="2904811"/>
              <a:ext cx="1434450" cy="1828800"/>
            </a:xfrm>
            <a:prstGeom prst="rect">
              <a:avLst/>
            </a:prstGeom>
          </p:spPr>
        </p:pic>
        <p:sp>
          <p:nvSpPr>
            <p:cNvPr id="29" name="Cloud Callout 28"/>
            <p:cNvSpPr/>
            <p:nvPr/>
          </p:nvSpPr>
          <p:spPr>
            <a:xfrm>
              <a:off x="49135" y="1576551"/>
              <a:ext cx="1443230" cy="842329"/>
            </a:xfrm>
            <a:prstGeom prst="cloudCallout">
              <a:avLst>
                <a:gd name="adj1" fmla="val 3630"/>
                <a:gd name="adj2" fmla="val 102030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0" name="Picture 2" descr="http://www.womansday.com/cm/womansday/images/AZ/03-African-Cucumber.jpg"/>
            <p:cNvPicPr>
              <a:picLocks noChangeAspect="1" noChangeArrowheads="1"/>
            </p:cNvPicPr>
            <p:nvPr/>
          </p:nvPicPr>
          <p:blipFill>
            <a:blip r:embed="rId4" cstate="print"/>
            <a:srcRect l="5572" t="6498" r="3755" b="7329"/>
            <a:stretch>
              <a:fillRect/>
            </a:stretch>
          </p:blipFill>
          <p:spPr bwMode="auto">
            <a:xfrm>
              <a:off x="299539" y="1701075"/>
              <a:ext cx="943233" cy="529580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Solution? </a:t>
            </a:r>
            <a:r>
              <a:rPr lang="en-US" b="1" dirty="0" smtClean="0"/>
              <a:t>Interactively</a:t>
            </a:r>
            <a:r>
              <a:rPr lang="en-US" dirty="0" smtClean="0"/>
              <a:t> </a:t>
            </a:r>
            <a:r>
              <a:rPr lang="en-US" b="1" dirty="0" smtClean="0"/>
              <a:t>Describing</a:t>
            </a:r>
            <a:r>
              <a:rPr lang="en-US" dirty="0" smtClean="0"/>
              <a:t> Visual Content</a:t>
            </a:r>
            <a:endParaRPr lang="en-US" dirty="0"/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9461" l="9966" r="8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2638" y="2907792"/>
            <a:ext cx="1434450" cy="1828800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sp>
        <p:nvSpPr>
          <p:cNvPr id="8" name="Rounded Rectangular Callout 7"/>
          <p:cNvSpPr/>
          <p:nvPr/>
        </p:nvSpPr>
        <p:spPr>
          <a:xfrm>
            <a:off x="1923407" y="1166643"/>
            <a:ext cx="2102069" cy="1119357"/>
          </a:xfrm>
          <a:prstGeom prst="wedgeRoundRectCallout">
            <a:avLst>
              <a:gd name="adj1" fmla="val -60655"/>
              <a:gd name="adj2" fmla="val 8847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It’s a yellow fruit.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461639" y="1366330"/>
            <a:ext cx="2128332" cy="1471464"/>
            <a:chOff x="4950385" y="1918140"/>
            <a:chExt cx="2128332" cy="1471464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4950385" y="1918140"/>
              <a:ext cx="2128332" cy="1471464"/>
            </a:xfrm>
            <a:prstGeom prst="wedgeRoundRectCallout">
              <a:avLst>
                <a:gd name="adj1" fmla="val 66523"/>
                <a:gd name="adj2" fmla="val 3681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Is it a lemon?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349186" name="Picture 2" descr="http://miamiaromatherapy.com/shopping/images/70/Lemon-2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54867" y="2412124"/>
              <a:ext cx="1043373" cy="868448"/>
            </a:xfrm>
            <a:prstGeom prst="rect">
              <a:avLst/>
            </a:prstGeom>
            <a:noFill/>
          </p:spPr>
        </p:pic>
      </p:grpSp>
      <p:sp>
        <p:nvSpPr>
          <p:cNvPr id="13" name="Rounded Rectangular Callout 12"/>
          <p:cNvSpPr/>
          <p:nvPr/>
        </p:nvSpPr>
        <p:spPr>
          <a:xfrm>
            <a:off x="1918140" y="2785262"/>
            <a:ext cx="2102069" cy="1029990"/>
          </a:xfrm>
          <a:prstGeom prst="wedgeRoundRectCallout">
            <a:avLst>
              <a:gd name="adj1" fmla="val -58024"/>
              <a:gd name="adj2" fmla="val -3100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It has spikes.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461639" y="3079563"/>
            <a:ext cx="2123077" cy="1350547"/>
            <a:chOff x="5013449" y="3079563"/>
            <a:chExt cx="2123077" cy="1350547"/>
          </a:xfrm>
        </p:grpSpPr>
        <p:sp>
          <p:nvSpPr>
            <p:cNvPr id="15" name="Rounded Rectangular Callout 14"/>
            <p:cNvSpPr/>
            <p:nvPr/>
          </p:nvSpPr>
          <p:spPr>
            <a:xfrm>
              <a:off x="5013449" y="3079563"/>
              <a:ext cx="2123077" cy="1350547"/>
            </a:xfrm>
            <a:prstGeom prst="wedgeRoundRectCallout">
              <a:avLst>
                <a:gd name="adj1" fmla="val 67830"/>
                <a:gd name="adj2" fmla="val 1970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Is it a durian?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349188" name="Picture 4" descr="http://www.photo-dictionary.com/photofiles/list/10062/13627durian.jpg"/>
            <p:cNvPicPr>
              <a:picLocks noChangeAspect="1" noChangeArrowheads="1"/>
            </p:cNvPicPr>
            <p:nvPr/>
          </p:nvPicPr>
          <p:blipFill>
            <a:blip r:embed="rId8" cstate="print"/>
            <a:srcRect l="20626" t="10685" r="15513" b="15577"/>
            <a:stretch>
              <a:fillRect/>
            </a:stretch>
          </p:blipFill>
          <p:spPr bwMode="auto">
            <a:xfrm>
              <a:off x="5549466" y="3558051"/>
              <a:ext cx="1040522" cy="798442"/>
            </a:xfrm>
            <a:prstGeom prst="rect">
              <a:avLst/>
            </a:prstGeom>
            <a:noFill/>
          </p:spPr>
        </p:pic>
      </p:grpSp>
      <p:sp>
        <p:nvSpPr>
          <p:cNvPr id="18" name="Rounded Rectangular Callout 17"/>
          <p:cNvSpPr/>
          <p:nvPr/>
        </p:nvSpPr>
        <p:spPr>
          <a:xfrm>
            <a:off x="1928650" y="4104343"/>
            <a:ext cx="2102069" cy="1177106"/>
          </a:xfrm>
          <a:prstGeom prst="wedgeRoundRectCallout">
            <a:avLst>
              <a:gd name="adj1" fmla="val -58024"/>
              <a:gd name="adj2" fmla="val -3100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It is green on the inside.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445873" y="4650828"/>
            <a:ext cx="2165119" cy="1954924"/>
            <a:chOff x="4997683" y="4650828"/>
            <a:chExt cx="2165119" cy="1954924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4997683" y="4650828"/>
              <a:ext cx="2165119" cy="1954924"/>
            </a:xfrm>
            <a:prstGeom prst="wedgeRoundRectCallout">
              <a:avLst>
                <a:gd name="adj1" fmla="val 65216"/>
                <a:gd name="adj2" fmla="val -52164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Is it a horned melon?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349190" name="Picture 6" descr="http://edibleblog.com/wp-content/uploads/2010/08/9925kiwano_horned_melon.jpg"/>
            <p:cNvPicPr>
              <a:picLocks noChangeAspect="1" noChangeArrowheads="1"/>
            </p:cNvPicPr>
            <p:nvPr/>
          </p:nvPicPr>
          <p:blipFill>
            <a:blip r:embed="rId9" cstate="print"/>
            <a:srcRect l="3567" r="7648" b="7844"/>
            <a:stretch>
              <a:fillRect/>
            </a:stretch>
          </p:blipFill>
          <p:spPr bwMode="auto">
            <a:xfrm>
              <a:off x="5398912" y="5458335"/>
              <a:ext cx="1332965" cy="1037057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6988559" y="2790497"/>
            <a:ext cx="2101575" cy="1907627"/>
            <a:chOff x="7042425" y="2790497"/>
            <a:chExt cx="2101575" cy="1907627"/>
          </a:xfrm>
        </p:grpSpPr>
        <p:sp>
          <p:nvSpPr>
            <p:cNvPr id="21" name="Rounded Rectangle 20"/>
            <p:cNvSpPr/>
            <p:nvPr/>
          </p:nvSpPr>
          <p:spPr>
            <a:xfrm>
              <a:off x="7047186" y="2790497"/>
              <a:ext cx="2096814" cy="190762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42425" y="3121573"/>
              <a:ext cx="1980680" cy="133076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628650" y="1005840"/>
            <a:ext cx="7886700" cy="6293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dirty="0" smtClean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dirty="0" smtClean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dirty="0" smtClean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dirty="0" smtClean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dirty="0" smtClean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ym typeface="Wingdings" pitchFamily="2" charset="2"/>
              </a:rPr>
              <a:t>Potential to communicate more precisely the desired visual content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smtClean="0">
                <a:sym typeface="Wingdings" pitchFamily="2" charset="2"/>
              </a:rPr>
              <a:t>Iteratively refine the set of retrieved images </a:t>
            </a:r>
            <a:r>
              <a:rPr lang="en-US" sz="2800" i="1" dirty="0" smtClean="0">
                <a:sym typeface="Wingdings" pitchFamily="2" charset="2"/>
              </a:rPr>
              <a:t>	   </a:t>
            </a:r>
            <a:r>
              <a:rPr lang="en-US" sz="2800" i="1" dirty="0">
                <a:sym typeface="Wingdings" pitchFamily="2" charset="2"/>
              </a:rPr>
              <a:t> </a:t>
            </a:r>
            <a:r>
              <a:rPr lang="en-US" sz="2800" i="1" dirty="0" smtClean="0">
                <a:sym typeface="Wingdings" pitchFamily="2" charset="2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i="1" dirty="0" smtClean="0"/>
              <a:t>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 smtClean="0">
              <a:sym typeface="Wingdings" pitchFamily="2" charset="2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 smtClean="0">
              <a:sym typeface="Wingdings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 smtClean="0">
              <a:sym typeface="Wingdings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 smtClean="0">
              <a:sym typeface="Wingdings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dirty="0" smtClean="0"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Our Goal: Precise Communication for Search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4774" y="1315272"/>
            <a:ext cx="3534264" cy="2374585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7005" y="1820241"/>
            <a:ext cx="1822811" cy="2323927"/>
          </a:xfrm>
        </p:spPr>
      </p:pic>
      <p:sp>
        <p:nvSpPr>
          <p:cNvPr id="11" name="Circular Arrow 10"/>
          <p:cNvSpPr/>
          <p:nvPr/>
        </p:nvSpPr>
        <p:spPr>
          <a:xfrm>
            <a:off x="2842591" y="1324832"/>
            <a:ext cx="2411801" cy="1850571"/>
          </a:xfrm>
          <a:prstGeom prst="circularArrow">
            <a:avLst>
              <a:gd name="adj1" fmla="val 12500"/>
              <a:gd name="adj2" fmla="val 675123"/>
              <a:gd name="adj3" fmla="val 20457681"/>
              <a:gd name="adj4" fmla="val 11551453"/>
              <a:gd name="adj5" fmla="val 128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ircular Arrow 11"/>
          <p:cNvSpPr/>
          <p:nvPr/>
        </p:nvSpPr>
        <p:spPr>
          <a:xfrm rot="10800000">
            <a:off x="3001595" y="2268021"/>
            <a:ext cx="2225502" cy="1850571"/>
          </a:xfrm>
          <a:prstGeom prst="circularArrow">
            <a:avLst>
              <a:gd name="adj1" fmla="val 12500"/>
              <a:gd name="adj2" fmla="val 898255"/>
              <a:gd name="adj3" fmla="val 20457681"/>
              <a:gd name="adj4" fmla="val 11551453"/>
              <a:gd name="adj5" fmla="val 128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4191" y="1770368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13784" y="3235178"/>
            <a:ext cx="85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25" name="Cloud Callout 24"/>
          <p:cNvSpPr/>
          <p:nvPr/>
        </p:nvSpPr>
        <p:spPr>
          <a:xfrm>
            <a:off x="491318" y="1496905"/>
            <a:ext cx="1733274" cy="1226768"/>
          </a:xfrm>
          <a:prstGeom prst="cloudCallout">
            <a:avLst>
              <a:gd name="adj1" fmla="val 59627"/>
              <a:gd name="adj2" fmla="val -1654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http://www.womansday.com/cm/womansday/images/AZ/03-African-Cucumber.jpg"/>
          <p:cNvPicPr>
            <a:picLocks noChangeAspect="1" noChangeArrowheads="1"/>
          </p:cNvPicPr>
          <p:nvPr/>
        </p:nvPicPr>
        <p:blipFill>
          <a:blip r:embed="rId5" cstate="print"/>
          <a:srcRect l="5572" t="6498" r="3755" b="7329"/>
          <a:stretch>
            <a:fillRect/>
          </a:stretch>
        </p:blipFill>
        <p:spPr bwMode="auto">
          <a:xfrm>
            <a:off x="736974" y="1728056"/>
            <a:ext cx="1209440" cy="679043"/>
          </a:xfrm>
          <a:prstGeom prst="rect">
            <a:avLst/>
          </a:prstGeom>
          <a:noFill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/>
          <a:srcRect l="588" t="13793" r="49372" b="10991"/>
          <a:stretch>
            <a:fillRect/>
          </a:stretch>
        </p:blipFill>
        <p:spPr bwMode="auto">
          <a:xfrm>
            <a:off x="5308982" y="1534330"/>
            <a:ext cx="1637733" cy="138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150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Idea: Interactive Visual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198179"/>
            <a:ext cx="8119565" cy="49787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b="1" dirty="0" smtClean="0"/>
              <a:t>Problem: </a:t>
            </a:r>
            <a:r>
              <a:rPr lang="en-US" sz="3200" dirty="0" smtClean="0"/>
              <a:t>User’s ability to communicate visual content is severely limited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1000" b="1" dirty="0" smtClean="0"/>
          </a:p>
          <a:p>
            <a:pPr>
              <a:buNone/>
            </a:pPr>
            <a:endParaRPr lang="en-US" sz="1000" b="1" dirty="0" smtClean="0"/>
          </a:p>
          <a:p>
            <a:pPr>
              <a:buNone/>
            </a:pPr>
            <a:endParaRPr lang="en-US" sz="1000" b="1" dirty="0" smtClean="0"/>
          </a:p>
          <a:p>
            <a:pPr>
              <a:buNone/>
            </a:pPr>
            <a:endParaRPr lang="en-US" sz="1000" b="1" dirty="0" smtClean="0"/>
          </a:p>
          <a:p>
            <a:pPr>
              <a:buNone/>
            </a:pPr>
            <a:endParaRPr lang="en-US" sz="1000" b="1" dirty="0" smtClean="0"/>
          </a:p>
          <a:p>
            <a:pPr>
              <a:buNone/>
            </a:pPr>
            <a:endParaRPr lang="en-US" sz="1000" b="1" dirty="0" smtClean="0"/>
          </a:p>
          <a:p>
            <a:pPr>
              <a:spcBef>
                <a:spcPts val="0"/>
              </a:spcBef>
              <a:buNone/>
            </a:pPr>
            <a:r>
              <a:rPr lang="en-US" sz="3200" b="1" dirty="0" smtClean="0"/>
              <a:t>Key idea: </a:t>
            </a:r>
            <a:r>
              <a:rPr lang="en-US" sz="3200" dirty="0" smtClean="0"/>
              <a:t>New form of interaction using precise language-based feedback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288627" y="2191397"/>
            <a:ext cx="3871276" cy="1648464"/>
            <a:chOff x="223516" y="4417701"/>
            <a:chExt cx="5797252" cy="24685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8881" y="4903534"/>
              <a:ext cx="2061887" cy="1385331"/>
            </a:xfrm>
            <a:prstGeom prst="rect">
              <a:avLst/>
            </a:prstGeom>
          </p:spPr>
        </p:pic>
        <p:pic>
          <p:nvPicPr>
            <p:cNvPr id="9" name="Content Placeholder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3516" y="4630656"/>
              <a:ext cx="1448572" cy="1846804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1536811" y="4417701"/>
              <a:ext cx="2436100" cy="2468582"/>
              <a:chOff x="3862554" y="1781503"/>
              <a:chExt cx="2364827" cy="2396359"/>
            </a:xfrm>
          </p:grpSpPr>
          <p:sp>
            <p:nvSpPr>
              <p:cNvPr id="14" name="Right Arrow 13"/>
              <p:cNvSpPr/>
              <p:nvPr/>
            </p:nvSpPr>
            <p:spPr>
              <a:xfrm>
                <a:off x="3862554" y="1781503"/>
                <a:ext cx="2364827" cy="2396359"/>
              </a:xfrm>
              <a:prstGeom prst="rightArrow">
                <a:avLst>
                  <a:gd name="adj1" fmla="val 74497"/>
                  <a:gd name="adj2" fmla="val 33174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5828" name="Picture 4" descr="http://michaeldefazio.files.wordpress.com/2012/01/dodonts.jpe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1892" t="28912" r="13248" b="17206"/>
              <a:stretch>
                <a:fillRect/>
              </a:stretch>
            </p:blipFill>
            <p:spPr bwMode="auto">
              <a:xfrm>
                <a:off x="3941378" y="2475187"/>
                <a:ext cx="1876102" cy="101276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2299279" y="5055518"/>
            <a:ext cx="3871276" cy="1648464"/>
            <a:chOff x="4771838" y="4456374"/>
            <a:chExt cx="4176076" cy="1778254"/>
          </a:xfrm>
        </p:grpSpPr>
        <p:grpSp>
          <p:nvGrpSpPr>
            <p:cNvPr id="18" name="Group 17"/>
            <p:cNvGrpSpPr/>
            <p:nvPr/>
          </p:nvGrpSpPr>
          <p:grpSpPr>
            <a:xfrm>
              <a:off x="4771838" y="4456374"/>
              <a:ext cx="4176076" cy="1778254"/>
              <a:chOff x="223516" y="4417701"/>
              <a:chExt cx="5797252" cy="2468582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958881" y="4903534"/>
                <a:ext cx="2061887" cy="1385331"/>
              </a:xfrm>
              <a:prstGeom prst="rect">
                <a:avLst/>
              </a:prstGeom>
            </p:spPr>
          </p:pic>
          <p:pic>
            <p:nvPicPr>
              <p:cNvPr id="20" name="Content Placeholder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23516" y="4630656"/>
                <a:ext cx="1448572" cy="1846804"/>
              </a:xfrm>
              <a:prstGeom prst="rect">
                <a:avLst/>
              </a:prstGeom>
            </p:spPr>
          </p:pic>
          <p:sp>
            <p:nvSpPr>
              <p:cNvPr id="22" name="Right Arrow 21"/>
              <p:cNvSpPr/>
              <p:nvPr/>
            </p:nvSpPr>
            <p:spPr>
              <a:xfrm>
                <a:off x="1536811" y="4417701"/>
                <a:ext cx="2436100" cy="2468582"/>
              </a:xfrm>
              <a:prstGeom prst="rightArrow">
                <a:avLst>
                  <a:gd name="adj1" fmla="val 74497"/>
                  <a:gd name="adj2" fmla="val 33174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5681626" y="4745421"/>
              <a:ext cx="1591499" cy="12284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 smtClean="0"/>
                <a:t>“It was bigger </a:t>
              </a:r>
            </a:p>
            <a:p>
              <a:pPr algn="ctr"/>
              <a:r>
                <a:rPr lang="en-US" sz="1700" b="1" dirty="0" smtClean="0"/>
                <a:t>and brighter </a:t>
              </a:r>
            </a:p>
            <a:p>
              <a:pPr algn="ctr"/>
              <a:r>
                <a:rPr lang="en-US" sz="1700" b="1" dirty="0" smtClean="0"/>
                <a:t>and more </a:t>
              </a:r>
            </a:p>
            <a:p>
              <a:pPr algn="ctr"/>
              <a:r>
                <a:rPr lang="en-US" sz="1700" b="1" dirty="0" smtClean="0"/>
                <a:t>beautiful…”</a:t>
              </a:r>
              <a:endParaRPr lang="en-US" sz="17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5654"/>
            <a:ext cx="7886700" cy="54702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1)   How to open up communication?</a:t>
            </a:r>
          </a:p>
          <a:p>
            <a:endParaRPr lang="en-US" b="1" dirty="0" smtClean="0"/>
          </a:p>
          <a:p>
            <a:endParaRPr lang="en-US" sz="2000" dirty="0" smtClean="0"/>
          </a:p>
          <a:p>
            <a:endParaRPr lang="en-US" b="1" dirty="0" smtClean="0"/>
          </a:p>
          <a:p>
            <a:endParaRPr lang="en-US" sz="3000" dirty="0" smtClean="0"/>
          </a:p>
          <a:p>
            <a:endParaRPr lang="en-US" sz="3000" dirty="0" smtClean="0"/>
          </a:p>
          <a:p>
            <a:pPr marL="514350" indent="-514350">
              <a:buNone/>
            </a:pPr>
            <a:r>
              <a:rPr lang="en-US" b="1" dirty="0" smtClean="0"/>
              <a:t>2) 	How to account for ambiguity of search terms?</a:t>
            </a:r>
          </a:p>
          <a:p>
            <a:pPr marL="514350" indent="-514350">
              <a:buAutoNum type="arabicParenR" startAt="3"/>
            </a:pPr>
            <a:endParaRPr lang="en-US" b="1" dirty="0" smtClean="0"/>
          </a:p>
          <a:p>
            <a:pPr marL="514350" indent="-514350">
              <a:buAutoNum type="arabicParenR" startAt="3"/>
            </a:pPr>
            <a:endParaRPr lang="en-US" sz="1000" b="1" dirty="0" smtClean="0"/>
          </a:p>
          <a:p>
            <a:endParaRPr lang="en-US" dirty="0"/>
          </a:p>
        </p:txBody>
      </p:sp>
      <p:grpSp>
        <p:nvGrpSpPr>
          <p:cNvPr id="17" name="Group 56"/>
          <p:cNvGrpSpPr/>
          <p:nvPr/>
        </p:nvGrpSpPr>
        <p:grpSpPr>
          <a:xfrm>
            <a:off x="1764911" y="5153864"/>
            <a:ext cx="5436451" cy="1068789"/>
            <a:chOff x="1864847" y="5050866"/>
            <a:chExt cx="5564653" cy="1093992"/>
          </a:xfrm>
        </p:grpSpPr>
        <p:pic>
          <p:nvPicPr>
            <p:cNvPr id="216072" name="Picture 8" descr="http://dinahsnow.com/wp-content/uploads/2012/01/CROWD-silhouet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64847" y="5050866"/>
              <a:ext cx="1106954" cy="1093992"/>
            </a:xfrm>
            <a:prstGeom prst="rect">
              <a:avLst/>
            </a:prstGeom>
            <a:noFill/>
          </p:spPr>
        </p:pic>
        <p:pic>
          <p:nvPicPr>
            <p:cNvPr id="216074" name="Picture 10" descr="http://www.clker.com/cliparts/3/0/2/b/13138817361138262728252528-business-man-standing-silhouette-in-black-and-white-hi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67350" y="5112184"/>
              <a:ext cx="590550" cy="978812"/>
            </a:xfrm>
            <a:prstGeom prst="rect">
              <a:avLst/>
            </a:prstGeom>
            <a:noFill/>
          </p:spPr>
        </p:pic>
        <p:grpSp>
          <p:nvGrpSpPr>
            <p:cNvPr id="20" name="Group 74"/>
            <p:cNvGrpSpPr/>
            <p:nvPr/>
          </p:nvGrpSpPr>
          <p:grpSpPr>
            <a:xfrm>
              <a:off x="3105150" y="5127066"/>
              <a:ext cx="1390650" cy="685800"/>
              <a:chOff x="2819400" y="5505450"/>
              <a:chExt cx="1390650" cy="685800"/>
            </a:xfrm>
          </p:grpSpPr>
          <p:sp>
            <p:nvSpPr>
              <p:cNvPr id="72" name="Cloud Callout 71"/>
              <p:cNvSpPr/>
              <p:nvPr/>
            </p:nvSpPr>
            <p:spPr>
              <a:xfrm>
                <a:off x="2819400" y="5505450"/>
                <a:ext cx="1390650" cy="685800"/>
              </a:xfrm>
              <a:prstGeom prst="cloudCallout">
                <a:avLst>
                  <a:gd name="adj1" fmla="val -57819"/>
                  <a:gd name="adj2" fmla="val -3750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911012" y="5639493"/>
                <a:ext cx="1060420" cy="4095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“Bright”</a:t>
                </a:r>
                <a:endParaRPr lang="en-US" sz="2000" dirty="0"/>
              </a:p>
            </p:txBody>
          </p:sp>
        </p:grpSp>
        <p:grpSp>
          <p:nvGrpSpPr>
            <p:cNvPr id="21" name="Group 75"/>
            <p:cNvGrpSpPr/>
            <p:nvPr/>
          </p:nvGrpSpPr>
          <p:grpSpPr>
            <a:xfrm>
              <a:off x="6038850" y="5127066"/>
              <a:ext cx="1390650" cy="685800"/>
              <a:chOff x="2819400" y="5505450"/>
              <a:chExt cx="1390650" cy="685800"/>
            </a:xfrm>
          </p:grpSpPr>
          <p:sp>
            <p:nvSpPr>
              <p:cNvPr id="77" name="Cloud Callout 76"/>
              <p:cNvSpPr/>
              <p:nvPr/>
            </p:nvSpPr>
            <p:spPr>
              <a:xfrm>
                <a:off x="2819400" y="5505450"/>
                <a:ext cx="1390650" cy="685800"/>
              </a:xfrm>
              <a:prstGeom prst="cloudCallout">
                <a:avLst>
                  <a:gd name="adj1" fmla="val -57819"/>
                  <a:gd name="adj2" fmla="val -3750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2911012" y="5639493"/>
                <a:ext cx="1060420" cy="4095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“Bright”</a:t>
                </a:r>
                <a:endParaRPr lang="en-US" sz="2000" dirty="0"/>
              </a:p>
            </p:txBody>
          </p:sp>
        </p:grpSp>
        <p:sp>
          <p:nvSpPr>
            <p:cNvPr id="79" name="Not Equal 78"/>
            <p:cNvSpPr/>
            <p:nvPr/>
          </p:nvSpPr>
          <p:spPr>
            <a:xfrm>
              <a:off x="4591050" y="5222316"/>
              <a:ext cx="876300" cy="704850"/>
            </a:xfrm>
            <a:prstGeom prst="mathNot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696832" y="2928247"/>
            <a:ext cx="5452113" cy="733367"/>
            <a:chOff x="1744334" y="2857015"/>
            <a:chExt cx="5452113" cy="733367"/>
          </a:xfrm>
        </p:grpSpPr>
        <p:grpSp>
          <p:nvGrpSpPr>
            <p:cNvPr id="54" name="Group 53"/>
            <p:cNvGrpSpPr/>
            <p:nvPr/>
          </p:nvGrpSpPr>
          <p:grpSpPr>
            <a:xfrm>
              <a:off x="1744334" y="2857015"/>
              <a:ext cx="5452113" cy="728132"/>
              <a:chOff x="271794" y="2785763"/>
              <a:chExt cx="5452113" cy="728132"/>
            </a:xfrm>
          </p:grpSpPr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7040" t="60006" r="15002" b="30464"/>
              <a:stretch/>
            </p:blipFill>
            <p:spPr bwMode="auto">
              <a:xfrm flipH="1">
                <a:off x="271794" y="2787743"/>
                <a:ext cx="903863" cy="726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3160" t="60006" r="46797" b="30464"/>
              <a:stretch/>
            </p:blipFill>
            <p:spPr bwMode="auto">
              <a:xfrm flipH="1">
                <a:off x="1175658" y="2785763"/>
                <a:ext cx="4548249" cy="726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5" name="Picture 54" descr="1206574733930851359Ryan_Taylor_Green_Tick.svg.me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8015" y="3271665"/>
              <a:ext cx="237704" cy="27363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Picture 55" descr="1206574733930851359Ryan_Taylor_Green_Tick.svg.me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71954" y="3289466"/>
              <a:ext cx="237704" cy="27363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Picture 56" descr="500px-RedX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88582" y="3291460"/>
              <a:ext cx="298922" cy="29892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Picture 57" descr="500px-RedX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44072" y="3273659"/>
              <a:ext cx="298922" cy="29892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58" descr="500px-RedX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58034" y="3291460"/>
              <a:ext cx="298922" cy="29892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Picture 59" descr="500px-RedX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07598" y="3291460"/>
              <a:ext cx="298922" cy="29892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1" name="TextBox 60"/>
          <p:cNvSpPr txBox="1"/>
          <p:nvPr/>
        </p:nvSpPr>
        <p:spPr>
          <a:xfrm>
            <a:off x="4449829" y="2133776"/>
            <a:ext cx="27228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Target is </a:t>
            </a:r>
            <a:r>
              <a:rPr lang="en-US" b="1" u="sng" dirty="0" smtClean="0"/>
              <a:t>more smiling</a:t>
            </a:r>
            <a:r>
              <a:rPr lang="en-US" dirty="0" smtClean="0"/>
              <a:t> than</a:t>
            </a:r>
            <a:endParaRPr lang="en-US" dirty="0"/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4877055" y="2471996"/>
            <a:ext cx="0" cy="449319"/>
          </a:xfrm>
          <a:prstGeom prst="straightConnector1">
            <a:avLst/>
          </a:prstGeom>
          <a:ln w="444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0" y="4073236"/>
            <a:ext cx="9144000" cy="279663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527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1" grpId="0" animBg="1"/>
      <p:bldP spid="6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11619</TotalTime>
  <Words>1419</Words>
  <Application>Microsoft Office PowerPoint</Application>
  <PresentationFormat>On-screen Show (4:3)</PresentationFormat>
  <Paragraphs>398</Paragraphs>
  <Slides>38</Slides>
  <Notes>34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Interactive Image Search with Attributes</vt:lpstr>
      <vt:lpstr>We Need Search to Access Visual Data</vt:lpstr>
      <vt:lpstr>Some Example Image Search Problems</vt:lpstr>
      <vt:lpstr>How Is Image Search Done Today?</vt:lpstr>
      <vt:lpstr>How Is Image Search Done Today?</vt:lpstr>
      <vt:lpstr>Solution? Interactively Describing Visual Content</vt:lpstr>
      <vt:lpstr>Our Goal: Precise Communication for Search</vt:lpstr>
      <vt:lpstr>Main Idea: Interactive Visual Search</vt:lpstr>
      <vt:lpstr>Key Questions</vt:lpstr>
      <vt:lpstr>How is Interactive Search Done Today?</vt:lpstr>
      <vt:lpstr>Our Idea: Search via Comparisons</vt:lpstr>
      <vt:lpstr>Prior Work: Visual Attributes</vt:lpstr>
      <vt:lpstr>Prior Work: Attributes for Recognition and Search</vt:lpstr>
      <vt:lpstr>Relative Attributes</vt:lpstr>
      <vt:lpstr>WhittleSearch with Relative Attribute Feedback</vt:lpstr>
      <vt:lpstr>Qualitative Result (Relative Attribute Feedback)</vt:lpstr>
      <vt:lpstr>Datasets</vt:lpstr>
      <vt:lpstr>WhittleSearch Results (Summary)</vt:lpstr>
      <vt:lpstr>WhittleSearch Demo: http://widl.it</vt:lpstr>
      <vt:lpstr>Slide 20</vt:lpstr>
      <vt:lpstr>Impact of WhittleSearch: Adobe Font Selection</vt:lpstr>
      <vt:lpstr>Extension: Attribute Pivots for Guiding Feedback</vt:lpstr>
      <vt:lpstr>WhittleSearch with Pivots: Accuracy</vt:lpstr>
      <vt:lpstr>Key Questions</vt:lpstr>
      <vt:lpstr>Problem: One Model Does Not Fit All</vt:lpstr>
      <vt:lpstr>Slide 26</vt:lpstr>
      <vt:lpstr>Slide 27</vt:lpstr>
      <vt:lpstr>Our Idea: Learn User-Specific Attributes</vt:lpstr>
      <vt:lpstr>Learning Adapted Attributes</vt:lpstr>
      <vt:lpstr>Datasets</vt:lpstr>
      <vt:lpstr>Adapted Attribute Accuracy</vt:lpstr>
      <vt:lpstr>Slide 32</vt:lpstr>
      <vt:lpstr>What Have We Learned?</vt:lpstr>
      <vt:lpstr>Attribute Model Spectrum</vt:lpstr>
      <vt:lpstr>Extension: Discover User Schools of Thought</vt:lpstr>
      <vt:lpstr>Discovered Attribute Shades</vt:lpstr>
      <vt:lpstr>Future Work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Adriana</dc:creator>
  <cp:lastModifiedBy>Adriana Kovashka</cp:lastModifiedBy>
  <cp:revision>1091</cp:revision>
  <cp:lastPrinted>2013-05-20T17:50:26Z</cp:lastPrinted>
  <dcterms:created xsi:type="dcterms:W3CDTF">2013-05-08T23:10:28Z</dcterms:created>
  <dcterms:modified xsi:type="dcterms:W3CDTF">2014-09-25T10:35:46Z</dcterms:modified>
</cp:coreProperties>
</file>