
<file path=[Content_Types].xml><?xml version="1.0" encoding="utf-8"?>
<Types xmlns="http://schemas.openxmlformats.org/package/2006/content-types">
  <Override PartName="/ppt/slides/slide30.xml" ContentType="application/vnd.openxmlformats-officedocument.presentationml.slide+xml"/>
  <Override PartName="/ppt/slides/slide88.xml" ContentType="application/vnd.openxmlformats-officedocument.presentationml.slide+xml"/>
  <Override PartName="/ppt/slides/slide24.xml" ContentType="application/vnd.openxmlformats-officedocument.presentationml.slide+xml"/>
  <Override PartName="/ppt/embeddings/Microsoft_Equation59.bin" ContentType="application/vnd.openxmlformats-officedocument.oleObject"/>
  <Override PartName="/ppt/embeddings/Microsoft_Equation9.bin" ContentType="application/vnd.openxmlformats-officedocument.oleObject"/>
  <Override PartName="/ppt/slides/slide72.xml" ContentType="application/vnd.openxmlformats-officedocument.presentationml.slide+xml"/>
  <Override PartName="/ppt/charts/chart2.xml" ContentType="application/vnd.openxmlformats-officedocument.drawingml.chart+xml"/>
  <Override PartName="/ppt/diagrams/colors3.xml" ContentType="application/vnd.openxmlformats-officedocument.drawingml.diagramColors+xml"/>
  <Override PartName="/ppt/slides/slide66.xml" ContentType="application/vnd.openxmlformats-officedocument.presentationml.slide+xml"/>
  <Override PartName="/ppt/embeddings/Microsoft_Equation37.bin" ContentType="application/vnd.openxmlformats-officedocument.oleObject"/>
  <Override PartName="/ppt/slides/slide50.xml" ContentType="application/vnd.openxmlformats-officedocument.presentationml.slide+xml"/>
  <Override PartName="/ppt/slides/slide112.xml" ContentType="application/vnd.openxmlformats-officedocument.presentationml.slide+xml"/>
  <Override PartName="/ppt/slideLayouts/slideLayout13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44.xml" ContentType="application/vnd.openxmlformats-officedocument.presentationml.slide+xml"/>
  <Override PartName="/ppt/embeddings/Microsoft_Equation15.bin" ContentType="application/vnd.openxmlformats-officedocument.oleObject"/>
  <Override PartName="/ppt/slides/slide86.xml" ContentType="application/vnd.openxmlformats-officedocument.presentationml.slide+xml"/>
  <Default Extension="xlsx" ContentType="application/vnd.openxmlformats-officedocument.spreadsheetml.sheet"/>
  <Override PartName="/ppt/slides/slide22.xml" ContentType="application/vnd.openxmlformats-officedocument.presentationml.slide+xml"/>
  <Override PartName="/ppt/embeddings/Microsoft_Equation57.bin" ContentType="application/vnd.openxmlformats-officedocument.oleObject"/>
  <Override PartName="/ppt/embeddings/Microsoft_Equation7.bin" ContentType="application/vnd.openxmlformats-officedocument.oleObject"/>
  <Override PartName="/ppt/diagrams/quickStyle3.xml" ContentType="application/vnd.openxmlformats-officedocument.drawingml.diagramStyle+xml"/>
  <Override PartName="/ppt/diagrams/colors1.xml" ContentType="application/vnd.openxmlformats-officedocument.drawingml.diagramColors+xml"/>
  <Override PartName="/ppt/slides/slide64.xml" ContentType="application/vnd.openxmlformats-officedocument.presentationml.slide+xml"/>
  <Override PartName="/ppt/embeddings/Microsoft_Equation35.bin" ContentType="application/vnd.openxmlformats-officedocument.oleObject"/>
  <Default Extension="xml" ContentType="application/xml"/>
  <Override PartName="/ppt/slides/slide11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23.xml" ContentType="application/vnd.openxmlformats-officedocument.presentationml.notesSlide+xml"/>
  <Override PartName="/ppt/slides/slide42.xml" ContentType="application/vnd.openxmlformats-officedocument.presentationml.slide+xml"/>
  <Override PartName="/ppt/embeddings/Microsoft_Equation13.bin" ContentType="application/vnd.openxmlformats-officedocument.oleObject"/>
  <Override PartName="/ppt/slides/slide84.xml" ContentType="application/vnd.openxmlformats-officedocument.presentationml.slide+xml"/>
  <Override PartName="/ppt/slides/slide20.xml" ContentType="application/vnd.openxmlformats-officedocument.presentationml.slide+xml"/>
  <Override PartName="/ppt/embeddings/Microsoft_Equation55.bin" ContentType="application/vnd.openxmlformats-officedocument.oleObject"/>
  <Override PartName="/ppt/embeddings/Microsoft_Equation5.bin" ContentType="application/vnd.openxmlformats-officedocument.oleObject"/>
  <Override PartName="/ppt/diagrams/quickStyle1.xml" ContentType="application/vnd.openxmlformats-officedocument.drawingml.diagramStyle+xml"/>
  <Override PartName="/ppt/embeddings/Microsoft_Equation49.bin" ContentType="application/vnd.openxmlformats-officedocument.oleObject"/>
  <Override PartName="/ppt/notesSlides/notesSlide43.xml" ContentType="application/vnd.openxmlformats-officedocument.presentationml.notesSlide+xml"/>
  <Override PartName="/ppt/slides/slide62.xml" ContentType="application/vnd.openxmlformats-officedocument.presentationml.slide+xml"/>
  <Override PartName="/ppt/embeddings/Microsoft_Equation33.bin" ContentType="application/vnd.openxmlformats-officedocument.oleObject"/>
  <Override PartName="/ppt/notesSlides/notesSlide21.xml" ContentType="application/vnd.openxmlformats-officedocument.presentationml.notesSlide+xml"/>
  <Override PartName="/ppt/slides/slide40.xml" ContentType="application/vnd.openxmlformats-officedocument.presentationml.slide+xml"/>
  <Override PartName="/ppt/slides/slide102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Default Extension="jpeg" ContentType="image/jpeg"/>
  <Override PartName="/ppt/embeddings/Microsoft_Equation11.bin" ContentType="application/vnd.openxmlformats-officedocument.oleObject"/>
  <Override PartName="/ppt/slides/slide82.xml" ContentType="application/vnd.openxmlformats-officedocument.presentationml.slide+xml"/>
  <Override PartName="/ppt/embeddings/Microsoft_Equation3.bin" ContentType="application/vnd.openxmlformats-officedocument.oleObject"/>
  <Override PartName="/ppt/embeddings/Microsoft_Equation53.bin" ContentType="application/vnd.openxmlformats-officedocument.oleObject"/>
  <Override PartName="/docProps/app.xml" ContentType="application/vnd.openxmlformats-officedocument.extended-properties+xml"/>
  <Override PartName="/ppt/embeddings/Microsoft_Equation47.bin" ContentType="application/vnd.openxmlformats-officedocument.oleObject"/>
  <Override PartName="/ppt/slides/slide109.xml" ContentType="application/vnd.openxmlformats-officedocument.presentationml.slide+xml"/>
  <Override PartName="/ppt/slides/slide60.xml" ContentType="application/vnd.openxmlformats-officedocument.presentationml.slide+xml"/>
  <Override PartName="/ppt/notesSlides/notesSlide41.xml" ContentType="application/vnd.openxmlformats-officedocument.presentationml.notesSlide+xml"/>
  <Override PartName="/ppt/slideLayouts/slideLayout8.xml" ContentType="application/vnd.openxmlformats-officedocument.presentationml.slideLayout+xml"/>
  <Override PartName="/ppt/notesSlides/notesSlide35.xml" ContentType="application/vnd.openxmlformats-officedocument.presentationml.notesSlide+xml"/>
  <Override PartName="/ppt/embeddings/Microsoft_Equation31.bin" ContentType="application/vnd.openxmlformats-officedocument.oleObject"/>
  <Override PartName="/ppt/embeddings/Microsoft_Equation25.bin" ContentType="application/vnd.openxmlformats-officedocument.oleObject"/>
  <Override PartName="/ppt/slides/slide100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7.xml" ContentType="application/vnd.openxmlformats-officedocument.presentationml.slide+xml"/>
  <Override PartName="/ppt/slides/slide19.xml" ContentType="application/vnd.openxmlformats-officedocument.presentationml.slide+xml"/>
  <Override PartName="/ppt/diagrams/data2.xml" ContentType="application/vnd.openxmlformats-officedocument.drawingml.diagramData+xml"/>
  <Override PartName="/ppt/slides/slide80.xml" ContentType="application/vnd.openxmlformats-officedocument.presentationml.slide+xml"/>
  <Override PartName="/ppt/embeddings/Microsoft_Equation51.bin" ContentType="application/vnd.openxmlformats-officedocument.oleObject"/>
  <Override PartName="/ppt/embeddings/Microsoft_Equation1.bin" ContentType="application/vnd.openxmlformats-officedocument.oleObject"/>
  <Override PartName="/ppt/embeddings/Microsoft_Equation45.bin" ContentType="application/vnd.openxmlformats-officedocument.oleObject"/>
  <Override PartName="/ppt/slides/slide10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s/slide39.xml" ContentType="application/vnd.openxmlformats-officedocument.presentationml.slide+xml"/>
  <Override PartName="/ppt/notesSlides/notesSlide33.xml" ContentType="application/vnd.openxmlformats-officedocument.presentationml.notesSlide+xml"/>
  <Override PartName="/ppt/embeddings/Microsoft_Equation23.bin" ContentType="application/vnd.openxmlformats-officedocument.oleObject"/>
  <Override PartName="/ppt/notesSlides/notesSlide3.xml" ContentType="application/vnd.openxmlformats-officedocument.presentationml.notesSlide+xml"/>
  <Override PartName="/ppt/slides/slide94.xml" ContentType="application/vnd.openxmlformats-officedocument.presentationml.slide+xml"/>
  <Override PartName="/ppt/slides/slide5.xml" ContentType="application/vnd.openxmlformats-officedocument.presentationml.slide+xml"/>
  <Override PartName="/ppt/slides/slide17.xml" ContentType="application/vnd.openxmlformats-officedocument.presentationml.slide+xml"/>
  <Override PartName="/ppt/embeddings/Microsoft_Equation65.bin" ContentType="application/vnd.openxmlformats-officedocument.oleObject"/>
  <Override PartName="/ppt/slides/slide59.xml" ContentType="application/vnd.openxmlformats-officedocument.presentationml.slide+xml"/>
  <Override PartName="/ppt/embeddings/Microsoft_Equation43.bin" ContentType="application/vnd.openxmlformats-officedocument.oleObject"/>
  <Override PartName="/ppt/slides/slide105.xml" ContentType="application/vnd.openxmlformats-officedocument.presentationml.slide+xml"/>
  <Override PartName="/ppt/notesSlides/notesSlide18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37.xml" ContentType="application/vnd.openxmlformats-officedocument.presentationml.slide+xml"/>
  <Override PartName="/ppt/notesSlides/notesSlide31.xml" ContentType="application/vnd.openxmlformats-officedocument.presentationml.notesSlide+xml"/>
  <Override PartName="/ppt/embeddings/Microsoft_Equation21.bin" ContentType="application/vnd.openxmlformats-officedocument.oleObject"/>
  <Override PartName="/ppt/slides/slide79.xml" ContentType="application/vnd.openxmlformats-officedocument.presentationml.slide+xml"/>
  <Override PartName="/ppt/slides/slide92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5.xml" ContentType="application/vnd.openxmlformats-officedocument.presentationml.slide+xml"/>
  <Override PartName="/ppt/embeddings/Microsoft_Equation63.bin" ContentType="application/vnd.openxmlformats-officedocument.oleObject"/>
  <Override PartName="/ppt/diagrams/drawing3.xml" ContentType="application/vnd.ms-office.drawingml.diagramDrawing+xml"/>
  <Override PartName="/ppt/notesSlides/notesSlide38.xml" ContentType="application/vnd.openxmlformats-officedocument.presentationml.notesSlide+xml"/>
  <Override PartName="/ppt/slides/slide57.xml" ContentType="application/vnd.openxmlformats-officedocument.presentationml.slide+xml"/>
  <Override PartName="/ppt/slides/slide70.xml" ContentType="application/vnd.openxmlformats-officedocument.presentationml.slide+xml"/>
  <Override PartName="/ppt/embeddings/Microsoft_Equation28.bin" ContentType="application/vnd.openxmlformats-officedocument.oleObject"/>
  <Override PartName="/ppt/embeddings/Microsoft_Equation41.bin" ContentType="application/vnd.openxmlformats-officedocument.oleObject"/>
  <Override PartName="/ppt/notesSlides/notesSlide8.xml" ContentType="application/vnd.openxmlformats-officedocument.presentationml.notesSlide+xml"/>
  <Override PartName="/ppt/slides/slide99.xml" ContentType="application/vnd.openxmlformats-officedocument.presentationml.slide+xml"/>
  <Override PartName="/ppt/notesSlides/notesSlide16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s/slide35.xml" ContentType="application/vnd.openxmlformats-officedocument.presentationml.slide+xml"/>
  <Override PartName="/ppt/slides/slide29.xml" ContentType="application/vnd.openxmlformats-officedocument.presentationml.slide+xml"/>
  <Override PartName="/ppt/slides/slide77.xml" ContentType="application/vnd.openxmlformats-officedocument.presentationml.slide+xml"/>
  <Override PartName="/ppt/slides/slide90.xml" ContentType="application/vnd.openxmlformats-officedocument.presentationml.slide+xml"/>
  <Override PartName="/ppt/slides/slide1.xml" ContentType="application/vnd.openxmlformats-officedocument.presentationml.slide+xml"/>
  <Override PartName="/ppt/slides/slide13.xml" ContentType="application/vnd.openxmlformats-officedocument.presentationml.slide+xml"/>
  <Override PartName="/ppt/embeddings/Microsoft_Equation61.bin" ContentType="application/vnd.openxmlformats-officedocument.oleObject"/>
  <Override PartName="/ppt/diagrams/drawing1.xml" ContentType="application/vnd.ms-office.drawingml.diagramDrawing+xml"/>
  <Override PartName="/ppt/notesSlides/notesSlide36.xml" ContentType="application/vnd.openxmlformats-officedocument.presentationml.notesSlide+xml"/>
  <Override PartName="/ppt/slides/slide117.xml" ContentType="application/vnd.openxmlformats-officedocument.presentationml.slide+xml"/>
  <Override PartName="/ppt/slides/slide55.xml" ContentType="application/vnd.openxmlformats-officedocument.presentationml.slide+xml"/>
  <Override PartName="/ppt/slides/slide49.xml" ContentType="application/vnd.openxmlformats-officedocument.presentationml.slide+xml"/>
  <Override PartName="/ppt/embeddings/Microsoft_Equation26.bin" ContentType="application/vnd.openxmlformats-officedocument.oleObject"/>
  <Override PartName="/ppt/slides/slide97.xml" ContentType="application/vnd.openxmlformats-officedocument.presentationml.slide+xml"/>
  <Override PartName="/ppt/notesSlides/notesSlide14.xml" ContentType="application/vnd.openxmlformats-officedocument.presentationml.notesSlide+xml"/>
  <Override PartName="/ppt/slides/slide33.xml" ContentType="application/vnd.openxmlformats-officedocument.presentationml.slide+xml"/>
  <Override PartName="/ppt/viewProps.xml" ContentType="application/vnd.openxmlformats-officedocument.presentationml.viewProps+xml"/>
  <Override PartName="/ppt/diagrams/layout3.xml" ContentType="application/vnd.openxmlformats-officedocument.drawingml.diagramLayout+xml"/>
  <Override PartName="/ppt/slides/slide27.xml" ContentType="application/vnd.openxmlformats-officedocument.presentationml.slide+xml"/>
  <Override PartName="/ppt/slides/slide75.xml" ContentType="application/vnd.openxmlformats-officedocument.presentationml.slide+xml"/>
  <Override PartName="/ppt/charts/chart5.xml" ContentType="application/vnd.openxmlformats-officedocument.drawingml.chart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s/slide69.xml" ContentType="application/vnd.openxmlformats-officedocument.presentationml.slide+xml"/>
  <Override PartName="/ppt/slides/slide53.xml" ContentType="application/vnd.openxmlformats-officedocument.presentationml.slide+xml"/>
  <Override PartName="/ppt/slides/slide115.xml" ContentType="application/vnd.openxmlformats-officedocument.presentationml.slide+xml"/>
  <Override PartName="/ppt/notesSlides/notesSlide28.xml" ContentType="application/vnd.openxmlformats-officedocument.presentationml.notesSlide+xml"/>
  <Override PartName="/ppt/slides/slide47.xml" ContentType="application/vnd.openxmlformats-officedocument.presentationml.slide+xml"/>
  <Override PartName="/ppt/theme/theme1.xml" ContentType="application/vnd.openxmlformats-officedocument.theme+xml"/>
  <Override PartName="/ppt/embeddings/Microsoft_Equation18.bin" ContentType="application/vnd.openxmlformats-officedocument.oleObject"/>
  <Override PartName="/ppt/notesSlides/notesSlide12.xml" ContentType="application/vnd.openxmlformats-officedocument.presentationml.notesSlide+xml"/>
  <Override PartName="/ppt/slides/slide31.xml" ContentType="application/vnd.openxmlformats-officedocument.presentationml.slide+xml"/>
  <Override PartName="/ppt/slides/slide89.xml" ContentType="application/vnd.openxmlformats-officedocument.presentationml.slide+xml"/>
  <Override PartName="/ppt/diagrams/layout1.xml" ContentType="application/vnd.openxmlformats-officedocument.drawingml.diagramLayout+xml"/>
  <Override PartName="/ppt/slides/slide25.xml" ContentType="application/vnd.openxmlformats-officedocument.presentationml.slide+xml"/>
  <Override PartName="/ppt/slides/slide73.xml" ContentType="application/vnd.openxmlformats-officedocument.presentationml.slide+xml"/>
  <Override PartName="/ppt/charts/chart3.xml" ContentType="application/vnd.openxmlformats-officedocument.drawingml.chart+xml"/>
  <Override PartName="/ppt/slides/slide67.xml" ContentType="application/vnd.openxmlformats-officedocument.presentationml.slide+xml"/>
  <Override PartName="/ppt/embeddings/Microsoft_Equation38.bin" ContentType="application/vnd.openxmlformats-officedocument.oleObject"/>
  <Override PartName="/ppt/slides/slide51.xml" ContentType="application/vnd.openxmlformats-officedocument.presentationml.slide+xml"/>
  <Override PartName="/ppt/slides/slide113.xml" ContentType="application/vnd.openxmlformats-officedocument.presentationml.slide+xml"/>
  <Override PartName="/ppt/notesSlides/notesSlide26.xml" ContentType="application/vnd.openxmlformats-officedocument.presentationml.notesSlide+xml"/>
  <Override PartName="/ppt/slides/slide45.xml" ContentType="application/vnd.openxmlformats-officedocument.presentationml.slide+xml"/>
  <Override PartName="/ppt/embeddings/Microsoft_Equation16.bin" ContentType="application/vnd.openxmlformats-officedocument.oleObject"/>
  <Override PartName="/ppt/slides/slide87.xml" ContentType="application/vnd.openxmlformats-officedocument.presentationml.slide+xml"/>
  <Override PartName="/ppt/slides/slide23.xml" ContentType="application/vnd.openxmlformats-officedocument.presentationml.slide+xml"/>
  <Override PartName="/ppt/embeddings/Microsoft_Equation58.bin" ContentType="application/vnd.openxmlformats-officedocument.oleObject"/>
  <Override PartName="/ppt/embeddings/Microsoft_Equation8.bin" ContentType="application/vnd.openxmlformats-officedocument.oleObject"/>
  <Override PartName="/ppt/charts/chart1.xml" ContentType="application/vnd.openxmlformats-officedocument.drawingml.chart+xml"/>
  <Override PartName="/ppt/diagrams/colors2.xml" ContentType="application/vnd.openxmlformats-officedocument.drawingml.diagramColors+xml"/>
  <Override PartName="/ppt/slides/slide65.xml" ContentType="application/vnd.openxmlformats-officedocument.presentationml.slide+xml"/>
  <Override PartName="/ppt/embeddings/Microsoft_Equation36.bin" ContentType="application/vnd.openxmlformats-officedocument.oleObject"/>
  <Override PartName="/ppt/slides/slide111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4.xml" ContentType="application/vnd.openxmlformats-officedocument.presentationml.notesSlide+xml"/>
  <Override PartName="/ppt/slides/slide43.xml" ContentType="application/vnd.openxmlformats-officedocument.presentationml.slide+xml"/>
  <Override PartName="/ppt/embeddings/Microsoft_Equation14.bin" ContentType="application/vnd.openxmlformats-officedocument.oleObject"/>
  <Override PartName="/ppt/slides/slide85.xml" ContentType="application/vnd.openxmlformats-officedocument.presentationml.slide+xml"/>
  <Override PartName="/ppt/slides/slide21.xml" ContentType="application/vnd.openxmlformats-officedocument.presentationml.slide+xml"/>
  <Override PartName="/ppt/embeddings/Microsoft_Equation56.bin" ContentType="application/vnd.openxmlformats-officedocument.oleObject"/>
  <Override PartName="/ppt/embeddings/Microsoft_Equation6.bin" ContentType="application/vnd.openxmlformats-officedocument.oleObject"/>
  <Override PartName="/ppt/diagrams/quickStyle2.xml" ContentType="application/vnd.openxmlformats-officedocument.drawingml.diagramStyle+xml"/>
  <Override PartName="/ppt/notesMasters/notesMaster1.xml" ContentType="application/vnd.openxmlformats-officedocument.presentationml.notesMaster+xml"/>
  <Override PartName="/ppt/notesSlides/notesSlide44.xml" ContentType="application/vnd.openxmlformats-officedocument.presentationml.notesSlide+xml"/>
  <Override PartName="/ppt/slides/slide63.xml" ContentType="application/vnd.openxmlformats-officedocument.presentationml.slide+xml"/>
  <Override PartName="/ppt/embeddings/Microsoft_Equation34.bin" ContentType="application/vnd.openxmlformats-officedocument.oleObject"/>
  <Override PartName="/ppt/slideLayouts/slideLayout10.xml" ContentType="application/vnd.openxmlformats-officedocument.presentationml.slideLayout+xml"/>
  <Override PartName="/ppt/notesSlides/notesSlide22.xml" ContentType="application/vnd.openxmlformats-officedocument.presentationml.notesSlide+xml"/>
  <Override PartName="/ppt/slides/slide41.xml" ContentType="application/vnd.openxmlformats-officedocument.presentationml.slide+xml"/>
  <Override PartName="/ppt/slides/slide103.xml" ContentType="application/vnd.openxmlformats-officedocument.presentationml.slide+xml"/>
  <Override PartName="/ppt/presentation.xml" ContentType="application/vnd.openxmlformats-officedocument.presentationml.presentation.main+xml"/>
  <Override PartName="/ppt/embeddings/Microsoft_Equation12.bin" ContentType="application/vnd.openxmlformats-officedocument.oleObject"/>
  <Override PartName="/ppt/slides/slide83.xml" ContentType="application/vnd.openxmlformats-officedocument.presentationml.slide+xml"/>
  <Override PartName="/ppt/embeddings/Microsoft_Equation54.bin" ContentType="application/vnd.openxmlformats-officedocument.oleObject"/>
  <Override PartName="/ppt/embeddings/Microsoft_Equation4.bin" ContentType="application/vnd.openxmlformats-officedocument.oleObject"/>
  <Override PartName="/ppt/embeddings/Microsoft_Equation48.bin" ContentType="application/vnd.openxmlformats-officedocument.oleObject"/>
  <Override PartName="/ppt/notesSlides/notesSlide42.xml" ContentType="application/vnd.openxmlformats-officedocument.presentationml.notesSlide+xml"/>
  <Override PartName="/ppt/slides/slide61.xml" ContentType="application/vnd.openxmlformats-officedocument.presentationml.slide+xml"/>
  <Override PartName="/ppt/slideLayouts/slideLayout9.xml" ContentType="application/vnd.openxmlformats-officedocument.presentationml.slideLayout+xml"/>
  <Override PartName="/ppt/embeddings/Microsoft_Equation32.bin" ContentType="application/vnd.openxmlformats-officedocument.oleObject"/>
  <Override PartName="/ppt/notesSlides/notesSlide20.xml" ContentType="application/vnd.openxmlformats-officedocument.presentationml.notesSlide+xml"/>
  <Override PartName="/ppt/slides/slide101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embeddings/Microsoft_Equation10.bin" ContentType="application/vnd.openxmlformats-officedocument.oleObject"/>
  <Override PartName="/ppt/diagrams/data3.xml" ContentType="application/vnd.openxmlformats-officedocument.drawingml.diagramData+xml"/>
  <Override PartName="/ppt/slides/slide81.xml" ContentType="application/vnd.openxmlformats-officedocument.presentationml.slide+xml"/>
  <Override PartName="/ppt/embeddings/Microsoft_Equation52.bin" ContentType="application/vnd.openxmlformats-officedocument.oleObject"/>
  <Override PartName="/ppt/embeddings/Microsoft_Equation2.bin" ContentType="application/vnd.openxmlformats-officedocument.oleObject"/>
  <Override PartName="/ppt/embeddings/Microsoft_Equation46.bin" ContentType="application/vnd.openxmlformats-officedocument.oleObject"/>
  <Override PartName="/ppt/slides/slide108.xml" ContentType="application/vnd.openxmlformats-officedocument.presentationml.slide+xml"/>
  <Override PartName="/ppt/notesSlides/notesSlide40.xml" ContentType="application/vnd.openxmlformats-officedocument.presentationml.notesSlide+xml"/>
  <Override PartName="/ppt/slideLayouts/slideLayout7.xml" ContentType="application/vnd.openxmlformats-officedocument.presentationml.slideLayout+xml"/>
  <Override PartName="/ppt/notesSlides/notesSlide34.xml" ContentType="application/vnd.openxmlformats-officedocument.presentationml.notesSlide+xml"/>
  <Override PartName="/ppt/embeddings/Microsoft_Equation30.bin" ContentType="application/vnd.openxmlformats-officedocument.oleObject"/>
  <Override PartName="/ppt/embeddings/Microsoft_Equation24.bin" ContentType="application/vnd.openxmlformats-officedocument.oleObject"/>
  <Override PartName="/ppt/notesSlides/notesSlide4.xml" ContentType="application/vnd.openxmlformats-officedocument.presentationml.notesSlide+xml"/>
  <Override PartName="/ppt/slides/slide95.xml" ContentType="application/vnd.openxmlformats-officedocument.presentationml.slide+xml"/>
  <Override PartName="/ppt/slides/slide6.xml" ContentType="application/vnd.openxmlformats-officedocument.presentationml.slide+xml"/>
  <Override PartName="/ppt/slides/slide18.xml" ContentType="application/vnd.openxmlformats-officedocument.presentationml.slide+xml"/>
  <Override PartName="/ppt/diagrams/data1.xml" ContentType="application/vnd.openxmlformats-officedocument.drawingml.diagramData+xml"/>
  <Default Extension="vml" ContentType="application/vnd.openxmlformats-officedocument.vmlDrawing"/>
  <Override PartName="/ppt/embeddings/Microsoft_Equation50.bin" ContentType="application/vnd.openxmlformats-officedocument.oleObject"/>
  <Override PartName="/ppt/embeddings/Microsoft_Equation44.bin" ContentType="application/vnd.openxmlformats-officedocument.oleObject"/>
  <Override PartName="/ppt/slides/slide106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9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38.xml" ContentType="application/vnd.openxmlformats-officedocument.presentationml.slide+xml"/>
  <Override PartName="/ppt/notesSlides/notesSlide32.xml" ContentType="application/vnd.openxmlformats-officedocument.presentationml.notesSlide+xml"/>
  <Override PartName="/ppt/embeddings/Microsoft_Equation22.bin" ContentType="application/vnd.openxmlformats-officedocument.oleObject"/>
  <Default Extension="bin" ContentType="application/vnd.openxmlformats-officedocument.presentationml.printerSettings"/>
  <Override PartName="/ppt/notesSlides/notesSlide2.xml" ContentType="application/vnd.openxmlformats-officedocument.presentationml.notesSlide+xml"/>
  <Override PartName="/ppt/slides/slide93.xml" ContentType="application/vnd.openxmlformats-officedocument.presentationml.slide+xml"/>
  <Override PartName="/ppt/slides/slide4.xml" ContentType="application/vnd.openxmlformats-officedocument.presentationml.slide+xml"/>
  <Override PartName="/ppt/slides/slide16.xml" ContentType="application/vnd.openxmlformats-officedocument.presentationml.slide+xml"/>
  <Override PartName="/ppt/notesSlides/notesSlide10.xml" ContentType="application/vnd.openxmlformats-officedocument.presentationml.notesSlide+xml"/>
  <Override PartName="/ppt/embeddings/Microsoft_Equation64.bin" ContentType="application/vnd.openxmlformats-officedocument.oleObject"/>
  <Override PartName="/ppt/notesSlides/notesSlide39.xml" ContentType="application/vnd.openxmlformats-officedocument.presentationml.notesSlide+xml"/>
  <Override PartName="/ppt/slides/slide58.xml" ContentType="application/vnd.openxmlformats-officedocument.presentationml.slide+xml"/>
  <Override PartName="/ppt/slides/slide71.xml" ContentType="application/vnd.openxmlformats-officedocument.presentationml.slide+xml"/>
  <Override PartName="/ppt/embeddings/Microsoft_Equation29.bin" ContentType="application/vnd.openxmlformats-officedocument.oleObject"/>
  <Override PartName="/ppt/embeddings/Microsoft_Equation42.bin" ContentType="application/vnd.openxmlformats-officedocument.oleObject"/>
  <Override PartName="/ppt/slides/slide104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17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s/slide36.xml" ContentType="application/vnd.openxmlformats-officedocument.presentationml.slide+xml"/>
  <Override PartName="/ppt/notesSlides/notesSlide30.xml" ContentType="application/vnd.openxmlformats-officedocument.presentationml.notesSlide+xml"/>
  <Override PartName="/ppt/embeddings/Microsoft_Equation20.bin" ContentType="application/vnd.openxmlformats-officedocument.oleObject"/>
  <Override PartName="/ppt/slides/slide78.xml" ContentType="application/vnd.openxmlformats-officedocument.presentationml.slide+xml"/>
  <Override PartName="/ppt/slides/slide91.xml" ContentType="application/vnd.openxmlformats-officedocument.presentationml.slide+xml"/>
  <Override PartName="/ppt/slides/slide2.xml" ContentType="application/vnd.openxmlformats-officedocument.presentationml.slide+xml"/>
  <Override PartName="/ppt/slides/slide14.xml" ContentType="application/vnd.openxmlformats-officedocument.presentationml.slide+xml"/>
  <Override PartName="/ppt/embeddings/Microsoft_Equation62.bin" ContentType="application/vnd.openxmlformats-officedocument.oleObject"/>
  <Override PartName="/ppt/diagrams/drawing2.xml" ContentType="application/vnd.ms-office.drawingml.diagramDrawing+xml"/>
  <Override PartName="/ppt/notesSlides/notesSlide37.xml" ContentType="application/vnd.openxmlformats-officedocument.presentationml.notesSlide+xml"/>
  <Override PartName="/ppt/slides/slide56.xml" ContentType="application/vnd.openxmlformats-officedocument.presentationml.slide+xml"/>
  <Override PartName="/ppt/slides/slide118.xml" ContentType="application/vnd.openxmlformats-officedocument.presentationml.slide+xml"/>
  <Override PartName="/ppt/embeddings/Microsoft_Equation27.bin" ContentType="application/vnd.openxmlformats-officedocument.oleObject"/>
  <Override PartName="/ppt/embeddings/Microsoft_Equation40.bin" ContentType="application/vnd.openxmlformats-officedocument.oleObject"/>
  <Override PartName="/ppt/slides/slide98.xml" ContentType="application/vnd.openxmlformats-officedocument.presentationml.slide+xml"/>
  <Override PartName="/ppt/notesSlides/notesSlide15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s/slide34.xml" ContentType="application/vnd.openxmlformats-officedocument.presentationml.slide+xml"/>
  <Override PartName="/ppt/slides/slide28.xml" ContentType="application/vnd.openxmlformats-officedocument.presentationml.slide+xml"/>
  <Override PartName="/ppt/slides/slide76.xml" ContentType="application/vnd.openxmlformats-officedocument.presentationml.slide+xml"/>
  <Override PartName="/ppt/charts/chart6.xml" ContentType="application/vnd.openxmlformats-officedocument.drawingml.chart+xml"/>
  <Default Extension="png" ContentType="image/png"/>
  <Override PartName="/ppt/slides/slide12.xml" ContentType="application/vnd.openxmlformats-officedocument.presentationml.slide+xml"/>
  <Default Extension="wmf" ContentType="image/x-wmf"/>
  <Override PartName="/ppt/embeddings/Microsoft_Equation60.bin" ContentType="application/vnd.openxmlformats-officedocument.oleObject"/>
  <Default Extension="emf" ContentType="image/x-emf"/>
  <Override PartName="/ppt/slides/slide54.xml" ContentType="application/vnd.openxmlformats-officedocument.presentationml.slide+xml"/>
  <Override PartName="/ppt/slides/slide116.xml" ContentType="application/vnd.openxmlformats-officedocument.presentationml.slide+xml"/>
  <Default Extension="rels" ContentType="application/vnd.openxmlformats-package.relationships+xml"/>
  <Override PartName="/ppt/notesSlides/notesSlide29.xml" ContentType="application/vnd.openxmlformats-officedocument.presentationml.notesSlide+xml"/>
  <Override PartName="/ppt/slides/slide48.xml" ContentType="application/vnd.openxmlformats-officedocument.presentationml.slide+xml"/>
  <Override PartName="/ppt/slides/slide96.xml" ContentType="application/vnd.openxmlformats-officedocument.presentationml.slide+xml"/>
  <Override PartName="/ppt/theme/theme2.xml" ContentType="application/vnd.openxmlformats-officedocument.theme+xml"/>
  <Override PartName="/ppt/embeddings/Microsoft_Equation19.bin" ContentType="application/vnd.openxmlformats-officedocument.oleObject"/>
  <Override PartName="/ppt/notesSlides/notesSlide13.xml" ContentType="application/vnd.openxmlformats-officedocument.presentationml.notesSlide+xml"/>
  <Override PartName="/ppt/slides/slide32.xml" ContentType="application/vnd.openxmlformats-officedocument.presentationml.slide+xml"/>
  <Override PartName="/ppt/diagrams/layout2.xml" ContentType="application/vnd.openxmlformats-officedocument.drawingml.diagramLayout+xml"/>
  <Override PartName="/ppt/slides/slide26.xml" ContentType="application/vnd.openxmlformats-officedocument.presentationml.slide+xml"/>
  <Override PartName="/ppt/slides/slide74.xml" ContentType="application/vnd.openxmlformats-officedocument.presentationml.slide+xml"/>
  <Override PartName="/ppt/charts/chart4.xml" ContentType="application/vnd.openxmlformats-officedocument.drawingml.chart+xml"/>
  <Override PartName="/ppt/slides/slide10.xml" ContentType="application/vnd.openxmlformats-officedocument.presentationml.slide+xml"/>
  <Override PartName="/ppt/slides/slide68.xml" ContentType="application/vnd.openxmlformats-officedocument.presentationml.slide+xml"/>
  <Override PartName="/ppt/embeddings/Microsoft_Equation39.bin" ContentType="application/vnd.openxmlformats-officedocument.oleObject"/>
  <Override PartName="/ppt/slides/slide52.xml" ContentType="application/vnd.openxmlformats-officedocument.presentationml.slide+xml"/>
  <Override PartName="/ppt/slides/slide114.xml" ContentType="application/vnd.openxmlformats-officedocument.presentationml.slide+xml"/>
  <Override PartName="/ppt/notesSlides/notesSlide27.xml" ContentType="application/vnd.openxmlformats-officedocument.presentationml.notes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embeddings/Microsoft_Equation17.bin" ContentType="application/vnd.openxmlformats-officedocument.oleObject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120"/>
  </p:notesMasterIdLst>
  <p:sldIdLst>
    <p:sldId id="256" r:id="rId2"/>
    <p:sldId id="507" r:id="rId3"/>
    <p:sldId id="257" r:id="rId4"/>
    <p:sldId id="258" r:id="rId5"/>
    <p:sldId id="259" r:id="rId6"/>
    <p:sldId id="508" r:id="rId7"/>
    <p:sldId id="509" r:id="rId8"/>
    <p:sldId id="511" r:id="rId9"/>
    <p:sldId id="512" r:id="rId10"/>
    <p:sldId id="513" r:id="rId11"/>
    <p:sldId id="514" r:id="rId12"/>
    <p:sldId id="515" r:id="rId13"/>
    <p:sldId id="517" r:id="rId14"/>
    <p:sldId id="518" r:id="rId15"/>
    <p:sldId id="266" r:id="rId16"/>
    <p:sldId id="276" r:id="rId17"/>
    <p:sldId id="280" r:id="rId18"/>
    <p:sldId id="281" r:id="rId19"/>
    <p:sldId id="282" r:id="rId20"/>
    <p:sldId id="283" r:id="rId21"/>
    <p:sldId id="285" r:id="rId22"/>
    <p:sldId id="299" r:id="rId23"/>
    <p:sldId id="300" r:id="rId24"/>
    <p:sldId id="301" r:id="rId25"/>
    <p:sldId id="302" r:id="rId26"/>
    <p:sldId id="312" r:id="rId27"/>
    <p:sldId id="313" r:id="rId28"/>
    <p:sldId id="317" r:id="rId29"/>
    <p:sldId id="325" r:id="rId30"/>
    <p:sldId id="538" r:id="rId31"/>
    <p:sldId id="267" r:id="rId32"/>
    <p:sldId id="485" r:id="rId33"/>
    <p:sldId id="486" r:id="rId34"/>
    <p:sldId id="331" r:id="rId35"/>
    <p:sldId id="332" r:id="rId36"/>
    <p:sldId id="488" r:id="rId37"/>
    <p:sldId id="489" r:id="rId38"/>
    <p:sldId id="490" r:id="rId39"/>
    <p:sldId id="491" r:id="rId40"/>
    <p:sldId id="346" r:id="rId41"/>
    <p:sldId id="347" r:id="rId42"/>
    <p:sldId id="348" r:id="rId43"/>
    <p:sldId id="349" r:id="rId44"/>
    <p:sldId id="350" r:id="rId45"/>
    <p:sldId id="351" r:id="rId46"/>
    <p:sldId id="352" r:id="rId47"/>
    <p:sldId id="355" r:id="rId48"/>
    <p:sldId id="356" r:id="rId49"/>
    <p:sldId id="357" r:id="rId50"/>
    <p:sldId id="358" r:id="rId51"/>
    <p:sldId id="359" r:id="rId52"/>
    <p:sldId id="360" r:id="rId53"/>
    <p:sldId id="363" r:id="rId54"/>
    <p:sldId id="364" r:id="rId55"/>
    <p:sldId id="365" r:id="rId56"/>
    <p:sldId id="366" r:id="rId57"/>
    <p:sldId id="367" r:id="rId58"/>
    <p:sldId id="368" r:id="rId59"/>
    <p:sldId id="369" r:id="rId60"/>
    <p:sldId id="370" r:id="rId61"/>
    <p:sldId id="371" r:id="rId62"/>
    <p:sldId id="397" r:id="rId63"/>
    <p:sldId id="399" r:id="rId64"/>
    <p:sldId id="407" r:id="rId65"/>
    <p:sldId id="419" r:id="rId66"/>
    <p:sldId id="420" r:id="rId67"/>
    <p:sldId id="421" r:id="rId68"/>
    <p:sldId id="422" r:id="rId69"/>
    <p:sldId id="423" r:id="rId70"/>
    <p:sldId id="424" r:id="rId71"/>
    <p:sldId id="425" r:id="rId72"/>
    <p:sldId id="426" r:id="rId73"/>
    <p:sldId id="427" r:id="rId74"/>
    <p:sldId id="428" r:id="rId75"/>
    <p:sldId id="429" r:id="rId76"/>
    <p:sldId id="430" r:id="rId77"/>
    <p:sldId id="431" r:id="rId78"/>
    <p:sldId id="434" r:id="rId79"/>
    <p:sldId id="435" r:id="rId80"/>
    <p:sldId id="438" r:id="rId81"/>
    <p:sldId id="441" r:id="rId82"/>
    <p:sldId id="442" r:id="rId83"/>
    <p:sldId id="445" r:id="rId84"/>
    <p:sldId id="449" r:id="rId85"/>
    <p:sldId id="447" r:id="rId86"/>
    <p:sldId id="502" r:id="rId87"/>
    <p:sldId id="451" r:id="rId88"/>
    <p:sldId id="452" r:id="rId89"/>
    <p:sldId id="453" r:id="rId90"/>
    <p:sldId id="454" r:id="rId91"/>
    <p:sldId id="455" r:id="rId92"/>
    <p:sldId id="456" r:id="rId93"/>
    <p:sldId id="457" r:id="rId94"/>
    <p:sldId id="458" r:id="rId95"/>
    <p:sldId id="459" r:id="rId96"/>
    <p:sldId id="460" r:id="rId97"/>
    <p:sldId id="461" r:id="rId98"/>
    <p:sldId id="462" r:id="rId99"/>
    <p:sldId id="463" r:id="rId100"/>
    <p:sldId id="464" r:id="rId101"/>
    <p:sldId id="465" r:id="rId102"/>
    <p:sldId id="466" r:id="rId103"/>
    <p:sldId id="467" r:id="rId104"/>
    <p:sldId id="468" r:id="rId105"/>
    <p:sldId id="469" r:id="rId106"/>
    <p:sldId id="470" r:id="rId107"/>
    <p:sldId id="475" r:id="rId108"/>
    <p:sldId id="477" r:id="rId109"/>
    <p:sldId id="478" r:id="rId110"/>
    <p:sldId id="481" r:id="rId111"/>
    <p:sldId id="482" r:id="rId112"/>
    <p:sldId id="483" r:id="rId113"/>
    <p:sldId id="328" r:id="rId114"/>
    <p:sldId id="484" r:id="rId115"/>
    <p:sldId id="498" r:id="rId116"/>
    <p:sldId id="499" r:id="rId117"/>
    <p:sldId id="500" r:id="rId118"/>
    <p:sldId id="501" r:id="rId1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69216" autoAdjust="0"/>
  </p:normalViewPr>
  <p:slideViewPr>
    <p:cSldViewPr snapToGrid="0" snapToObjects="1">
      <p:cViewPr varScale="1">
        <p:scale>
          <a:sx n="70" d="100"/>
          <a:sy n="70" d="100"/>
        </p:scale>
        <p:origin x="-148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notesMaster" Target="notesMasters/notesMaster1.xml"/><Relationship Id="rId121" Type="http://schemas.openxmlformats.org/officeDocument/2006/relationships/printerSettings" Target="printerSettings/printerSettings1.bin"/><Relationship Id="rId122" Type="http://schemas.openxmlformats.org/officeDocument/2006/relationships/presProps" Target="presProps.xml"/><Relationship Id="rId123" Type="http://schemas.openxmlformats.org/officeDocument/2006/relationships/viewProps" Target="viewProps.xml"/><Relationship Id="rId124" Type="http://schemas.openxmlformats.org/officeDocument/2006/relationships/theme" Target="theme/theme1.xml"/><Relationship Id="rId12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4"/>
  <c:chart>
    <c:autoTitleDeleted val="1"/>
    <c:plotArea>
      <c:layout>
        <c:manualLayout>
          <c:layoutTarget val="inner"/>
          <c:xMode val="edge"/>
          <c:yMode val="edge"/>
          <c:x val="0.487666663781996"/>
          <c:y val="0.200106722080326"/>
          <c:w val="0.42296356250225"/>
          <c:h val="0.657860787946799"/>
        </c:manualLayout>
      </c:layout>
      <c:barChart>
        <c:barDir val="bar"/>
        <c:grouping val="clustered"/>
        <c:ser>
          <c:idx val="0"/>
          <c:order val="0"/>
          <c:tx>
            <c:strRef>
              <c:f>Tabelle1!$B$1</c:f>
              <c:strCache>
                <c:ptCount val="1"/>
                <c:pt idx="0">
                  <c:v>Mean area und ROC curve</c:v>
                </c:pt>
              </c:strCache>
            </c:strRef>
          </c:tx>
          <c:dPt>
            <c:idx val="0"/>
            <c:spPr>
              <a:solidFill>
                <a:schemeClr val="tx1"/>
              </a:solidFill>
            </c:spPr>
          </c:dPt>
          <c:dPt>
            <c:idx val="1"/>
            <c:spPr>
              <a:solidFill>
                <a:schemeClr val="accent2"/>
              </a:solidFill>
            </c:spPr>
          </c:dPt>
          <c:dPt>
            <c:idx val="2"/>
            <c:spPr>
              <a:solidFill>
                <a:schemeClr val="accent2"/>
              </a:solidFill>
            </c:spPr>
          </c:dPt>
          <c:cat>
            <c:strRef>
              <c:f>Tabelle1!$A$2:$A$7</c:f>
              <c:strCache>
                <c:ptCount val="1"/>
                <c:pt idx="0">
                  <c:v>manual supervision</c:v>
                </c:pt>
              </c:strCache>
            </c:strRef>
          </c:cat>
          <c:val>
            <c:numRef>
              <c:f>Tabelle1!$B$2:$B$7</c:f>
              <c:numCache>
                <c:formatCode>General</c:formatCode>
                <c:ptCount val="6"/>
                <c:pt idx="0" formatCode="0.0%">
                  <c:v>0.785</c:v>
                </c:pt>
              </c:numCache>
            </c:numRef>
          </c:val>
        </c:ser>
        <c:dLbls/>
        <c:axId val="751602376"/>
        <c:axId val="751605432"/>
      </c:barChart>
      <c:catAx>
        <c:axId val="751602376"/>
        <c:scaling>
          <c:orientation val="maxMin"/>
        </c:scaling>
        <c:axPos val="l"/>
        <c:tickLblPos val="nextTo"/>
        <c:crossAx val="751605432"/>
        <c:crosses val="autoZero"/>
        <c:auto val="1"/>
        <c:lblAlgn val="ctr"/>
        <c:lblOffset val="100"/>
      </c:catAx>
      <c:valAx>
        <c:axId val="751605432"/>
        <c:scaling>
          <c:orientation val="minMax"/>
          <c:max val="0.850000000000001"/>
          <c:min val="0.5"/>
        </c:scaling>
        <c:axPos val="t"/>
        <c:minorGridlines/>
        <c:title>
          <c:tx>
            <c:rich>
              <a:bodyPr/>
              <a:lstStyle/>
              <a:p>
                <a:pPr algn="ctr">
                  <a:defRPr/>
                </a:pPr>
                <a:r>
                  <a:rPr lang="de-DE" sz="1800" b="0" dirty="0" err="1" smtClean="0"/>
                  <a:t>Mean</a:t>
                </a:r>
                <a:r>
                  <a:rPr lang="de-DE" sz="1800" b="0" dirty="0" smtClean="0"/>
                  <a:t> AUC</a:t>
                </a:r>
                <a:endParaRPr lang="de-DE" sz="1800" b="0" dirty="0"/>
              </a:p>
            </c:rich>
          </c:tx>
          <c:layout>
            <c:manualLayout>
              <c:xMode val="edge"/>
              <c:yMode val="edge"/>
              <c:x val="0.470665170281388"/>
              <c:y val="0.87496998465003"/>
            </c:manualLayout>
          </c:layout>
        </c:title>
        <c:numFmt formatCode="0%" sourceLinked="0"/>
        <c:minorTickMark val="out"/>
        <c:tickLblPos val="nextTo"/>
        <c:crossAx val="751602376"/>
        <c:crosses val="autoZero"/>
        <c:crossBetween val="between"/>
        <c:majorUnit val="0.2"/>
        <c:minorUnit val="0.1"/>
      </c:valAx>
    </c:plotArea>
    <c:plotVisOnly val="1"/>
    <c:dispBlanksAs val="gap"/>
  </c:chart>
  <c:txPr>
    <a:bodyPr/>
    <a:lstStyle/>
    <a:p>
      <a:pPr>
        <a:defRPr sz="1800"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4"/>
  <c:chart>
    <c:autoTitleDeleted val="1"/>
    <c:plotArea>
      <c:layout>
        <c:manualLayout>
          <c:layoutTarget val="inner"/>
          <c:xMode val="edge"/>
          <c:yMode val="edge"/>
          <c:x val="0.487666663781996"/>
          <c:y val="0.200106722080326"/>
          <c:w val="0.42296356250225"/>
          <c:h val="0.657860787946799"/>
        </c:manualLayout>
      </c:layout>
      <c:barChart>
        <c:barDir val="bar"/>
        <c:grouping val="clustered"/>
        <c:ser>
          <c:idx val="0"/>
          <c:order val="0"/>
          <c:tx>
            <c:strRef>
              <c:f>Tabelle1!$B$1</c:f>
              <c:strCache>
                <c:ptCount val="1"/>
                <c:pt idx="0">
                  <c:v>Mean area und ROC curve</c:v>
                </c:pt>
              </c:strCache>
            </c:strRef>
          </c:tx>
          <c:dPt>
            <c:idx val="0"/>
            <c:spPr>
              <a:solidFill>
                <a:schemeClr val="tx1"/>
              </a:solidFill>
            </c:spPr>
          </c:dPt>
          <c:dPt>
            <c:idx val="1"/>
            <c:spPr>
              <a:solidFill>
                <a:schemeClr val="accent2"/>
              </a:solidFill>
            </c:spPr>
          </c:dPt>
          <c:dPt>
            <c:idx val="2"/>
            <c:spPr>
              <a:solidFill>
                <a:schemeClr val="accent2"/>
              </a:solidFill>
            </c:spPr>
          </c:dPt>
          <c:cat>
            <c:strRef>
              <c:f>Tabelle1!$A$2:$A$7</c:f>
              <c:strCache>
                <c:ptCount val="6"/>
                <c:pt idx="0">
                  <c:v>manual supervision</c:v>
                </c:pt>
                <c:pt idx="1">
                  <c:v>Yahoo Img</c:v>
                </c:pt>
                <c:pt idx="2">
                  <c:v>Flickr Img</c:v>
                </c:pt>
                <c:pt idx="3">
                  <c:v>Wikipedia</c:v>
                </c:pt>
                <c:pt idx="4">
                  <c:v>Yahoo Web</c:v>
                </c:pt>
                <c:pt idx="5">
                  <c:v>WordNet</c:v>
                </c:pt>
              </c:strCache>
            </c:strRef>
          </c:cat>
          <c:val>
            <c:numRef>
              <c:f>Tabelle1!$B$2:$B$7</c:f>
              <c:numCache>
                <c:formatCode>0.0%</c:formatCode>
                <c:ptCount val="6"/>
                <c:pt idx="0">
                  <c:v>0.785</c:v>
                </c:pt>
                <c:pt idx="1">
                  <c:v>0.710000000000001</c:v>
                </c:pt>
                <c:pt idx="2">
                  <c:v>0.701000000000001</c:v>
                </c:pt>
                <c:pt idx="3">
                  <c:v>0.697</c:v>
                </c:pt>
                <c:pt idx="4">
                  <c:v>0.604000000000001</c:v>
                </c:pt>
                <c:pt idx="5">
                  <c:v>0.605000000000001</c:v>
                </c:pt>
              </c:numCache>
            </c:numRef>
          </c:val>
        </c:ser>
        <c:dLbls/>
        <c:axId val="751728568"/>
        <c:axId val="751731624"/>
      </c:barChart>
      <c:catAx>
        <c:axId val="751728568"/>
        <c:scaling>
          <c:orientation val="maxMin"/>
        </c:scaling>
        <c:axPos val="l"/>
        <c:tickLblPos val="nextTo"/>
        <c:crossAx val="751731624"/>
        <c:crosses val="autoZero"/>
        <c:auto val="1"/>
        <c:lblAlgn val="ctr"/>
        <c:lblOffset val="100"/>
      </c:catAx>
      <c:valAx>
        <c:axId val="751731624"/>
        <c:scaling>
          <c:orientation val="minMax"/>
          <c:max val="0.850000000000001"/>
          <c:min val="0.5"/>
        </c:scaling>
        <c:axPos val="t"/>
        <c:minorGridlines/>
        <c:title>
          <c:tx>
            <c:rich>
              <a:bodyPr/>
              <a:lstStyle/>
              <a:p>
                <a:pPr algn="ctr">
                  <a:defRPr/>
                </a:pPr>
                <a:r>
                  <a:rPr lang="de-DE" sz="1800" b="0" dirty="0" err="1" smtClean="0"/>
                  <a:t>Mean</a:t>
                </a:r>
                <a:r>
                  <a:rPr lang="de-DE" sz="1800" b="0" dirty="0" smtClean="0"/>
                  <a:t> AUC</a:t>
                </a:r>
                <a:endParaRPr lang="de-DE" sz="1800" b="0" dirty="0"/>
              </a:p>
            </c:rich>
          </c:tx>
          <c:layout>
            <c:manualLayout>
              <c:xMode val="edge"/>
              <c:yMode val="edge"/>
              <c:x val="0.470665170281388"/>
              <c:y val="0.87496998465003"/>
            </c:manualLayout>
          </c:layout>
        </c:title>
        <c:numFmt formatCode="0%" sourceLinked="0"/>
        <c:minorTickMark val="out"/>
        <c:tickLblPos val="nextTo"/>
        <c:crossAx val="751728568"/>
        <c:crosses val="autoZero"/>
        <c:crossBetween val="between"/>
        <c:majorUnit val="0.2"/>
        <c:minorUnit val="0.1"/>
      </c:valAx>
    </c:plotArea>
    <c:plotVisOnly val="1"/>
    <c:dispBlanksAs val="gap"/>
  </c:chart>
  <c:txPr>
    <a:bodyPr/>
    <a:lstStyle/>
    <a:p>
      <a:pPr>
        <a:defRPr sz="1800"/>
      </a:pPr>
      <a:endParaRPr lang="en-U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4"/>
  <c:chart>
    <c:autoTitleDeleted val="1"/>
    <c:plotArea>
      <c:layout>
        <c:manualLayout>
          <c:layoutTarget val="inner"/>
          <c:xMode val="edge"/>
          <c:yMode val="edge"/>
          <c:x val="0.487666663781996"/>
          <c:y val="0.200106722080326"/>
          <c:w val="0.42296356250225"/>
          <c:h val="0.657860787946799"/>
        </c:manualLayout>
      </c:layout>
      <c:barChart>
        <c:barDir val="bar"/>
        <c:grouping val="clustered"/>
        <c:ser>
          <c:idx val="0"/>
          <c:order val="0"/>
          <c:tx>
            <c:strRef>
              <c:f>Tabelle1!$B$1</c:f>
              <c:strCache>
                <c:ptCount val="1"/>
                <c:pt idx="0">
                  <c:v>Mean area und ROC curve</c:v>
                </c:pt>
              </c:strCache>
            </c:strRef>
          </c:tx>
          <c:dPt>
            <c:idx val="0"/>
            <c:spPr>
              <a:solidFill>
                <a:schemeClr val="tx1"/>
              </a:solidFill>
            </c:spPr>
          </c:dPt>
          <c:dPt>
            <c:idx val="1"/>
            <c:spPr>
              <a:solidFill>
                <a:schemeClr val="accent2"/>
              </a:solidFill>
            </c:spPr>
          </c:dPt>
          <c:dPt>
            <c:idx val="2"/>
            <c:spPr>
              <a:solidFill>
                <a:schemeClr val="accent2"/>
              </a:solidFill>
            </c:spPr>
          </c:dPt>
          <c:cat>
            <c:strRef>
              <c:f>Tabelle1!$A$2:$A$7</c:f>
              <c:strCache>
                <c:ptCount val="6"/>
                <c:pt idx="0">
                  <c:v>manual supervision</c:v>
                </c:pt>
                <c:pt idx="1">
                  <c:v>Yahoo Img</c:v>
                </c:pt>
                <c:pt idx="2">
                  <c:v>Flickr Img</c:v>
                </c:pt>
                <c:pt idx="3">
                  <c:v>Wikipedia</c:v>
                </c:pt>
                <c:pt idx="4">
                  <c:v>Yahoo Web</c:v>
                </c:pt>
                <c:pt idx="5">
                  <c:v>WordNet</c:v>
                </c:pt>
              </c:strCache>
            </c:strRef>
          </c:cat>
          <c:val>
            <c:numRef>
              <c:f>Tabelle1!$B$2:$B$7</c:f>
              <c:numCache>
                <c:formatCode>0.0%</c:formatCode>
                <c:ptCount val="6"/>
                <c:pt idx="0">
                  <c:v>0.785</c:v>
                </c:pt>
                <c:pt idx="1">
                  <c:v>0.710000000000001</c:v>
                </c:pt>
                <c:pt idx="2">
                  <c:v>0.701000000000001</c:v>
                </c:pt>
                <c:pt idx="3">
                  <c:v>0.697</c:v>
                </c:pt>
                <c:pt idx="4">
                  <c:v>0.604000000000001</c:v>
                </c:pt>
                <c:pt idx="5">
                  <c:v>0.605000000000001</c:v>
                </c:pt>
              </c:numCache>
            </c:numRef>
          </c:val>
        </c:ser>
        <c:dLbls/>
        <c:axId val="751786728"/>
        <c:axId val="751789784"/>
      </c:barChart>
      <c:catAx>
        <c:axId val="751786728"/>
        <c:scaling>
          <c:orientation val="maxMin"/>
        </c:scaling>
        <c:axPos val="l"/>
        <c:tickLblPos val="nextTo"/>
        <c:crossAx val="751789784"/>
        <c:crosses val="autoZero"/>
        <c:auto val="1"/>
        <c:lblAlgn val="ctr"/>
        <c:lblOffset val="100"/>
      </c:catAx>
      <c:valAx>
        <c:axId val="751789784"/>
        <c:scaling>
          <c:orientation val="minMax"/>
          <c:max val="0.850000000000001"/>
          <c:min val="0.5"/>
        </c:scaling>
        <c:axPos val="t"/>
        <c:minorGridlines/>
        <c:title>
          <c:tx>
            <c:rich>
              <a:bodyPr/>
              <a:lstStyle/>
              <a:p>
                <a:pPr algn="ctr">
                  <a:defRPr/>
                </a:pPr>
                <a:r>
                  <a:rPr lang="de-DE" sz="1800" b="0" dirty="0" err="1" smtClean="0"/>
                  <a:t>Mean</a:t>
                </a:r>
                <a:r>
                  <a:rPr lang="de-DE" sz="1800" b="0" dirty="0" smtClean="0"/>
                  <a:t> AUC</a:t>
                </a:r>
                <a:endParaRPr lang="de-DE" sz="1800" b="0" dirty="0"/>
              </a:p>
            </c:rich>
          </c:tx>
          <c:layout>
            <c:manualLayout>
              <c:xMode val="edge"/>
              <c:yMode val="edge"/>
              <c:x val="0.470665170281388"/>
              <c:y val="0.87496998465003"/>
            </c:manualLayout>
          </c:layout>
        </c:title>
        <c:numFmt formatCode="0%" sourceLinked="0"/>
        <c:minorTickMark val="out"/>
        <c:tickLblPos val="nextTo"/>
        <c:crossAx val="751786728"/>
        <c:crosses val="autoZero"/>
        <c:crossBetween val="between"/>
        <c:majorUnit val="0.2"/>
        <c:minorUnit val="0.1"/>
      </c:valAx>
    </c:plotArea>
    <c:plotVisOnly val="1"/>
    <c:dispBlanksAs val="gap"/>
  </c:chart>
  <c:txPr>
    <a:bodyPr/>
    <a:lstStyle/>
    <a:p>
      <a:pPr>
        <a:defRPr sz="1800"/>
      </a:pPr>
      <a:endParaRPr lang="en-US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4"/>
  <c:chart>
    <c:autoTitleDeleted val="1"/>
    <c:plotArea>
      <c:layout>
        <c:manualLayout>
          <c:layoutTarget val="inner"/>
          <c:xMode val="edge"/>
          <c:yMode val="edge"/>
          <c:x val="0.487666663781996"/>
          <c:y val="0.200106722080326"/>
          <c:w val="0.42296356250225"/>
          <c:h val="0.657860787946799"/>
        </c:manualLayout>
      </c:layout>
      <c:barChart>
        <c:barDir val="bar"/>
        <c:grouping val="clustered"/>
        <c:ser>
          <c:idx val="0"/>
          <c:order val="0"/>
          <c:tx>
            <c:strRef>
              <c:f>Tabelle1!$B$1</c:f>
              <c:strCache>
                <c:ptCount val="1"/>
                <c:pt idx="0">
                  <c:v>Mean area und ROC curve</c:v>
                </c:pt>
              </c:strCache>
            </c:strRef>
          </c:tx>
          <c:dPt>
            <c:idx val="0"/>
            <c:spPr>
              <a:solidFill>
                <a:schemeClr val="tx1"/>
              </a:solidFill>
            </c:spPr>
          </c:dPt>
          <c:dPt>
            <c:idx val="1"/>
            <c:spPr>
              <a:solidFill>
                <a:schemeClr val="accent2"/>
              </a:solidFill>
            </c:spPr>
          </c:dPt>
          <c:dPt>
            <c:idx val="2"/>
            <c:spPr>
              <a:solidFill>
                <a:schemeClr val="accent2"/>
              </a:solidFill>
            </c:spPr>
          </c:dPt>
          <c:cat>
            <c:strRef>
              <c:f>Tabelle1!$A$2:$A$7</c:f>
              <c:strCache>
                <c:ptCount val="6"/>
                <c:pt idx="0">
                  <c:v>manual supervision</c:v>
                </c:pt>
                <c:pt idx="1">
                  <c:v>Yahoo Img</c:v>
                </c:pt>
                <c:pt idx="2">
                  <c:v>Flickr Img</c:v>
                </c:pt>
                <c:pt idx="3">
                  <c:v>Wikipedia</c:v>
                </c:pt>
                <c:pt idx="4">
                  <c:v>Yahoo Web</c:v>
                </c:pt>
                <c:pt idx="5">
                  <c:v>WordNet</c:v>
                </c:pt>
              </c:strCache>
            </c:strRef>
          </c:cat>
          <c:val>
            <c:numRef>
              <c:f>Tabelle1!$B$2:$B$7</c:f>
              <c:numCache>
                <c:formatCode>0.0%</c:formatCode>
                <c:ptCount val="6"/>
                <c:pt idx="0">
                  <c:v>0.785</c:v>
                </c:pt>
                <c:pt idx="1">
                  <c:v>0.710000000000001</c:v>
                </c:pt>
                <c:pt idx="2">
                  <c:v>0.701000000000001</c:v>
                </c:pt>
                <c:pt idx="3">
                  <c:v>0.697</c:v>
                </c:pt>
                <c:pt idx="4">
                  <c:v>0.604000000000001</c:v>
                </c:pt>
                <c:pt idx="5">
                  <c:v>0.605000000000001</c:v>
                </c:pt>
              </c:numCache>
            </c:numRef>
          </c:val>
        </c:ser>
        <c:dLbls/>
        <c:axId val="754227976"/>
        <c:axId val="754231032"/>
      </c:barChart>
      <c:catAx>
        <c:axId val="754227976"/>
        <c:scaling>
          <c:orientation val="maxMin"/>
        </c:scaling>
        <c:axPos val="l"/>
        <c:tickLblPos val="nextTo"/>
        <c:crossAx val="754231032"/>
        <c:crosses val="autoZero"/>
        <c:auto val="1"/>
        <c:lblAlgn val="ctr"/>
        <c:lblOffset val="100"/>
      </c:catAx>
      <c:valAx>
        <c:axId val="754231032"/>
        <c:scaling>
          <c:orientation val="minMax"/>
          <c:max val="0.850000000000001"/>
          <c:min val="0.5"/>
        </c:scaling>
        <c:axPos val="t"/>
        <c:minorGridlines/>
        <c:title>
          <c:tx>
            <c:rich>
              <a:bodyPr/>
              <a:lstStyle/>
              <a:p>
                <a:pPr algn="ctr">
                  <a:defRPr/>
                </a:pPr>
                <a:r>
                  <a:rPr lang="de-DE" sz="1800" b="0" dirty="0" err="1" smtClean="0"/>
                  <a:t>Mean</a:t>
                </a:r>
                <a:r>
                  <a:rPr lang="de-DE" sz="1800" b="0" dirty="0" smtClean="0"/>
                  <a:t> AUC</a:t>
                </a:r>
                <a:endParaRPr lang="de-DE" sz="1800" b="0" dirty="0"/>
              </a:p>
            </c:rich>
          </c:tx>
          <c:layout>
            <c:manualLayout>
              <c:xMode val="edge"/>
              <c:yMode val="edge"/>
              <c:x val="0.470665170281388"/>
              <c:y val="0.87496998465003"/>
            </c:manualLayout>
          </c:layout>
        </c:title>
        <c:numFmt formatCode="0%" sourceLinked="0"/>
        <c:minorTickMark val="out"/>
        <c:tickLblPos val="nextTo"/>
        <c:crossAx val="754227976"/>
        <c:crosses val="autoZero"/>
        <c:crossBetween val="between"/>
        <c:majorUnit val="0.2"/>
        <c:minorUnit val="0.1"/>
      </c:valAx>
    </c:plotArea>
    <c:plotVisOnly val="1"/>
    <c:dispBlanksAs val="gap"/>
  </c:chart>
  <c:txPr>
    <a:bodyPr/>
    <a:lstStyle/>
    <a:p>
      <a:pPr>
        <a:defRPr sz="1800"/>
      </a:pPr>
      <a:endParaRPr lang="en-US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4"/>
  <c:chart>
    <c:autoTitleDeleted val="1"/>
    <c:plotArea>
      <c:layout>
        <c:manualLayout>
          <c:layoutTarget val="inner"/>
          <c:xMode val="edge"/>
          <c:yMode val="edge"/>
          <c:x val="0.487666663781996"/>
          <c:y val="0.200106722080326"/>
          <c:w val="0.42296356250225"/>
          <c:h val="0.657860787946799"/>
        </c:manualLayout>
      </c:layout>
      <c:barChart>
        <c:barDir val="bar"/>
        <c:grouping val="clustered"/>
        <c:ser>
          <c:idx val="0"/>
          <c:order val="0"/>
          <c:tx>
            <c:strRef>
              <c:f>Tabelle1!$B$1</c:f>
              <c:strCache>
                <c:ptCount val="1"/>
                <c:pt idx="0">
                  <c:v>Mean area und ROC curve</c:v>
                </c:pt>
              </c:strCache>
            </c:strRef>
          </c:tx>
          <c:dPt>
            <c:idx val="0"/>
            <c:spPr>
              <a:solidFill>
                <a:schemeClr val="tx1"/>
              </a:solidFill>
            </c:spPr>
          </c:dPt>
          <c:dPt>
            <c:idx val="1"/>
            <c:spPr>
              <a:solidFill>
                <a:schemeClr val="accent2"/>
              </a:solidFill>
            </c:spPr>
          </c:dPt>
          <c:dPt>
            <c:idx val="2"/>
            <c:spPr>
              <a:solidFill>
                <a:schemeClr val="accent2"/>
              </a:solidFill>
            </c:spPr>
          </c:dPt>
          <c:cat>
            <c:strRef>
              <c:f>Tabelle1!$A$2:$A$7</c:f>
              <c:strCache>
                <c:ptCount val="6"/>
                <c:pt idx="0">
                  <c:v>manual supervision</c:v>
                </c:pt>
                <c:pt idx="1">
                  <c:v>Yahoo Img</c:v>
                </c:pt>
                <c:pt idx="2">
                  <c:v>Flickr Img</c:v>
                </c:pt>
                <c:pt idx="3">
                  <c:v>Wikipedia</c:v>
                </c:pt>
                <c:pt idx="4">
                  <c:v>Yahoo Web</c:v>
                </c:pt>
                <c:pt idx="5">
                  <c:v>WordNet</c:v>
                </c:pt>
              </c:strCache>
            </c:strRef>
          </c:cat>
          <c:val>
            <c:numRef>
              <c:f>Tabelle1!$B$2:$B$7</c:f>
              <c:numCache>
                <c:formatCode>0.0%</c:formatCode>
                <c:ptCount val="6"/>
                <c:pt idx="0">
                  <c:v>0.785</c:v>
                </c:pt>
                <c:pt idx="1">
                  <c:v>0.710000000000001</c:v>
                </c:pt>
                <c:pt idx="2">
                  <c:v>0.701000000000001</c:v>
                </c:pt>
                <c:pt idx="3">
                  <c:v>0.697</c:v>
                </c:pt>
                <c:pt idx="4">
                  <c:v>0.604000000000001</c:v>
                </c:pt>
                <c:pt idx="5">
                  <c:v>0.605000000000001</c:v>
                </c:pt>
              </c:numCache>
            </c:numRef>
          </c:val>
        </c:ser>
        <c:dLbls/>
        <c:axId val="754530728"/>
        <c:axId val="754533784"/>
      </c:barChart>
      <c:catAx>
        <c:axId val="754530728"/>
        <c:scaling>
          <c:orientation val="maxMin"/>
        </c:scaling>
        <c:axPos val="l"/>
        <c:tickLblPos val="nextTo"/>
        <c:crossAx val="754533784"/>
        <c:crosses val="autoZero"/>
        <c:auto val="1"/>
        <c:lblAlgn val="ctr"/>
        <c:lblOffset val="100"/>
      </c:catAx>
      <c:valAx>
        <c:axId val="754533784"/>
        <c:scaling>
          <c:orientation val="minMax"/>
          <c:max val="0.850000000000001"/>
          <c:min val="0.5"/>
        </c:scaling>
        <c:axPos val="t"/>
        <c:minorGridlines/>
        <c:title>
          <c:tx>
            <c:rich>
              <a:bodyPr/>
              <a:lstStyle/>
              <a:p>
                <a:pPr algn="ctr">
                  <a:defRPr/>
                </a:pPr>
                <a:r>
                  <a:rPr lang="de-DE" sz="1800" b="0" dirty="0" err="1" smtClean="0"/>
                  <a:t>Mean</a:t>
                </a:r>
                <a:r>
                  <a:rPr lang="de-DE" sz="1800" b="0" dirty="0" smtClean="0"/>
                  <a:t> AUC</a:t>
                </a:r>
                <a:endParaRPr lang="de-DE" sz="1800" b="0" dirty="0"/>
              </a:p>
            </c:rich>
          </c:tx>
          <c:layout>
            <c:manualLayout>
              <c:xMode val="edge"/>
              <c:yMode val="edge"/>
              <c:x val="0.470665170281388"/>
              <c:y val="0.87496998465003"/>
            </c:manualLayout>
          </c:layout>
        </c:title>
        <c:numFmt formatCode="0%" sourceLinked="0"/>
        <c:minorTickMark val="out"/>
        <c:tickLblPos val="nextTo"/>
        <c:crossAx val="754530728"/>
        <c:crosses val="autoZero"/>
        <c:crossBetween val="between"/>
        <c:majorUnit val="0.2"/>
        <c:minorUnit val="0.1"/>
      </c:valAx>
    </c:plotArea>
    <c:plotVisOnly val="1"/>
    <c:dispBlanksAs val="gap"/>
  </c:chart>
  <c:txPr>
    <a:bodyPr/>
    <a:lstStyle/>
    <a:p>
      <a:pPr>
        <a:defRPr sz="1800"/>
      </a:pPr>
      <a:endParaRPr lang="en-US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4"/>
  <c:chart>
    <c:autoTitleDeleted val="1"/>
    <c:plotArea>
      <c:layout>
        <c:manualLayout>
          <c:layoutTarget val="inner"/>
          <c:xMode val="edge"/>
          <c:yMode val="edge"/>
          <c:x val="0.467526238990036"/>
          <c:y val="0.139611958661417"/>
          <c:w val="0.479292603976951"/>
          <c:h val="0.53536904522047"/>
        </c:manualLayout>
      </c:layout>
      <c:barChart>
        <c:barDir val="bar"/>
        <c:grouping val="clustered"/>
        <c:ser>
          <c:idx val="0"/>
          <c:order val="0"/>
          <c:tx>
            <c:strRef>
              <c:f>Tabelle1!$B$1</c:f>
              <c:strCache>
                <c:ptCount val="1"/>
                <c:pt idx="0">
                  <c:v>orig attributes (mean over [0.1  0.3])</c:v>
                </c:pt>
              </c:strCache>
            </c:strRef>
          </c:tx>
          <c:dPt>
            <c:idx val="0"/>
            <c:spPr>
              <a:solidFill>
                <a:schemeClr val="tx1"/>
              </a:solidFill>
            </c:spPr>
          </c:dPt>
          <c:dPt>
            <c:idx val="1"/>
            <c:spPr>
              <a:solidFill>
                <a:schemeClr val="accent2"/>
              </a:solidFill>
            </c:spPr>
          </c:dPt>
          <c:dPt>
            <c:idx val="2"/>
            <c:spPr>
              <a:solidFill>
                <a:schemeClr val="accent2"/>
              </a:solidFill>
            </c:spPr>
          </c:dPt>
          <c:cat>
            <c:strRef>
              <c:f>Tabelle1!$A$2:$A$8</c:f>
              <c:strCache>
                <c:ptCount val="7"/>
                <c:pt idx="0">
                  <c:v>fully supervised</c:v>
                </c:pt>
                <c:pt idx="1">
                  <c:v>Wikipedia</c:v>
                </c:pt>
                <c:pt idx="2">
                  <c:v>Yahoo Img</c:v>
                </c:pt>
                <c:pt idx="3">
                  <c:v>Flickr Img</c:v>
                </c:pt>
                <c:pt idx="4">
                  <c:v>Yahoo Near</c:v>
                </c:pt>
                <c:pt idx="5">
                  <c:v>Yahoo Snippets</c:v>
                </c:pt>
                <c:pt idx="6">
                  <c:v>median attribute ranks</c:v>
                </c:pt>
              </c:strCache>
            </c:strRef>
          </c:cat>
          <c:val>
            <c:numRef>
              <c:f>Tabelle1!$B$2:$B$8</c:f>
              <c:numCache>
                <c:formatCode>0%</c:formatCode>
                <c:ptCount val="7"/>
                <c:pt idx="0">
                  <c:v>0.785</c:v>
                </c:pt>
                <c:pt idx="1">
                  <c:v>0.704</c:v>
                </c:pt>
                <c:pt idx="2">
                  <c:v>0.701</c:v>
                </c:pt>
                <c:pt idx="3">
                  <c:v>0.695</c:v>
                </c:pt>
                <c:pt idx="4">
                  <c:v>0.694</c:v>
                </c:pt>
                <c:pt idx="5">
                  <c:v>0.729</c:v>
                </c:pt>
                <c:pt idx="6">
                  <c:v>0.76</c:v>
                </c:pt>
              </c:numCache>
            </c:numRef>
          </c:val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expanded attributes</c:v>
                </c:pt>
              </c:strCache>
            </c:strRef>
          </c:tx>
          <c:spPr>
            <a:solidFill>
              <a:srgbClr val="33CC00"/>
            </a:solidFill>
          </c:spPr>
          <c:cat>
            <c:strRef>
              <c:f>Tabelle1!$A$2:$A$8</c:f>
              <c:strCache>
                <c:ptCount val="7"/>
                <c:pt idx="0">
                  <c:v>fully supervised</c:v>
                </c:pt>
                <c:pt idx="1">
                  <c:v>Wikipedia</c:v>
                </c:pt>
                <c:pt idx="2">
                  <c:v>Yahoo Img</c:v>
                </c:pt>
                <c:pt idx="3">
                  <c:v>Flickr Img</c:v>
                </c:pt>
                <c:pt idx="4">
                  <c:v>Yahoo Near</c:v>
                </c:pt>
                <c:pt idx="5">
                  <c:v>Yahoo Snippets</c:v>
                </c:pt>
                <c:pt idx="6">
                  <c:v>median attribute ranks</c:v>
                </c:pt>
              </c:strCache>
            </c:strRef>
          </c:cat>
          <c:val>
            <c:numRef>
              <c:f>Tabelle1!$C$2:$C$8</c:f>
              <c:numCache>
                <c:formatCode>0%</c:formatCode>
                <c:ptCount val="7"/>
                <c:pt idx="1">
                  <c:v>0.724</c:v>
                </c:pt>
                <c:pt idx="2">
                  <c:v>0.772</c:v>
                </c:pt>
                <c:pt idx="3">
                  <c:v>0.74</c:v>
                </c:pt>
                <c:pt idx="4">
                  <c:v>0.741</c:v>
                </c:pt>
                <c:pt idx="5">
                  <c:v>0.738</c:v>
                </c:pt>
                <c:pt idx="6">
                  <c:v>0.766</c:v>
                </c:pt>
              </c:numCache>
            </c:numRef>
          </c:val>
        </c:ser>
        <c:dLbls/>
        <c:axId val="750874136"/>
        <c:axId val="751266472"/>
      </c:barChart>
      <c:catAx>
        <c:axId val="750874136"/>
        <c:scaling>
          <c:orientation val="maxMin"/>
        </c:scaling>
        <c:axPos val="l"/>
        <c:tickLblPos val="nextTo"/>
        <c:crossAx val="751266472"/>
        <c:crosses val="autoZero"/>
        <c:auto val="1"/>
        <c:lblAlgn val="ctr"/>
        <c:lblOffset val="100"/>
      </c:catAx>
      <c:valAx>
        <c:axId val="751266472"/>
        <c:scaling>
          <c:orientation val="minMax"/>
          <c:max val="0.850000000000001"/>
          <c:min val="0.5"/>
        </c:scaling>
        <c:axPos val="t"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de-DE" sz="2000" b="0" dirty="0" err="1" smtClean="0"/>
                  <a:t>Mean</a:t>
                </a:r>
                <a:r>
                  <a:rPr lang="de-DE" sz="2000" b="0" dirty="0" smtClean="0"/>
                  <a:t> AUC</a:t>
                </a:r>
                <a:endParaRPr lang="de-DE" sz="2000" b="0" dirty="0"/>
              </a:p>
            </c:rich>
          </c:tx>
          <c:layout>
            <c:manualLayout>
              <c:xMode val="edge"/>
              <c:yMode val="edge"/>
              <c:x val="0.470665170281388"/>
              <c:y val="0.709885871013451"/>
            </c:manualLayout>
          </c:layout>
        </c:title>
        <c:numFmt formatCode="0%" sourceLinked="1"/>
        <c:minorTickMark val="out"/>
        <c:tickLblPos val="nextTo"/>
        <c:crossAx val="750874136"/>
        <c:crosses val="autoZero"/>
        <c:crossBetween val="between"/>
        <c:majorUnit val="0.2"/>
        <c:minorUnit val="0.1"/>
      </c:valAx>
    </c:plotArea>
    <c:legend>
      <c:legendPos val="b"/>
      <c:layout>
        <c:manualLayout>
          <c:xMode val="edge"/>
          <c:yMode val="edge"/>
          <c:x val="0.192396264563226"/>
          <c:y val="0.787608349960896"/>
          <c:w val="0.765604895074639"/>
          <c:h val="0.212391650039105"/>
        </c:manualLayout>
      </c:layout>
    </c:legend>
    <c:plotVisOnly val="1"/>
    <c:dispBlanksAs val="gap"/>
  </c:chart>
  <c:txPr>
    <a:bodyPr/>
    <a:lstStyle/>
    <a:p>
      <a:pPr>
        <a:defRPr sz="1800"/>
      </a:pPr>
      <a:endParaRPr lang="en-US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564813-7F78-48D9-BF28-AFC6A02C2413}" type="doc">
      <dgm:prSet loTypeId="urn:microsoft.com/office/officeart/2005/8/layout/hierarchy6" loCatId="hierarchy" qsTypeId="urn:microsoft.com/office/officeart/2005/8/quickstyle/simple3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1616D202-5FB5-4CBC-BE00-913750F4B299}">
      <dgm:prSet phldrT="[Text]" custT="1"/>
      <dgm:spPr/>
      <dgm:t>
        <a:bodyPr/>
        <a:lstStyle/>
        <a:p>
          <a:r>
            <a:rPr lang="en-US" sz="1700" dirty="0" smtClean="0"/>
            <a:t>entity</a:t>
          </a:r>
          <a:endParaRPr lang="en-US" sz="1700" dirty="0"/>
        </a:p>
      </dgm:t>
    </dgm:pt>
    <dgm:pt modelId="{26780C71-0E82-430B-9DC5-A047198B9891}" type="parTrans" cxnId="{07268AF4-ECD8-41C3-B9A3-28A88A8A5DC5}">
      <dgm:prSet/>
      <dgm:spPr/>
      <dgm:t>
        <a:bodyPr/>
        <a:lstStyle/>
        <a:p>
          <a:endParaRPr lang="en-US" sz="1700"/>
        </a:p>
      </dgm:t>
    </dgm:pt>
    <dgm:pt modelId="{2842DB98-E4DC-4B66-AB21-AFD755295663}" type="sibTrans" cxnId="{07268AF4-ECD8-41C3-B9A3-28A88A8A5DC5}">
      <dgm:prSet/>
      <dgm:spPr/>
      <dgm:t>
        <a:bodyPr/>
        <a:lstStyle/>
        <a:p>
          <a:endParaRPr lang="en-US" sz="1700"/>
        </a:p>
      </dgm:t>
    </dgm:pt>
    <dgm:pt modelId="{10BE8CB4-A294-48FA-AF20-3C8B2B10BA4B}">
      <dgm:prSet custT="1"/>
      <dgm:spPr/>
      <dgm:t>
        <a:bodyPr/>
        <a:lstStyle/>
        <a:p>
          <a:r>
            <a:rPr lang="en-US" sz="1700" dirty="0" smtClean="0"/>
            <a:t>horse</a:t>
          </a:r>
          <a:endParaRPr lang="en-US" sz="1700" dirty="0"/>
        </a:p>
      </dgm:t>
    </dgm:pt>
    <dgm:pt modelId="{C80CFE07-2BFE-4550-874C-D67E6AC1734C}" type="parTrans" cxnId="{9F8A555B-EEC6-4501-A859-3C31AA401516}">
      <dgm:prSet/>
      <dgm:spPr/>
      <dgm:t>
        <a:bodyPr/>
        <a:lstStyle/>
        <a:p>
          <a:endParaRPr lang="en-US" sz="1700"/>
        </a:p>
      </dgm:t>
    </dgm:pt>
    <dgm:pt modelId="{06F07E7D-A3D7-443F-8167-540D32BF7997}" type="sibTrans" cxnId="{9F8A555B-EEC6-4501-A859-3C31AA401516}">
      <dgm:prSet/>
      <dgm:spPr/>
      <dgm:t>
        <a:bodyPr/>
        <a:lstStyle/>
        <a:p>
          <a:endParaRPr lang="en-US" sz="1700"/>
        </a:p>
      </dgm:t>
    </dgm:pt>
    <dgm:pt modelId="{DB5C8F68-63D7-45F0-9C4D-0E4F48894D4C}">
      <dgm:prSet custT="1"/>
      <dgm:spPr/>
      <dgm:t>
        <a:bodyPr/>
        <a:lstStyle/>
        <a:p>
          <a:r>
            <a:rPr lang="en-US" sz="1700" dirty="0" smtClean="0"/>
            <a:t>elephant</a:t>
          </a:r>
          <a:endParaRPr lang="en-US" sz="1700" dirty="0"/>
        </a:p>
      </dgm:t>
    </dgm:pt>
    <dgm:pt modelId="{6555DE75-6035-4D5B-813A-5447DB1A00AA}" type="parTrans" cxnId="{FD893076-CD79-4816-8C4E-CB90C506C151}">
      <dgm:prSet/>
      <dgm:spPr/>
      <dgm:t>
        <a:bodyPr/>
        <a:lstStyle/>
        <a:p>
          <a:endParaRPr lang="en-US" sz="1700"/>
        </a:p>
      </dgm:t>
    </dgm:pt>
    <dgm:pt modelId="{43019CAE-186A-4EB9-9F0A-AC45F36186CA}" type="sibTrans" cxnId="{FD893076-CD79-4816-8C4E-CB90C506C151}">
      <dgm:prSet/>
      <dgm:spPr/>
      <dgm:t>
        <a:bodyPr/>
        <a:lstStyle/>
        <a:p>
          <a:endParaRPr lang="en-US" sz="1700"/>
        </a:p>
      </dgm:t>
    </dgm:pt>
    <dgm:pt modelId="{FB6AD318-E0B7-4854-8531-095992B4DF6F}">
      <dgm:prSet custT="1"/>
      <dgm:spPr/>
      <dgm:t>
        <a:bodyPr/>
        <a:lstStyle/>
        <a:p>
          <a:r>
            <a:rPr lang="en-US" sz="1700" dirty="0" smtClean="0"/>
            <a:t>vehicle</a:t>
          </a:r>
          <a:endParaRPr lang="en-US" sz="1700" dirty="0"/>
        </a:p>
      </dgm:t>
    </dgm:pt>
    <dgm:pt modelId="{B419C8A0-1109-4B71-B8F7-774F9D55E062}" type="parTrans" cxnId="{C1A349D0-10E9-4170-95DE-1E3F35D26ED9}">
      <dgm:prSet/>
      <dgm:spPr/>
      <dgm:t>
        <a:bodyPr/>
        <a:lstStyle/>
        <a:p>
          <a:endParaRPr lang="en-US" sz="1700"/>
        </a:p>
      </dgm:t>
    </dgm:pt>
    <dgm:pt modelId="{9358A5D2-52B0-4D88-A81F-08785AD223CD}" type="sibTrans" cxnId="{C1A349D0-10E9-4170-95DE-1E3F35D26ED9}">
      <dgm:prSet/>
      <dgm:spPr/>
      <dgm:t>
        <a:bodyPr/>
        <a:lstStyle/>
        <a:p>
          <a:endParaRPr lang="en-US" sz="1700"/>
        </a:p>
      </dgm:t>
    </dgm:pt>
    <dgm:pt modelId="{E0CC8472-9644-4660-A044-F3702840C046}">
      <dgm:prSet custT="1"/>
      <dgm:spPr/>
      <dgm:t>
        <a:bodyPr/>
        <a:lstStyle/>
        <a:p>
          <a:r>
            <a:rPr lang="en-US" sz="1700" dirty="0" smtClean="0"/>
            <a:t>car</a:t>
          </a:r>
        </a:p>
      </dgm:t>
    </dgm:pt>
    <dgm:pt modelId="{E77026FE-5C1A-4A1F-9F5F-2CAF25FB8341}" type="parTrans" cxnId="{B666CF54-CA5A-4022-9C20-4C07586C6DDC}">
      <dgm:prSet/>
      <dgm:spPr/>
      <dgm:t>
        <a:bodyPr/>
        <a:lstStyle/>
        <a:p>
          <a:endParaRPr lang="en-US" sz="1700"/>
        </a:p>
      </dgm:t>
    </dgm:pt>
    <dgm:pt modelId="{F34FA4E5-97AE-47F2-B1DB-B7CE9492CACE}" type="sibTrans" cxnId="{B666CF54-CA5A-4022-9C20-4C07586C6DDC}">
      <dgm:prSet/>
      <dgm:spPr/>
      <dgm:t>
        <a:bodyPr/>
        <a:lstStyle/>
        <a:p>
          <a:endParaRPr lang="en-US" sz="1700"/>
        </a:p>
      </dgm:t>
    </dgm:pt>
    <dgm:pt modelId="{358B4876-B808-4484-AA18-46080120CA34}">
      <dgm:prSet phldrT="[Text]" custT="1"/>
      <dgm:spPr/>
      <dgm:t>
        <a:bodyPr/>
        <a:lstStyle/>
        <a:p>
          <a:r>
            <a:rPr lang="en-US" sz="1700" dirty="0" smtClean="0"/>
            <a:t>animal</a:t>
          </a:r>
          <a:endParaRPr lang="en-US" sz="1700" dirty="0"/>
        </a:p>
      </dgm:t>
    </dgm:pt>
    <dgm:pt modelId="{32D457B9-4BD7-442D-942C-EF2F738028DE}" type="sibTrans" cxnId="{C4E0CC84-5EC2-4191-B34B-8314EDAFD379}">
      <dgm:prSet/>
      <dgm:spPr/>
      <dgm:t>
        <a:bodyPr/>
        <a:lstStyle/>
        <a:p>
          <a:endParaRPr lang="en-US" sz="1700"/>
        </a:p>
      </dgm:t>
    </dgm:pt>
    <dgm:pt modelId="{33A2BE56-D4B2-4002-A4CD-A49214E6A2ED}" type="parTrans" cxnId="{C4E0CC84-5EC2-4191-B34B-8314EDAFD379}">
      <dgm:prSet/>
      <dgm:spPr/>
      <dgm:t>
        <a:bodyPr/>
        <a:lstStyle/>
        <a:p>
          <a:endParaRPr lang="en-US" sz="1700"/>
        </a:p>
      </dgm:t>
    </dgm:pt>
    <dgm:pt modelId="{2B405C74-5712-4C02-8D33-EE5BAD60CA80}">
      <dgm:prSet phldrT="[Text]" custT="1"/>
      <dgm:spPr/>
      <dgm:t>
        <a:bodyPr/>
        <a:lstStyle/>
        <a:p>
          <a:r>
            <a:rPr lang="en-US" sz="1700" dirty="0" smtClean="0"/>
            <a:t>mammal</a:t>
          </a:r>
          <a:endParaRPr lang="en-US" sz="1700" dirty="0"/>
        </a:p>
      </dgm:t>
    </dgm:pt>
    <dgm:pt modelId="{8E433A51-397B-47D5-83FA-1CC19EEE693C}" type="parTrans" cxnId="{54D78583-3EC7-4570-875D-DEC9520FAA7F}">
      <dgm:prSet/>
      <dgm:spPr/>
      <dgm:t>
        <a:bodyPr/>
        <a:lstStyle/>
        <a:p>
          <a:endParaRPr lang="en-US" sz="1700"/>
        </a:p>
      </dgm:t>
    </dgm:pt>
    <dgm:pt modelId="{E2C587C0-4367-4104-A181-E40CC91798D8}" type="sibTrans" cxnId="{54D78583-3EC7-4570-875D-DEC9520FAA7F}">
      <dgm:prSet/>
      <dgm:spPr/>
      <dgm:t>
        <a:bodyPr/>
        <a:lstStyle/>
        <a:p>
          <a:endParaRPr lang="en-US" sz="1700"/>
        </a:p>
      </dgm:t>
    </dgm:pt>
    <dgm:pt modelId="{61B565A1-094D-4E22-BAEA-34CEA5CE3E10}">
      <dgm:prSet custT="1"/>
      <dgm:spPr/>
      <dgm:t>
        <a:bodyPr/>
        <a:lstStyle/>
        <a:p>
          <a:r>
            <a:rPr lang="en-US" sz="1700" dirty="0" smtClean="0"/>
            <a:t>bike</a:t>
          </a:r>
        </a:p>
      </dgm:t>
    </dgm:pt>
    <dgm:pt modelId="{FBE05425-8234-417B-9864-817B867BBA6D}" type="parTrans" cxnId="{2F1D98B5-C91B-43B3-861B-159B80A4EE28}">
      <dgm:prSet/>
      <dgm:spPr/>
      <dgm:t>
        <a:bodyPr/>
        <a:lstStyle/>
        <a:p>
          <a:endParaRPr lang="en-US" sz="1700"/>
        </a:p>
      </dgm:t>
    </dgm:pt>
    <dgm:pt modelId="{C6FBB400-B850-48E9-B3ED-20C0659B8342}" type="sibTrans" cxnId="{2F1D98B5-C91B-43B3-861B-159B80A4EE28}">
      <dgm:prSet/>
      <dgm:spPr/>
      <dgm:t>
        <a:bodyPr/>
        <a:lstStyle/>
        <a:p>
          <a:endParaRPr lang="en-US" sz="1700"/>
        </a:p>
      </dgm:t>
    </dgm:pt>
    <dgm:pt modelId="{4E090539-9649-48A1-A4BC-2D2FA741CB3E}" type="pres">
      <dgm:prSet presAssocID="{DC564813-7F78-48D9-BF28-AFC6A02C2413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9A7A681E-A1AF-4715-B42B-A97B8C304BDC}" type="pres">
      <dgm:prSet presAssocID="{DC564813-7F78-48D9-BF28-AFC6A02C2413}" presName="hierFlow" presStyleCnt="0"/>
      <dgm:spPr/>
      <dgm:t>
        <a:bodyPr/>
        <a:lstStyle/>
        <a:p>
          <a:endParaRPr lang="de-DE"/>
        </a:p>
      </dgm:t>
    </dgm:pt>
    <dgm:pt modelId="{5DAF1831-BD84-4531-98B6-571EA875B955}" type="pres">
      <dgm:prSet presAssocID="{DC564813-7F78-48D9-BF28-AFC6A02C2413}" presName="hierChild1" presStyleCnt="0">
        <dgm:presLayoutVars>
          <dgm:chPref val="1"/>
          <dgm:animOne val="branch"/>
          <dgm:animLvl val="lvl"/>
        </dgm:presLayoutVars>
      </dgm:prSet>
      <dgm:spPr/>
      <dgm:t>
        <a:bodyPr/>
        <a:lstStyle/>
        <a:p>
          <a:endParaRPr lang="de-DE"/>
        </a:p>
      </dgm:t>
    </dgm:pt>
    <dgm:pt modelId="{CD4179C2-3427-4186-8405-EB22521E0C79}" type="pres">
      <dgm:prSet presAssocID="{1616D202-5FB5-4CBC-BE00-913750F4B299}" presName="Name14" presStyleCnt="0"/>
      <dgm:spPr/>
      <dgm:t>
        <a:bodyPr/>
        <a:lstStyle/>
        <a:p>
          <a:endParaRPr lang="de-DE"/>
        </a:p>
      </dgm:t>
    </dgm:pt>
    <dgm:pt modelId="{F65C27E5-7F66-4C3D-9EB7-88A7DAD10EEE}" type="pres">
      <dgm:prSet presAssocID="{1616D202-5FB5-4CBC-BE00-913750F4B299}" presName="level1Shap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8792649F-370B-4825-AF9D-B7F814C18A6C}" type="pres">
      <dgm:prSet presAssocID="{1616D202-5FB5-4CBC-BE00-913750F4B299}" presName="hierChild2" presStyleCnt="0"/>
      <dgm:spPr/>
      <dgm:t>
        <a:bodyPr/>
        <a:lstStyle/>
        <a:p>
          <a:endParaRPr lang="de-DE"/>
        </a:p>
      </dgm:t>
    </dgm:pt>
    <dgm:pt modelId="{A1D71206-F764-4095-98E9-E6C887887EA1}" type="pres">
      <dgm:prSet presAssocID="{33A2BE56-D4B2-4002-A4CD-A49214E6A2ED}" presName="Name19" presStyleLbl="parChTrans1D2" presStyleIdx="0" presStyleCnt="2"/>
      <dgm:spPr/>
      <dgm:t>
        <a:bodyPr/>
        <a:lstStyle/>
        <a:p>
          <a:endParaRPr lang="de-DE"/>
        </a:p>
      </dgm:t>
    </dgm:pt>
    <dgm:pt modelId="{B18F7418-325E-456B-847E-A51BFDD3A809}" type="pres">
      <dgm:prSet presAssocID="{358B4876-B808-4484-AA18-46080120CA34}" presName="Name21" presStyleCnt="0"/>
      <dgm:spPr/>
      <dgm:t>
        <a:bodyPr/>
        <a:lstStyle/>
        <a:p>
          <a:endParaRPr lang="de-DE"/>
        </a:p>
      </dgm:t>
    </dgm:pt>
    <dgm:pt modelId="{F32D7A5C-F5BA-4F44-A75E-80D31C73B591}" type="pres">
      <dgm:prSet presAssocID="{358B4876-B808-4484-AA18-46080120CA34}" presName="level2Shape" presStyleLbl="node2" presStyleIdx="0" presStyleCnt="2"/>
      <dgm:spPr/>
      <dgm:t>
        <a:bodyPr/>
        <a:lstStyle/>
        <a:p>
          <a:endParaRPr lang="de-DE"/>
        </a:p>
      </dgm:t>
    </dgm:pt>
    <dgm:pt modelId="{73CED156-F457-4458-94B9-98BB0A37F49C}" type="pres">
      <dgm:prSet presAssocID="{358B4876-B808-4484-AA18-46080120CA34}" presName="hierChild3" presStyleCnt="0"/>
      <dgm:spPr/>
      <dgm:t>
        <a:bodyPr/>
        <a:lstStyle/>
        <a:p>
          <a:endParaRPr lang="de-DE"/>
        </a:p>
      </dgm:t>
    </dgm:pt>
    <dgm:pt modelId="{BAB59C82-27A4-4EC7-AB11-B8601D95F5F9}" type="pres">
      <dgm:prSet presAssocID="{8E433A51-397B-47D5-83FA-1CC19EEE693C}" presName="Name19" presStyleLbl="parChTrans1D3" presStyleIdx="0" presStyleCnt="3"/>
      <dgm:spPr/>
      <dgm:t>
        <a:bodyPr/>
        <a:lstStyle/>
        <a:p>
          <a:endParaRPr lang="de-DE"/>
        </a:p>
      </dgm:t>
    </dgm:pt>
    <dgm:pt modelId="{FEB18EA3-6E75-41B1-8A7D-CEB0A95C672A}" type="pres">
      <dgm:prSet presAssocID="{2B405C74-5712-4C02-8D33-EE5BAD60CA80}" presName="Name21" presStyleCnt="0"/>
      <dgm:spPr/>
      <dgm:t>
        <a:bodyPr/>
        <a:lstStyle/>
        <a:p>
          <a:endParaRPr lang="de-DE"/>
        </a:p>
      </dgm:t>
    </dgm:pt>
    <dgm:pt modelId="{D99B7D8F-987E-46EA-85E5-328EF43507E3}" type="pres">
      <dgm:prSet presAssocID="{2B405C74-5712-4C02-8D33-EE5BAD60CA80}" presName="level2Shape" presStyleLbl="node3" presStyleIdx="0" presStyleCnt="3"/>
      <dgm:spPr/>
      <dgm:t>
        <a:bodyPr/>
        <a:lstStyle/>
        <a:p>
          <a:endParaRPr lang="de-DE"/>
        </a:p>
      </dgm:t>
    </dgm:pt>
    <dgm:pt modelId="{53B9A87C-0219-49F7-A17B-35F16CA15531}" type="pres">
      <dgm:prSet presAssocID="{2B405C74-5712-4C02-8D33-EE5BAD60CA80}" presName="hierChild3" presStyleCnt="0"/>
      <dgm:spPr/>
      <dgm:t>
        <a:bodyPr/>
        <a:lstStyle/>
        <a:p>
          <a:endParaRPr lang="de-DE"/>
        </a:p>
      </dgm:t>
    </dgm:pt>
    <dgm:pt modelId="{718CAE1E-6AB2-4B6B-B637-46B61CD6D94A}" type="pres">
      <dgm:prSet presAssocID="{C80CFE07-2BFE-4550-874C-D67E6AC1734C}" presName="Name19" presStyleLbl="parChTrans1D4" presStyleIdx="0" presStyleCnt="2"/>
      <dgm:spPr/>
      <dgm:t>
        <a:bodyPr/>
        <a:lstStyle/>
        <a:p>
          <a:endParaRPr lang="de-DE"/>
        </a:p>
      </dgm:t>
    </dgm:pt>
    <dgm:pt modelId="{B9C51145-BBCC-48CE-9D6B-59BC81E28A6F}" type="pres">
      <dgm:prSet presAssocID="{10BE8CB4-A294-48FA-AF20-3C8B2B10BA4B}" presName="Name21" presStyleCnt="0"/>
      <dgm:spPr/>
      <dgm:t>
        <a:bodyPr/>
        <a:lstStyle/>
        <a:p>
          <a:endParaRPr lang="de-DE"/>
        </a:p>
      </dgm:t>
    </dgm:pt>
    <dgm:pt modelId="{A25D3AC3-8316-4431-94DD-8E8DEB263AC4}" type="pres">
      <dgm:prSet presAssocID="{10BE8CB4-A294-48FA-AF20-3C8B2B10BA4B}" presName="level2Shape" presStyleLbl="node4" presStyleIdx="0" presStyleCnt="2"/>
      <dgm:spPr/>
      <dgm:t>
        <a:bodyPr/>
        <a:lstStyle/>
        <a:p>
          <a:endParaRPr lang="de-DE"/>
        </a:p>
      </dgm:t>
    </dgm:pt>
    <dgm:pt modelId="{F17D5691-930E-4591-AC4E-CB1CCD4347BA}" type="pres">
      <dgm:prSet presAssocID="{10BE8CB4-A294-48FA-AF20-3C8B2B10BA4B}" presName="hierChild3" presStyleCnt="0"/>
      <dgm:spPr/>
      <dgm:t>
        <a:bodyPr/>
        <a:lstStyle/>
        <a:p>
          <a:endParaRPr lang="de-DE"/>
        </a:p>
      </dgm:t>
    </dgm:pt>
    <dgm:pt modelId="{D2DFD01E-F05C-4FF1-A81A-527944907072}" type="pres">
      <dgm:prSet presAssocID="{6555DE75-6035-4D5B-813A-5447DB1A00AA}" presName="Name19" presStyleLbl="parChTrans1D4" presStyleIdx="1" presStyleCnt="2"/>
      <dgm:spPr/>
      <dgm:t>
        <a:bodyPr/>
        <a:lstStyle/>
        <a:p>
          <a:endParaRPr lang="de-DE"/>
        </a:p>
      </dgm:t>
    </dgm:pt>
    <dgm:pt modelId="{52BEBF6C-E2C9-4709-BD8E-E43D0FE0ADCA}" type="pres">
      <dgm:prSet presAssocID="{DB5C8F68-63D7-45F0-9C4D-0E4F48894D4C}" presName="Name21" presStyleCnt="0"/>
      <dgm:spPr/>
      <dgm:t>
        <a:bodyPr/>
        <a:lstStyle/>
        <a:p>
          <a:endParaRPr lang="de-DE"/>
        </a:p>
      </dgm:t>
    </dgm:pt>
    <dgm:pt modelId="{03B11BDB-C0D7-47FB-83B4-1420E335FE60}" type="pres">
      <dgm:prSet presAssocID="{DB5C8F68-63D7-45F0-9C4D-0E4F48894D4C}" presName="level2Shape" presStyleLbl="node4" presStyleIdx="1" presStyleCnt="2"/>
      <dgm:spPr/>
      <dgm:t>
        <a:bodyPr/>
        <a:lstStyle/>
        <a:p>
          <a:endParaRPr lang="de-DE"/>
        </a:p>
      </dgm:t>
    </dgm:pt>
    <dgm:pt modelId="{17C21D91-2A4C-4D2A-B608-D9B5B83739CE}" type="pres">
      <dgm:prSet presAssocID="{DB5C8F68-63D7-45F0-9C4D-0E4F48894D4C}" presName="hierChild3" presStyleCnt="0"/>
      <dgm:spPr/>
      <dgm:t>
        <a:bodyPr/>
        <a:lstStyle/>
        <a:p>
          <a:endParaRPr lang="de-DE"/>
        </a:p>
      </dgm:t>
    </dgm:pt>
    <dgm:pt modelId="{6E9C4D08-4E95-4BE2-B7F9-AAC245C6E0F2}" type="pres">
      <dgm:prSet presAssocID="{B419C8A0-1109-4B71-B8F7-774F9D55E062}" presName="Name19" presStyleLbl="parChTrans1D2" presStyleIdx="1" presStyleCnt="2"/>
      <dgm:spPr/>
      <dgm:t>
        <a:bodyPr/>
        <a:lstStyle/>
        <a:p>
          <a:endParaRPr lang="de-DE"/>
        </a:p>
      </dgm:t>
    </dgm:pt>
    <dgm:pt modelId="{E34174CB-6D26-4424-8B84-F17D167D0234}" type="pres">
      <dgm:prSet presAssocID="{FB6AD318-E0B7-4854-8531-095992B4DF6F}" presName="Name21" presStyleCnt="0"/>
      <dgm:spPr/>
      <dgm:t>
        <a:bodyPr/>
        <a:lstStyle/>
        <a:p>
          <a:endParaRPr lang="de-DE"/>
        </a:p>
      </dgm:t>
    </dgm:pt>
    <dgm:pt modelId="{BDCBACB9-E16E-4AD0-9A7F-CC7BCFE542D3}" type="pres">
      <dgm:prSet presAssocID="{FB6AD318-E0B7-4854-8531-095992B4DF6F}" presName="level2Shape" presStyleLbl="node2" presStyleIdx="1" presStyleCnt="2"/>
      <dgm:spPr/>
      <dgm:t>
        <a:bodyPr/>
        <a:lstStyle/>
        <a:p>
          <a:endParaRPr lang="de-DE"/>
        </a:p>
      </dgm:t>
    </dgm:pt>
    <dgm:pt modelId="{FE49367A-A32F-4D99-9D12-88B6E3486130}" type="pres">
      <dgm:prSet presAssocID="{FB6AD318-E0B7-4854-8531-095992B4DF6F}" presName="hierChild3" presStyleCnt="0"/>
      <dgm:spPr/>
      <dgm:t>
        <a:bodyPr/>
        <a:lstStyle/>
        <a:p>
          <a:endParaRPr lang="de-DE"/>
        </a:p>
      </dgm:t>
    </dgm:pt>
    <dgm:pt modelId="{2A68D985-C92F-45FE-8FB3-BBC5680921EC}" type="pres">
      <dgm:prSet presAssocID="{E77026FE-5C1A-4A1F-9F5F-2CAF25FB8341}" presName="Name19" presStyleLbl="parChTrans1D3" presStyleIdx="1" presStyleCnt="3"/>
      <dgm:spPr/>
      <dgm:t>
        <a:bodyPr/>
        <a:lstStyle/>
        <a:p>
          <a:endParaRPr lang="de-DE"/>
        </a:p>
      </dgm:t>
    </dgm:pt>
    <dgm:pt modelId="{E6A38AB2-ACF3-4217-8E90-95053CADE5A1}" type="pres">
      <dgm:prSet presAssocID="{E0CC8472-9644-4660-A044-F3702840C046}" presName="Name21" presStyleCnt="0"/>
      <dgm:spPr/>
      <dgm:t>
        <a:bodyPr/>
        <a:lstStyle/>
        <a:p>
          <a:endParaRPr lang="de-DE"/>
        </a:p>
      </dgm:t>
    </dgm:pt>
    <dgm:pt modelId="{08425878-0E76-4662-A428-654A5158D618}" type="pres">
      <dgm:prSet presAssocID="{E0CC8472-9644-4660-A044-F3702840C046}" presName="level2Shape" presStyleLbl="node3" presStyleIdx="1" presStyleCnt="3"/>
      <dgm:spPr/>
      <dgm:t>
        <a:bodyPr/>
        <a:lstStyle/>
        <a:p>
          <a:endParaRPr lang="de-DE"/>
        </a:p>
      </dgm:t>
    </dgm:pt>
    <dgm:pt modelId="{162BB4A9-2FD9-4994-AB7B-D762F2BAF1A9}" type="pres">
      <dgm:prSet presAssocID="{E0CC8472-9644-4660-A044-F3702840C046}" presName="hierChild3" presStyleCnt="0"/>
      <dgm:spPr/>
      <dgm:t>
        <a:bodyPr/>
        <a:lstStyle/>
        <a:p>
          <a:endParaRPr lang="de-DE"/>
        </a:p>
      </dgm:t>
    </dgm:pt>
    <dgm:pt modelId="{2CA16542-C2F4-44BA-A8E6-D95F93151A26}" type="pres">
      <dgm:prSet presAssocID="{FBE05425-8234-417B-9864-817B867BBA6D}" presName="Name19" presStyleLbl="parChTrans1D3" presStyleIdx="2" presStyleCnt="3"/>
      <dgm:spPr/>
      <dgm:t>
        <a:bodyPr/>
        <a:lstStyle/>
        <a:p>
          <a:endParaRPr lang="de-DE"/>
        </a:p>
      </dgm:t>
    </dgm:pt>
    <dgm:pt modelId="{7671EF50-33C5-40C0-8C4A-368F8B1AC910}" type="pres">
      <dgm:prSet presAssocID="{61B565A1-094D-4E22-BAEA-34CEA5CE3E10}" presName="Name21" presStyleCnt="0"/>
      <dgm:spPr/>
      <dgm:t>
        <a:bodyPr/>
        <a:lstStyle/>
        <a:p>
          <a:endParaRPr lang="de-DE"/>
        </a:p>
      </dgm:t>
    </dgm:pt>
    <dgm:pt modelId="{6CB00E06-8B6D-435F-8935-A3B8F39112A7}" type="pres">
      <dgm:prSet presAssocID="{61B565A1-094D-4E22-BAEA-34CEA5CE3E10}" presName="level2Shape" presStyleLbl="node3" presStyleIdx="2" presStyleCnt="3"/>
      <dgm:spPr/>
      <dgm:t>
        <a:bodyPr/>
        <a:lstStyle/>
        <a:p>
          <a:endParaRPr lang="de-DE"/>
        </a:p>
      </dgm:t>
    </dgm:pt>
    <dgm:pt modelId="{F0853806-350D-401E-9D09-8C800076437A}" type="pres">
      <dgm:prSet presAssocID="{61B565A1-094D-4E22-BAEA-34CEA5CE3E10}" presName="hierChild3" presStyleCnt="0"/>
      <dgm:spPr/>
      <dgm:t>
        <a:bodyPr/>
        <a:lstStyle/>
        <a:p>
          <a:endParaRPr lang="de-DE"/>
        </a:p>
      </dgm:t>
    </dgm:pt>
    <dgm:pt modelId="{02A84E9A-E69B-45B3-9EDB-EBEC170FBA57}" type="pres">
      <dgm:prSet presAssocID="{DC564813-7F78-48D9-BF28-AFC6A02C2413}" presName="bgShapesFlow" presStyleCnt="0"/>
      <dgm:spPr/>
      <dgm:t>
        <a:bodyPr/>
        <a:lstStyle/>
        <a:p>
          <a:endParaRPr lang="de-DE"/>
        </a:p>
      </dgm:t>
    </dgm:pt>
  </dgm:ptLst>
  <dgm:cxnLst>
    <dgm:cxn modelId="{667BB6AD-E759-F844-B31F-0E491BDF9E57}" type="presOf" srcId="{FB6AD318-E0B7-4854-8531-095992B4DF6F}" destId="{BDCBACB9-E16E-4AD0-9A7F-CC7BCFE542D3}" srcOrd="0" destOrd="0" presId="urn:microsoft.com/office/officeart/2005/8/layout/hierarchy6"/>
    <dgm:cxn modelId="{B666CF54-CA5A-4022-9C20-4C07586C6DDC}" srcId="{FB6AD318-E0B7-4854-8531-095992B4DF6F}" destId="{E0CC8472-9644-4660-A044-F3702840C046}" srcOrd="0" destOrd="0" parTransId="{E77026FE-5C1A-4A1F-9F5F-2CAF25FB8341}" sibTransId="{F34FA4E5-97AE-47F2-B1DB-B7CE9492CACE}"/>
    <dgm:cxn modelId="{0D80A987-3613-5640-A75C-31E2A3467932}" type="presOf" srcId="{B419C8A0-1109-4B71-B8F7-774F9D55E062}" destId="{6E9C4D08-4E95-4BE2-B7F9-AAC245C6E0F2}" srcOrd="0" destOrd="0" presId="urn:microsoft.com/office/officeart/2005/8/layout/hierarchy6"/>
    <dgm:cxn modelId="{2F1D98B5-C91B-43B3-861B-159B80A4EE28}" srcId="{FB6AD318-E0B7-4854-8531-095992B4DF6F}" destId="{61B565A1-094D-4E22-BAEA-34CEA5CE3E10}" srcOrd="1" destOrd="0" parTransId="{FBE05425-8234-417B-9864-817B867BBA6D}" sibTransId="{C6FBB400-B850-48E9-B3ED-20C0659B8342}"/>
    <dgm:cxn modelId="{FD893076-CD79-4816-8C4E-CB90C506C151}" srcId="{2B405C74-5712-4C02-8D33-EE5BAD60CA80}" destId="{DB5C8F68-63D7-45F0-9C4D-0E4F48894D4C}" srcOrd="1" destOrd="0" parTransId="{6555DE75-6035-4D5B-813A-5447DB1A00AA}" sibTransId="{43019CAE-186A-4EB9-9F0A-AC45F36186CA}"/>
    <dgm:cxn modelId="{7CA091A4-3921-EE40-BC08-4A4820D3F273}" type="presOf" srcId="{2B405C74-5712-4C02-8D33-EE5BAD60CA80}" destId="{D99B7D8F-987E-46EA-85E5-328EF43507E3}" srcOrd="0" destOrd="0" presId="urn:microsoft.com/office/officeart/2005/8/layout/hierarchy6"/>
    <dgm:cxn modelId="{93C3E764-CB12-AC4A-B3EC-9C81F3D872B8}" type="presOf" srcId="{FBE05425-8234-417B-9864-817B867BBA6D}" destId="{2CA16542-C2F4-44BA-A8E6-D95F93151A26}" srcOrd="0" destOrd="0" presId="urn:microsoft.com/office/officeart/2005/8/layout/hierarchy6"/>
    <dgm:cxn modelId="{10E1A7DB-2A8C-7C47-B8F4-2178BD0FAF4A}" type="presOf" srcId="{6555DE75-6035-4D5B-813A-5447DB1A00AA}" destId="{D2DFD01E-F05C-4FF1-A81A-527944907072}" srcOrd="0" destOrd="0" presId="urn:microsoft.com/office/officeart/2005/8/layout/hierarchy6"/>
    <dgm:cxn modelId="{9F8A555B-EEC6-4501-A859-3C31AA401516}" srcId="{2B405C74-5712-4C02-8D33-EE5BAD60CA80}" destId="{10BE8CB4-A294-48FA-AF20-3C8B2B10BA4B}" srcOrd="0" destOrd="0" parTransId="{C80CFE07-2BFE-4550-874C-D67E6AC1734C}" sibTransId="{06F07E7D-A3D7-443F-8167-540D32BF7997}"/>
    <dgm:cxn modelId="{C4E0CC84-5EC2-4191-B34B-8314EDAFD379}" srcId="{1616D202-5FB5-4CBC-BE00-913750F4B299}" destId="{358B4876-B808-4484-AA18-46080120CA34}" srcOrd="0" destOrd="0" parTransId="{33A2BE56-D4B2-4002-A4CD-A49214E6A2ED}" sibTransId="{32D457B9-4BD7-442D-942C-EF2F738028DE}"/>
    <dgm:cxn modelId="{4C18B8F6-0D93-754A-B2A9-EC9A0086360E}" type="presOf" srcId="{DB5C8F68-63D7-45F0-9C4D-0E4F48894D4C}" destId="{03B11BDB-C0D7-47FB-83B4-1420E335FE60}" srcOrd="0" destOrd="0" presId="urn:microsoft.com/office/officeart/2005/8/layout/hierarchy6"/>
    <dgm:cxn modelId="{45847D81-B8FD-024F-AB9E-37881074CAA4}" type="presOf" srcId="{33A2BE56-D4B2-4002-A4CD-A49214E6A2ED}" destId="{A1D71206-F764-4095-98E9-E6C887887EA1}" srcOrd="0" destOrd="0" presId="urn:microsoft.com/office/officeart/2005/8/layout/hierarchy6"/>
    <dgm:cxn modelId="{9FEC5F74-4F6E-5443-97F9-3875E027AFE7}" type="presOf" srcId="{1616D202-5FB5-4CBC-BE00-913750F4B299}" destId="{F65C27E5-7F66-4C3D-9EB7-88A7DAD10EEE}" srcOrd="0" destOrd="0" presId="urn:microsoft.com/office/officeart/2005/8/layout/hierarchy6"/>
    <dgm:cxn modelId="{B3E6916F-12DA-C74A-9EA1-31E9FF35B016}" type="presOf" srcId="{8E433A51-397B-47D5-83FA-1CC19EEE693C}" destId="{BAB59C82-27A4-4EC7-AB11-B8601D95F5F9}" srcOrd="0" destOrd="0" presId="urn:microsoft.com/office/officeart/2005/8/layout/hierarchy6"/>
    <dgm:cxn modelId="{787FB750-43E0-ED43-8DE2-F44420B1A81D}" type="presOf" srcId="{358B4876-B808-4484-AA18-46080120CA34}" destId="{F32D7A5C-F5BA-4F44-A75E-80D31C73B591}" srcOrd="0" destOrd="0" presId="urn:microsoft.com/office/officeart/2005/8/layout/hierarchy6"/>
    <dgm:cxn modelId="{07268AF4-ECD8-41C3-B9A3-28A88A8A5DC5}" srcId="{DC564813-7F78-48D9-BF28-AFC6A02C2413}" destId="{1616D202-5FB5-4CBC-BE00-913750F4B299}" srcOrd="0" destOrd="0" parTransId="{26780C71-0E82-430B-9DC5-A047198B9891}" sibTransId="{2842DB98-E4DC-4B66-AB21-AFD755295663}"/>
    <dgm:cxn modelId="{70B4EF71-5F62-4649-9D14-0A8497D19642}" type="presOf" srcId="{61B565A1-094D-4E22-BAEA-34CEA5CE3E10}" destId="{6CB00E06-8B6D-435F-8935-A3B8F39112A7}" srcOrd="0" destOrd="0" presId="urn:microsoft.com/office/officeart/2005/8/layout/hierarchy6"/>
    <dgm:cxn modelId="{54D78583-3EC7-4570-875D-DEC9520FAA7F}" srcId="{358B4876-B808-4484-AA18-46080120CA34}" destId="{2B405C74-5712-4C02-8D33-EE5BAD60CA80}" srcOrd="0" destOrd="0" parTransId="{8E433A51-397B-47D5-83FA-1CC19EEE693C}" sibTransId="{E2C587C0-4367-4104-A181-E40CC91798D8}"/>
    <dgm:cxn modelId="{77BE2859-E82E-594E-A3EE-02B5A43BB746}" type="presOf" srcId="{C80CFE07-2BFE-4550-874C-D67E6AC1734C}" destId="{718CAE1E-6AB2-4B6B-B637-46B61CD6D94A}" srcOrd="0" destOrd="0" presId="urn:microsoft.com/office/officeart/2005/8/layout/hierarchy6"/>
    <dgm:cxn modelId="{0A70ACC0-9B8E-E449-BB4C-B94188B70C93}" type="presOf" srcId="{10BE8CB4-A294-48FA-AF20-3C8B2B10BA4B}" destId="{A25D3AC3-8316-4431-94DD-8E8DEB263AC4}" srcOrd="0" destOrd="0" presId="urn:microsoft.com/office/officeart/2005/8/layout/hierarchy6"/>
    <dgm:cxn modelId="{C1A349D0-10E9-4170-95DE-1E3F35D26ED9}" srcId="{1616D202-5FB5-4CBC-BE00-913750F4B299}" destId="{FB6AD318-E0B7-4854-8531-095992B4DF6F}" srcOrd="1" destOrd="0" parTransId="{B419C8A0-1109-4B71-B8F7-774F9D55E062}" sibTransId="{9358A5D2-52B0-4D88-A81F-08785AD223CD}"/>
    <dgm:cxn modelId="{E5D290CE-A26F-AD46-AED8-5CFCBC2F6E67}" type="presOf" srcId="{E77026FE-5C1A-4A1F-9F5F-2CAF25FB8341}" destId="{2A68D985-C92F-45FE-8FB3-BBC5680921EC}" srcOrd="0" destOrd="0" presId="urn:microsoft.com/office/officeart/2005/8/layout/hierarchy6"/>
    <dgm:cxn modelId="{5BD195CF-375C-D248-8D0A-B367262E27BF}" type="presOf" srcId="{E0CC8472-9644-4660-A044-F3702840C046}" destId="{08425878-0E76-4662-A428-654A5158D618}" srcOrd="0" destOrd="0" presId="urn:microsoft.com/office/officeart/2005/8/layout/hierarchy6"/>
    <dgm:cxn modelId="{4111D95E-622A-EC4E-AD38-F33971FF87D8}" type="presOf" srcId="{DC564813-7F78-48D9-BF28-AFC6A02C2413}" destId="{4E090539-9649-48A1-A4BC-2D2FA741CB3E}" srcOrd="0" destOrd="0" presId="urn:microsoft.com/office/officeart/2005/8/layout/hierarchy6"/>
    <dgm:cxn modelId="{39029CBE-D6B0-A642-BDEF-3A69981FCFDD}" type="presParOf" srcId="{4E090539-9649-48A1-A4BC-2D2FA741CB3E}" destId="{9A7A681E-A1AF-4715-B42B-A97B8C304BDC}" srcOrd="0" destOrd="0" presId="urn:microsoft.com/office/officeart/2005/8/layout/hierarchy6"/>
    <dgm:cxn modelId="{2C61970F-8B74-594E-90D1-0AA22E1A9C80}" type="presParOf" srcId="{9A7A681E-A1AF-4715-B42B-A97B8C304BDC}" destId="{5DAF1831-BD84-4531-98B6-571EA875B955}" srcOrd="0" destOrd="0" presId="urn:microsoft.com/office/officeart/2005/8/layout/hierarchy6"/>
    <dgm:cxn modelId="{497BC0EC-1C23-3A49-B606-E58BFF6D7B49}" type="presParOf" srcId="{5DAF1831-BD84-4531-98B6-571EA875B955}" destId="{CD4179C2-3427-4186-8405-EB22521E0C79}" srcOrd="0" destOrd="0" presId="urn:microsoft.com/office/officeart/2005/8/layout/hierarchy6"/>
    <dgm:cxn modelId="{F2DC8AB7-58C6-D549-9CB8-C5AE54422E6E}" type="presParOf" srcId="{CD4179C2-3427-4186-8405-EB22521E0C79}" destId="{F65C27E5-7F66-4C3D-9EB7-88A7DAD10EEE}" srcOrd="0" destOrd="0" presId="urn:microsoft.com/office/officeart/2005/8/layout/hierarchy6"/>
    <dgm:cxn modelId="{75BFEE7B-B2EC-8047-9187-46307C039CD5}" type="presParOf" srcId="{CD4179C2-3427-4186-8405-EB22521E0C79}" destId="{8792649F-370B-4825-AF9D-B7F814C18A6C}" srcOrd="1" destOrd="0" presId="urn:microsoft.com/office/officeart/2005/8/layout/hierarchy6"/>
    <dgm:cxn modelId="{0C07A187-5711-9749-A623-0A30EA8B34C7}" type="presParOf" srcId="{8792649F-370B-4825-AF9D-B7F814C18A6C}" destId="{A1D71206-F764-4095-98E9-E6C887887EA1}" srcOrd="0" destOrd="0" presId="urn:microsoft.com/office/officeart/2005/8/layout/hierarchy6"/>
    <dgm:cxn modelId="{03B26F6A-7FF0-F140-81DA-40F4930E636C}" type="presParOf" srcId="{8792649F-370B-4825-AF9D-B7F814C18A6C}" destId="{B18F7418-325E-456B-847E-A51BFDD3A809}" srcOrd="1" destOrd="0" presId="urn:microsoft.com/office/officeart/2005/8/layout/hierarchy6"/>
    <dgm:cxn modelId="{D4A1655E-B268-AA49-8915-2C3A3AAC13E9}" type="presParOf" srcId="{B18F7418-325E-456B-847E-A51BFDD3A809}" destId="{F32D7A5C-F5BA-4F44-A75E-80D31C73B591}" srcOrd="0" destOrd="0" presId="urn:microsoft.com/office/officeart/2005/8/layout/hierarchy6"/>
    <dgm:cxn modelId="{83AEE799-BA6C-7149-8A0F-1C9AD9F18463}" type="presParOf" srcId="{B18F7418-325E-456B-847E-A51BFDD3A809}" destId="{73CED156-F457-4458-94B9-98BB0A37F49C}" srcOrd="1" destOrd="0" presId="urn:microsoft.com/office/officeart/2005/8/layout/hierarchy6"/>
    <dgm:cxn modelId="{905B1D8B-11EB-A64F-861F-9A6F0D958FBE}" type="presParOf" srcId="{73CED156-F457-4458-94B9-98BB0A37F49C}" destId="{BAB59C82-27A4-4EC7-AB11-B8601D95F5F9}" srcOrd="0" destOrd="0" presId="urn:microsoft.com/office/officeart/2005/8/layout/hierarchy6"/>
    <dgm:cxn modelId="{C5D5D2A5-5516-A547-95E4-09E20D01570A}" type="presParOf" srcId="{73CED156-F457-4458-94B9-98BB0A37F49C}" destId="{FEB18EA3-6E75-41B1-8A7D-CEB0A95C672A}" srcOrd="1" destOrd="0" presId="urn:microsoft.com/office/officeart/2005/8/layout/hierarchy6"/>
    <dgm:cxn modelId="{A40A2B93-40C2-4F4D-A9C6-CC66964A4F58}" type="presParOf" srcId="{FEB18EA3-6E75-41B1-8A7D-CEB0A95C672A}" destId="{D99B7D8F-987E-46EA-85E5-328EF43507E3}" srcOrd="0" destOrd="0" presId="urn:microsoft.com/office/officeart/2005/8/layout/hierarchy6"/>
    <dgm:cxn modelId="{6F60EDE7-F76C-4544-A8C2-CBC84C397872}" type="presParOf" srcId="{FEB18EA3-6E75-41B1-8A7D-CEB0A95C672A}" destId="{53B9A87C-0219-49F7-A17B-35F16CA15531}" srcOrd="1" destOrd="0" presId="urn:microsoft.com/office/officeart/2005/8/layout/hierarchy6"/>
    <dgm:cxn modelId="{9108039F-32FC-8145-B078-D4B12D105B83}" type="presParOf" srcId="{53B9A87C-0219-49F7-A17B-35F16CA15531}" destId="{718CAE1E-6AB2-4B6B-B637-46B61CD6D94A}" srcOrd="0" destOrd="0" presId="urn:microsoft.com/office/officeart/2005/8/layout/hierarchy6"/>
    <dgm:cxn modelId="{011B22FE-1B30-8F40-9123-F7BE7B0EE3E6}" type="presParOf" srcId="{53B9A87C-0219-49F7-A17B-35F16CA15531}" destId="{B9C51145-BBCC-48CE-9D6B-59BC81E28A6F}" srcOrd="1" destOrd="0" presId="urn:microsoft.com/office/officeart/2005/8/layout/hierarchy6"/>
    <dgm:cxn modelId="{7A18B994-FA1E-F149-81E8-181E1977D171}" type="presParOf" srcId="{B9C51145-BBCC-48CE-9D6B-59BC81E28A6F}" destId="{A25D3AC3-8316-4431-94DD-8E8DEB263AC4}" srcOrd="0" destOrd="0" presId="urn:microsoft.com/office/officeart/2005/8/layout/hierarchy6"/>
    <dgm:cxn modelId="{91EC34FE-FCA8-9D4A-85D0-CA4DDAC8F592}" type="presParOf" srcId="{B9C51145-BBCC-48CE-9D6B-59BC81E28A6F}" destId="{F17D5691-930E-4591-AC4E-CB1CCD4347BA}" srcOrd="1" destOrd="0" presId="urn:microsoft.com/office/officeart/2005/8/layout/hierarchy6"/>
    <dgm:cxn modelId="{B3569552-C023-D94C-93A5-061E28EA669C}" type="presParOf" srcId="{53B9A87C-0219-49F7-A17B-35F16CA15531}" destId="{D2DFD01E-F05C-4FF1-A81A-527944907072}" srcOrd="2" destOrd="0" presId="urn:microsoft.com/office/officeart/2005/8/layout/hierarchy6"/>
    <dgm:cxn modelId="{AF0B6F8D-22FC-9142-AB67-66B2B9D0B48E}" type="presParOf" srcId="{53B9A87C-0219-49F7-A17B-35F16CA15531}" destId="{52BEBF6C-E2C9-4709-BD8E-E43D0FE0ADCA}" srcOrd="3" destOrd="0" presId="urn:microsoft.com/office/officeart/2005/8/layout/hierarchy6"/>
    <dgm:cxn modelId="{6921EC4B-AACD-0E41-BCAE-CEA81A43B01B}" type="presParOf" srcId="{52BEBF6C-E2C9-4709-BD8E-E43D0FE0ADCA}" destId="{03B11BDB-C0D7-47FB-83B4-1420E335FE60}" srcOrd="0" destOrd="0" presId="urn:microsoft.com/office/officeart/2005/8/layout/hierarchy6"/>
    <dgm:cxn modelId="{A5F8FBC8-9D29-2848-B742-90BB3755B395}" type="presParOf" srcId="{52BEBF6C-E2C9-4709-BD8E-E43D0FE0ADCA}" destId="{17C21D91-2A4C-4D2A-B608-D9B5B83739CE}" srcOrd="1" destOrd="0" presId="urn:microsoft.com/office/officeart/2005/8/layout/hierarchy6"/>
    <dgm:cxn modelId="{A5102CE0-4768-144E-9583-1E8895ED8FF7}" type="presParOf" srcId="{8792649F-370B-4825-AF9D-B7F814C18A6C}" destId="{6E9C4D08-4E95-4BE2-B7F9-AAC245C6E0F2}" srcOrd="2" destOrd="0" presId="urn:microsoft.com/office/officeart/2005/8/layout/hierarchy6"/>
    <dgm:cxn modelId="{5163CA34-FD81-314A-9B52-D3821AF6798C}" type="presParOf" srcId="{8792649F-370B-4825-AF9D-B7F814C18A6C}" destId="{E34174CB-6D26-4424-8B84-F17D167D0234}" srcOrd="3" destOrd="0" presId="urn:microsoft.com/office/officeart/2005/8/layout/hierarchy6"/>
    <dgm:cxn modelId="{B69C1ED4-F7BE-1848-B309-FE232BF3A57A}" type="presParOf" srcId="{E34174CB-6D26-4424-8B84-F17D167D0234}" destId="{BDCBACB9-E16E-4AD0-9A7F-CC7BCFE542D3}" srcOrd="0" destOrd="0" presId="urn:microsoft.com/office/officeart/2005/8/layout/hierarchy6"/>
    <dgm:cxn modelId="{75333DA6-C4F3-E741-A661-C5C687FC918A}" type="presParOf" srcId="{E34174CB-6D26-4424-8B84-F17D167D0234}" destId="{FE49367A-A32F-4D99-9D12-88B6E3486130}" srcOrd="1" destOrd="0" presId="urn:microsoft.com/office/officeart/2005/8/layout/hierarchy6"/>
    <dgm:cxn modelId="{43D5C9C5-F6B1-F747-A859-92CAA413126E}" type="presParOf" srcId="{FE49367A-A32F-4D99-9D12-88B6E3486130}" destId="{2A68D985-C92F-45FE-8FB3-BBC5680921EC}" srcOrd="0" destOrd="0" presId="urn:microsoft.com/office/officeart/2005/8/layout/hierarchy6"/>
    <dgm:cxn modelId="{9D473569-3BF1-5447-9166-C765431DD68B}" type="presParOf" srcId="{FE49367A-A32F-4D99-9D12-88B6E3486130}" destId="{E6A38AB2-ACF3-4217-8E90-95053CADE5A1}" srcOrd="1" destOrd="0" presId="urn:microsoft.com/office/officeart/2005/8/layout/hierarchy6"/>
    <dgm:cxn modelId="{F564DBC8-C7FB-5045-9A93-AB40F94E0340}" type="presParOf" srcId="{E6A38AB2-ACF3-4217-8E90-95053CADE5A1}" destId="{08425878-0E76-4662-A428-654A5158D618}" srcOrd="0" destOrd="0" presId="urn:microsoft.com/office/officeart/2005/8/layout/hierarchy6"/>
    <dgm:cxn modelId="{13CAFF87-3230-BC43-BDFE-B6B04CECD47A}" type="presParOf" srcId="{E6A38AB2-ACF3-4217-8E90-95053CADE5A1}" destId="{162BB4A9-2FD9-4994-AB7B-D762F2BAF1A9}" srcOrd="1" destOrd="0" presId="urn:microsoft.com/office/officeart/2005/8/layout/hierarchy6"/>
    <dgm:cxn modelId="{4D0F06E8-5733-8E49-B117-D87A1798E50F}" type="presParOf" srcId="{FE49367A-A32F-4D99-9D12-88B6E3486130}" destId="{2CA16542-C2F4-44BA-A8E6-D95F93151A26}" srcOrd="2" destOrd="0" presId="urn:microsoft.com/office/officeart/2005/8/layout/hierarchy6"/>
    <dgm:cxn modelId="{56824D9C-7C1C-9B49-A68C-6A1AA541B031}" type="presParOf" srcId="{FE49367A-A32F-4D99-9D12-88B6E3486130}" destId="{7671EF50-33C5-40C0-8C4A-368F8B1AC910}" srcOrd="3" destOrd="0" presId="urn:microsoft.com/office/officeart/2005/8/layout/hierarchy6"/>
    <dgm:cxn modelId="{5B255FA3-E801-7149-B786-6D666DF418CD}" type="presParOf" srcId="{7671EF50-33C5-40C0-8C4A-368F8B1AC910}" destId="{6CB00E06-8B6D-435F-8935-A3B8F39112A7}" srcOrd="0" destOrd="0" presId="urn:microsoft.com/office/officeart/2005/8/layout/hierarchy6"/>
    <dgm:cxn modelId="{128AAF4B-E4B1-274B-A005-0B0B0CF273C4}" type="presParOf" srcId="{7671EF50-33C5-40C0-8C4A-368F8B1AC910}" destId="{F0853806-350D-401E-9D09-8C800076437A}" srcOrd="1" destOrd="0" presId="urn:microsoft.com/office/officeart/2005/8/layout/hierarchy6"/>
    <dgm:cxn modelId="{2D1E0B59-6258-5945-B325-457D0A9771B2}" type="presParOf" srcId="{4E090539-9649-48A1-A4BC-2D2FA741CB3E}" destId="{02A84E9A-E69B-45B3-9EDB-EBEC170FBA57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C564813-7F78-48D9-BF28-AFC6A02C2413}" type="doc">
      <dgm:prSet loTypeId="urn:microsoft.com/office/officeart/2005/8/layout/hierarchy6" loCatId="hierarchy" qsTypeId="urn:microsoft.com/office/officeart/2005/8/quickstyle/simple3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1616D202-5FB5-4CBC-BE00-913750F4B299}">
      <dgm:prSet phldrT="[Text]" custT="1"/>
      <dgm:spPr/>
      <dgm:t>
        <a:bodyPr/>
        <a:lstStyle/>
        <a:p>
          <a:r>
            <a:rPr lang="en-US" sz="1700" dirty="0" smtClean="0"/>
            <a:t>entity</a:t>
          </a:r>
          <a:endParaRPr lang="en-US" sz="1700" dirty="0"/>
        </a:p>
      </dgm:t>
    </dgm:pt>
    <dgm:pt modelId="{26780C71-0E82-430B-9DC5-A047198B9891}" type="parTrans" cxnId="{07268AF4-ECD8-41C3-B9A3-28A88A8A5DC5}">
      <dgm:prSet/>
      <dgm:spPr/>
      <dgm:t>
        <a:bodyPr/>
        <a:lstStyle/>
        <a:p>
          <a:endParaRPr lang="en-US" sz="1700"/>
        </a:p>
      </dgm:t>
    </dgm:pt>
    <dgm:pt modelId="{2842DB98-E4DC-4B66-AB21-AFD755295663}" type="sibTrans" cxnId="{07268AF4-ECD8-41C3-B9A3-28A88A8A5DC5}">
      <dgm:prSet/>
      <dgm:spPr/>
      <dgm:t>
        <a:bodyPr/>
        <a:lstStyle/>
        <a:p>
          <a:endParaRPr lang="en-US" sz="1700"/>
        </a:p>
      </dgm:t>
    </dgm:pt>
    <dgm:pt modelId="{10BE8CB4-A294-48FA-AF20-3C8B2B10BA4B}">
      <dgm:prSet custT="1"/>
      <dgm:spPr/>
      <dgm:t>
        <a:bodyPr/>
        <a:lstStyle/>
        <a:p>
          <a:r>
            <a:rPr lang="en-US" sz="1700" dirty="0" smtClean="0"/>
            <a:t>horse</a:t>
          </a:r>
          <a:endParaRPr lang="en-US" sz="1700" dirty="0"/>
        </a:p>
      </dgm:t>
    </dgm:pt>
    <dgm:pt modelId="{C80CFE07-2BFE-4550-874C-D67E6AC1734C}" type="parTrans" cxnId="{9F8A555B-EEC6-4501-A859-3C31AA401516}">
      <dgm:prSet/>
      <dgm:spPr/>
      <dgm:t>
        <a:bodyPr/>
        <a:lstStyle/>
        <a:p>
          <a:endParaRPr lang="en-US" sz="1700"/>
        </a:p>
      </dgm:t>
    </dgm:pt>
    <dgm:pt modelId="{06F07E7D-A3D7-443F-8167-540D32BF7997}" type="sibTrans" cxnId="{9F8A555B-EEC6-4501-A859-3C31AA401516}">
      <dgm:prSet/>
      <dgm:spPr/>
      <dgm:t>
        <a:bodyPr/>
        <a:lstStyle/>
        <a:p>
          <a:endParaRPr lang="en-US" sz="1700"/>
        </a:p>
      </dgm:t>
    </dgm:pt>
    <dgm:pt modelId="{DB5C8F68-63D7-45F0-9C4D-0E4F48894D4C}">
      <dgm:prSet custT="1"/>
      <dgm:spPr/>
      <dgm:t>
        <a:bodyPr/>
        <a:lstStyle/>
        <a:p>
          <a:r>
            <a:rPr lang="en-US" sz="1700" dirty="0" smtClean="0"/>
            <a:t>elephant</a:t>
          </a:r>
          <a:endParaRPr lang="en-US" sz="1700" dirty="0"/>
        </a:p>
      </dgm:t>
    </dgm:pt>
    <dgm:pt modelId="{6555DE75-6035-4D5B-813A-5447DB1A00AA}" type="parTrans" cxnId="{FD893076-CD79-4816-8C4E-CB90C506C151}">
      <dgm:prSet/>
      <dgm:spPr/>
      <dgm:t>
        <a:bodyPr/>
        <a:lstStyle/>
        <a:p>
          <a:endParaRPr lang="en-US" sz="1700"/>
        </a:p>
      </dgm:t>
    </dgm:pt>
    <dgm:pt modelId="{43019CAE-186A-4EB9-9F0A-AC45F36186CA}" type="sibTrans" cxnId="{FD893076-CD79-4816-8C4E-CB90C506C151}">
      <dgm:prSet/>
      <dgm:spPr/>
      <dgm:t>
        <a:bodyPr/>
        <a:lstStyle/>
        <a:p>
          <a:endParaRPr lang="en-US" sz="1700"/>
        </a:p>
      </dgm:t>
    </dgm:pt>
    <dgm:pt modelId="{FB6AD318-E0B7-4854-8531-095992B4DF6F}">
      <dgm:prSet custT="1"/>
      <dgm:spPr/>
      <dgm:t>
        <a:bodyPr/>
        <a:lstStyle/>
        <a:p>
          <a:r>
            <a:rPr lang="en-US" sz="1700" dirty="0" smtClean="0"/>
            <a:t>vehicle</a:t>
          </a:r>
          <a:endParaRPr lang="en-US" sz="1700" dirty="0"/>
        </a:p>
      </dgm:t>
    </dgm:pt>
    <dgm:pt modelId="{B419C8A0-1109-4B71-B8F7-774F9D55E062}" type="parTrans" cxnId="{C1A349D0-10E9-4170-95DE-1E3F35D26ED9}">
      <dgm:prSet/>
      <dgm:spPr/>
      <dgm:t>
        <a:bodyPr/>
        <a:lstStyle/>
        <a:p>
          <a:endParaRPr lang="en-US" sz="1700"/>
        </a:p>
      </dgm:t>
    </dgm:pt>
    <dgm:pt modelId="{9358A5D2-52B0-4D88-A81F-08785AD223CD}" type="sibTrans" cxnId="{C1A349D0-10E9-4170-95DE-1E3F35D26ED9}">
      <dgm:prSet/>
      <dgm:spPr/>
      <dgm:t>
        <a:bodyPr/>
        <a:lstStyle/>
        <a:p>
          <a:endParaRPr lang="en-US" sz="1700"/>
        </a:p>
      </dgm:t>
    </dgm:pt>
    <dgm:pt modelId="{E0CC8472-9644-4660-A044-F3702840C046}">
      <dgm:prSet custT="1"/>
      <dgm:spPr/>
      <dgm:t>
        <a:bodyPr/>
        <a:lstStyle/>
        <a:p>
          <a:r>
            <a:rPr lang="en-US" sz="1700" dirty="0" smtClean="0"/>
            <a:t>car</a:t>
          </a:r>
        </a:p>
      </dgm:t>
    </dgm:pt>
    <dgm:pt modelId="{E77026FE-5C1A-4A1F-9F5F-2CAF25FB8341}" type="parTrans" cxnId="{B666CF54-CA5A-4022-9C20-4C07586C6DDC}">
      <dgm:prSet/>
      <dgm:spPr/>
      <dgm:t>
        <a:bodyPr/>
        <a:lstStyle/>
        <a:p>
          <a:endParaRPr lang="en-US" sz="1700"/>
        </a:p>
      </dgm:t>
    </dgm:pt>
    <dgm:pt modelId="{F34FA4E5-97AE-47F2-B1DB-B7CE9492CACE}" type="sibTrans" cxnId="{B666CF54-CA5A-4022-9C20-4C07586C6DDC}">
      <dgm:prSet/>
      <dgm:spPr/>
      <dgm:t>
        <a:bodyPr/>
        <a:lstStyle/>
        <a:p>
          <a:endParaRPr lang="en-US" sz="1700"/>
        </a:p>
      </dgm:t>
    </dgm:pt>
    <dgm:pt modelId="{358B4876-B808-4484-AA18-46080120CA34}">
      <dgm:prSet phldrT="[Text]" custT="1"/>
      <dgm:spPr/>
      <dgm:t>
        <a:bodyPr/>
        <a:lstStyle/>
        <a:p>
          <a:r>
            <a:rPr lang="en-US" sz="1700" dirty="0" smtClean="0"/>
            <a:t>animal</a:t>
          </a:r>
          <a:endParaRPr lang="en-US" sz="1700" dirty="0"/>
        </a:p>
      </dgm:t>
    </dgm:pt>
    <dgm:pt modelId="{32D457B9-4BD7-442D-942C-EF2F738028DE}" type="sibTrans" cxnId="{C4E0CC84-5EC2-4191-B34B-8314EDAFD379}">
      <dgm:prSet/>
      <dgm:spPr/>
      <dgm:t>
        <a:bodyPr/>
        <a:lstStyle/>
        <a:p>
          <a:endParaRPr lang="en-US" sz="1700"/>
        </a:p>
      </dgm:t>
    </dgm:pt>
    <dgm:pt modelId="{33A2BE56-D4B2-4002-A4CD-A49214E6A2ED}" type="parTrans" cxnId="{C4E0CC84-5EC2-4191-B34B-8314EDAFD379}">
      <dgm:prSet/>
      <dgm:spPr/>
      <dgm:t>
        <a:bodyPr/>
        <a:lstStyle/>
        <a:p>
          <a:endParaRPr lang="en-US" sz="1700"/>
        </a:p>
      </dgm:t>
    </dgm:pt>
    <dgm:pt modelId="{2B405C74-5712-4C02-8D33-EE5BAD60CA80}">
      <dgm:prSet phldrT="[Text]" custT="1"/>
      <dgm:spPr/>
      <dgm:t>
        <a:bodyPr/>
        <a:lstStyle/>
        <a:p>
          <a:r>
            <a:rPr lang="en-US" sz="1700" dirty="0" smtClean="0"/>
            <a:t>mammal</a:t>
          </a:r>
          <a:endParaRPr lang="en-US" sz="1700" dirty="0"/>
        </a:p>
      </dgm:t>
    </dgm:pt>
    <dgm:pt modelId="{8E433A51-397B-47D5-83FA-1CC19EEE693C}" type="parTrans" cxnId="{54D78583-3EC7-4570-875D-DEC9520FAA7F}">
      <dgm:prSet/>
      <dgm:spPr/>
      <dgm:t>
        <a:bodyPr/>
        <a:lstStyle/>
        <a:p>
          <a:endParaRPr lang="en-US" sz="1700"/>
        </a:p>
      </dgm:t>
    </dgm:pt>
    <dgm:pt modelId="{E2C587C0-4367-4104-A181-E40CC91798D8}" type="sibTrans" cxnId="{54D78583-3EC7-4570-875D-DEC9520FAA7F}">
      <dgm:prSet/>
      <dgm:spPr/>
      <dgm:t>
        <a:bodyPr/>
        <a:lstStyle/>
        <a:p>
          <a:endParaRPr lang="en-US" sz="1700"/>
        </a:p>
      </dgm:t>
    </dgm:pt>
    <dgm:pt modelId="{61B565A1-094D-4E22-BAEA-34CEA5CE3E10}">
      <dgm:prSet custT="1"/>
      <dgm:spPr/>
      <dgm:t>
        <a:bodyPr/>
        <a:lstStyle/>
        <a:p>
          <a:r>
            <a:rPr lang="en-US" sz="1700" dirty="0" smtClean="0"/>
            <a:t>bike</a:t>
          </a:r>
        </a:p>
      </dgm:t>
    </dgm:pt>
    <dgm:pt modelId="{FBE05425-8234-417B-9864-817B867BBA6D}" type="parTrans" cxnId="{2F1D98B5-C91B-43B3-861B-159B80A4EE28}">
      <dgm:prSet/>
      <dgm:spPr/>
      <dgm:t>
        <a:bodyPr/>
        <a:lstStyle/>
        <a:p>
          <a:endParaRPr lang="en-US" sz="1700"/>
        </a:p>
      </dgm:t>
    </dgm:pt>
    <dgm:pt modelId="{C6FBB400-B850-48E9-B3ED-20C0659B8342}" type="sibTrans" cxnId="{2F1D98B5-C91B-43B3-861B-159B80A4EE28}">
      <dgm:prSet/>
      <dgm:spPr/>
      <dgm:t>
        <a:bodyPr/>
        <a:lstStyle/>
        <a:p>
          <a:endParaRPr lang="en-US" sz="1700"/>
        </a:p>
      </dgm:t>
    </dgm:pt>
    <dgm:pt modelId="{4E090539-9649-48A1-A4BC-2D2FA741CB3E}" type="pres">
      <dgm:prSet presAssocID="{DC564813-7F78-48D9-BF28-AFC6A02C2413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9A7A681E-A1AF-4715-B42B-A97B8C304BDC}" type="pres">
      <dgm:prSet presAssocID="{DC564813-7F78-48D9-BF28-AFC6A02C2413}" presName="hierFlow" presStyleCnt="0"/>
      <dgm:spPr/>
      <dgm:t>
        <a:bodyPr/>
        <a:lstStyle/>
        <a:p>
          <a:endParaRPr lang="de-DE"/>
        </a:p>
      </dgm:t>
    </dgm:pt>
    <dgm:pt modelId="{5DAF1831-BD84-4531-98B6-571EA875B955}" type="pres">
      <dgm:prSet presAssocID="{DC564813-7F78-48D9-BF28-AFC6A02C2413}" presName="hierChild1" presStyleCnt="0">
        <dgm:presLayoutVars>
          <dgm:chPref val="1"/>
          <dgm:animOne val="branch"/>
          <dgm:animLvl val="lvl"/>
        </dgm:presLayoutVars>
      </dgm:prSet>
      <dgm:spPr/>
      <dgm:t>
        <a:bodyPr/>
        <a:lstStyle/>
        <a:p>
          <a:endParaRPr lang="de-DE"/>
        </a:p>
      </dgm:t>
    </dgm:pt>
    <dgm:pt modelId="{CD4179C2-3427-4186-8405-EB22521E0C79}" type="pres">
      <dgm:prSet presAssocID="{1616D202-5FB5-4CBC-BE00-913750F4B299}" presName="Name14" presStyleCnt="0"/>
      <dgm:spPr/>
      <dgm:t>
        <a:bodyPr/>
        <a:lstStyle/>
        <a:p>
          <a:endParaRPr lang="de-DE"/>
        </a:p>
      </dgm:t>
    </dgm:pt>
    <dgm:pt modelId="{F65C27E5-7F66-4C3D-9EB7-88A7DAD10EEE}" type="pres">
      <dgm:prSet presAssocID="{1616D202-5FB5-4CBC-BE00-913750F4B299}" presName="level1Shap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8792649F-370B-4825-AF9D-B7F814C18A6C}" type="pres">
      <dgm:prSet presAssocID="{1616D202-5FB5-4CBC-BE00-913750F4B299}" presName="hierChild2" presStyleCnt="0"/>
      <dgm:spPr/>
      <dgm:t>
        <a:bodyPr/>
        <a:lstStyle/>
        <a:p>
          <a:endParaRPr lang="de-DE"/>
        </a:p>
      </dgm:t>
    </dgm:pt>
    <dgm:pt modelId="{A1D71206-F764-4095-98E9-E6C887887EA1}" type="pres">
      <dgm:prSet presAssocID="{33A2BE56-D4B2-4002-A4CD-A49214E6A2ED}" presName="Name19" presStyleLbl="parChTrans1D2" presStyleIdx="0" presStyleCnt="2"/>
      <dgm:spPr/>
      <dgm:t>
        <a:bodyPr/>
        <a:lstStyle/>
        <a:p>
          <a:endParaRPr lang="de-DE"/>
        </a:p>
      </dgm:t>
    </dgm:pt>
    <dgm:pt modelId="{B18F7418-325E-456B-847E-A51BFDD3A809}" type="pres">
      <dgm:prSet presAssocID="{358B4876-B808-4484-AA18-46080120CA34}" presName="Name21" presStyleCnt="0"/>
      <dgm:spPr/>
      <dgm:t>
        <a:bodyPr/>
        <a:lstStyle/>
        <a:p>
          <a:endParaRPr lang="de-DE"/>
        </a:p>
      </dgm:t>
    </dgm:pt>
    <dgm:pt modelId="{F32D7A5C-F5BA-4F44-A75E-80D31C73B591}" type="pres">
      <dgm:prSet presAssocID="{358B4876-B808-4484-AA18-46080120CA34}" presName="level2Shape" presStyleLbl="node2" presStyleIdx="0" presStyleCnt="2"/>
      <dgm:spPr/>
      <dgm:t>
        <a:bodyPr/>
        <a:lstStyle/>
        <a:p>
          <a:endParaRPr lang="de-DE"/>
        </a:p>
      </dgm:t>
    </dgm:pt>
    <dgm:pt modelId="{73CED156-F457-4458-94B9-98BB0A37F49C}" type="pres">
      <dgm:prSet presAssocID="{358B4876-B808-4484-AA18-46080120CA34}" presName="hierChild3" presStyleCnt="0"/>
      <dgm:spPr/>
      <dgm:t>
        <a:bodyPr/>
        <a:lstStyle/>
        <a:p>
          <a:endParaRPr lang="de-DE"/>
        </a:p>
      </dgm:t>
    </dgm:pt>
    <dgm:pt modelId="{BAB59C82-27A4-4EC7-AB11-B8601D95F5F9}" type="pres">
      <dgm:prSet presAssocID="{8E433A51-397B-47D5-83FA-1CC19EEE693C}" presName="Name19" presStyleLbl="parChTrans1D3" presStyleIdx="0" presStyleCnt="3"/>
      <dgm:spPr/>
      <dgm:t>
        <a:bodyPr/>
        <a:lstStyle/>
        <a:p>
          <a:endParaRPr lang="de-DE"/>
        </a:p>
      </dgm:t>
    </dgm:pt>
    <dgm:pt modelId="{FEB18EA3-6E75-41B1-8A7D-CEB0A95C672A}" type="pres">
      <dgm:prSet presAssocID="{2B405C74-5712-4C02-8D33-EE5BAD60CA80}" presName="Name21" presStyleCnt="0"/>
      <dgm:spPr/>
      <dgm:t>
        <a:bodyPr/>
        <a:lstStyle/>
        <a:p>
          <a:endParaRPr lang="de-DE"/>
        </a:p>
      </dgm:t>
    </dgm:pt>
    <dgm:pt modelId="{D99B7D8F-987E-46EA-85E5-328EF43507E3}" type="pres">
      <dgm:prSet presAssocID="{2B405C74-5712-4C02-8D33-EE5BAD60CA80}" presName="level2Shape" presStyleLbl="node3" presStyleIdx="0" presStyleCnt="3"/>
      <dgm:spPr/>
      <dgm:t>
        <a:bodyPr/>
        <a:lstStyle/>
        <a:p>
          <a:endParaRPr lang="de-DE"/>
        </a:p>
      </dgm:t>
    </dgm:pt>
    <dgm:pt modelId="{53B9A87C-0219-49F7-A17B-35F16CA15531}" type="pres">
      <dgm:prSet presAssocID="{2B405C74-5712-4C02-8D33-EE5BAD60CA80}" presName="hierChild3" presStyleCnt="0"/>
      <dgm:spPr/>
      <dgm:t>
        <a:bodyPr/>
        <a:lstStyle/>
        <a:p>
          <a:endParaRPr lang="de-DE"/>
        </a:p>
      </dgm:t>
    </dgm:pt>
    <dgm:pt modelId="{718CAE1E-6AB2-4B6B-B637-46B61CD6D94A}" type="pres">
      <dgm:prSet presAssocID="{C80CFE07-2BFE-4550-874C-D67E6AC1734C}" presName="Name19" presStyleLbl="parChTrans1D4" presStyleIdx="0" presStyleCnt="2"/>
      <dgm:spPr/>
      <dgm:t>
        <a:bodyPr/>
        <a:lstStyle/>
        <a:p>
          <a:endParaRPr lang="de-DE"/>
        </a:p>
      </dgm:t>
    </dgm:pt>
    <dgm:pt modelId="{B9C51145-BBCC-48CE-9D6B-59BC81E28A6F}" type="pres">
      <dgm:prSet presAssocID="{10BE8CB4-A294-48FA-AF20-3C8B2B10BA4B}" presName="Name21" presStyleCnt="0"/>
      <dgm:spPr/>
      <dgm:t>
        <a:bodyPr/>
        <a:lstStyle/>
        <a:p>
          <a:endParaRPr lang="de-DE"/>
        </a:p>
      </dgm:t>
    </dgm:pt>
    <dgm:pt modelId="{A25D3AC3-8316-4431-94DD-8E8DEB263AC4}" type="pres">
      <dgm:prSet presAssocID="{10BE8CB4-A294-48FA-AF20-3C8B2B10BA4B}" presName="level2Shape" presStyleLbl="node4" presStyleIdx="0" presStyleCnt="2"/>
      <dgm:spPr/>
      <dgm:t>
        <a:bodyPr/>
        <a:lstStyle/>
        <a:p>
          <a:endParaRPr lang="de-DE"/>
        </a:p>
      </dgm:t>
    </dgm:pt>
    <dgm:pt modelId="{F17D5691-930E-4591-AC4E-CB1CCD4347BA}" type="pres">
      <dgm:prSet presAssocID="{10BE8CB4-A294-48FA-AF20-3C8B2B10BA4B}" presName="hierChild3" presStyleCnt="0"/>
      <dgm:spPr/>
      <dgm:t>
        <a:bodyPr/>
        <a:lstStyle/>
        <a:p>
          <a:endParaRPr lang="de-DE"/>
        </a:p>
      </dgm:t>
    </dgm:pt>
    <dgm:pt modelId="{D2DFD01E-F05C-4FF1-A81A-527944907072}" type="pres">
      <dgm:prSet presAssocID="{6555DE75-6035-4D5B-813A-5447DB1A00AA}" presName="Name19" presStyleLbl="parChTrans1D4" presStyleIdx="1" presStyleCnt="2"/>
      <dgm:spPr/>
      <dgm:t>
        <a:bodyPr/>
        <a:lstStyle/>
        <a:p>
          <a:endParaRPr lang="de-DE"/>
        </a:p>
      </dgm:t>
    </dgm:pt>
    <dgm:pt modelId="{52BEBF6C-E2C9-4709-BD8E-E43D0FE0ADCA}" type="pres">
      <dgm:prSet presAssocID="{DB5C8F68-63D7-45F0-9C4D-0E4F48894D4C}" presName="Name21" presStyleCnt="0"/>
      <dgm:spPr/>
      <dgm:t>
        <a:bodyPr/>
        <a:lstStyle/>
        <a:p>
          <a:endParaRPr lang="de-DE"/>
        </a:p>
      </dgm:t>
    </dgm:pt>
    <dgm:pt modelId="{03B11BDB-C0D7-47FB-83B4-1420E335FE60}" type="pres">
      <dgm:prSet presAssocID="{DB5C8F68-63D7-45F0-9C4D-0E4F48894D4C}" presName="level2Shape" presStyleLbl="node4" presStyleIdx="1" presStyleCnt="2"/>
      <dgm:spPr/>
      <dgm:t>
        <a:bodyPr/>
        <a:lstStyle/>
        <a:p>
          <a:endParaRPr lang="de-DE"/>
        </a:p>
      </dgm:t>
    </dgm:pt>
    <dgm:pt modelId="{17C21D91-2A4C-4D2A-B608-D9B5B83739CE}" type="pres">
      <dgm:prSet presAssocID="{DB5C8F68-63D7-45F0-9C4D-0E4F48894D4C}" presName="hierChild3" presStyleCnt="0"/>
      <dgm:spPr/>
      <dgm:t>
        <a:bodyPr/>
        <a:lstStyle/>
        <a:p>
          <a:endParaRPr lang="de-DE"/>
        </a:p>
      </dgm:t>
    </dgm:pt>
    <dgm:pt modelId="{6E9C4D08-4E95-4BE2-B7F9-AAC245C6E0F2}" type="pres">
      <dgm:prSet presAssocID="{B419C8A0-1109-4B71-B8F7-774F9D55E062}" presName="Name19" presStyleLbl="parChTrans1D2" presStyleIdx="1" presStyleCnt="2"/>
      <dgm:spPr/>
      <dgm:t>
        <a:bodyPr/>
        <a:lstStyle/>
        <a:p>
          <a:endParaRPr lang="de-DE"/>
        </a:p>
      </dgm:t>
    </dgm:pt>
    <dgm:pt modelId="{E34174CB-6D26-4424-8B84-F17D167D0234}" type="pres">
      <dgm:prSet presAssocID="{FB6AD318-E0B7-4854-8531-095992B4DF6F}" presName="Name21" presStyleCnt="0"/>
      <dgm:spPr/>
      <dgm:t>
        <a:bodyPr/>
        <a:lstStyle/>
        <a:p>
          <a:endParaRPr lang="de-DE"/>
        </a:p>
      </dgm:t>
    </dgm:pt>
    <dgm:pt modelId="{BDCBACB9-E16E-4AD0-9A7F-CC7BCFE542D3}" type="pres">
      <dgm:prSet presAssocID="{FB6AD318-E0B7-4854-8531-095992B4DF6F}" presName="level2Shape" presStyleLbl="node2" presStyleIdx="1" presStyleCnt="2"/>
      <dgm:spPr/>
      <dgm:t>
        <a:bodyPr/>
        <a:lstStyle/>
        <a:p>
          <a:endParaRPr lang="de-DE"/>
        </a:p>
      </dgm:t>
    </dgm:pt>
    <dgm:pt modelId="{FE49367A-A32F-4D99-9D12-88B6E3486130}" type="pres">
      <dgm:prSet presAssocID="{FB6AD318-E0B7-4854-8531-095992B4DF6F}" presName="hierChild3" presStyleCnt="0"/>
      <dgm:spPr/>
      <dgm:t>
        <a:bodyPr/>
        <a:lstStyle/>
        <a:p>
          <a:endParaRPr lang="de-DE"/>
        </a:p>
      </dgm:t>
    </dgm:pt>
    <dgm:pt modelId="{2A68D985-C92F-45FE-8FB3-BBC5680921EC}" type="pres">
      <dgm:prSet presAssocID="{E77026FE-5C1A-4A1F-9F5F-2CAF25FB8341}" presName="Name19" presStyleLbl="parChTrans1D3" presStyleIdx="1" presStyleCnt="3"/>
      <dgm:spPr/>
      <dgm:t>
        <a:bodyPr/>
        <a:lstStyle/>
        <a:p>
          <a:endParaRPr lang="de-DE"/>
        </a:p>
      </dgm:t>
    </dgm:pt>
    <dgm:pt modelId="{E6A38AB2-ACF3-4217-8E90-95053CADE5A1}" type="pres">
      <dgm:prSet presAssocID="{E0CC8472-9644-4660-A044-F3702840C046}" presName="Name21" presStyleCnt="0"/>
      <dgm:spPr/>
      <dgm:t>
        <a:bodyPr/>
        <a:lstStyle/>
        <a:p>
          <a:endParaRPr lang="de-DE"/>
        </a:p>
      </dgm:t>
    </dgm:pt>
    <dgm:pt modelId="{08425878-0E76-4662-A428-654A5158D618}" type="pres">
      <dgm:prSet presAssocID="{E0CC8472-9644-4660-A044-F3702840C046}" presName="level2Shape" presStyleLbl="node3" presStyleIdx="1" presStyleCnt="3"/>
      <dgm:spPr/>
      <dgm:t>
        <a:bodyPr/>
        <a:lstStyle/>
        <a:p>
          <a:endParaRPr lang="de-DE"/>
        </a:p>
      </dgm:t>
    </dgm:pt>
    <dgm:pt modelId="{162BB4A9-2FD9-4994-AB7B-D762F2BAF1A9}" type="pres">
      <dgm:prSet presAssocID="{E0CC8472-9644-4660-A044-F3702840C046}" presName="hierChild3" presStyleCnt="0"/>
      <dgm:spPr/>
      <dgm:t>
        <a:bodyPr/>
        <a:lstStyle/>
        <a:p>
          <a:endParaRPr lang="de-DE"/>
        </a:p>
      </dgm:t>
    </dgm:pt>
    <dgm:pt modelId="{2CA16542-C2F4-44BA-A8E6-D95F93151A26}" type="pres">
      <dgm:prSet presAssocID="{FBE05425-8234-417B-9864-817B867BBA6D}" presName="Name19" presStyleLbl="parChTrans1D3" presStyleIdx="2" presStyleCnt="3"/>
      <dgm:spPr/>
      <dgm:t>
        <a:bodyPr/>
        <a:lstStyle/>
        <a:p>
          <a:endParaRPr lang="de-DE"/>
        </a:p>
      </dgm:t>
    </dgm:pt>
    <dgm:pt modelId="{7671EF50-33C5-40C0-8C4A-368F8B1AC910}" type="pres">
      <dgm:prSet presAssocID="{61B565A1-094D-4E22-BAEA-34CEA5CE3E10}" presName="Name21" presStyleCnt="0"/>
      <dgm:spPr/>
      <dgm:t>
        <a:bodyPr/>
        <a:lstStyle/>
        <a:p>
          <a:endParaRPr lang="de-DE"/>
        </a:p>
      </dgm:t>
    </dgm:pt>
    <dgm:pt modelId="{6CB00E06-8B6D-435F-8935-A3B8F39112A7}" type="pres">
      <dgm:prSet presAssocID="{61B565A1-094D-4E22-BAEA-34CEA5CE3E10}" presName="level2Shape" presStyleLbl="node3" presStyleIdx="2" presStyleCnt="3"/>
      <dgm:spPr/>
      <dgm:t>
        <a:bodyPr/>
        <a:lstStyle/>
        <a:p>
          <a:endParaRPr lang="de-DE"/>
        </a:p>
      </dgm:t>
    </dgm:pt>
    <dgm:pt modelId="{F0853806-350D-401E-9D09-8C800076437A}" type="pres">
      <dgm:prSet presAssocID="{61B565A1-094D-4E22-BAEA-34CEA5CE3E10}" presName="hierChild3" presStyleCnt="0"/>
      <dgm:spPr/>
      <dgm:t>
        <a:bodyPr/>
        <a:lstStyle/>
        <a:p>
          <a:endParaRPr lang="de-DE"/>
        </a:p>
      </dgm:t>
    </dgm:pt>
    <dgm:pt modelId="{02A84E9A-E69B-45B3-9EDB-EBEC170FBA57}" type="pres">
      <dgm:prSet presAssocID="{DC564813-7F78-48D9-BF28-AFC6A02C2413}" presName="bgShapesFlow" presStyleCnt="0"/>
      <dgm:spPr/>
      <dgm:t>
        <a:bodyPr/>
        <a:lstStyle/>
        <a:p>
          <a:endParaRPr lang="de-DE"/>
        </a:p>
      </dgm:t>
    </dgm:pt>
  </dgm:ptLst>
  <dgm:cxnLst>
    <dgm:cxn modelId="{1DDE8C4C-02C3-8C45-B00E-22E5855B7DB3}" type="presOf" srcId="{E0CC8472-9644-4660-A044-F3702840C046}" destId="{08425878-0E76-4662-A428-654A5158D618}" srcOrd="0" destOrd="0" presId="urn:microsoft.com/office/officeart/2005/8/layout/hierarchy6"/>
    <dgm:cxn modelId="{B666CF54-CA5A-4022-9C20-4C07586C6DDC}" srcId="{FB6AD318-E0B7-4854-8531-095992B4DF6F}" destId="{E0CC8472-9644-4660-A044-F3702840C046}" srcOrd="0" destOrd="0" parTransId="{E77026FE-5C1A-4A1F-9F5F-2CAF25FB8341}" sibTransId="{F34FA4E5-97AE-47F2-B1DB-B7CE9492CACE}"/>
    <dgm:cxn modelId="{2F1D98B5-C91B-43B3-861B-159B80A4EE28}" srcId="{FB6AD318-E0B7-4854-8531-095992B4DF6F}" destId="{61B565A1-094D-4E22-BAEA-34CEA5CE3E10}" srcOrd="1" destOrd="0" parTransId="{FBE05425-8234-417B-9864-817B867BBA6D}" sibTransId="{C6FBB400-B850-48E9-B3ED-20C0659B8342}"/>
    <dgm:cxn modelId="{DE730EEC-E695-5B4F-9A89-0038EB2A0895}" type="presOf" srcId="{2B405C74-5712-4C02-8D33-EE5BAD60CA80}" destId="{D99B7D8F-987E-46EA-85E5-328EF43507E3}" srcOrd="0" destOrd="0" presId="urn:microsoft.com/office/officeart/2005/8/layout/hierarchy6"/>
    <dgm:cxn modelId="{3FE1F75D-FD77-5C45-8A00-AD79BD553FB8}" type="presOf" srcId="{E77026FE-5C1A-4A1F-9F5F-2CAF25FB8341}" destId="{2A68D985-C92F-45FE-8FB3-BBC5680921EC}" srcOrd="0" destOrd="0" presId="urn:microsoft.com/office/officeart/2005/8/layout/hierarchy6"/>
    <dgm:cxn modelId="{8A5D6732-A0D2-8A4A-917F-EC765B4B9AD4}" type="presOf" srcId="{61B565A1-094D-4E22-BAEA-34CEA5CE3E10}" destId="{6CB00E06-8B6D-435F-8935-A3B8F39112A7}" srcOrd="0" destOrd="0" presId="urn:microsoft.com/office/officeart/2005/8/layout/hierarchy6"/>
    <dgm:cxn modelId="{47612F92-199E-9847-9E77-8B6F41DA532E}" type="presOf" srcId="{C80CFE07-2BFE-4550-874C-D67E6AC1734C}" destId="{718CAE1E-6AB2-4B6B-B637-46B61CD6D94A}" srcOrd="0" destOrd="0" presId="urn:microsoft.com/office/officeart/2005/8/layout/hierarchy6"/>
    <dgm:cxn modelId="{FD893076-CD79-4816-8C4E-CB90C506C151}" srcId="{2B405C74-5712-4C02-8D33-EE5BAD60CA80}" destId="{DB5C8F68-63D7-45F0-9C4D-0E4F48894D4C}" srcOrd="1" destOrd="0" parTransId="{6555DE75-6035-4D5B-813A-5447DB1A00AA}" sibTransId="{43019CAE-186A-4EB9-9F0A-AC45F36186CA}"/>
    <dgm:cxn modelId="{9F8A555B-EEC6-4501-A859-3C31AA401516}" srcId="{2B405C74-5712-4C02-8D33-EE5BAD60CA80}" destId="{10BE8CB4-A294-48FA-AF20-3C8B2B10BA4B}" srcOrd="0" destOrd="0" parTransId="{C80CFE07-2BFE-4550-874C-D67E6AC1734C}" sibTransId="{06F07E7D-A3D7-443F-8167-540D32BF7997}"/>
    <dgm:cxn modelId="{C4E0CC84-5EC2-4191-B34B-8314EDAFD379}" srcId="{1616D202-5FB5-4CBC-BE00-913750F4B299}" destId="{358B4876-B808-4484-AA18-46080120CA34}" srcOrd="0" destOrd="0" parTransId="{33A2BE56-D4B2-4002-A4CD-A49214E6A2ED}" sibTransId="{32D457B9-4BD7-442D-942C-EF2F738028DE}"/>
    <dgm:cxn modelId="{F1F9AA9B-33E8-6C43-8E3D-78D6EB1108C2}" type="presOf" srcId="{DB5C8F68-63D7-45F0-9C4D-0E4F48894D4C}" destId="{03B11BDB-C0D7-47FB-83B4-1420E335FE60}" srcOrd="0" destOrd="0" presId="urn:microsoft.com/office/officeart/2005/8/layout/hierarchy6"/>
    <dgm:cxn modelId="{B89DE0AB-DB41-1C42-8A54-783BA615E215}" type="presOf" srcId="{FB6AD318-E0B7-4854-8531-095992B4DF6F}" destId="{BDCBACB9-E16E-4AD0-9A7F-CC7BCFE542D3}" srcOrd="0" destOrd="0" presId="urn:microsoft.com/office/officeart/2005/8/layout/hierarchy6"/>
    <dgm:cxn modelId="{A050E522-B583-534B-A024-2DB53F4E87B2}" type="presOf" srcId="{8E433A51-397B-47D5-83FA-1CC19EEE693C}" destId="{BAB59C82-27A4-4EC7-AB11-B8601D95F5F9}" srcOrd="0" destOrd="0" presId="urn:microsoft.com/office/officeart/2005/8/layout/hierarchy6"/>
    <dgm:cxn modelId="{AC34E214-3603-9445-9155-768ABAC2AA94}" type="presOf" srcId="{1616D202-5FB5-4CBC-BE00-913750F4B299}" destId="{F65C27E5-7F66-4C3D-9EB7-88A7DAD10EEE}" srcOrd="0" destOrd="0" presId="urn:microsoft.com/office/officeart/2005/8/layout/hierarchy6"/>
    <dgm:cxn modelId="{61FAE6BC-87BA-394B-B79D-DB000ABB7DFC}" type="presOf" srcId="{B419C8A0-1109-4B71-B8F7-774F9D55E062}" destId="{6E9C4D08-4E95-4BE2-B7F9-AAC245C6E0F2}" srcOrd="0" destOrd="0" presId="urn:microsoft.com/office/officeart/2005/8/layout/hierarchy6"/>
    <dgm:cxn modelId="{07268AF4-ECD8-41C3-B9A3-28A88A8A5DC5}" srcId="{DC564813-7F78-48D9-BF28-AFC6A02C2413}" destId="{1616D202-5FB5-4CBC-BE00-913750F4B299}" srcOrd="0" destOrd="0" parTransId="{26780C71-0E82-430B-9DC5-A047198B9891}" sibTransId="{2842DB98-E4DC-4B66-AB21-AFD755295663}"/>
    <dgm:cxn modelId="{94433F16-E3C5-C447-87F4-458FD0E9F763}" type="presOf" srcId="{10BE8CB4-A294-48FA-AF20-3C8B2B10BA4B}" destId="{A25D3AC3-8316-4431-94DD-8E8DEB263AC4}" srcOrd="0" destOrd="0" presId="urn:microsoft.com/office/officeart/2005/8/layout/hierarchy6"/>
    <dgm:cxn modelId="{54D78583-3EC7-4570-875D-DEC9520FAA7F}" srcId="{358B4876-B808-4484-AA18-46080120CA34}" destId="{2B405C74-5712-4C02-8D33-EE5BAD60CA80}" srcOrd="0" destOrd="0" parTransId="{8E433A51-397B-47D5-83FA-1CC19EEE693C}" sibTransId="{E2C587C0-4367-4104-A181-E40CC91798D8}"/>
    <dgm:cxn modelId="{DA362C91-DD9D-F94E-B196-BE5239FD3CC1}" type="presOf" srcId="{DC564813-7F78-48D9-BF28-AFC6A02C2413}" destId="{4E090539-9649-48A1-A4BC-2D2FA741CB3E}" srcOrd="0" destOrd="0" presId="urn:microsoft.com/office/officeart/2005/8/layout/hierarchy6"/>
    <dgm:cxn modelId="{12E01A64-7066-2C4C-816F-3E38C8B9A379}" type="presOf" srcId="{358B4876-B808-4484-AA18-46080120CA34}" destId="{F32D7A5C-F5BA-4F44-A75E-80D31C73B591}" srcOrd="0" destOrd="0" presId="urn:microsoft.com/office/officeart/2005/8/layout/hierarchy6"/>
    <dgm:cxn modelId="{C1A349D0-10E9-4170-95DE-1E3F35D26ED9}" srcId="{1616D202-5FB5-4CBC-BE00-913750F4B299}" destId="{FB6AD318-E0B7-4854-8531-095992B4DF6F}" srcOrd="1" destOrd="0" parTransId="{B419C8A0-1109-4B71-B8F7-774F9D55E062}" sibTransId="{9358A5D2-52B0-4D88-A81F-08785AD223CD}"/>
    <dgm:cxn modelId="{DB4BFFB5-E562-3046-A745-81CCC5CD8C55}" type="presOf" srcId="{FBE05425-8234-417B-9864-817B867BBA6D}" destId="{2CA16542-C2F4-44BA-A8E6-D95F93151A26}" srcOrd="0" destOrd="0" presId="urn:microsoft.com/office/officeart/2005/8/layout/hierarchy6"/>
    <dgm:cxn modelId="{AF50DCB9-1282-314E-8014-2719922CC67E}" type="presOf" srcId="{33A2BE56-D4B2-4002-A4CD-A49214E6A2ED}" destId="{A1D71206-F764-4095-98E9-E6C887887EA1}" srcOrd="0" destOrd="0" presId="urn:microsoft.com/office/officeart/2005/8/layout/hierarchy6"/>
    <dgm:cxn modelId="{D78FA7C5-BDC8-E240-9AAA-8D479A3399B1}" type="presOf" srcId="{6555DE75-6035-4D5B-813A-5447DB1A00AA}" destId="{D2DFD01E-F05C-4FF1-A81A-527944907072}" srcOrd="0" destOrd="0" presId="urn:microsoft.com/office/officeart/2005/8/layout/hierarchy6"/>
    <dgm:cxn modelId="{C5977990-8AEB-8E42-9D89-AAD208A9607A}" type="presParOf" srcId="{4E090539-9649-48A1-A4BC-2D2FA741CB3E}" destId="{9A7A681E-A1AF-4715-B42B-A97B8C304BDC}" srcOrd="0" destOrd="0" presId="urn:microsoft.com/office/officeart/2005/8/layout/hierarchy6"/>
    <dgm:cxn modelId="{0DC7B4BF-C3D7-6A4A-BEC9-964E38F27363}" type="presParOf" srcId="{9A7A681E-A1AF-4715-B42B-A97B8C304BDC}" destId="{5DAF1831-BD84-4531-98B6-571EA875B955}" srcOrd="0" destOrd="0" presId="urn:microsoft.com/office/officeart/2005/8/layout/hierarchy6"/>
    <dgm:cxn modelId="{209ECD0C-F3DF-F44D-A654-C11269A6378D}" type="presParOf" srcId="{5DAF1831-BD84-4531-98B6-571EA875B955}" destId="{CD4179C2-3427-4186-8405-EB22521E0C79}" srcOrd="0" destOrd="0" presId="urn:microsoft.com/office/officeart/2005/8/layout/hierarchy6"/>
    <dgm:cxn modelId="{E19357AD-E925-5542-BB78-039207AC7D25}" type="presParOf" srcId="{CD4179C2-3427-4186-8405-EB22521E0C79}" destId="{F65C27E5-7F66-4C3D-9EB7-88A7DAD10EEE}" srcOrd="0" destOrd="0" presId="urn:microsoft.com/office/officeart/2005/8/layout/hierarchy6"/>
    <dgm:cxn modelId="{DE78E45A-81C2-DB4E-A4A5-B05D02B06AFD}" type="presParOf" srcId="{CD4179C2-3427-4186-8405-EB22521E0C79}" destId="{8792649F-370B-4825-AF9D-B7F814C18A6C}" srcOrd="1" destOrd="0" presId="urn:microsoft.com/office/officeart/2005/8/layout/hierarchy6"/>
    <dgm:cxn modelId="{3AFE6594-2BED-2C41-B580-F008AEF9F855}" type="presParOf" srcId="{8792649F-370B-4825-AF9D-B7F814C18A6C}" destId="{A1D71206-F764-4095-98E9-E6C887887EA1}" srcOrd="0" destOrd="0" presId="urn:microsoft.com/office/officeart/2005/8/layout/hierarchy6"/>
    <dgm:cxn modelId="{9F549F29-FC16-A746-AFD5-9ED0BEB0C20D}" type="presParOf" srcId="{8792649F-370B-4825-AF9D-B7F814C18A6C}" destId="{B18F7418-325E-456B-847E-A51BFDD3A809}" srcOrd="1" destOrd="0" presId="urn:microsoft.com/office/officeart/2005/8/layout/hierarchy6"/>
    <dgm:cxn modelId="{02498292-AD30-7D42-AB08-4F0FBA45FCD9}" type="presParOf" srcId="{B18F7418-325E-456B-847E-A51BFDD3A809}" destId="{F32D7A5C-F5BA-4F44-A75E-80D31C73B591}" srcOrd="0" destOrd="0" presId="urn:microsoft.com/office/officeart/2005/8/layout/hierarchy6"/>
    <dgm:cxn modelId="{DC9D0FEA-DDC0-454A-A51D-15B97975A3A8}" type="presParOf" srcId="{B18F7418-325E-456B-847E-A51BFDD3A809}" destId="{73CED156-F457-4458-94B9-98BB0A37F49C}" srcOrd="1" destOrd="0" presId="urn:microsoft.com/office/officeart/2005/8/layout/hierarchy6"/>
    <dgm:cxn modelId="{148DB134-B61D-BB4A-BD70-9A3C89A885E9}" type="presParOf" srcId="{73CED156-F457-4458-94B9-98BB0A37F49C}" destId="{BAB59C82-27A4-4EC7-AB11-B8601D95F5F9}" srcOrd="0" destOrd="0" presId="urn:microsoft.com/office/officeart/2005/8/layout/hierarchy6"/>
    <dgm:cxn modelId="{BC3C4B28-DCBB-EA45-8586-D2884851C00F}" type="presParOf" srcId="{73CED156-F457-4458-94B9-98BB0A37F49C}" destId="{FEB18EA3-6E75-41B1-8A7D-CEB0A95C672A}" srcOrd="1" destOrd="0" presId="urn:microsoft.com/office/officeart/2005/8/layout/hierarchy6"/>
    <dgm:cxn modelId="{AE192EA3-A7F1-2C46-91C4-45B09477E3E4}" type="presParOf" srcId="{FEB18EA3-6E75-41B1-8A7D-CEB0A95C672A}" destId="{D99B7D8F-987E-46EA-85E5-328EF43507E3}" srcOrd="0" destOrd="0" presId="urn:microsoft.com/office/officeart/2005/8/layout/hierarchy6"/>
    <dgm:cxn modelId="{C9DDEA84-390B-B645-B5B8-5B94DB68A732}" type="presParOf" srcId="{FEB18EA3-6E75-41B1-8A7D-CEB0A95C672A}" destId="{53B9A87C-0219-49F7-A17B-35F16CA15531}" srcOrd="1" destOrd="0" presId="urn:microsoft.com/office/officeart/2005/8/layout/hierarchy6"/>
    <dgm:cxn modelId="{B8C4320C-60C8-CC48-B963-18AC2D40E4FC}" type="presParOf" srcId="{53B9A87C-0219-49F7-A17B-35F16CA15531}" destId="{718CAE1E-6AB2-4B6B-B637-46B61CD6D94A}" srcOrd="0" destOrd="0" presId="urn:microsoft.com/office/officeart/2005/8/layout/hierarchy6"/>
    <dgm:cxn modelId="{78737BA6-C9FB-FC44-BB88-6BB7C6D1974A}" type="presParOf" srcId="{53B9A87C-0219-49F7-A17B-35F16CA15531}" destId="{B9C51145-BBCC-48CE-9D6B-59BC81E28A6F}" srcOrd="1" destOrd="0" presId="urn:microsoft.com/office/officeart/2005/8/layout/hierarchy6"/>
    <dgm:cxn modelId="{10EF9450-DD5C-4D4C-AB3C-846C9EA037AB}" type="presParOf" srcId="{B9C51145-BBCC-48CE-9D6B-59BC81E28A6F}" destId="{A25D3AC3-8316-4431-94DD-8E8DEB263AC4}" srcOrd="0" destOrd="0" presId="urn:microsoft.com/office/officeart/2005/8/layout/hierarchy6"/>
    <dgm:cxn modelId="{B6D4DA9C-6D0A-8F47-9870-30F97A85087E}" type="presParOf" srcId="{B9C51145-BBCC-48CE-9D6B-59BC81E28A6F}" destId="{F17D5691-930E-4591-AC4E-CB1CCD4347BA}" srcOrd="1" destOrd="0" presId="urn:microsoft.com/office/officeart/2005/8/layout/hierarchy6"/>
    <dgm:cxn modelId="{1D8F73A9-A8B3-134E-928B-BCF85C81D0F6}" type="presParOf" srcId="{53B9A87C-0219-49F7-A17B-35F16CA15531}" destId="{D2DFD01E-F05C-4FF1-A81A-527944907072}" srcOrd="2" destOrd="0" presId="urn:microsoft.com/office/officeart/2005/8/layout/hierarchy6"/>
    <dgm:cxn modelId="{D9EBB034-F7B5-5840-97B2-3967A9E1B5BE}" type="presParOf" srcId="{53B9A87C-0219-49F7-A17B-35F16CA15531}" destId="{52BEBF6C-E2C9-4709-BD8E-E43D0FE0ADCA}" srcOrd="3" destOrd="0" presId="urn:microsoft.com/office/officeart/2005/8/layout/hierarchy6"/>
    <dgm:cxn modelId="{EFD913C3-40C8-BF40-BF03-6AD1689E0408}" type="presParOf" srcId="{52BEBF6C-E2C9-4709-BD8E-E43D0FE0ADCA}" destId="{03B11BDB-C0D7-47FB-83B4-1420E335FE60}" srcOrd="0" destOrd="0" presId="urn:microsoft.com/office/officeart/2005/8/layout/hierarchy6"/>
    <dgm:cxn modelId="{2FD828BD-F6A4-9249-BEC2-A86200D938F5}" type="presParOf" srcId="{52BEBF6C-E2C9-4709-BD8E-E43D0FE0ADCA}" destId="{17C21D91-2A4C-4D2A-B608-D9B5B83739CE}" srcOrd="1" destOrd="0" presId="urn:microsoft.com/office/officeart/2005/8/layout/hierarchy6"/>
    <dgm:cxn modelId="{5B758D78-7E97-7542-B2CB-66CB441BA1E9}" type="presParOf" srcId="{8792649F-370B-4825-AF9D-B7F814C18A6C}" destId="{6E9C4D08-4E95-4BE2-B7F9-AAC245C6E0F2}" srcOrd="2" destOrd="0" presId="urn:microsoft.com/office/officeart/2005/8/layout/hierarchy6"/>
    <dgm:cxn modelId="{3F1553B2-198D-9F42-B64B-5BF417396566}" type="presParOf" srcId="{8792649F-370B-4825-AF9D-B7F814C18A6C}" destId="{E34174CB-6D26-4424-8B84-F17D167D0234}" srcOrd="3" destOrd="0" presId="urn:microsoft.com/office/officeart/2005/8/layout/hierarchy6"/>
    <dgm:cxn modelId="{23471E1C-5632-7941-9BA0-A301841CE867}" type="presParOf" srcId="{E34174CB-6D26-4424-8B84-F17D167D0234}" destId="{BDCBACB9-E16E-4AD0-9A7F-CC7BCFE542D3}" srcOrd="0" destOrd="0" presId="urn:microsoft.com/office/officeart/2005/8/layout/hierarchy6"/>
    <dgm:cxn modelId="{3CAB8CBC-3725-A84E-BC68-F11839852E29}" type="presParOf" srcId="{E34174CB-6D26-4424-8B84-F17D167D0234}" destId="{FE49367A-A32F-4D99-9D12-88B6E3486130}" srcOrd="1" destOrd="0" presId="urn:microsoft.com/office/officeart/2005/8/layout/hierarchy6"/>
    <dgm:cxn modelId="{D104691E-5D30-D141-A077-CA87BD8F8053}" type="presParOf" srcId="{FE49367A-A32F-4D99-9D12-88B6E3486130}" destId="{2A68D985-C92F-45FE-8FB3-BBC5680921EC}" srcOrd="0" destOrd="0" presId="urn:microsoft.com/office/officeart/2005/8/layout/hierarchy6"/>
    <dgm:cxn modelId="{02C7F7AF-2784-1B43-A616-A49072926D59}" type="presParOf" srcId="{FE49367A-A32F-4D99-9D12-88B6E3486130}" destId="{E6A38AB2-ACF3-4217-8E90-95053CADE5A1}" srcOrd="1" destOrd="0" presId="urn:microsoft.com/office/officeart/2005/8/layout/hierarchy6"/>
    <dgm:cxn modelId="{4A697E83-171B-D440-B9D6-F84004136AA6}" type="presParOf" srcId="{E6A38AB2-ACF3-4217-8E90-95053CADE5A1}" destId="{08425878-0E76-4662-A428-654A5158D618}" srcOrd="0" destOrd="0" presId="urn:microsoft.com/office/officeart/2005/8/layout/hierarchy6"/>
    <dgm:cxn modelId="{D347CF09-540A-F04E-9D25-703DFE39C82F}" type="presParOf" srcId="{E6A38AB2-ACF3-4217-8E90-95053CADE5A1}" destId="{162BB4A9-2FD9-4994-AB7B-D762F2BAF1A9}" srcOrd="1" destOrd="0" presId="urn:microsoft.com/office/officeart/2005/8/layout/hierarchy6"/>
    <dgm:cxn modelId="{2ABA21A1-61C8-384D-89A6-4C6173D45583}" type="presParOf" srcId="{FE49367A-A32F-4D99-9D12-88B6E3486130}" destId="{2CA16542-C2F4-44BA-A8E6-D95F93151A26}" srcOrd="2" destOrd="0" presId="urn:microsoft.com/office/officeart/2005/8/layout/hierarchy6"/>
    <dgm:cxn modelId="{81F8D82C-F712-1747-A8C9-447DA564728E}" type="presParOf" srcId="{FE49367A-A32F-4D99-9D12-88B6E3486130}" destId="{7671EF50-33C5-40C0-8C4A-368F8B1AC910}" srcOrd="3" destOrd="0" presId="urn:microsoft.com/office/officeart/2005/8/layout/hierarchy6"/>
    <dgm:cxn modelId="{9D5E194B-040C-2547-A1E1-11DF62933703}" type="presParOf" srcId="{7671EF50-33C5-40C0-8C4A-368F8B1AC910}" destId="{6CB00E06-8B6D-435F-8935-A3B8F39112A7}" srcOrd="0" destOrd="0" presId="urn:microsoft.com/office/officeart/2005/8/layout/hierarchy6"/>
    <dgm:cxn modelId="{DF1350C5-3993-2E4D-84B1-894581AD4B13}" type="presParOf" srcId="{7671EF50-33C5-40C0-8C4A-368F8B1AC910}" destId="{F0853806-350D-401E-9D09-8C800076437A}" srcOrd="1" destOrd="0" presId="urn:microsoft.com/office/officeart/2005/8/layout/hierarchy6"/>
    <dgm:cxn modelId="{2D347868-31E5-284A-B150-F0BA66C960A6}" type="presParOf" srcId="{4E090539-9649-48A1-A4BC-2D2FA741CB3E}" destId="{02A84E9A-E69B-45B3-9EDB-EBEC170FBA57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C564813-7F78-48D9-BF28-AFC6A02C2413}" type="doc">
      <dgm:prSet loTypeId="urn:microsoft.com/office/officeart/2005/8/layout/hierarchy6" loCatId="hierarchy" qsTypeId="urn:microsoft.com/office/officeart/2005/8/quickstyle/simple3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1616D202-5FB5-4CBC-BE00-913750F4B299}">
      <dgm:prSet phldrT="[Text]" custT="1"/>
      <dgm:spPr/>
      <dgm:t>
        <a:bodyPr/>
        <a:lstStyle/>
        <a:p>
          <a:r>
            <a:rPr lang="en-US" sz="1050" b="1" dirty="0" smtClean="0"/>
            <a:t>entity</a:t>
          </a:r>
          <a:endParaRPr lang="en-US" sz="1050" b="1" dirty="0"/>
        </a:p>
      </dgm:t>
    </dgm:pt>
    <dgm:pt modelId="{26780C71-0E82-430B-9DC5-A047198B9891}" type="parTrans" cxnId="{07268AF4-ECD8-41C3-B9A3-28A88A8A5DC5}">
      <dgm:prSet/>
      <dgm:spPr/>
      <dgm:t>
        <a:bodyPr/>
        <a:lstStyle/>
        <a:p>
          <a:endParaRPr lang="en-US" sz="1050" b="1"/>
        </a:p>
      </dgm:t>
    </dgm:pt>
    <dgm:pt modelId="{2842DB98-E4DC-4B66-AB21-AFD755295663}" type="sibTrans" cxnId="{07268AF4-ECD8-41C3-B9A3-28A88A8A5DC5}">
      <dgm:prSet/>
      <dgm:spPr/>
      <dgm:t>
        <a:bodyPr/>
        <a:lstStyle/>
        <a:p>
          <a:endParaRPr lang="en-US" sz="1050" b="1"/>
        </a:p>
      </dgm:t>
    </dgm:pt>
    <dgm:pt modelId="{10BE8CB4-A294-48FA-AF20-3C8B2B10BA4B}">
      <dgm:prSet custT="1"/>
      <dgm:spPr/>
      <dgm:t>
        <a:bodyPr/>
        <a:lstStyle/>
        <a:p>
          <a:r>
            <a:rPr lang="en-US" sz="1050" b="1" dirty="0" smtClean="0"/>
            <a:t>horse</a:t>
          </a:r>
          <a:endParaRPr lang="en-US" sz="1050" b="1" dirty="0"/>
        </a:p>
      </dgm:t>
    </dgm:pt>
    <dgm:pt modelId="{C80CFE07-2BFE-4550-874C-D67E6AC1734C}" type="parTrans" cxnId="{9F8A555B-EEC6-4501-A859-3C31AA401516}">
      <dgm:prSet/>
      <dgm:spPr/>
      <dgm:t>
        <a:bodyPr/>
        <a:lstStyle/>
        <a:p>
          <a:endParaRPr lang="en-US" sz="1050" b="1"/>
        </a:p>
      </dgm:t>
    </dgm:pt>
    <dgm:pt modelId="{06F07E7D-A3D7-443F-8167-540D32BF7997}" type="sibTrans" cxnId="{9F8A555B-EEC6-4501-A859-3C31AA401516}">
      <dgm:prSet/>
      <dgm:spPr/>
      <dgm:t>
        <a:bodyPr/>
        <a:lstStyle/>
        <a:p>
          <a:endParaRPr lang="en-US" sz="1050" b="1"/>
        </a:p>
      </dgm:t>
    </dgm:pt>
    <dgm:pt modelId="{DB5C8F68-63D7-45F0-9C4D-0E4F48894D4C}">
      <dgm:prSet custT="1"/>
      <dgm:spPr/>
      <dgm:t>
        <a:bodyPr/>
        <a:lstStyle/>
        <a:p>
          <a:r>
            <a:rPr lang="en-US" sz="1050" b="1" dirty="0" smtClean="0"/>
            <a:t>elephant</a:t>
          </a:r>
          <a:endParaRPr lang="en-US" sz="1050" b="1" dirty="0"/>
        </a:p>
      </dgm:t>
    </dgm:pt>
    <dgm:pt modelId="{6555DE75-6035-4D5B-813A-5447DB1A00AA}" type="parTrans" cxnId="{FD893076-CD79-4816-8C4E-CB90C506C151}">
      <dgm:prSet/>
      <dgm:spPr/>
      <dgm:t>
        <a:bodyPr/>
        <a:lstStyle/>
        <a:p>
          <a:endParaRPr lang="en-US" sz="1050" b="1"/>
        </a:p>
      </dgm:t>
    </dgm:pt>
    <dgm:pt modelId="{43019CAE-186A-4EB9-9F0A-AC45F36186CA}" type="sibTrans" cxnId="{FD893076-CD79-4816-8C4E-CB90C506C151}">
      <dgm:prSet/>
      <dgm:spPr/>
      <dgm:t>
        <a:bodyPr/>
        <a:lstStyle/>
        <a:p>
          <a:endParaRPr lang="en-US" sz="1050" b="1"/>
        </a:p>
      </dgm:t>
    </dgm:pt>
    <dgm:pt modelId="{FB6AD318-E0B7-4854-8531-095992B4DF6F}">
      <dgm:prSet custT="1"/>
      <dgm:spPr/>
      <dgm:t>
        <a:bodyPr/>
        <a:lstStyle/>
        <a:p>
          <a:r>
            <a:rPr lang="en-US" sz="1050" b="1" dirty="0" smtClean="0"/>
            <a:t>tooth</a:t>
          </a:r>
          <a:endParaRPr lang="en-US" sz="1050" b="1" dirty="0"/>
        </a:p>
      </dgm:t>
    </dgm:pt>
    <dgm:pt modelId="{B419C8A0-1109-4B71-B8F7-774F9D55E062}" type="parTrans" cxnId="{C1A349D0-10E9-4170-95DE-1E3F35D26ED9}">
      <dgm:prSet/>
      <dgm:spPr/>
      <dgm:t>
        <a:bodyPr/>
        <a:lstStyle/>
        <a:p>
          <a:endParaRPr lang="en-US" sz="1050" b="1"/>
        </a:p>
      </dgm:t>
    </dgm:pt>
    <dgm:pt modelId="{9358A5D2-52B0-4D88-A81F-08785AD223CD}" type="sibTrans" cxnId="{C1A349D0-10E9-4170-95DE-1E3F35D26ED9}">
      <dgm:prSet/>
      <dgm:spPr/>
      <dgm:t>
        <a:bodyPr/>
        <a:lstStyle/>
        <a:p>
          <a:endParaRPr lang="en-US" sz="1050" b="1"/>
        </a:p>
      </dgm:t>
    </dgm:pt>
    <dgm:pt modelId="{E0CC8472-9644-4660-A044-F3702840C046}">
      <dgm:prSet custT="1"/>
      <dgm:spPr/>
      <dgm:t>
        <a:bodyPr/>
        <a:lstStyle/>
        <a:p>
          <a:r>
            <a:rPr lang="en-US" sz="1050" b="1" dirty="0" smtClean="0"/>
            <a:t>tusk</a:t>
          </a:r>
        </a:p>
      </dgm:t>
    </dgm:pt>
    <dgm:pt modelId="{E77026FE-5C1A-4A1F-9F5F-2CAF25FB8341}" type="parTrans" cxnId="{B666CF54-CA5A-4022-9C20-4C07586C6DDC}">
      <dgm:prSet/>
      <dgm:spPr/>
      <dgm:t>
        <a:bodyPr/>
        <a:lstStyle/>
        <a:p>
          <a:endParaRPr lang="en-US" sz="1050" b="1"/>
        </a:p>
      </dgm:t>
    </dgm:pt>
    <dgm:pt modelId="{F34FA4E5-97AE-47F2-B1DB-B7CE9492CACE}" type="sibTrans" cxnId="{B666CF54-CA5A-4022-9C20-4C07586C6DDC}">
      <dgm:prSet/>
      <dgm:spPr/>
      <dgm:t>
        <a:bodyPr/>
        <a:lstStyle/>
        <a:p>
          <a:endParaRPr lang="en-US" sz="1050" b="1"/>
        </a:p>
      </dgm:t>
    </dgm:pt>
    <dgm:pt modelId="{2B405C74-5712-4C02-8D33-EE5BAD60CA80}">
      <dgm:prSet phldrT="[Text]" custT="1"/>
      <dgm:spPr/>
      <dgm:t>
        <a:bodyPr/>
        <a:lstStyle/>
        <a:p>
          <a:r>
            <a:rPr lang="en-US" sz="1050" b="1" dirty="0" smtClean="0"/>
            <a:t>mammal</a:t>
          </a:r>
          <a:endParaRPr lang="en-US" sz="1050" b="1" dirty="0"/>
        </a:p>
      </dgm:t>
    </dgm:pt>
    <dgm:pt modelId="{8E433A51-397B-47D5-83FA-1CC19EEE693C}" type="parTrans" cxnId="{54D78583-3EC7-4570-875D-DEC9520FAA7F}">
      <dgm:prSet/>
      <dgm:spPr/>
      <dgm:t>
        <a:bodyPr/>
        <a:lstStyle/>
        <a:p>
          <a:endParaRPr lang="en-US" sz="1050" b="1"/>
        </a:p>
      </dgm:t>
    </dgm:pt>
    <dgm:pt modelId="{E2C587C0-4367-4104-A181-E40CC91798D8}" type="sibTrans" cxnId="{54D78583-3EC7-4570-875D-DEC9520FAA7F}">
      <dgm:prSet/>
      <dgm:spPr/>
      <dgm:t>
        <a:bodyPr/>
        <a:lstStyle/>
        <a:p>
          <a:endParaRPr lang="en-US" sz="1050" b="1"/>
        </a:p>
      </dgm:t>
    </dgm:pt>
    <dgm:pt modelId="{4E090539-9649-48A1-A4BC-2D2FA741CB3E}" type="pres">
      <dgm:prSet presAssocID="{DC564813-7F78-48D9-BF28-AFC6A02C2413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9A7A681E-A1AF-4715-B42B-A97B8C304BDC}" type="pres">
      <dgm:prSet presAssocID="{DC564813-7F78-48D9-BF28-AFC6A02C2413}" presName="hierFlow" presStyleCnt="0"/>
      <dgm:spPr/>
      <dgm:t>
        <a:bodyPr/>
        <a:lstStyle/>
        <a:p>
          <a:endParaRPr lang="de-DE"/>
        </a:p>
      </dgm:t>
    </dgm:pt>
    <dgm:pt modelId="{5DAF1831-BD84-4531-98B6-571EA875B955}" type="pres">
      <dgm:prSet presAssocID="{DC564813-7F78-48D9-BF28-AFC6A02C2413}" presName="hierChild1" presStyleCnt="0">
        <dgm:presLayoutVars>
          <dgm:chPref val="1"/>
          <dgm:animOne val="branch"/>
          <dgm:animLvl val="lvl"/>
        </dgm:presLayoutVars>
      </dgm:prSet>
      <dgm:spPr/>
      <dgm:t>
        <a:bodyPr/>
        <a:lstStyle/>
        <a:p>
          <a:endParaRPr lang="de-DE"/>
        </a:p>
      </dgm:t>
    </dgm:pt>
    <dgm:pt modelId="{CD4179C2-3427-4186-8405-EB22521E0C79}" type="pres">
      <dgm:prSet presAssocID="{1616D202-5FB5-4CBC-BE00-913750F4B299}" presName="Name14" presStyleCnt="0"/>
      <dgm:spPr/>
      <dgm:t>
        <a:bodyPr/>
        <a:lstStyle/>
        <a:p>
          <a:endParaRPr lang="de-DE"/>
        </a:p>
      </dgm:t>
    </dgm:pt>
    <dgm:pt modelId="{F65C27E5-7F66-4C3D-9EB7-88A7DAD10EEE}" type="pres">
      <dgm:prSet presAssocID="{1616D202-5FB5-4CBC-BE00-913750F4B299}" presName="level1Shap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8792649F-370B-4825-AF9D-B7F814C18A6C}" type="pres">
      <dgm:prSet presAssocID="{1616D202-5FB5-4CBC-BE00-913750F4B299}" presName="hierChild2" presStyleCnt="0"/>
      <dgm:spPr/>
      <dgm:t>
        <a:bodyPr/>
        <a:lstStyle/>
        <a:p>
          <a:endParaRPr lang="de-DE"/>
        </a:p>
      </dgm:t>
    </dgm:pt>
    <dgm:pt modelId="{BAB59C82-27A4-4EC7-AB11-B8601D95F5F9}" type="pres">
      <dgm:prSet presAssocID="{8E433A51-397B-47D5-83FA-1CC19EEE693C}" presName="Name19" presStyleLbl="parChTrans1D2" presStyleIdx="0" presStyleCnt="2"/>
      <dgm:spPr/>
      <dgm:t>
        <a:bodyPr/>
        <a:lstStyle/>
        <a:p>
          <a:endParaRPr lang="de-DE"/>
        </a:p>
      </dgm:t>
    </dgm:pt>
    <dgm:pt modelId="{FEB18EA3-6E75-41B1-8A7D-CEB0A95C672A}" type="pres">
      <dgm:prSet presAssocID="{2B405C74-5712-4C02-8D33-EE5BAD60CA80}" presName="Name21" presStyleCnt="0"/>
      <dgm:spPr/>
      <dgm:t>
        <a:bodyPr/>
        <a:lstStyle/>
        <a:p>
          <a:endParaRPr lang="de-DE"/>
        </a:p>
      </dgm:t>
    </dgm:pt>
    <dgm:pt modelId="{D99B7D8F-987E-46EA-85E5-328EF43507E3}" type="pres">
      <dgm:prSet presAssocID="{2B405C74-5712-4C02-8D33-EE5BAD60CA80}" presName="level2Shape" presStyleLbl="node2" presStyleIdx="0" presStyleCnt="2"/>
      <dgm:spPr/>
      <dgm:t>
        <a:bodyPr/>
        <a:lstStyle/>
        <a:p>
          <a:endParaRPr lang="de-DE"/>
        </a:p>
      </dgm:t>
    </dgm:pt>
    <dgm:pt modelId="{53B9A87C-0219-49F7-A17B-35F16CA15531}" type="pres">
      <dgm:prSet presAssocID="{2B405C74-5712-4C02-8D33-EE5BAD60CA80}" presName="hierChild3" presStyleCnt="0"/>
      <dgm:spPr/>
      <dgm:t>
        <a:bodyPr/>
        <a:lstStyle/>
        <a:p>
          <a:endParaRPr lang="de-DE"/>
        </a:p>
      </dgm:t>
    </dgm:pt>
    <dgm:pt modelId="{718CAE1E-6AB2-4B6B-B637-46B61CD6D94A}" type="pres">
      <dgm:prSet presAssocID="{C80CFE07-2BFE-4550-874C-D67E6AC1734C}" presName="Name19" presStyleLbl="parChTrans1D3" presStyleIdx="0" presStyleCnt="3"/>
      <dgm:spPr/>
      <dgm:t>
        <a:bodyPr/>
        <a:lstStyle/>
        <a:p>
          <a:endParaRPr lang="de-DE"/>
        </a:p>
      </dgm:t>
    </dgm:pt>
    <dgm:pt modelId="{B9C51145-BBCC-48CE-9D6B-59BC81E28A6F}" type="pres">
      <dgm:prSet presAssocID="{10BE8CB4-A294-48FA-AF20-3C8B2B10BA4B}" presName="Name21" presStyleCnt="0"/>
      <dgm:spPr/>
      <dgm:t>
        <a:bodyPr/>
        <a:lstStyle/>
        <a:p>
          <a:endParaRPr lang="de-DE"/>
        </a:p>
      </dgm:t>
    </dgm:pt>
    <dgm:pt modelId="{A25D3AC3-8316-4431-94DD-8E8DEB263AC4}" type="pres">
      <dgm:prSet presAssocID="{10BE8CB4-A294-48FA-AF20-3C8B2B10BA4B}" presName="level2Shape" presStyleLbl="node3" presStyleIdx="0" presStyleCnt="3"/>
      <dgm:spPr/>
      <dgm:t>
        <a:bodyPr/>
        <a:lstStyle/>
        <a:p>
          <a:endParaRPr lang="de-DE"/>
        </a:p>
      </dgm:t>
    </dgm:pt>
    <dgm:pt modelId="{F17D5691-930E-4591-AC4E-CB1CCD4347BA}" type="pres">
      <dgm:prSet presAssocID="{10BE8CB4-A294-48FA-AF20-3C8B2B10BA4B}" presName="hierChild3" presStyleCnt="0"/>
      <dgm:spPr/>
      <dgm:t>
        <a:bodyPr/>
        <a:lstStyle/>
        <a:p>
          <a:endParaRPr lang="de-DE"/>
        </a:p>
      </dgm:t>
    </dgm:pt>
    <dgm:pt modelId="{D2DFD01E-F05C-4FF1-A81A-527944907072}" type="pres">
      <dgm:prSet presAssocID="{6555DE75-6035-4D5B-813A-5447DB1A00AA}" presName="Name19" presStyleLbl="parChTrans1D3" presStyleIdx="1" presStyleCnt="3"/>
      <dgm:spPr/>
      <dgm:t>
        <a:bodyPr/>
        <a:lstStyle/>
        <a:p>
          <a:endParaRPr lang="de-DE"/>
        </a:p>
      </dgm:t>
    </dgm:pt>
    <dgm:pt modelId="{52BEBF6C-E2C9-4709-BD8E-E43D0FE0ADCA}" type="pres">
      <dgm:prSet presAssocID="{DB5C8F68-63D7-45F0-9C4D-0E4F48894D4C}" presName="Name21" presStyleCnt="0"/>
      <dgm:spPr/>
      <dgm:t>
        <a:bodyPr/>
        <a:lstStyle/>
        <a:p>
          <a:endParaRPr lang="de-DE"/>
        </a:p>
      </dgm:t>
    </dgm:pt>
    <dgm:pt modelId="{03B11BDB-C0D7-47FB-83B4-1420E335FE60}" type="pres">
      <dgm:prSet presAssocID="{DB5C8F68-63D7-45F0-9C4D-0E4F48894D4C}" presName="level2Shape" presStyleLbl="node3" presStyleIdx="1" presStyleCnt="3"/>
      <dgm:spPr/>
      <dgm:t>
        <a:bodyPr/>
        <a:lstStyle/>
        <a:p>
          <a:endParaRPr lang="de-DE"/>
        </a:p>
      </dgm:t>
    </dgm:pt>
    <dgm:pt modelId="{17C21D91-2A4C-4D2A-B608-D9B5B83739CE}" type="pres">
      <dgm:prSet presAssocID="{DB5C8F68-63D7-45F0-9C4D-0E4F48894D4C}" presName="hierChild3" presStyleCnt="0"/>
      <dgm:spPr/>
      <dgm:t>
        <a:bodyPr/>
        <a:lstStyle/>
        <a:p>
          <a:endParaRPr lang="de-DE"/>
        </a:p>
      </dgm:t>
    </dgm:pt>
    <dgm:pt modelId="{6E9C4D08-4E95-4BE2-B7F9-AAC245C6E0F2}" type="pres">
      <dgm:prSet presAssocID="{B419C8A0-1109-4B71-B8F7-774F9D55E062}" presName="Name19" presStyleLbl="parChTrans1D2" presStyleIdx="1" presStyleCnt="2"/>
      <dgm:spPr/>
      <dgm:t>
        <a:bodyPr/>
        <a:lstStyle/>
        <a:p>
          <a:endParaRPr lang="de-DE"/>
        </a:p>
      </dgm:t>
    </dgm:pt>
    <dgm:pt modelId="{E34174CB-6D26-4424-8B84-F17D167D0234}" type="pres">
      <dgm:prSet presAssocID="{FB6AD318-E0B7-4854-8531-095992B4DF6F}" presName="Name21" presStyleCnt="0"/>
      <dgm:spPr/>
      <dgm:t>
        <a:bodyPr/>
        <a:lstStyle/>
        <a:p>
          <a:endParaRPr lang="de-DE"/>
        </a:p>
      </dgm:t>
    </dgm:pt>
    <dgm:pt modelId="{BDCBACB9-E16E-4AD0-9A7F-CC7BCFE542D3}" type="pres">
      <dgm:prSet presAssocID="{FB6AD318-E0B7-4854-8531-095992B4DF6F}" presName="level2Shape" presStyleLbl="node2" presStyleIdx="1" presStyleCnt="2"/>
      <dgm:spPr/>
      <dgm:t>
        <a:bodyPr/>
        <a:lstStyle/>
        <a:p>
          <a:endParaRPr lang="de-DE"/>
        </a:p>
      </dgm:t>
    </dgm:pt>
    <dgm:pt modelId="{FE49367A-A32F-4D99-9D12-88B6E3486130}" type="pres">
      <dgm:prSet presAssocID="{FB6AD318-E0B7-4854-8531-095992B4DF6F}" presName="hierChild3" presStyleCnt="0"/>
      <dgm:spPr/>
      <dgm:t>
        <a:bodyPr/>
        <a:lstStyle/>
        <a:p>
          <a:endParaRPr lang="de-DE"/>
        </a:p>
      </dgm:t>
    </dgm:pt>
    <dgm:pt modelId="{2A68D985-C92F-45FE-8FB3-BBC5680921EC}" type="pres">
      <dgm:prSet presAssocID="{E77026FE-5C1A-4A1F-9F5F-2CAF25FB8341}" presName="Name19" presStyleLbl="parChTrans1D3" presStyleIdx="2" presStyleCnt="3"/>
      <dgm:spPr/>
      <dgm:t>
        <a:bodyPr/>
        <a:lstStyle/>
        <a:p>
          <a:endParaRPr lang="de-DE"/>
        </a:p>
      </dgm:t>
    </dgm:pt>
    <dgm:pt modelId="{E6A38AB2-ACF3-4217-8E90-95053CADE5A1}" type="pres">
      <dgm:prSet presAssocID="{E0CC8472-9644-4660-A044-F3702840C046}" presName="Name21" presStyleCnt="0"/>
      <dgm:spPr/>
      <dgm:t>
        <a:bodyPr/>
        <a:lstStyle/>
        <a:p>
          <a:endParaRPr lang="de-DE"/>
        </a:p>
      </dgm:t>
    </dgm:pt>
    <dgm:pt modelId="{08425878-0E76-4662-A428-654A5158D618}" type="pres">
      <dgm:prSet presAssocID="{E0CC8472-9644-4660-A044-F3702840C046}" presName="level2Shape" presStyleLbl="node3" presStyleIdx="2" presStyleCnt="3"/>
      <dgm:spPr/>
      <dgm:t>
        <a:bodyPr/>
        <a:lstStyle/>
        <a:p>
          <a:endParaRPr lang="de-DE"/>
        </a:p>
      </dgm:t>
    </dgm:pt>
    <dgm:pt modelId="{162BB4A9-2FD9-4994-AB7B-D762F2BAF1A9}" type="pres">
      <dgm:prSet presAssocID="{E0CC8472-9644-4660-A044-F3702840C046}" presName="hierChild3" presStyleCnt="0"/>
      <dgm:spPr/>
      <dgm:t>
        <a:bodyPr/>
        <a:lstStyle/>
        <a:p>
          <a:endParaRPr lang="de-DE"/>
        </a:p>
      </dgm:t>
    </dgm:pt>
    <dgm:pt modelId="{02A84E9A-E69B-45B3-9EDB-EBEC170FBA57}" type="pres">
      <dgm:prSet presAssocID="{DC564813-7F78-48D9-BF28-AFC6A02C2413}" presName="bgShapesFlow" presStyleCnt="0"/>
      <dgm:spPr/>
      <dgm:t>
        <a:bodyPr/>
        <a:lstStyle/>
        <a:p>
          <a:endParaRPr lang="de-DE"/>
        </a:p>
      </dgm:t>
    </dgm:pt>
  </dgm:ptLst>
  <dgm:cxnLst>
    <dgm:cxn modelId="{9276E10E-DDB6-1B4E-8BC7-B57883A4D64A}" type="presOf" srcId="{DB5C8F68-63D7-45F0-9C4D-0E4F48894D4C}" destId="{03B11BDB-C0D7-47FB-83B4-1420E335FE60}" srcOrd="0" destOrd="0" presId="urn:microsoft.com/office/officeart/2005/8/layout/hierarchy6"/>
    <dgm:cxn modelId="{07268AF4-ECD8-41C3-B9A3-28A88A8A5DC5}" srcId="{DC564813-7F78-48D9-BF28-AFC6A02C2413}" destId="{1616D202-5FB5-4CBC-BE00-913750F4B299}" srcOrd="0" destOrd="0" parTransId="{26780C71-0E82-430B-9DC5-A047198B9891}" sibTransId="{2842DB98-E4DC-4B66-AB21-AFD755295663}"/>
    <dgm:cxn modelId="{52E1B985-34B8-CE4D-9EBA-BFE3AB7CCEFB}" type="presOf" srcId="{FB6AD318-E0B7-4854-8531-095992B4DF6F}" destId="{BDCBACB9-E16E-4AD0-9A7F-CC7BCFE542D3}" srcOrd="0" destOrd="0" presId="urn:microsoft.com/office/officeart/2005/8/layout/hierarchy6"/>
    <dgm:cxn modelId="{92CBED62-3075-7440-B8BD-A7134AEFA04A}" type="presOf" srcId="{8E433A51-397B-47D5-83FA-1CC19EEE693C}" destId="{BAB59C82-27A4-4EC7-AB11-B8601D95F5F9}" srcOrd="0" destOrd="0" presId="urn:microsoft.com/office/officeart/2005/8/layout/hierarchy6"/>
    <dgm:cxn modelId="{B666CF54-CA5A-4022-9C20-4C07586C6DDC}" srcId="{FB6AD318-E0B7-4854-8531-095992B4DF6F}" destId="{E0CC8472-9644-4660-A044-F3702840C046}" srcOrd="0" destOrd="0" parTransId="{E77026FE-5C1A-4A1F-9F5F-2CAF25FB8341}" sibTransId="{F34FA4E5-97AE-47F2-B1DB-B7CE9492CACE}"/>
    <dgm:cxn modelId="{807A421F-F287-FD47-8339-F2107E07B385}" type="presOf" srcId="{B419C8A0-1109-4B71-B8F7-774F9D55E062}" destId="{6E9C4D08-4E95-4BE2-B7F9-AAC245C6E0F2}" srcOrd="0" destOrd="0" presId="urn:microsoft.com/office/officeart/2005/8/layout/hierarchy6"/>
    <dgm:cxn modelId="{C073579C-7B80-524B-8474-87EC7051D0EF}" type="presOf" srcId="{DC564813-7F78-48D9-BF28-AFC6A02C2413}" destId="{4E090539-9649-48A1-A4BC-2D2FA741CB3E}" srcOrd="0" destOrd="0" presId="urn:microsoft.com/office/officeart/2005/8/layout/hierarchy6"/>
    <dgm:cxn modelId="{FD893076-CD79-4816-8C4E-CB90C506C151}" srcId="{2B405C74-5712-4C02-8D33-EE5BAD60CA80}" destId="{DB5C8F68-63D7-45F0-9C4D-0E4F48894D4C}" srcOrd="1" destOrd="0" parTransId="{6555DE75-6035-4D5B-813A-5447DB1A00AA}" sibTransId="{43019CAE-186A-4EB9-9F0A-AC45F36186CA}"/>
    <dgm:cxn modelId="{9F8A555B-EEC6-4501-A859-3C31AA401516}" srcId="{2B405C74-5712-4C02-8D33-EE5BAD60CA80}" destId="{10BE8CB4-A294-48FA-AF20-3C8B2B10BA4B}" srcOrd="0" destOrd="0" parTransId="{C80CFE07-2BFE-4550-874C-D67E6AC1734C}" sibTransId="{06F07E7D-A3D7-443F-8167-540D32BF7997}"/>
    <dgm:cxn modelId="{1DE9C620-124D-4C43-B8EE-D5E1569FF35D}" type="presOf" srcId="{2B405C74-5712-4C02-8D33-EE5BAD60CA80}" destId="{D99B7D8F-987E-46EA-85E5-328EF43507E3}" srcOrd="0" destOrd="0" presId="urn:microsoft.com/office/officeart/2005/8/layout/hierarchy6"/>
    <dgm:cxn modelId="{265550A7-BBA5-754C-93C3-7DD14375A8B7}" type="presOf" srcId="{6555DE75-6035-4D5B-813A-5447DB1A00AA}" destId="{D2DFD01E-F05C-4FF1-A81A-527944907072}" srcOrd="0" destOrd="0" presId="urn:microsoft.com/office/officeart/2005/8/layout/hierarchy6"/>
    <dgm:cxn modelId="{C988C96A-7702-CA47-B8FD-1749A25B9002}" type="presOf" srcId="{E0CC8472-9644-4660-A044-F3702840C046}" destId="{08425878-0E76-4662-A428-654A5158D618}" srcOrd="0" destOrd="0" presId="urn:microsoft.com/office/officeart/2005/8/layout/hierarchy6"/>
    <dgm:cxn modelId="{C1A349D0-10E9-4170-95DE-1E3F35D26ED9}" srcId="{1616D202-5FB5-4CBC-BE00-913750F4B299}" destId="{FB6AD318-E0B7-4854-8531-095992B4DF6F}" srcOrd="1" destOrd="0" parTransId="{B419C8A0-1109-4B71-B8F7-774F9D55E062}" sibTransId="{9358A5D2-52B0-4D88-A81F-08785AD223CD}"/>
    <dgm:cxn modelId="{589EC00B-6628-D14E-8DFD-75E2B3CBC756}" type="presOf" srcId="{1616D202-5FB5-4CBC-BE00-913750F4B299}" destId="{F65C27E5-7F66-4C3D-9EB7-88A7DAD10EEE}" srcOrd="0" destOrd="0" presId="urn:microsoft.com/office/officeart/2005/8/layout/hierarchy6"/>
    <dgm:cxn modelId="{54D78583-3EC7-4570-875D-DEC9520FAA7F}" srcId="{1616D202-5FB5-4CBC-BE00-913750F4B299}" destId="{2B405C74-5712-4C02-8D33-EE5BAD60CA80}" srcOrd="0" destOrd="0" parTransId="{8E433A51-397B-47D5-83FA-1CC19EEE693C}" sibTransId="{E2C587C0-4367-4104-A181-E40CC91798D8}"/>
    <dgm:cxn modelId="{F150FD7C-58D2-204F-9D30-6F6FDF3CBD0E}" type="presOf" srcId="{10BE8CB4-A294-48FA-AF20-3C8B2B10BA4B}" destId="{A25D3AC3-8316-4431-94DD-8E8DEB263AC4}" srcOrd="0" destOrd="0" presId="urn:microsoft.com/office/officeart/2005/8/layout/hierarchy6"/>
    <dgm:cxn modelId="{80116FB6-47D3-AE4B-8DE7-2C231F0DF02B}" type="presOf" srcId="{E77026FE-5C1A-4A1F-9F5F-2CAF25FB8341}" destId="{2A68D985-C92F-45FE-8FB3-BBC5680921EC}" srcOrd="0" destOrd="0" presId="urn:microsoft.com/office/officeart/2005/8/layout/hierarchy6"/>
    <dgm:cxn modelId="{1861A91F-94D2-6E4E-94FE-27EB00E1B1E6}" type="presOf" srcId="{C80CFE07-2BFE-4550-874C-D67E6AC1734C}" destId="{718CAE1E-6AB2-4B6B-B637-46B61CD6D94A}" srcOrd="0" destOrd="0" presId="urn:microsoft.com/office/officeart/2005/8/layout/hierarchy6"/>
    <dgm:cxn modelId="{E59BC3B1-7EA4-D241-834A-FCA16720F79B}" type="presParOf" srcId="{4E090539-9649-48A1-A4BC-2D2FA741CB3E}" destId="{9A7A681E-A1AF-4715-B42B-A97B8C304BDC}" srcOrd="0" destOrd="0" presId="urn:microsoft.com/office/officeart/2005/8/layout/hierarchy6"/>
    <dgm:cxn modelId="{16D2DEE8-A69A-AC4B-8E4B-85FA14CC5BAA}" type="presParOf" srcId="{9A7A681E-A1AF-4715-B42B-A97B8C304BDC}" destId="{5DAF1831-BD84-4531-98B6-571EA875B955}" srcOrd="0" destOrd="0" presId="urn:microsoft.com/office/officeart/2005/8/layout/hierarchy6"/>
    <dgm:cxn modelId="{F6B86CC8-7214-1242-9457-BDD23A68E1F8}" type="presParOf" srcId="{5DAF1831-BD84-4531-98B6-571EA875B955}" destId="{CD4179C2-3427-4186-8405-EB22521E0C79}" srcOrd="0" destOrd="0" presId="urn:microsoft.com/office/officeart/2005/8/layout/hierarchy6"/>
    <dgm:cxn modelId="{81AD5686-2E05-294E-9E9D-4152F9DBD635}" type="presParOf" srcId="{CD4179C2-3427-4186-8405-EB22521E0C79}" destId="{F65C27E5-7F66-4C3D-9EB7-88A7DAD10EEE}" srcOrd="0" destOrd="0" presId="urn:microsoft.com/office/officeart/2005/8/layout/hierarchy6"/>
    <dgm:cxn modelId="{B126B7D4-A74B-5B43-9684-98AD20E0BAB6}" type="presParOf" srcId="{CD4179C2-3427-4186-8405-EB22521E0C79}" destId="{8792649F-370B-4825-AF9D-B7F814C18A6C}" srcOrd="1" destOrd="0" presId="urn:microsoft.com/office/officeart/2005/8/layout/hierarchy6"/>
    <dgm:cxn modelId="{105B82A2-B2EF-8848-B1A7-26EDE5D74039}" type="presParOf" srcId="{8792649F-370B-4825-AF9D-B7F814C18A6C}" destId="{BAB59C82-27A4-4EC7-AB11-B8601D95F5F9}" srcOrd="0" destOrd="0" presId="urn:microsoft.com/office/officeart/2005/8/layout/hierarchy6"/>
    <dgm:cxn modelId="{A3CD81CE-E318-4140-B65F-5867CC47B6E7}" type="presParOf" srcId="{8792649F-370B-4825-AF9D-B7F814C18A6C}" destId="{FEB18EA3-6E75-41B1-8A7D-CEB0A95C672A}" srcOrd="1" destOrd="0" presId="urn:microsoft.com/office/officeart/2005/8/layout/hierarchy6"/>
    <dgm:cxn modelId="{7B01E236-0FAE-FD4D-8473-F7422C34D297}" type="presParOf" srcId="{FEB18EA3-6E75-41B1-8A7D-CEB0A95C672A}" destId="{D99B7D8F-987E-46EA-85E5-328EF43507E3}" srcOrd="0" destOrd="0" presId="urn:microsoft.com/office/officeart/2005/8/layout/hierarchy6"/>
    <dgm:cxn modelId="{C1DC75FF-E200-4844-92C3-A46561E7295A}" type="presParOf" srcId="{FEB18EA3-6E75-41B1-8A7D-CEB0A95C672A}" destId="{53B9A87C-0219-49F7-A17B-35F16CA15531}" srcOrd="1" destOrd="0" presId="urn:microsoft.com/office/officeart/2005/8/layout/hierarchy6"/>
    <dgm:cxn modelId="{738883A1-F90B-674A-9D7C-D7F1AB3EA8E4}" type="presParOf" srcId="{53B9A87C-0219-49F7-A17B-35F16CA15531}" destId="{718CAE1E-6AB2-4B6B-B637-46B61CD6D94A}" srcOrd="0" destOrd="0" presId="urn:microsoft.com/office/officeart/2005/8/layout/hierarchy6"/>
    <dgm:cxn modelId="{4BC52F08-E819-EE4D-BF53-C9CD45E2E527}" type="presParOf" srcId="{53B9A87C-0219-49F7-A17B-35F16CA15531}" destId="{B9C51145-BBCC-48CE-9D6B-59BC81E28A6F}" srcOrd="1" destOrd="0" presId="urn:microsoft.com/office/officeart/2005/8/layout/hierarchy6"/>
    <dgm:cxn modelId="{87133F14-0198-0848-B5C3-826E79523449}" type="presParOf" srcId="{B9C51145-BBCC-48CE-9D6B-59BC81E28A6F}" destId="{A25D3AC3-8316-4431-94DD-8E8DEB263AC4}" srcOrd="0" destOrd="0" presId="urn:microsoft.com/office/officeart/2005/8/layout/hierarchy6"/>
    <dgm:cxn modelId="{B07EC0D1-5F22-5C4D-BFA0-7DCE243F77C3}" type="presParOf" srcId="{B9C51145-BBCC-48CE-9D6B-59BC81E28A6F}" destId="{F17D5691-930E-4591-AC4E-CB1CCD4347BA}" srcOrd="1" destOrd="0" presId="urn:microsoft.com/office/officeart/2005/8/layout/hierarchy6"/>
    <dgm:cxn modelId="{E51F23E2-CD78-C949-9541-68F93F2784BB}" type="presParOf" srcId="{53B9A87C-0219-49F7-A17B-35F16CA15531}" destId="{D2DFD01E-F05C-4FF1-A81A-527944907072}" srcOrd="2" destOrd="0" presId="urn:microsoft.com/office/officeart/2005/8/layout/hierarchy6"/>
    <dgm:cxn modelId="{F46FB22F-6668-B049-94C6-FED9AC74F5D1}" type="presParOf" srcId="{53B9A87C-0219-49F7-A17B-35F16CA15531}" destId="{52BEBF6C-E2C9-4709-BD8E-E43D0FE0ADCA}" srcOrd="3" destOrd="0" presId="urn:microsoft.com/office/officeart/2005/8/layout/hierarchy6"/>
    <dgm:cxn modelId="{C1691E6A-5BD5-6246-9E09-2464D2813198}" type="presParOf" srcId="{52BEBF6C-E2C9-4709-BD8E-E43D0FE0ADCA}" destId="{03B11BDB-C0D7-47FB-83B4-1420E335FE60}" srcOrd="0" destOrd="0" presId="urn:microsoft.com/office/officeart/2005/8/layout/hierarchy6"/>
    <dgm:cxn modelId="{5A695D4F-70FD-8D48-B028-1715069ABFF6}" type="presParOf" srcId="{52BEBF6C-E2C9-4709-BD8E-E43D0FE0ADCA}" destId="{17C21D91-2A4C-4D2A-B608-D9B5B83739CE}" srcOrd="1" destOrd="0" presId="urn:microsoft.com/office/officeart/2005/8/layout/hierarchy6"/>
    <dgm:cxn modelId="{D27FEB27-1C9E-1F40-BC81-E1656C05FEC2}" type="presParOf" srcId="{8792649F-370B-4825-AF9D-B7F814C18A6C}" destId="{6E9C4D08-4E95-4BE2-B7F9-AAC245C6E0F2}" srcOrd="2" destOrd="0" presId="urn:microsoft.com/office/officeart/2005/8/layout/hierarchy6"/>
    <dgm:cxn modelId="{9FEBA5B7-F121-904B-BC69-36517D2A9DAB}" type="presParOf" srcId="{8792649F-370B-4825-AF9D-B7F814C18A6C}" destId="{E34174CB-6D26-4424-8B84-F17D167D0234}" srcOrd="3" destOrd="0" presId="urn:microsoft.com/office/officeart/2005/8/layout/hierarchy6"/>
    <dgm:cxn modelId="{398DEB00-38EB-5C45-B424-4C270B804E68}" type="presParOf" srcId="{E34174CB-6D26-4424-8B84-F17D167D0234}" destId="{BDCBACB9-E16E-4AD0-9A7F-CC7BCFE542D3}" srcOrd="0" destOrd="0" presId="urn:microsoft.com/office/officeart/2005/8/layout/hierarchy6"/>
    <dgm:cxn modelId="{264F1D5B-AE42-8246-8197-99133A813C6B}" type="presParOf" srcId="{E34174CB-6D26-4424-8B84-F17D167D0234}" destId="{FE49367A-A32F-4D99-9D12-88B6E3486130}" srcOrd="1" destOrd="0" presId="urn:microsoft.com/office/officeart/2005/8/layout/hierarchy6"/>
    <dgm:cxn modelId="{3885A8F2-BBA2-CD48-A4A5-52004E298CA4}" type="presParOf" srcId="{FE49367A-A32F-4D99-9D12-88B6E3486130}" destId="{2A68D985-C92F-45FE-8FB3-BBC5680921EC}" srcOrd="0" destOrd="0" presId="urn:microsoft.com/office/officeart/2005/8/layout/hierarchy6"/>
    <dgm:cxn modelId="{7A35BE91-26E6-8B46-9A94-0704085A40F2}" type="presParOf" srcId="{FE49367A-A32F-4D99-9D12-88B6E3486130}" destId="{E6A38AB2-ACF3-4217-8E90-95053CADE5A1}" srcOrd="1" destOrd="0" presId="urn:microsoft.com/office/officeart/2005/8/layout/hierarchy6"/>
    <dgm:cxn modelId="{37544A34-B97C-8947-A33A-2B5A9990297A}" type="presParOf" srcId="{E6A38AB2-ACF3-4217-8E90-95053CADE5A1}" destId="{08425878-0E76-4662-A428-654A5158D618}" srcOrd="0" destOrd="0" presId="urn:microsoft.com/office/officeart/2005/8/layout/hierarchy6"/>
    <dgm:cxn modelId="{019D02EC-1BC1-ED46-A6A9-C4DCEB3A8716}" type="presParOf" srcId="{E6A38AB2-ACF3-4217-8E90-95053CADE5A1}" destId="{162BB4A9-2FD9-4994-AB7B-D762F2BAF1A9}" srcOrd="1" destOrd="0" presId="urn:microsoft.com/office/officeart/2005/8/layout/hierarchy6"/>
    <dgm:cxn modelId="{8F1DB6B8-E019-D74B-9670-0594D27305DF}" type="presParOf" srcId="{4E090539-9649-48A1-A4BC-2D2FA741CB3E}" destId="{02A84E9A-E69B-45B3-9EDB-EBEC170FBA57}" srcOrd="1" destOrd="0" presId="urn:microsoft.com/office/officeart/2005/8/layout/hierarchy6"/>
  </dgm:cxnLst>
  <dgm:bg>
    <a:noFill/>
  </dgm:bg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65C27E5-7F66-4C3D-9EB7-88A7DAD10EEE}">
      <dsp:nvSpPr>
        <dsp:cNvPr id="0" name=""/>
        <dsp:cNvSpPr/>
      </dsp:nvSpPr>
      <dsp:spPr>
        <a:xfrm>
          <a:off x="1611950" y="114348"/>
          <a:ext cx="990940" cy="6606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entity</a:t>
          </a:r>
          <a:endParaRPr lang="en-US" sz="1700" kern="1200" dirty="0"/>
        </a:p>
      </dsp:txBody>
      <dsp:txXfrm>
        <a:off x="1611950" y="114348"/>
        <a:ext cx="990940" cy="660627"/>
      </dsp:txXfrm>
    </dsp:sp>
    <dsp:sp modelId="{A1D71206-F764-4095-98E9-E6C887887EA1}">
      <dsp:nvSpPr>
        <dsp:cNvPr id="0" name=""/>
        <dsp:cNvSpPr/>
      </dsp:nvSpPr>
      <dsp:spPr>
        <a:xfrm>
          <a:off x="1141253" y="774975"/>
          <a:ext cx="966167" cy="264250"/>
        </a:xfrm>
        <a:custGeom>
          <a:avLst/>
          <a:gdLst/>
          <a:ahLst/>
          <a:cxnLst/>
          <a:rect l="0" t="0" r="0" b="0"/>
          <a:pathLst>
            <a:path>
              <a:moveTo>
                <a:pt x="966167" y="0"/>
              </a:moveTo>
              <a:lnTo>
                <a:pt x="966167" y="132125"/>
              </a:lnTo>
              <a:lnTo>
                <a:pt x="0" y="132125"/>
              </a:lnTo>
              <a:lnTo>
                <a:pt x="0" y="264250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2D7A5C-F5BA-4F44-A75E-80D31C73B591}">
      <dsp:nvSpPr>
        <dsp:cNvPr id="0" name=""/>
        <dsp:cNvSpPr/>
      </dsp:nvSpPr>
      <dsp:spPr>
        <a:xfrm>
          <a:off x="645783" y="1039225"/>
          <a:ext cx="990940" cy="6606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animal</a:t>
          </a:r>
          <a:endParaRPr lang="en-US" sz="1700" kern="1200" dirty="0"/>
        </a:p>
      </dsp:txBody>
      <dsp:txXfrm>
        <a:off x="645783" y="1039225"/>
        <a:ext cx="990940" cy="660627"/>
      </dsp:txXfrm>
    </dsp:sp>
    <dsp:sp modelId="{BAB59C82-27A4-4EC7-AB11-B8601D95F5F9}">
      <dsp:nvSpPr>
        <dsp:cNvPr id="0" name=""/>
        <dsp:cNvSpPr/>
      </dsp:nvSpPr>
      <dsp:spPr>
        <a:xfrm>
          <a:off x="1095533" y="1699853"/>
          <a:ext cx="91440" cy="26425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64250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9B7D8F-987E-46EA-85E5-328EF43507E3}">
      <dsp:nvSpPr>
        <dsp:cNvPr id="0" name=""/>
        <dsp:cNvSpPr/>
      </dsp:nvSpPr>
      <dsp:spPr>
        <a:xfrm>
          <a:off x="645783" y="1964103"/>
          <a:ext cx="990940" cy="6606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mammal</a:t>
          </a:r>
          <a:endParaRPr lang="en-US" sz="1700" kern="1200" dirty="0"/>
        </a:p>
      </dsp:txBody>
      <dsp:txXfrm>
        <a:off x="645783" y="1964103"/>
        <a:ext cx="990940" cy="660627"/>
      </dsp:txXfrm>
    </dsp:sp>
    <dsp:sp modelId="{718CAE1E-6AB2-4B6B-B637-46B61CD6D94A}">
      <dsp:nvSpPr>
        <dsp:cNvPr id="0" name=""/>
        <dsp:cNvSpPr/>
      </dsp:nvSpPr>
      <dsp:spPr>
        <a:xfrm>
          <a:off x="497142" y="2624731"/>
          <a:ext cx="644111" cy="264250"/>
        </a:xfrm>
        <a:custGeom>
          <a:avLst/>
          <a:gdLst/>
          <a:ahLst/>
          <a:cxnLst/>
          <a:rect l="0" t="0" r="0" b="0"/>
          <a:pathLst>
            <a:path>
              <a:moveTo>
                <a:pt x="644111" y="0"/>
              </a:moveTo>
              <a:lnTo>
                <a:pt x="644111" y="132125"/>
              </a:lnTo>
              <a:lnTo>
                <a:pt x="0" y="132125"/>
              </a:lnTo>
              <a:lnTo>
                <a:pt x="0" y="264250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5D3AC3-8316-4431-94DD-8E8DEB263AC4}">
      <dsp:nvSpPr>
        <dsp:cNvPr id="0" name=""/>
        <dsp:cNvSpPr/>
      </dsp:nvSpPr>
      <dsp:spPr>
        <a:xfrm>
          <a:off x="1672" y="2888981"/>
          <a:ext cx="990940" cy="6606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horse</a:t>
          </a:r>
          <a:endParaRPr lang="en-US" sz="1700" kern="1200" dirty="0"/>
        </a:p>
      </dsp:txBody>
      <dsp:txXfrm>
        <a:off x="1672" y="2888981"/>
        <a:ext cx="990940" cy="660627"/>
      </dsp:txXfrm>
    </dsp:sp>
    <dsp:sp modelId="{D2DFD01E-F05C-4FF1-A81A-527944907072}">
      <dsp:nvSpPr>
        <dsp:cNvPr id="0" name=""/>
        <dsp:cNvSpPr/>
      </dsp:nvSpPr>
      <dsp:spPr>
        <a:xfrm>
          <a:off x="1141253" y="2624731"/>
          <a:ext cx="644111" cy="2642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2125"/>
              </a:lnTo>
              <a:lnTo>
                <a:pt x="644111" y="132125"/>
              </a:lnTo>
              <a:lnTo>
                <a:pt x="644111" y="264250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B11BDB-C0D7-47FB-83B4-1420E335FE60}">
      <dsp:nvSpPr>
        <dsp:cNvPr id="0" name=""/>
        <dsp:cNvSpPr/>
      </dsp:nvSpPr>
      <dsp:spPr>
        <a:xfrm>
          <a:off x="1289894" y="2888981"/>
          <a:ext cx="990940" cy="6606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elephant</a:t>
          </a:r>
          <a:endParaRPr lang="en-US" sz="1700" kern="1200" dirty="0"/>
        </a:p>
      </dsp:txBody>
      <dsp:txXfrm>
        <a:off x="1289894" y="2888981"/>
        <a:ext cx="990940" cy="660627"/>
      </dsp:txXfrm>
    </dsp:sp>
    <dsp:sp modelId="{6E9C4D08-4E95-4BE2-B7F9-AAC245C6E0F2}">
      <dsp:nvSpPr>
        <dsp:cNvPr id="0" name=""/>
        <dsp:cNvSpPr/>
      </dsp:nvSpPr>
      <dsp:spPr>
        <a:xfrm>
          <a:off x="2107421" y="774975"/>
          <a:ext cx="966167" cy="2642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2125"/>
              </a:lnTo>
              <a:lnTo>
                <a:pt x="966167" y="132125"/>
              </a:lnTo>
              <a:lnTo>
                <a:pt x="966167" y="264250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CBACB9-E16E-4AD0-9A7F-CC7BCFE542D3}">
      <dsp:nvSpPr>
        <dsp:cNvPr id="0" name=""/>
        <dsp:cNvSpPr/>
      </dsp:nvSpPr>
      <dsp:spPr>
        <a:xfrm>
          <a:off x="2578117" y="1039225"/>
          <a:ext cx="990940" cy="6606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vehicle</a:t>
          </a:r>
          <a:endParaRPr lang="en-US" sz="1700" kern="1200" dirty="0"/>
        </a:p>
      </dsp:txBody>
      <dsp:txXfrm>
        <a:off x="2578117" y="1039225"/>
        <a:ext cx="990940" cy="660627"/>
      </dsp:txXfrm>
    </dsp:sp>
    <dsp:sp modelId="{2A68D985-C92F-45FE-8FB3-BBC5680921EC}">
      <dsp:nvSpPr>
        <dsp:cNvPr id="0" name=""/>
        <dsp:cNvSpPr/>
      </dsp:nvSpPr>
      <dsp:spPr>
        <a:xfrm>
          <a:off x="2429476" y="1699853"/>
          <a:ext cx="644111" cy="264250"/>
        </a:xfrm>
        <a:custGeom>
          <a:avLst/>
          <a:gdLst/>
          <a:ahLst/>
          <a:cxnLst/>
          <a:rect l="0" t="0" r="0" b="0"/>
          <a:pathLst>
            <a:path>
              <a:moveTo>
                <a:pt x="644111" y="0"/>
              </a:moveTo>
              <a:lnTo>
                <a:pt x="644111" y="132125"/>
              </a:lnTo>
              <a:lnTo>
                <a:pt x="0" y="132125"/>
              </a:lnTo>
              <a:lnTo>
                <a:pt x="0" y="264250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425878-0E76-4662-A428-654A5158D618}">
      <dsp:nvSpPr>
        <dsp:cNvPr id="0" name=""/>
        <dsp:cNvSpPr/>
      </dsp:nvSpPr>
      <dsp:spPr>
        <a:xfrm>
          <a:off x="1934006" y="1964103"/>
          <a:ext cx="990940" cy="6606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car</a:t>
          </a:r>
        </a:p>
      </dsp:txBody>
      <dsp:txXfrm>
        <a:off x="1934006" y="1964103"/>
        <a:ext cx="990940" cy="660627"/>
      </dsp:txXfrm>
    </dsp:sp>
    <dsp:sp modelId="{2CA16542-C2F4-44BA-A8E6-D95F93151A26}">
      <dsp:nvSpPr>
        <dsp:cNvPr id="0" name=""/>
        <dsp:cNvSpPr/>
      </dsp:nvSpPr>
      <dsp:spPr>
        <a:xfrm>
          <a:off x="3073588" y="1699853"/>
          <a:ext cx="644111" cy="2642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2125"/>
              </a:lnTo>
              <a:lnTo>
                <a:pt x="644111" y="132125"/>
              </a:lnTo>
              <a:lnTo>
                <a:pt x="644111" y="264250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B00E06-8B6D-435F-8935-A3B8F39112A7}">
      <dsp:nvSpPr>
        <dsp:cNvPr id="0" name=""/>
        <dsp:cNvSpPr/>
      </dsp:nvSpPr>
      <dsp:spPr>
        <a:xfrm>
          <a:off x="3222229" y="1964103"/>
          <a:ext cx="990940" cy="6606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bike</a:t>
          </a:r>
        </a:p>
      </dsp:txBody>
      <dsp:txXfrm>
        <a:off x="3222229" y="1964103"/>
        <a:ext cx="990940" cy="660627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65C27E5-7F66-4C3D-9EB7-88A7DAD10EEE}">
      <dsp:nvSpPr>
        <dsp:cNvPr id="0" name=""/>
        <dsp:cNvSpPr/>
      </dsp:nvSpPr>
      <dsp:spPr>
        <a:xfrm>
          <a:off x="1611950" y="114348"/>
          <a:ext cx="990940" cy="6606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entity</a:t>
          </a:r>
          <a:endParaRPr lang="en-US" sz="1700" kern="1200" dirty="0"/>
        </a:p>
      </dsp:txBody>
      <dsp:txXfrm>
        <a:off x="1611950" y="114348"/>
        <a:ext cx="990940" cy="660627"/>
      </dsp:txXfrm>
    </dsp:sp>
    <dsp:sp modelId="{A1D71206-F764-4095-98E9-E6C887887EA1}">
      <dsp:nvSpPr>
        <dsp:cNvPr id="0" name=""/>
        <dsp:cNvSpPr/>
      </dsp:nvSpPr>
      <dsp:spPr>
        <a:xfrm>
          <a:off x="1141253" y="774975"/>
          <a:ext cx="966167" cy="264250"/>
        </a:xfrm>
        <a:custGeom>
          <a:avLst/>
          <a:gdLst/>
          <a:ahLst/>
          <a:cxnLst/>
          <a:rect l="0" t="0" r="0" b="0"/>
          <a:pathLst>
            <a:path>
              <a:moveTo>
                <a:pt x="966167" y="0"/>
              </a:moveTo>
              <a:lnTo>
                <a:pt x="966167" y="132125"/>
              </a:lnTo>
              <a:lnTo>
                <a:pt x="0" y="132125"/>
              </a:lnTo>
              <a:lnTo>
                <a:pt x="0" y="264250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2D7A5C-F5BA-4F44-A75E-80D31C73B591}">
      <dsp:nvSpPr>
        <dsp:cNvPr id="0" name=""/>
        <dsp:cNvSpPr/>
      </dsp:nvSpPr>
      <dsp:spPr>
        <a:xfrm>
          <a:off x="645783" y="1039225"/>
          <a:ext cx="990940" cy="6606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animal</a:t>
          </a:r>
          <a:endParaRPr lang="en-US" sz="1700" kern="1200" dirty="0"/>
        </a:p>
      </dsp:txBody>
      <dsp:txXfrm>
        <a:off x="645783" y="1039225"/>
        <a:ext cx="990940" cy="660627"/>
      </dsp:txXfrm>
    </dsp:sp>
    <dsp:sp modelId="{BAB59C82-27A4-4EC7-AB11-B8601D95F5F9}">
      <dsp:nvSpPr>
        <dsp:cNvPr id="0" name=""/>
        <dsp:cNvSpPr/>
      </dsp:nvSpPr>
      <dsp:spPr>
        <a:xfrm>
          <a:off x="1095533" y="1699853"/>
          <a:ext cx="91440" cy="26425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64250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9B7D8F-987E-46EA-85E5-328EF43507E3}">
      <dsp:nvSpPr>
        <dsp:cNvPr id="0" name=""/>
        <dsp:cNvSpPr/>
      </dsp:nvSpPr>
      <dsp:spPr>
        <a:xfrm>
          <a:off x="645783" y="1964103"/>
          <a:ext cx="990940" cy="6606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mammal</a:t>
          </a:r>
          <a:endParaRPr lang="en-US" sz="1700" kern="1200" dirty="0"/>
        </a:p>
      </dsp:txBody>
      <dsp:txXfrm>
        <a:off x="645783" y="1964103"/>
        <a:ext cx="990940" cy="660627"/>
      </dsp:txXfrm>
    </dsp:sp>
    <dsp:sp modelId="{718CAE1E-6AB2-4B6B-B637-46B61CD6D94A}">
      <dsp:nvSpPr>
        <dsp:cNvPr id="0" name=""/>
        <dsp:cNvSpPr/>
      </dsp:nvSpPr>
      <dsp:spPr>
        <a:xfrm>
          <a:off x="497142" y="2624731"/>
          <a:ext cx="644111" cy="264250"/>
        </a:xfrm>
        <a:custGeom>
          <a:avLst/>
          <a:gdLst/>
          <a:ahLst/>
          <a:cxnLst/>
          <a:rect l="0" t="0" r="0" b="0"/>
          <a:pathLst>
            <a:path>
              <a:moveTo>
                <a:pt x="644111" y="0"/>
              </a:moveTo>
              <a:lnTo>
                <a:pt x="644111" y="132125"/>
              </a:lnTo>
              <a:lnTo>
                <a:pt x="0" y="132125"/>
              </a:lnTo>
              <a:lnTo>
                <a:pt x="0" y="264250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5D3AC3-8316-4431-94DD-8E8DEB263AC4}">
      <dsp:nvSpPr>
        <dsp:cNvPr id="0" name=""/>
        <dsp:cNvSpPr/>
      </dsp:nvSpPr>
      <dsp:spPr>
        <a:xfrm>
          <a:off x="1672" y="2888981"/>
          <a:ext cx="990940" cy="6606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horse</a:t>
          </a:r>
          <a:endParaRPr lang="en-US" sz="1700" kern="1200" dirty="0"/>
        </a:p>
      </dsp:txBody>
      <dsp:txXfrm>
        <a:off x="1672" y="2888981"/>
        <a:ext cx="990940" cy="660627"/>
      </dsp:txXfrm>
    </dsp:sp>
    <dsp:sp modelId="{D2DFD01E-F05C-4FF1-A81A-527944907072}">
      <dsp:nvSpPr>
        <dsp:cNvPr id="0" name=""/>
        <dsp:cNvSpPr/>
      </dsp:nvSpPr>
      <dsp:spPr>
        <a:xfrm>
          <a:off x="1141253" y="2624731"/>
          <a:ext cx="644111" cy="2642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2125"/>
              </a:lnTo>
              <a:lnTo>
                <a:pt x="644111" y="132125"/>
              </a:lnTo>
              <a:lnTo>
                <a:pt x="644111" y="264250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B11BDB-C0D7-47FB-83B4-1420E335FE60}">
      <dsp:nvSpPr>
        <dsp:cNvPr id="0" name=""/>
        <dsp:cNvSpPr/>
      </dsp:nvSpPr>
      <dsp:spPr>
        <a:xfrm>
          <a:off x="1289894" y="2888981"/>
          <a:ext cx="990940" cy="6606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elephant</a:t>
          </a:r>
          <a:endParaRPr lang="en-US" sz="1700" kern="1200" dirty="0"/>
        </a:p>
      </dsp:txBody>
      <dsp:txXfrm>
        <a:off x="1289894" y="2888981"/>
        <a:ext cx="990940" cy="660627"/>
      </dsp:txXfrm>
    </dsp:sp>
    <dsp:sp modelId="{6E9C4D08-4E95-4BE2-B7F9-AAC245C6E0F2}">
      <dsp:nvSpPr>
        <dsp:cNvPr id="0" name=""/>
        <dsp:cNvSpPr/>
      </dsp:nvSpPr>
      <dsp:spPr>
        <a:xfrm>
          <a:off x="2107421" y="774975"/>
          <a:ext cx="966167" cy="2642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2125"/>
              </a:lnTo>
              <a:lnTo>
                <a:pt x="966167" y="132125"/>
              </a:lnTo>
              <a:lnTo>
                <a:pt x="966167" y="264250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CBACB9-E16E-4AD0-9A7F-CC7BCFE542D3}">
      <dsp:nvSpPr>
        <dsp:cNvPr id="0" name=""/>
        <dsp:cNvSpPr/>
      </dsp:nvSpPr>
      <dsp:spPr>
        <a:xfrm>
          <a:off x="2578117" y="1039225"/>
          <a:ext cx="990940" cy="6606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vehicle</a:t>
          </a:r>
          <a:endParaRPr lang="en-US" sz="1700" kern="1200" dirty="0"/>
        </a:p>
      </dsp:txBody>
      <dsp:txXfrm>
        <a:off x="2578117" y="1039225"/>
        <a:ext cx="990940" cy="660627"/>
      </dsp:txXfrm>
    </dsp:sp>
    <dsp:sp modelId="{2A68D985-C92F-45FE-8FB3-BBC5680921EC}">
      <dsp:nvSpPr>
        <dsp:cNvPr id="0" name=""/>
        <dsp:cNvSpPr/>
      </dsp:nvSpPr>
      <dsp:spPr>
        <a:xfrm>
          <a:off x="2429476" y="1699853"/>
          <a:ext cx="644111" cy="264250"/>
        </a:xfrm>
        <a:custGeom>
          <a:avLst/>
          <a:gdLst/>
          <a:ahLst/>
          <a:cxnLst/>
          <a:rect l="0" t="0" r="0" b="0"/>
          <a:pathLst>
            <a:path>
              <a:moveTo>
                <a:pt x="644111" y="0"/>
              </a:moveTo>
              <a:lnTo>
                <a:pt x="644111" y="132125"/>
              </a:lnTo>
              <a:lnTo>
                <a:pt x="0" y="132125"/>
              </a:lnTo>
              <a:lnTo>
                <a:pt x="0" y="264250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425878-0E76-4662-A428-654A5158D618}">
      <dsp:nvSpPr>
        <dsp:cNvPr id="0" name=""/>
        <dsp:cNvSpPr/>
      </dsp:nvSpPr>
      <dsp:spPr>
        <a:xfrm>
          <a:off x="1934006" y="1964103"/>
          <a:ext cx="990940" cy="6606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car</a:t>
          </a:r>
        </a:p>
      </dsp:txBody>
      <dsp:txXfrm>
        <a:off x="1934006" y="1964103"/>
        <a:ext cx="990940" cy="660627"/>
      </dsp:txXfrm>
    </dsp:sp>
    <dsp:sp modelId="{2CA16542-C2F4-44BA-A8E6-D95F93151A26}">
      <dsp:nvSpPr>
        <dsp:cNvPr id="0" name=""/>
        <dsp:cNvSpPr/>
      </dsp:nvSpPr>
      <dsp:spPr>
        <a:xfrm>
          <a:off x="3073588" y="1699853"/>
          <a:ext cx="644111" cy="2642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2125"/>
              </a:lnTo>
              <a:lnTo>
                <a:pt x="644111" y="132125"/>
              </a:lnTo>
              <a:lnTo>
                <a:pt x="644111" y="264250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B00E06-8B6D-435F-8935-A3B8F39112A7}">
      <dsp:nvSpPr>
        <dsp:cNvPr id="0" name=""/>
        <dsp:cNvSpPr/>
      </dsp:nvSpPr>
      <dsp:spPr>
        <a:xfrm>
          <a:off x="3222229" y="1964103"/>
          <a:ext cx="990940" cy="6606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bike</a:t>
          </a:r>
        </a:p>
      </dsp:txBody>
      <dsp:txXfrm>
        <a:off x="3222229" y="1964103"/>
        <a:ext cx="990940" cy="660627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65C27E5-7F66-4C3D-9EB7-88A7DAD10EEE}">
      <dsp:nvSpPr>
        <dsp:cNvPr id="0" name=""/>
        <dsp:cNvSpPr/>
      </dsp:nvSpPr>
      <dsp:spPr>
        <a:xfrm>
          <a:off x="1832104" y="914"/>
          <a:ext cx="647859" cy="4319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1" kern="1200" dirty="0" smtClean="0"/>
            <a:t>entity</a:t>
          </a:r>
          <a:endParaRPr lang="en-US" sz="1050" b="1" kern="1200" dirty="0"/>
        </a:p>
      </dsp:txBody>
      <dsp:txXfrm>
        <a:off x="1832104" y="914"/>
        <a:ext cx="647859" cy="431906"/>
      </dsp:txXfrm>
    </dsp:sp>
    <dsp:sp modelId="{BAB59C82-27A4-4EC7-AB11-B8601D95F5F9}">
      <dsp:nvSpPr>
        <dsp:cNvPr id="0" name=""/>
        <dsp:cNvSpPr/>
      </dsp:nvSpPr>
      <dsp:spPr>
        <a:xfrm>
          <a:off x="1524370" y="432821"/>
          <a:ext cx="631663" cy="172762"/>
        </a:xfrm>
        <a:custGeom>
          <a:avLst/>
          <a:gdLst/>
          <a:ahLst/>
          <a:cxnLst/>
          <a:rect l="0" t="0" r="0" b="0"/>
          <a:pathLst>
            <a:path>
              <a:moveTo>
                <a:pt x="631663" y="0"/>
              </a:moveTo>
              <a:lnTo>
                <a:pt x="631663" y="86381"/>
              </a:lnTo>
              <a:lnTo>
                <a:pt x="0" y="86381"/>
              </a:lnTo>
              <a:lnTo>
                <a:pt x="0" y="172762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9B7D8F-987E-46EA-85E5-328EF43507E3}">
      <dsp:nvSpPr>
        <dsp:cNvPr id="0" name=""/>
        <dsp:cNvSpPr/>
      </dsp:nvSpPr>
      <dsp:spPr>
        <a:xfrm>
          <a:off x="1200440" y="605583"/>
          <a:ext cx="647859" cy="4319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1" kern="1200" dirty="0" smtClean="0"/>
            <a:t>mammal</a:t>
          </a:r>
          <a:endParaRPr lang="en-US" sz="1050" b="1" kern="1200" dirty="0"/>
        </a:p>
      </dsp:txBody>
      <dsp:txXfrm>
        <a:off x="1200440" y="605583"/>
        <a:ext cx="647859" cy="431906"/>
      </dsp:txXfrm>
    </dsp:sp>
    <dsp:sp modelId="{718CAE1E-6AB2-4B6B-B637-46B61CD6D94A}">
      <dsp:nvSpPr>
        <dsp:cNvPr id="0" name=""/>
        <dsp:cNvSpPr/>
      </dsp:nvSpPr>
      <dsp:spPr>
        <a:xfrm>
          <a:off x="1103261" y="1037490"/>
          <a:ext cx="421108" cy="172762"/>
        </a:xfrm>
        <a:custGeom>
          <a:avLst/>
          <a:gdLst/>
          <a:ahLst/>
          <a:cxnLst/>
          <a:rect l="0" t="0" r="0" b="0"/>
          <a:pathLst>
            <a:path>
              <a:moveTo>
                <a:pt x="421108" y="0"/>
              </a:moveTo>
              <a:lnTo>
                <a:pt x="421108" y="86381"/>
              </a:lnTo>
              <a:lnTo>
                <a:pt x="0" y="86381"/>
              </a:lnTo>
              <a:lnTo>
                <a:pt x="0" y="172762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5D3AC3-8316-4431-94DD-8E8DEB263AC4}">
      <dsp:nvSpPr>
        <dsp:cNvPr id="0" name=""/>
        <dsp:cNvSpPr/>
      </dsp:nvSpPr>
      <dsp:spPr>
        <a:xfrm>
          <a:off x="779331" y="1210252"/>
          <a:ext cx="647859" cy="4319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1" kern="1200" dirty="0" smtClean="0"/>
            <a:t>horse</a:t>
          </a:r>
          <a:endParaRPr lang="en-US" sz="1050" b="1" kern="1200" dirty="0"/>
        </a:p>
      </dsp:txBody>
      <dsp:txXfrm>
        <a:off x="779331" y="1210252"/>
        <a:ext cx="647859" cy="431906"/>
      </dsp:txXfrm>
    </dsp:sp>
    <dsp:sp modelId="{D2DFD01E-F05C-4FF1-A81A-527944907072}">
      <dsp:nvSpPr>
        <dsp:cNvPr id="0" name=""/>
        <dsp:cNvSpPr/>
      </dsp:nvSpPr>
      <dsp:spPr>
        <a:xfrm>
          <a:off x="1524370" y="1037490"/>
          <a:ext cx="421108" cy="1727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6381"/>
              </a:lnTo>
              <a:lnTo>
                <a:pt x="421108" y="86381"/>
              </a:lnTo>
              <a:lnTo>
                <a:pt x="421108" y="172762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B11BDB-C0D7-47FB-83B4-1420E335FE60}">
      <dsp:nvSpPr>
        <dsp:cNvPr id="0" name=""/>
        <dsp:cNvSpPr/>
      </dsp:nvSpPr>
      <dsp:spPr>
        <a:xfrm>
          <a:off x="1621549" y="1210252"/>
          <a:ext cx="647859" cy="4319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1" kern="1200" dirty="0" smtClean="0"/>
            <a:t>elephant</a:t>
          </a:r>
          <a:endParaRPr lang="en-US" sz="1050" b="1" kern="1200" dirty="0"/>
        </a:p>
      </dsp:txBody>
      <dsp:txXfrm>
        <a:off x="1621549" y="1210252"/>
        <a:ext cx="647859" cy="431906"/>
      </dsp:txXfrm>
    </dsp:sp>
    <dsp:sp modelId="{6E9C4D08-4E95-4BE2-B7F9-AAC245C6E0F2}">
      <dsp:nvSpPr>
        <dsp:cNvPr id="0" name=""/>
        <dsp:cNvSpPr/>
      </dsp:nvSpPr>
      <dsp:spPr>
        <a:xfrm>
          <a:off x="2156033" y="432821"/>
          <a:ext cx="631663" cy="1727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6381"/>
              </a:lnTo>
              <a:lnTo>
                <a:pt x="631663" y="86381"/>
              </a:lnTo>
              <a:lnTo>
                <a:pt x="631663" y="172762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CBACB9-E16E-4AD0-9A7F-CC7BCFE542D3}">
      <dsp:nvSpPr>
        <dsp:cNvPr id="0" name=""/>
        <dsp:cNvSpPr/>
      </dsp:nvSpPr>
      <dsp:spPr>
        <a:xfrm>
          <a:off x="2463767" y="605583"/>
          <a:ext cx="647859" cy="4319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1" kern="1200" dirty="0" smtClean="0"/>
            <a:t>tooth</a:t>
          </a:r>
          <a:endParaRPr lang="en-US" sz="1050" b="1" kern="1200" dirty="0"/>
        </a:p>
      </dsp:txBody>
      <dsp:txXfrm>
        <a:off x="2463767" y="605583"/>
        <a:ext cx="647859" cy="431906"/>
      </dsp:txXfrm>
    </dsp:sp>
    <dsp:sp modelId="{2A68D985-C92F-45FE-8FB3-BBC5680921EC}">
      <dsp:nvSpPr>
        <dsp:cNvPr id="0" name=""/>
        <dsp:cNvSpPr/>
      </dsp:nvSpPr>
      <dsp:spPr>
        <a:xfrm>
          <a:off x="2741977" y="1037490"/>
          <a:ext cx="91440" cy="17276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72762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425878-0E76-4662-A428-654A5158D618}">
      <dsp:nvSpPr>
        <dsp:cNvPr id="0" name=""/>
        <dsp:cNvSpPr/>
      </dsp:nvSpPr>
      <dsp:spPr>
        <a:xfrm>
          <a:off x="2463767" y="1210252"/>
          <a:ext cx="647859" cy="4319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1" kern="1200" dirty="0" smtClean="0"/>
            <a:t>tusk</a:t>
          </a:r>
        </a:p>
      </dsp:txBody>
      <dsp:txXfrm>
        <a:off x="2463767" y="1210252"/>
        <a:ext cx="647859" cy="4319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4" Type="http://schemas.openxmlformats.org/officeDocument/2006/relationships/image" Target="../media/image17.wmf"/><Relationship Id="rId1" Type="http://schemas.openxmlformats.org/officeDocument/2006/relationships/image" Target="../media/image14.wmf"/><Relationship Id="rId2" Type="http://schemas.openxmlformats.org/officeDocument/2006/relationships/image" Target="../media/image15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4" Type="http://schemas.openxmlformats.org/officeDocument/2006/relationships/image" Target="../media/image14.wmf"/><Relationship Id="rId5" Type="http://schemas.openxmlformats.org/officeDocument/2006/relationships/image" Target="../media/image15.wmf"/><Relationship Id="rId6" Type="http://schemas.openxmlformats.org/officeDocument/2006/relationships/image" Target="../media/image16.wmf"/><Relationship Id="rId7" Type="http://schemas.openxmlformats.org/officeDocument/2006/relationships/image" Target="../media/image17.wmf"/><Relationship Id="rId1" Type="http://schemas.openxmlformats.org/officeDocument/2006/relationships/image" Target="../media/image18.wmf"/><Relationship Id="rId2" Type="http://schemas.openxmlformats.org/officeDocument/2006/relationships/image" Target="../media/image19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4" Type="http://schemas.openxmlformats.org/officeDocument/2006/relationships/image" Target="../media/image14.wmf"/><Relationship Id="rId5" Type="http://schemas.openxmlformats.org/officeDocument/2006/relationships/image" Target="../media/image15.wmf"/><Relationship Id="rId6" Type="http://schemas.openxmlformats.org/officeDocument/2006/relationships/image" Target="../media/image16.wmf"/><Relationship Id="rId1" Type="http://schemas.openxmlformats.org/officeDocument/2006/relationships/image" Target="../media/image18.wmf"/><Relationship Id="rId2" Type="http://schemas.openxmlformats.org/officeDocument/2006/relationships/image" Target="../media/image19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4" Type="http://schemas.openxmlformats.org/officeDocument/2006/relationships/image" Target="../media/image14.wmf"/><Relationship Id="rId5" Type="http://schemas.openxmlformats.org/officeDocument/2006/relationships/image" Target="../media/image15.wmf"/><Relationship Id="rId6" Type="http://schemas.openxmlformats.org/officeDocument/2006/relationships/image" Target="../media/image16.wmf"/><Relationship Id="rId1" Type="http://schemas.openxmlformats.org/officeDocument/2006/relationships/image" Target="../media/image18.wmf"/><Relationship Id="rId2" Type="http://schemas.openxmlformats.org/officeDocument/2006/relationships/image" Target="../media/image19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4" Type="http://schemas.openxmlformats.org/officeDocument/2006/relationships/image" Target="../media/image14.wmf"/><Relationship Id="rId5" Type="http://schemas.openxmlformats.org/officeDocument/2006/relationships/image" Target="../media/image15.wmf"/><Relationship Id="rId6" Type="http://schemas.openxmlformats.org/officeDocument/2006/relationships/image" Target="../media/image16.wmf"/><Relationship Id="rId7" Type="http://schemas.openxmlformats.org/officeDocument/2006/relationships/image" Target="../media/image21.wmf"/><Relationship Id="rId1" Type="http://schemas.openxmlformats.org/officeDocument/2006/relationships/image" Target="../media/image18.wmf"/><Relationship Id="rId2" Type="http://schemas.openxmlformats.org/officeDocument/2006/relationships/image" Target="../media/image19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4" Type="http://schemas.openxmlformats.org/officeDocument/2006/relationships/image" Target="../media/image25.wmf"/><Relationship Id="rId5" Type="http://schemas.openxmlformats.org/officeDocument/2006/relationships/image" Target="../media/image26.wmf"/><Relationship Id="rId6" Type="http://schemas.openxmlformats.org/officeDocument/2006/relationships/image" Target="../media/image27.wmf"/><Relationship Id="rId7" Type="http://schemas.openxmlformats.org/officeDocument/2006/relationships/image" Target="../media/image28.wmf"/><Relationship Id="rId8" Type="http://schemas.openxmlformats.org/officeDocument/2006/relationships/image" Target="../media/image29.wmf"/><Relationship Id="rId1" Type="http://schemas.openxmlformats.org/officeDocument/2006/relationships/image" Target="../media/image22.wmf"/><Relationship Id="rId2" Type="http://schemas.openxmlformats.org/officeDocument/2006/relationships/image" Target="../media/image23.wmf"/></Relationships>
</file>

<file path=ppt/drawings/_rels/vmlDrawing7.vml.rels><?xml version="1.0" encoding="UTF-8" standalone="yes"?>
<Relationships xmlns="http://schemas.openxmlformats.org/package/2006/relationships"><Relationship Id="rId11" Type="http://schemas.openxmlformats.org/officeDocument/2006/relationships/image" Target="../media/image28.wmf"/><Relationship Id="rId12" Type="http://schemas.openxmlformats.org/officeDocument/2006/relationships/image" Target="../media/image29.wmf"/><Relationship Id="rId1" Type="http://schemas.openxmlformats.org/officeDocument/2006/relationships/image" Target="../media/image22.wmf"/><Relationship Id="rId2" Type="http://schemas.openxmlformats.org/officeDocument/2006/relationships/image" Target="../media/image23.wmf"/><Relationship Id="rId3" Type="http://schemas.openxmlformats.org/officeDocument/2006/relationships/image" Target="../media/image24.wmf"/><Relationship Id="rId4" Type="http://schemas.openxmlformats.org/officeDocument/2006/relationships/image" Target="../media/image25.wmf"/><Relationship Id="rId5" Type="http://schemas.openxmlformats.org/officeDocument/2006/relationships/image" Target="../media/image26.wmf"/><Relationship Id="rId6" Type="http://schemas.openxmlformats.org/officeDocument/2006/relationships/image" Target="../media/image30.wmf"/><Relationship Id="rId7" Type="http://schemas.openxmlformats.org/officeDocument/2006/relationships/image" Target="../media/image31.wmf"/><Relationship Id="rId8" Type="http://schemas.openxmlformats.org/officeDocument/2006/relationships/image" Target="../media/image32.wmf"/><Relationship Id="rId9" Type="http://schemas.openxmlformats.org/officeDocument/2006/relationships/image" Target="../media/image33.wmf"/><Relationship Id="rId10" Type="http://schemas.openxmlformats.org/officeDocument/2006/relationships/image" Target="../media/image27.wmf"/></Relationships>
</file>

<file path=ppt/drawings/_rels/vmlDrawing8.vml.rels><?xml version="1.0" encoding="UTF-8" standalone="yes"?>
<Relationships xmlns="http://schemas.openxmlformats.org/package/2006/relationships"><Relationship Id="rId11" Type="http://schemas.openxmlformats.org/officeDocument/2006/relationships/image" Target="../media/image28.wmf"/><Relationship Id="rId12" Type="http://schemas.openxmlformats.org/officeDocument/2006/relationships/image" Target="../media/image29.wmf"/><Relationship Id="rId1" Type="http://schemas.openxmlformats.org/officeDocument/2006/relationships/image" Target="../media/image22.wmf"/><Relationship Id="rId2" Type="http://schemas.openxmlformats.org/officeDocument/2006/relationships/image" Target="../media/image23.wmf"/><Relationship Id="rId3" Type="http://schemas.openxmlformats.org/officeDocument/2006/relationships/image" Target="../media/image24.wmf"/><Relationship Id="rId4" Type="http://schemas.openxmlformats.org/officeDocument/2006/relationships/image" Target="../media/image25.wmf"/><Relationship Id="rId5" Type="http://schemas.openxmlformats.org/officeDocument/2006/relationships/image" Target="../media/image26.wmf"/><Relationship Id="rId6" Type="http://schemas.openxmlformats.org/officeDocument/2006/relationships/image" Target="../media/image30.wmf"/><Relationship Id="rId7" Type="http://schemas.openxmlformats.org/officeDocument/2006/relationships/image" Target="../media/image31.wmf"/><Relationship Id="rId8" Type="http://schemas.openxmlformats.org/officeDocument/2006/relationships/image" Target="../media/image32.wmf"/><Relationship Id="rId9" Type="http://schemas.openxmlformats.org/officeDocument/2006/relationships/image" Target="../media/image33.wmf"/><Relationship Id="rId10" Type="http://schemas.openxmlformats.org/officeDocument/2006/relationships/image" Target="../media/image2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07AC1C-ABAB-174E-A244-317490D50CA1}" type="datetimeFigureOut">
              <a:rPr lang="en-US" smtClean="0"/>
              <a:pPr/>
              <a:t>7/3/13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DDC8E9-82C0-CA4E-AD8A-69F9F1C169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43917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8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9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0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1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EFD6B-6122-4A28-B638-A15130900ADD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868349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923925"/>
            <a:ext cx="4095750" cy="30718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4075D051-3B38-4CBD-B3D8-CB0607BF1216}" type="datetime4">
              <a:rPr lang="de-DE" smtClean="0"/>
              <a:pPr>
                <a:defRPr/>
              </a:pPr>
              <a:t>July 3, 2013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|  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|  </a:t>
            </a:r>
            <a:fld id="{9CDECAEF-3563-4734-A96A-2434D782C230}" type="slidenum">
              <a:rPr lang="de-DE" smtClean="0"/>
              <a:pPr>
                <a:defRPr/>
              </a:pPr>
              <a:t>40</a:t>
            </a:fld>
            <a:endParaRPr 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923925"/>
            <a:ext cx="4095750" cy="30718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4075D051-3B38-4CBD-B3D8-CB0607BF1216}" type="datetime4">
              <a:rPr lang="de-DE" smtClean="0"/>
              <a:pPr>
                <a:defRPr/>
              </a:pPr>
              <a:t>July 3, 2013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|  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|  </a:t>
            </a:r>
            <a:fld id="{9CDECAEF-3563-4734-A96A-2434D782C230}" type="slidenum">
              <a:rPr lang="de-DE" smtClean="0"/>
              <a:pPr>
                <a:defRPr/>
              </a:pPr>
              <a:t>41</a:t>
            </a:fld>
            <a:endParaRPr lang="de-D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923925"/>
            <a:ext cx="4095750" cy="30718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4075D051-3B38-4CBD-B3D8-CB0607BF1216}" type="datetime4">
              <a:rPr lang="de-DE" smtClean="0"/>
              <a:pPr>
                <a:defRPr/>
              </a:pPr>
              <a:t>July 3, 2013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|  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|  </a:t>
            </a:r>
            <a:fld id="{9CDECAEF-3563-4734-A96A-2434D782C230}" type="slidenum">
              <a:rPr lang="de-DE" smtClean="0"/>
              <a:pPr>
                <a:defRPr/>
              </a:pPr>
              <a:t>47</a:t>
            </a:fld>
            <a:endParaRPr 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923925"/>
            <a:ext cx="4095750" cy="30718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4075D051-3B38-4CBD-B3D8-CB0607BF1216}" type="datetime4">
              <a:rPr lang="de-DE" smtClean="0"/>
              <a:pPr>
                <a:defRPr/>
              </a:pPr>
              <a:t>July 3, 2013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|  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|  </a:t>
            </a:r>
            <a:fld id="{9CDECAEF-3563-4734-A96A-2434D782C230}" type="slidenum">
              <a:rPr lang="de-DE" smtClean="0"/>
              <a:pPr>
                <a:defRPr/>
              </a:pPr>
              <a:t>48</a:t>
            </a:fld>
            <a:endParaRPr lang="de-D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923925"/>
            <a:ext cx="4095750" cy="30718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4075D051-3B38-4CBD-B3D8-CB0607BF1216}" type="datetime4">
              <a:rPr lang="de-DE" smtClean="0"/>
              <a:pPr>
                <a:defRPr/>
              </a:pPr>
              <a:t>July 3, 2013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|  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|  </a:t>
            </a:r>
            <a:fld id="{9CDECAEF-3563-4734-A96A-2434D782C230}" type="slidenum">
              <a:rPr lang="de-DE" smtClean="0"/>
              <a:pPr>
                <a:defRPr/>
              </a:pPr>
              <a:t>49</a:t>
            </a:fld>
            <a:endParaRPr lang="de-D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923925"/>
            <a:ext cx="4095750" cy="30718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4075D051-3B38-4CBD-B3D8-CB0607BF1216}" type="datetime4">
              <a:rPr lang="de-DE" smtClean="0"/>
              <a:pPr>
                <a:defRPr/>
              </a:pPr>
              <a:t>July 3, 2013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|  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|  </a:t>
            </a:r>
            <a:fld id="{9CDECAEF-3563-4734-A96A-2434D782C230}" type="slidenum">
              <a:rPr lang="de-DE" smtClean="0"/>
              <a:pPr>
                <a:defRPr/>
              </a:pPr>
              <a:t>50</a:t>
            </a:fld>
            <a:endParaRPr lang="de-D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923925"/>
            <a:ext cx="4095750" cy="30718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4075D051-3B38-4CBD-B3D8-CB0607BF1216}" type="datetime4">
              <a:rPr lang="de-DE" smtClean="0"/>
              <a:pPr>
                <a:defRPr/>
              </a:pPr>
              <a:t>July 3, 2013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|  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|  </a:t>
            </a:r>
            <a:fld id="{9CDECAEF-3563-4734-A96A-2434D782C230}" type="slidenum">
              <a:rPr lang="de-DE" smtClean="0"/>
              <a:pPr>
                <a:defRPr/>
              </a:pPr>
              <a:t>51</a:t>
            </a:fld>
            <a:endParaRPr lang="de-D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923925"/>
            <a:ext cx="4095750" cy="30718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4075D051-3B38-4CBD-B3D8-CB0607BF1216}" type="datetime4">
              <a:rPr lang="de-DE" smtClean="0"/>
              <a:pPr>
                <a:defRPr/>
              </a:pPr>
              <a:t>July 3, 2013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|  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|  </a:t>
            </a:r>
            <a:fld id="{9CDECAEF-3563-4734-A96A-2434D782C230}" type="slidenum">
              <a:rPr lang="de-DE" smtClean="0"/>
              <a:pPr>
                <a:defRPr/>
              </a:pPr>
              <a:t>52</a:t>
            </a:fld>
            <a:endParaRPr lang="de-DE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923925"/>
            <a:ext cx="4095750" cy="30718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4075D051-3B38-4CBD-B3D8-CB0607BF1216}" type="datetime4">
              <a:rPr lang="de-DE" smtClean="0"/>
              <a:pPr>
                <a:defRPr/>
              </a:pPr>
              <a:t>July 3, 2013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|  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|  </a:t>
            </a:r>
            <a:fld id="{9CDECAEF-3563-4734-A96A-2434D782C230}" type="slidenum">
              <a:rPr lang="de-DE" smtClean="0"/>
              <a:pPr>
                <a:defRPr/>
              </a:pPr>
              <a:t>53</a:t>
            </a:fld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923925"/>
            <a:ext cx="4095750" cy="30718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4075D051-3B38-4CBD-B3D8-CB0607BF1216}" type="datetime4">
              <a:rPr lang="de-DE" smtClean="0"/>
              <a:pPr>
                <a:defRPr/>
              </a:pPr>
              <a:t>July 3, 2013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|  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|  </a:t>
            </a:r>
            <a:fld id="{9CDECAEF-3563-4734-A96A-2434D782C230}" type="slidenum">
              <a:rPr lang="de-DE" smtClean="0"/>
              <a:pPr>
                <a:defRPr/>
              </a:pPr>
              <a:t>54</a:t>
            </a:fld>
            <a:endParaRPr lang="de-DE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923925"/>
            <a:ext cx="4095750" cy="30718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4075D051-3B38-4CBD-B3D8-CB0607BF1216}" type="datetime4">
              <a:rPr lang="de-DE" smtClean="0"/>
              <a:pPr>
                <a:defRPr/>
              </a:pPr>
              <a:t>July 3, 2013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|  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|  </a:t>
            </a:r>
            <a:fld id="{9CDECAEF-3563-4734-A96A-2434D782C230}" type="slidenum">
              <a:rPr lang="de-DE" smtClean="0"/>
              <a:pPr>
                <a:defRPr/>
              </a:pPr>
              <a:t>57</a:t>
            </a:fld>
            <a:endParaRPr lang="de-DE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923925"/>
            <a:ext cx="4095750" cy="30718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4075D051-3B38-4CBD-B3D8-CB0607BF1216}" type="datetime4">
              <a:rPr lang="de-DE" smtClean="0"/>
              <a:pPr>
                <a:defRPr/>
              </a:pPr>
              <a:t>July 3, 2013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|  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|  </a:t>
            </a:r>
            <a:fld id="{9CDECAEF-3563-4734-A96A-2434D782C230}" type="slidenum">
              <a:rPr lang="de-DE" smtClean="0"/>
              <a:pPr>
                <a:defRPr/>
              </a:pPr>
              <a:t>58</a:t>
            </a:fld>
            <a:endParaRPr lang="de-DE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923925"/>
            <a:ext cx="4095750" cy="30718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4075D051-3B38-4CBD-B3D8-CB0607BF1216}" type="datetime4">
              <a:rPr lang="de-DE" smtClean="0"/>
              <a:pPr>
                <a:defRPr/>
              </a:pPr>
              <a:t>July 3, 2013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|  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|  </a:t>
            </a:r>
            <a:fld id="{9CDECAEF-3563-4734-A96A-2434D782C230}" type="slidenum">
              <a:rPr lang="de-DE" smtClean="0"/>
              <a:pPr>
                <a:defRPr/>
              </a:pPr>
              <a:t>62</a:t>
            </a:fld>
            <a:endParaRPr lang="de-DE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923925"/>
            <a:ext cx="4095750" cy="30718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Snippets:</a:t>
            </a:r>
          </a:p>
          <a:p>
            <a:pPr marL="171450" indent="-171450">
              <a:buFontTx/>
              <a:buChar char="-"/>
            </a:pPr>
            <a:r>
              <a:rPr lang="en-US" sz="1200" baseline="0" dirty="0" smtClean="0">
                <a:solidFill>
                  <a:schemeClr val="tx1"/>
                </a:solidFill>
              </a:rPr>
              <a:t>Benefit from Search engine </a:t>
            </a:r>
          </a:p>
          <a:p>
            <a:pPr marL="0" indent="0">
              <a:buFontTx/>
              <a:buNone/>
            </a:pPr>
            <a:r>
              <a:rPr lang="en-US" sz="1200" baseline="0" dirty="0" smtClean="0">
                <a:solidFill>
                  <a:schemeClr val="tx1"/>
                </a:solidFill>
              </a:rPr>
              <a:t>Relevant text &amp; snippets</a:t>
            </a:r>
          </a:p>
          <a:p>
            <a:pPr marL="0" indent="0">
              <a:buFontTx/>
              <a:buNone/>
            </a:pPr>
            <a:r>
              <a:rPr lang="en-US" sz="1200" baseline="0" dirty="0" smtClean="0">
                <a:solidFill>
                  <a:schemeClr val="tx1"/>
                </a:solidFill>
              </a:rPr>
              <a:t>-- ranking</a:t>
            </a:r>
          </a:p>
          <a:p>
            <a:pPr marL="0" indent="0">
              <a:buFontTx/>
              <a:buNone/>
            </a:pPr>
            <a:r>
              <a:rPr lang="en-US" sz="1200" baseline="0" dirty="0" smtClean="0">
                <a:solidFill>
                  <a:schemeClr val="tx1"/>
                </a:solidFill>
              </a:rPr>
              <a:t>-- summary</a:t>
            </a:r>
            <a:endParaRPr lang="en-US" sz="1200" dirty="0" smtClean="0">
              <a:solidFill>
                <a:schemeClr val="tx1"/>
              </a:solidFill>
            </a:endParaRPr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4075D051-3B38-4CBD-B3D8-CB0607BF1216}" type="datetime4">
              <a:rPr lang="de-DE" smtClean="0"/>
              <a:pPr>
                <a:defRPr/>
              </a:pPr>
              <a:t>July 3, 2013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|  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|  </a:t>
            </a:r>
            <a:fld id="{9CDECAEF-3563-4734-A96A-2434D782C230}" type="slidenum">
              <a:rPr lang="de-DE" smtClean="0"/>
              <a:pPr>
                <a:defRPr/>
              </a:pPr>
              <a:t>63</a:t>
            </a:fld>
            <a:endParaRPr lang="de-DE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E41B1B-00B9-DA43-82FF-CC0DE07F1A16}" type="slidenum">
              <a:rPr lang="en-US" smtClean="0"/>
              <a:pPr/>
              <a:t>87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E41B1B-00B9-DA43-82FF-CC0DE07F1A16}" type="slidenum">
              <a:rPr lang="en-US" smtClean="0"/>
              <a:pPr/>
              <a:t>88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E41B1B-00B9-DA43-82FF-CC0DE07F1A16}" type="slidenum">
              <a:rPr lang="en-US" smtClean="0"/>
              <a:pPr/>
              <a:t>89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E41B1B-00B9-DA43-82FF-CC0DE07F1A16}" type="slidenum">
              <a:rPr lang="en-US" smtClean="0"/>
              <a:pPr/>
              <a:t>90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E41B1B-00B9-DA43-82FF-CC0DE07F1A16}" type="slidenum">
              <a:rPr lang="en-US" smtClean="0"/>
              <a:pPr/>
              <a:t>91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E41B1B-00B9-DA43-82FF-CC0DE07F1A16}" type="slidenum">
              <a:rPr lang="en-US" smtClean="0"/>
              <a:pPr/>
              <a:t>92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E41B1B-00B9-DA43-82FF-CC0DE07F1A16}" type="slidenum">
              <a:rPr lang="en-US" smtClean="0"/>
              <a:pPr/>
              <a:t>93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E41B1B-00B9-DA43-82FF-CC0DE07F1A16}" type="slidenum">
              <a:rPr lang="en-US" smtClean="0"/>
              <a:pPr/>
              <a:t>94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E41B1B-00B9-DA43-82FF-CC0DE07F1A16}" type="slidenum">
              <a:rPr lang="en-US" smtClean="0"/>
              <a:pPr/>
              <a:t>95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E41B1B-00B9-DA43-82FF-CC0DE07F1A16}" type="slidenum">
              <a:rPr lang="en-US" smtClean="0"/>
              <a:pPr/>
              <a:t>96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Going back</a:t>
            </a:r>
            <a:r>
              <a:rPr lang="en-US" baseline="0" dirty="0" smtClean="0"/>
              <a:t> to our previous toy example,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E41B1B-00B9-DA43-82FF-CC0DE07F1A16}" type="slidenum">
              <a:rPr lang="en-US" smtClean="0"/>
              <a:pPr/>
              <a:t>97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E41B1B-00B9-DA43-82FF-CC0DE07F1A16}" type="slidenum">
              <a:rPr lang="en-US" smtClean="0"/>
              <a:pPr/>
              <a:t>98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E41B1B-00B9-DA43-82FF-CC0DE07F1A16}" type="slidenum">
              <a:rPr lang="en-US" smtClean="0"/>
              <a:pPr/>
              <a:t>99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E41B1B-00B9-DA43-82FF-CC0DE07F1A16}" type="slidenum">
              <a:rPr lang="en-US" smtClean="0"/>
              <a:pPr/>
              <a:t>105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E41B1B-00B9-DA43-82FF-CC0DE07F1A16}" type="slidenum">
              <a:rPr lang="en-US" smtClean="0"/>
              <a:pPr/>
              <a:t>107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E41B1B-00B9-DA43-82FF-CC0DE07F1A16}" type="slidenum">
              <a:rPr lang="en-US" smtClean="0"/>
              <a:pPr/>
              <a:t>108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E41B1B-00B9-DA43-82FF-CC0DE07F1A16}" type="slidenum">
              <a:rPr lang="en-US" smtClean="0"/>
              <a:pPr/>
              <a:t>109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E41B1B-00B9-DA43-82FF-CC0DE07F1A16}" type="slidenum">
              <a:rPr lang="en-US" smtClean="0"/>
              <a:pPr/>
              <a:t>110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E41B1B-00B9-DA43-82FF-CC0DE07F1A16}" type="slidenum">
              <a:rPr lang="en-US" smtClean="0"/>
              <a:pPr/>
              <a:t>111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DDC8E9-82C0-CA4E-AD8A-69F9F1C16917}" type="slidenum">
              <a:rPr lang="en-US" smtClean="0"/>
              <a:pPr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677130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We can also classify the localizability of attributes --  reflecting whether the attribute corresponds to a global characteristic of the object (like the color) or a more local characteristic like the shape or height of the heel.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To do this we frame the problem in a multiple instance learning framework where we treat each image as a bag of regions with a label associated with the bag rather than individual regions.</a:t>
            </a:r>
          </a:p>
          <a:p>
            <a:r>
              <a:rPr lang="en-US" dirty="0" smtClean="0"/>
              <a:t>Then</a:t>
            </a:r>
            <a:r>
              <a:rPr lang="en-US" baseline="0" dirty="0" smtClean="0"/>
              <a:t> we learn a boosted classifier using Multiple instance learning for the attribute. This gives us a classifier to predict attributes as well as a weight on each region which denotes the probability of the attribute on a region. </a:t>
            </a:r>
          </a:p>
          <a:p>
            <a:r>
              <a:rPr lang="en-US" baseline="0" dirty="0" smtClean="0"/>
              <a:t>If regions with high probability across the data set are tightly clustered relative to the object then we can predict that the attribute is localizable.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903B3-7E3B-6E43-94AA-93CB97C9B88B}" type="datetimeFigureOut">
              <a:rPr lang="en-US" smtClean="0"/>
              <a:pPr/>
              <a:t>7/3/13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864A9-80CF-1941-81AA-E3A2540CD3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91654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903B3-7E3B-6E43-94AA-93CB97C9B88B}" type="datetimeFigureOut">
              <a:rPr lang="en-US" smtClean="0"/>
              <a:pPr/>
              <a:t>7/3/13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864A9-80CF-1941-81AA-E3A2540CD3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06283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903B3-7E3B-6E43-94AA-93CB97C9B88B}" type="datetimeFigureOut">
              <a:rPr lang="en-US" smtClean="0"/>
              <a:pPr/>
              <a:t>7/3/13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864A9-80CF-1941-81AA-E3A2540CD3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252590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C0534BE-36CF-0447-99CD-DF71B95EEA4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148493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 err="1" smtClean="0"/>
            </a:lvl1pPr>
          </a:lstStyle>
          <a:p>
            <a:pPr>
              <a:defRPr/>
            </a:pPr>
            <a:r>
              <a:rPr lang="en-US" smtClean="0"/>
              <a:t>CVPR 2010 | What Helps Where - And Why?  Semantic Relatedness for Knowledge Transfer | Marcus Rohrbach |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940350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903B3-7E3B-6E43-94AA-93CB97C9B88B}" type="datetimeFigureOut">
              <a:rPr lang="en-US" smtClean="0"/>
              <a:pPr/>
              <a:t>7/3/13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864A9-80CF-1941-81AA-E3A2540CD3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64759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903B3-7E3B-6E43-94AA-93CB97C9B88B}" type="datetimeFigureOut">
              <a:rPr lang="en-US" smtClean="0"/>
              <a:pPr/>
              <a:t>7/3/13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864A9-80CF-1941-81AA-E3A2540CD3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47314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903B3-7E3B-6E43-94AA-93CB97C9B88B}" type="datetimeFigureOut">
              <a:rPr lang="en-US" smtClean="0"/>
              <a:pPr/>
              <a:t>7/3/13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864A9-80CF-1941-81AA-E3A2540CD3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04844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903B3-7E3B-6E43-94AA-93CB97C9B88B}" type="datetimeFigureOut">
              <a:rPr lang="en-US" smtClean="0"/>
              <a:pPr/>
              <a:t>7/3/13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864A9-80CF-1941-81AA-E3A2540CD3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58709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903B3-7E3B-6E43-94AA-93CB97C9B88B}" type="datetimeFigureOut">
              <a:rPr lang="en-US" smtClean="0"/>
              <a:pPr/>
              <a:t>7/3/13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864A9-80CF-1941-81AA-E3A2540CD3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95024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903B3-7E3B-6E43-94AA-93CB97C9B88B}" type="datetimeFigureOut">
              <a:rPr lang="en-US" smtClean="0"/>
              <a:pPr/>
              <a:t>7/3/13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864A9-80CF-1941-81AA-E3A2540CD3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51410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903B3-7E3B-6E43-94AA-93CB97C9B88B}" type="datetimeFigureOut">
              <a:rPr lang="en-US" smtClean="0"/>
              <a:pPr/>
              <a:t>7/3/13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864A9-80CF-1941-81AA-E3A2540CD3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57107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903B3-7E3B-6E43-94AA-93CB97C9B88B}" type="datetimeFigureOut">
              <a:rPr lang="en-US" smtClean="0"/>
              <a:pPr/>
              <a:t>7/3/13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864A9-80CF-1941-81AA-E3A2540CD3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98335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7903B3-7E3B-6E43-94AA-93CB97C9B88B}" type="datetimeFigureOut">
              <a:rPr lang="en-US" smtClean="0"/>
              <a:pPr/>
              <a:t>7/3/13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6864A9-80CF-1941-81AA-E3A2540CD3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97559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emf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90.pn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91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emf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94.pn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1.bin"/><Relationship Id="rId4" Type="http://schemas.openxmlformats.org/officeDocument/2006/relationships/oleObject" Target="../embeddings/Microsoft_Equation2.bin"/><Relationship Id="rId5" Type="http://schemas.openxmlformats.org/officeDocument/2006/relationships/oleObject" Target="../embeddings/Microsoft_Equation3.bin"/><Relationship Id="rId6" Type="http://schemas.openxmlformats.org/officeDocument/2006/relationships/oleObject" Target="../embeddings/Microsoft_Equation4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5.bin"/><Relationship Id="rId4" Type="http://schemas.openxmlformats.org/officeDocument/2006/relationships/oleObject" Target="../embeddings/Microsoft_Equation6.bin"/><Relationship Id="rId5" Type="http://schemas.openxmlformats.org/officeDocument/2006/relationships/oleObject" Target="../embeddings/Microsoft_Equation7.bin"/><Relationship Id="rId6" Type="http://schemas.openxmlformats.org/officeDocument/2006/relationships/oleObject" Target="../embeddings/Microsoft_Equation8.bin"/><Relationship Id="rId7" Type="http://schemas.openxmlformats.org/officeDocument/2006/relationships/oleObject" Target="../embeddings/Microsoft_Equation9.bin"/><Relationship Id="rId8" Type="http://schemas.openxmlformats.org/officeDocument/2006/relationships/oleObject" Target="../embeddings/Microsoft_Equation10.bin"/><Relationship Id="rId9" Type="http://schemas.openxmlformats.org/officeDocument/2006/relationships/oleObject" Target="../embeddings/Microsoft_Equation11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12.bin"/><Relationship Id="rId4" Type="http://schemas.openxmlformats.org/officeDocument/2006/relationships/oleObject" Target="../embeddings/Microsoft_Equation13.bin"/><Relationship Id="rId5" Type="http://schemas.openxmlformats.org/officeDocument/2006/relationships/oleObject" Target="../embeddings/Microsoft_Equation14.bin"/><Relationship Id="rId6" Type="http://schemas.openxmlformats.org/officeDocument/2006/relationships/oleObject" Target="../embeddings/Microsoft_Equation15.bin"/><Relationship Id="rId7" Type="http://schemas.openxmlformats.org/officeDocument/2006/relationships/oleObject" Target="../embeddings/Microsoft_Equation16.bin"/><Relationship Id="rId8" Type="http://schemas.openxmlformats.org/officeDocument/2006/relationships/oleObject" Target="../embeddings/Microsoft_Equation17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18.bin"/><Relationship Id="rId4" Type="http://schemas.openxmlformats.org/officeDocument/2006/relationships/oleObject" Target="../embeddings/Microsoft_Equation19.bin"/><Relationship Id="rId5" Type="http://schemas.openxmlformats.org/officeDocument/2006/relationships/oleObject" Target="../embeddings/Microsoft_Equation20.bin"/><Relationship Id="rId6" Type="http://schemas.openxmlformats.org/officeDocument/2006/relationships/oleObject" Target="../embeddings/Microsoft_Equation21.bin"/><Relationship Id="rId7" Type="http://schemas.openxmlformats.org/officeDocument/2006/relationships/oleObject" Target="../embeddings/Microsoft_Equation22.bin"/><Relationship Id="rId8" Type="http://schemas.openxmlformats.org/officeDocument/2006/relationships/oleObject" Target="../embeddings/Microsoft_Equation23.bin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24.bin"/><Relationship Id="rId4" Type="http://schemas.openxmlformats.org/officeDocument/2006/relationships/oleObject" Target="../embeddings/Microsoft_Equation25.bin"/><Relationship Id="rId5" Type="http://schemas.openxmlformats.org/officeDocument/2006/relationships/oleObject" Target="../embeddings/Microsoft_Equation26.bin"/><Relationship Id="rId6" Type="http://schemas.openxmlformats.org/officeDocument/2006/relationships/oleObject" Target="../embeddings/Microsoft_Equation27.bin"/><Relationship Id="rId7" Type="http://schemas.openxmlformats.org/officeDocument/2006/relationships/oleObject" Target="../embeddings/Microsoft_Equation28.bin"/><Relationship Id="rId8" Type="http://schemas.openxmlformats.org/officeDocument/2006/relationships/oleObject" Target="../embeddings/Microsoft_Equation29.bin"/><Relationship Id="rId9" Type="http://schemas.openxmlformats.org/officeDocument/2006/relationships/oleObject" Target="../embeddings/Microsoft_Equation30.bin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31.bin"/><Relationship Id="rId4" Type="http://schemas.openxmlformats.org/officeDocument/2006/relationships/oleObject" Target="../embeddings/Microsoft_Equation32.bin"/><Relationship Id="rId5" Type="http://schemas.openxmlformats.org/officeDocument/2006/relationships/oleObject" Target="../embeddings/Microsoft_Equation33.bin"/><Relationship Id="rId6" Type="http://schemas.openxmlformats.org/officeDocument/2006/relationships/oleObject" Target="../embeddings/Microsoft_Equation34.bin"/><Relationship Id="rId7" Type="http://schemas.openxmlformats.org/officeDocument/2006/relationships/oleObject" Target="../embeddings/Microsoft_Equation35.bin"/><Relationship Id="rId8" Type="http://schemas.openxmlformats.org/officeDocument/2006/relationships/oleObject" Target="../embeddings/Microsoft_Equation36.bin"/><Relationship Id="rId9" Type="http://schemas.openxmlformats.org/officeDocument/2006/relationships/oleObject" Target="../embeddings/Microsoft_Equation37.bin"/><Relationship Id="rId10" Type="http://schemas.openxmlformats.org/officeDocument/2006/relationships/oleObject" Target="../embeddings/Microsoft_Equation38.bin"/><Relationship Id="rId11" Type="http://schemas.openxmlformats.org/officeDocument/2006/relationships/oleObject" Target="../embeddings/Microsoft_Equation39.bin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Microsoft_Equation48.bin"/><Relationship Id="rId12" Type="http://schemas.openxmlformats.org/officeDocument/2006/relationships/oleObject" Target="../embeddings/Microsoft_Equation49.bin"/><Relationship Id="rId13" Type="http://schemas.openxmlformats.org/officeDocument/2006/relationships/oleObject" Target="../embeddings/Microsoft_Equation50.bin"/><Relationship Id="rId14" Type="http://schemas.openxmlformats.org/officeDocument/2006/relationships/oleObject" Target="../embeddings/Microsoft_Equation51.bin"/><Relationship Id="rId15" Type="http://schemas.openxmlformats.org/officeDocument/2006/relationships/oleObject" Target="../embeddings/Microsoft_Equation52.bin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Microsoft_Equation40.bin"/><Relationship Id="rId4" Type="http://schemas.openxmlformats.org/officeDocument/2006/relationships/oleObject" Target="../embeddings/Microsoft_Equation41.bin"/><Relationship Id="rId5" Type="http://schemas.openxmlformats.org/officeDocument/2006/relationships/oleObject" Target="../embeddings/Microsoft_Equation42.bin"/><Relationship Id="rId6" Type="http://schemas.openxmlformats.org/officeDocument/2006/relationships/oleObject" Target="../embeddings/Microsoft_Equation43.bin"/><Relationship Id="rId7" Type="http://schemas.openxmlformats.org/officeDocument/2006/relationships/oleObject" Target="../embeddings/Microsoft_Equation44.bin"/><Relationship Id="rId8" Type="http://schemas.openxmlformats.org/officeDocument/2006/relationships/oleObject" Target="../embeddings/Microsoft_Equation45.bin"/><Relationship Id="rId9" Type="http://schemas.openxmlformats.org/officeDocument/2006/relationships/oleObject" Target="../embeddings/Microsoft_Equation46.bin"/><Relationship Id="rId10" Type="http://schemas.openxmlformats.org/officeDocument/2006/relationships/oleObject" Target="../embeddings/Microsoft_Equation47.bin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Microsoft_Equation61.bin"/><Relationship Id="rId12" Type="http://schemas.openxmlformats.org/officeDocument/2006/relationships/oleObject" Target="../embeddings/Microsoft_Equation62.bin"/><Relationship Id="rId13" Type="http://schemas.openxmlformats.org/officeDocument/2006/relationships/oleObject" Target="../embeddings/Microsoft_Equation63.bin"/><Relationship Id="rId14" Type="http://schemas.openxmlformats.org/officeDocument/2006/relationships/oleObject" Target="../embeddings/Microsoft_Equation64.bin"/><Relationship Id="rId15" Type="http://schemas.openxmlformats.org/officeDocument/2006/relationships/oleObject" Target="../embeddings/Microsoft_Equation65.bin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Microsoft_Equation53.bin"/><Relationship Id="rId4" Type="http://schemas.openxmlformats.org/officeDocument/2006/relationships/oleObject" Target="../embeddings/Microsoft_Equation54.bin"/><Relationship Id="rId5" Type="http://schemas.openxmlformats.org/officeDocument/2006/relationships/oleObject" Target="../embeddings/Microsoft_Equation55.bin"/><Relationship Id="rId6" Type="http://schemas.openxmlformats.org/officeDocument/2006/relationships/oleObject" Target="../embeddings/Microsoft_Equation56.bin"/><Relationship Id="rId7" Type="http://schemas.openxmlformats.org/officeDocument/2006/relationships/oleObject" Target="../embeddings/Microsoft_Equation57.bin"/><Relationship Id="rId8" Type="http://schemas.openxmlformats.org/officeDocument/2006/relationships/oleObject" Target="../embeddings/Microsoft_Equation58.bin"/><Relationship Id="rId9" Type="http://schemas.openxmlformats.org/officeDocument/2006/relationships/oleObject" Target="../embeddings/Microsoft_Equation59.bin"/><Relationship Id="rId10" Type="http://schemas.openxmlformats.org/officeDocument/2006/relationships/oleObject" Target="../embeddings/Microsoft_Equation60.bin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5" Type="http://schemas.openxmlformats.org/officeDocument/2006/relationships/image" Target="../media/image44.jpeg"/><Relationship Id="rId6" Type="http://schemas.openxmlformats.org/officeDocument/2006/relationships/image" Target="../media/image45.jpeg"/><Relationship Id="rId7" Type="http://schemas.openxmlformats.org/officeDocument/2006/relationships/image" Target="../media/image46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2.jpeg"/><Relationship Id="rId5" Type="http://schemas.openxmlformats.org/officeDocument/2006/relationships/image" Target="../media/image43.jpeg"/><Relationship Id="rId6" Type="http://schemas.openxmlformats.org/officeDocument/2006/relationships/image" Target="../media/image44.jpeg"/><Relationship Id="rId7" Type="http://schemas.openxmlformats.org/officeDocument/2006/relationships/image" Target="../media/image45.jpeg"/><Relationship Id="rId8" Type="http://schemas.openxmlformats.org/officeDocument/2006/relationships/image" Target="../media/image47.png"/><Relationship Id="rId9" Type="http://schemas.openxmlformats.org/officeDocument/2006/relationships/image" Target="../media/image48.png"/><Relationship Id="rId10" Type="http://schemas.openxmlformats.org/officeDocument/2006/relationships/image" Target="../media/image49.jpeg"/><Relationship Id="rId11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52.jpeg"/><Relationship Id="rId5" Type="http://schemas.openxmlformats.org/officeDocument/2006/relationships/image" Target="../media/image53.jpeg"/><Relationship Id="rId6" Type="http://schemas.openxmlformats.org/officeDocument/2006/relationships/image" Target="../media/image54.jpeg"/><Relationship Id="rId7" Type="http://schemas.openxmlformats.org/officeDocument/2006/relationships/image" Target="../media/image55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jpeg"/><Relationship Id="rId5" Type="http://schemas.openxmlformats.org/officeDocument/2006/relationships/image" Target="../media/image50.png"/><Relationship Id="rId6" Type="http://schemas.openxmlformats.org/officeDocument/2006/relationships/image" Target="../media/image51.jpeg"/><Relationship Id="rId7" Type="http://schemas.openxmlformats.org/officeDocument/2006/relationships/image" Target="../media/image46.jpeg"/><Relationship Id="rId8" Type="http://schemas.openxmlformats.org/officeDocument/2006/relationships/image" Target="../media/image52.jpeg"/><Relationship Id="rId9" Type="http://schemas.openxmlformats.org/officeDocument/2006/relationships/image" Target="../media/image53.jpeg"/><Relationship Id="rId10" Type="http://schemas.openxmlformats.org/officeDocument/2006/relationships/image" Target="../media/image54.jpeg"/><Relationship Id="rId11" Type="http://schemas.openxmlformats.org/officeDocument/2006/relationships/image" Target="../media/image55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jpeg"/><Relationship Id="rId5" Type="http://schemas.openxmlformats.org/officeDocument/2006/relationships/image" Target="../media/image50.png"/><Relationship Id="rId6" Type="http://schemas.openxmlformats.org/officeDocument/2006/relationships/image" Target="../media/image51.jpeg"/><Relationship Id="rId7" Type="http://schemas.openxmlformats.org/officeDocument/2006/relationships/image" Target="../media/image46.jpeg"/><Relationship Id="rId8" Type="http://schemas.openxmlformats.org/officeDocument/2006/relationships/image" Target="../media/image52.jpeg"/><Relationship Id="rId9" Type="http://schemas.openxmlformats.org/officeDocument/2006/relationships/image" Target="../media/image53.jpeg"/><Relationship Id="rId10" Type="http://schemas.openxmlformats.org/officeDocument/2006/relationships/image" Target="../media/image54.jpeg"/><Relationship Id="rId11" Type="http://schemas.openxmlformats.org/officeDocument/2006/relationships/image" Target="../media/image55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jpeg"/><Relationship Id="rId7" Type="http://schemas.openxmlformats.org/officeDocument/2006/relationships/image" Target="../media/image50.png"/><Relationship Id="rId8" Type="http://schemas.openxmlformats.org/officeDocument/2006/relationships/image" Target="../media/image46.jpeg"/><Relationship Id="rId9" Type="http://schemas.openxmlformats.org/officeDocument/2006/relationships/image" Target="../media/image52.jpeg"/><Relationship Id="rId10" Type="http://schemas.openxmlformats.org/officeDocument/2006/relationships/image" Target="../media/image53.jpeg"/><Relationship Id="rId11" Type="http://schemas.openxmlformats.org/officeDocument/2006/relationships/image" Target="../media/image55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jpeg"/><Relationship Id="rId6" Type="http://schemas.openxmlformats.org/officeDocument/2006/relationships/image" Target="../media/image50.png"/><Relationship Id="rId7" Type="http://schemas.openxmlformats.org/officeDocument/2006/relationships/image" Target="../media/image46.jpeg"/><Relationship Id="rId8" Type="http://schemas.openxmlformats.org/officeDocument/2006/relationships/image" Target="../media/image55.jpeg"/><Relationship Id="rId9" Type="http://schemas.openxmlformats.org/officeDocument/2006/relationships/image" Target="../media/image54.jpeg"/><Relationship Id="rId10" Type="http://schemas.openxmlformats.org/officeDocument/2006/relationships/image" Target="../media/image52.jpeg"/><Relationship Id="rId11" Type="http://schemas.openxmlformats.org/officeDocument/2006/relationships/image" Target="../media/image53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58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Relationship Id="rId3" Type="http://schemas.openxmlformats.org/officeDocument/2006/relationships/chart" Target="../charts/char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Relationship Id="rId3" Type="http://schemas.openxmlformats.org/officeDocument/2006/relationships/chart" Target="../charts/char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8.png"/><Relationship Id="rId3" Type="http://schemas.openxmlformats.org/officeDocument/2006/relationships/chart" Target="../charts/char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chart" Target="../charts/char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4" Type="http://schemas.openxmlformats.org/officeDocument/2006/relationships/diagramData" Target="../diagrams/data3.xml"/><Relationship Id="rId5" Type="http://schemas.openxmlformats.org/officeDocument/2006/relationships/diagramLayout" Target="../diagrams/layout3.xml"/><Relationship Id="rId6" Type="http://schemas.openxmlformats.org/officeDocument/2006/relationships/diagramQuickStyle" Target="../diagrams/quickStyle3.xml"/><Relationship Id="rId7" Type="http://schemas.openxmlformats.org/officeDocument/2006/relationships/diagramColors" Target="../diagrams/colors3.xml"/><Relationship Id="rId8" Type="http://schemas.microsoft.com/office/2007/relationships/diagramDrawing" Target="../diagrams/drawing3.xml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/Relationships>
</file>

<file path=ppt/slides/_rels/slide5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4.jpeg"/><Relationship Id="rId12" Type="http://schemas.openxmlformats.org/officeDocument/2006/relationships/image" Target="../media/image55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jpeg"/><Relationship Id="rId6" Type="http://schemas.openxmlformats.org/officeDocument/2006/relationships/image" Target="../media/image50.png"/><Relationship Id="rId7" Type="http://schemas.openxmlformats.org/officeDocument/2006/relationships/image" Target="../media/image51.jpeg"/><Relationship Id="rId8" Type="http://schemas.openxmlformats.org/officeDocument/2006/relationships/image" Target="../media/image46.jpeg"/><Relationship Id="rId9" Type="http://schemas.openxmlformats.org/officeDocument/2006/relationships/image" Target="../media/image52.jpeg"/><Relationship Id="rId10" Type="http://schemas.openxmlformats.org/officeDocument/2006/relationships/image" Target="../media/image53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jpeg"/><Relationship Id="rId5" Type="http://schemas.openxmlformats.org/officeDocument/2006/relationships/image" Target="../media/image50.png"/><Relationship Id="rId6" Type="http://schemas.openxmlformats.org/officeDocument/2006/relationships/image" Target="../media/image51.jpeg"/><Relationship Id="rId7" Type="http://schemas.openxmlformats.org/officeDocument/2006/relationships/image" Target="../media/image46.jpeg"/><Relationship Id="rId8" Type="http://schemas.openxmlformats.org/officeDocument/2006/relationships/image" Target="../media/image52.jpeg"/><Relationship Id="rId9" Type="http://schemas.openxmlformats.org/officeDocument/2006/relationships/image" Target="../media/image53.jpeg"/><Relationship Id="rId10" Type="http://schemas.openxmlformats.org/officeDocument/2006/relationships/image" Target="../media/image54.jpeg"/><Relationship Id="rId11" Type="http://schemas.openxmlformats.org/officeDocument/2006/relationships/image" Target="../media/image55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jpeg"/><Relationship Id="rId5" Type="http://schemas.openxmlformats.org/officeDocument/2006/relationships/image" Target="../media/image50.png"/><Relationship Id="rId6" Type="http://schemas.openxmlformats.org/officeDocument/2006/relationships/image" Target="../media/image51.jpeg"/><Relationship Id="rId7" Type="http://schemas.openxmlformats.org/officeDocument/2006/relationships/image" Target="../media/image46.jpeg"/><Relationship Id="rId8" Type="http://schemas.openxmlformats.org/officeDocument/2006/relationships/image" Target="../media/image52.jpeg"/><Relationship Id="rId9" Type="http://schemas.openxmlformats.org/officeDocument/2006/relationships/image" Target="../media/image53.jpeg"/><Relationship Id="rId10" Type="http://schemas.openxmlformats.org/officeDocument/2006/relationships/image" Target="../media/image54.jpeg"/><Relationship Id="rId11" Type="http://schemas.openxmlformats.org/officeDocument/2006/relationships/image" Target="../media/image55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7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chart" Target="../charts/char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emf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emf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emf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emf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emf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eg"/><Relationship Id="rId3" Type="http://schemas.openxmlformats.org/officeDocument/2006/relationships/image" Target="../media/image67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eg"/><Relationship Id="rId3" Type="http://schemas.openxmlformats.org/officeDocument/2006/relationships/image" Target="../media/image6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emf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eg"/><Relationship Id="rId3" Type="http://schemas.openxmlformats.org/officeDocument/2006/relationships/image" Target="../media/image67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emf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emf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76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7" Type="http://schemas.openxmlformats.org/officeDocument/2006/relationships/image" Target="../media/image81.png"/><Relationship Id="rId8" Type="http://schemas.openxmlformats.org/officeDocument/2006/relationships/image" Target="../media/image82.png"/><Relationship Id="rId9" Type="http://schemas.openxmlformats.org/officeDocument/2006/relationships/image" Target="../media/image83.png"/><Relationship Id="rId10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85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Vocabulary of Attributes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950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precrecall.eps"/>
          <p:cNvPicPr>
            <a:picLocks noChangeAspect="1"/>
          </p:cNvPicPr>
          <p:nvPr/>
        </p:nvPicPr>
        <p:blipFill rotWithShape="1">
          <a:blip r:embed="rId3"/>
          <a:srcRect l="51583"/>
          <a:stretch/>
        </p:blipFill>
        <p:spPr>
          <a:xfrm>
            <a:off x="1599840" y="1424310"/>
            <a:ext cx="6074053" cy="518454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816160" y="1147800"/>
            <a:ext cx="2415677" cy="1382545"/>
            <a:chOff x="6411913" y="1265237"/>
            <a:chExt cx="2663116" cy="1524000"/>
          </a:xfrm>
        </p:grpSpPr>
        <p:sp>
          <p:nvSpPr>
            <p:cNvPr id="3" name="TextBox 2"/>
            <p:cNvSpPr txBox="1"/>
            <p:nvPr/>
          </p:nvSpPr>
          <p:spPr>
            <a:xfrm>
              <a:off x="8164512" y="1265237"/>
              <a:ext cx="910517" cy="407120"/>
            </a:xfrm>
            <a:prstGeom prst="rect">
              <a:avLst/>
            </a:prstGeom>
            <a:solidFill>
              <a:srgbClr val="230283"/>
            </a:solidFill>
            <a:ln w="38100" cmpd="sng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solidFill>
                    <a:srgbClr val="FFFF00"/>
                  </a:solidFill>
                  <a:latin typeface="Helvetica Neue Light"/>
                  <a:cs typeface="Helvetica Neue Light"/>
                </a:rPr>
                <a:t>Clutch</a:t>
              </a:r>
              <a:endParaRPr lang="en-US" b="0" dirty="0">
                <a:solidFill>
                  <a:srgbClr val="FFFF00"/>
                </a:solidFill>
                <a:latin typeface="Helvetica Neue Light"/>
                <a:cs typeface="Helvetica Neue Light"/>
              </a:endParaRPr>
            </a:p>
          </p:txBody>
        </p:sp>
        <p:cxnSp>
          <p:nvCxnSpPr>
            <p:cNvPr id="6" name="Straight Arrow Connector 5"/>
            <p:cNvCxnSpPr>
              <a:stCxn id="3" idx="2"/>
            </p:cNvCxnSpPr>
            <p:nvPr/>
          </p:nvCxnSpPr>
          <p:spPr bwMode="auto">
            <a:xfrm flipH="1">
              <a:off x="6411913" y="1672357"/>
              <a:ext cx="2207857" cy="1116880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8" name="Group 7"/>
          <p:cNvGrpSpPr/>
          <p:nvPr/>
        </p:nvGrpSpPr>
        <p:grpSpPr>
          <a:xfrm>
            <a:off x="5816160" y="2530345"/>
            <a:ext cx="2740833" cy="369332"/>
            <a:chOff x="6255623" y="960437"/>
            <a:chExt cx="3021579" cy="407120"/>
          </a:xfrm>
        </p:grpSpPr>
        <p:sp>
          <p:nvSpPr>
            <p:cNvPr id="9" name="TextBox 8"/>
            <p:cNvSpPr txBox="1"/>
            <p:nvPr/>
          </p:nvSpPr>
          <p:spPr>
            <a:xfrm>
              <a:off x="8465422" y="960437"/>
              <a:ext cx="811780" cy="407120"/>
            </a:xfrm>
            <a:prstGeom prst="rect">
              <a:avLst/>
            </a:prstGeom>
            <a:solidFill>
              <a:srgbClr val="230283"/>
            </a:solidFill>
            <a:ln w="38100" cmpd="sng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solidFill>
                    <a:srgbClr val="FFFF00"/>
                  </a:solidFill>
                  <a:latin typeface="Helvetica Neue Light"/>
                  <a:cs typeface="Helvetica Neue Light"/>
                </a:rPr>
                <a:t>Hobo</a:t>
              </a:r>
              <a:endParaRPr lang="en-US" b="0" dirty="0">
                <a:solidFill>
                  <a:srgbClr val="FFFF00"/>
                </a:solidFill>
                <a:latin typeface="Helvetica Neue Light"/>
                <a:cs typeface="Helvetica Neue Light"/>
              </a:endParaRPr>
            </a:p>
          </p:txBody>
        </p:sp>
        <p:cxnSp>
          <p:nvCxnSpPr>
            <p:cNvPr id="10" name="Straight Arrow Connector 9"/>
            <p:cNvCxnSpPr>
              <a:stCxn id="9" idx="1"/>
            </p:cNvCxnSpPr>
            <p:nvPr/>
          </p:nvCxnSpPr>
          <p:spPr bwMode="auto">
            <a:xfrm flipH="1">
              <a:off x="6255623" y="1163997"/>
              <a:ext cx="2209798" cy="25040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3" name="Group 12"/>
          <p:cNvGrpSpPr/>
          <p:nvPr/>
        </p:nvGrpSpPr>
        <p:grpSpPr>
          <a:xfrm>
            <a:off x="4986721" y="4327654"/>
            <a:ext cx="3591137" cy="1475368"/>
            <a:chOff x="7097713" y="1646237"/>
            <a:chExt cx="3958979" cy="1626320"/>
          </a:xfrm>
        </p:grpSpPr>
        <p:sp>
          <p:nvSpPr>
            <p:cNvPr id="14" name="TextBox 13"/>
            <p:cNvSpPr txBox="1"/>
            <p:nvPr/>
          </p:nvSpPr>
          <p:spPr>
            <a:xfrm>
              <a:off x="9764712" y="2865437"/>
              <a:ext cx="1291980" cy="407120"/>
            </a:xfrm>
            <a:prstGeom prst="rect">
              <a:avLst/>
            </a:prstGeom>
            <a:solidFill>
              <a:srgbClr val="230283"/>
            </a:solidFill>
            <a:ln w="38100" cmpd="sng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solidFill>
                    <a:srgbClr val="FFFF00"/>
                  </a:solidFill>
                  <a:latin typeface="Helvetica Neue Light"/>
                  <a:cs typeface="Helvetica Neue Light"/>
                </a:rPr>
                <a:t>Essentials</a:t>
              </a:r>
              <a:endParaRPr lang="en-US" b="0" dirty="0">
                <a:solidFill>
                  <a:srgbClr val="FFFF00"/>
                </a:solidFill>
                <a:latin typeface="Helvetica Neue Light"/>
                <a:cs typeface="Helvetica Neue Light"/>
              </a:endParaRPr>
            </a:p>
          </p:txBody>
        </p:sp>
        <p:cxnSp>
          <p:nvCxnSpPr>
            <p:cNvPr id="15" name="Straight Arrow Connector 14"/>
            <p:cNvCxnSpPr>
              <a:stCxn id="14" idx="0"/>
            </p:cNvCxnSpPr>
            <p:nvPr/>
          </p:nvCxnSpPr>
          <p:spPr bwMode="auto">
            <a:xfrm flipH="1" flipV="1">
              <a:off x="7097713" y="1646237"/>
              <a:ext cx="3312989" cy="1219200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7" name="Title 1"/>
          <p:cNvSpPr txBox="1">
            <a:spLocks/>
          </p:cNvSpPr>
          <p:nvPr/>
        </p:nvSpPr>
        <p:spPr>
          <a:xfrm>
            <a:off x="0" y="301609"/>
            <a:ext cx="9144000" cy="6999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Helvetica Neue Light"/>
                <a:ea typeface="+mj-ea"/>
                <a:cs typeface="+mj-cs"/>
              </a:defRPr>
            </a:lvl1pPr>
          </a:lstStyle>
          <a:p>
            <a:r>
              <a:rPr lang="en-US" sz="4800" smtClean="0"/>
              <a:t>Evaluate Hypothesized Attributes</a:t>
            </a:r>
            <a:endParaRPr lang="en-US" sz="4800" dirty="0"/>
          </a:p>
        </p:txBody>
      </p:sp>
      <p:sp>
        <p:nvSpPr>
          <p:cNvPr id="18" name="TextBox 17"/>
          <p:cNvSpPr txBox="1"/>
          <p:nvPr/>
        </p:nvSpPr>
        <p:spPr>
          <a:xfrm>
            <a:off x="7235020" y="6557717"/>
            <a:ext cx="2113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A6A6A6"/>
                </a:solidFill>
              </a:rPr>
              <a:t>Slide: Tamara Berg</a:t>
            </a:r>
            <a:endParaRPr lang="en-US" sz="14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46918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275251" y="32426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503851" y="30902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427651" y="26711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732451" y="29759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046651" y="30140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037251" y="28235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732451" y="25187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418251" y="26711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888831" y="30718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079331" y="33004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269831" y="35290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422231" y="36814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 flipH="1">
            <a:off x="4612731" y="33766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955631" y="32242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961051" y="23663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189651" y="23663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4307931" y="26908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4117431" y="29575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4460331" y="30718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Isosceles Triangle 23"/>
          <p:cNvSpPr/>
          <p:nvPr/>
        </p:nvSpPr>
        <p:spPr>
          <a:xfrm>
            <a:off x="1684938" y="4353283"/>
            <a:ext cx="228600" cy="228600"/>
          </a:xfrm>
          <a:prstGeom prst="triangle">
            <a:avLst/>
          </a:prstGeom>
          <a:solidFill>
            <a:schemeClr val="accent1"/>
          </a:solidFill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Isosceles Triangle 24"/>
          <p:cNvSpPr/>
          <p:nvPr/>
        </p:nvSpPr>
        <p:spPr>
          <a:xfrm>
            <a:off x="2288631" y="36052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Isosceles Triangle 25"/>
          <p:cNvSpPr/>
          <p:nvPr/>
        </p:nvSpPr>
        <p:spPr>
          <a:xfrm>
            <a:off x="2555331" y="34909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Isosceles Triangle 26"/>
          <p:cNvSpPr/>
          <p:nvPr/>
        </p:nvSpPr>
        <p:spPr>
          <a:xfrm>
            <a:off x="2898231" y="33766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Isosceles Triangle 27"/>
          <p:cNvSpPr/>
          <p:nvPr/>
        </p:nvSpPr>
        <p:spPr>
          <a:xfrm>
            <a:off x="3050631" y="34909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Isosceles Triangle 28"/>
          <p:cNvSpPr/>
          <p:nvPr/>
        </p:nvSpPr>
        <p:spPr>
          <a:xfrm>
            <a:off x="3317331" y="36814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Isosceles Triangle 29"/>
          <p:cNvSpPr/>
          <p:nvPr/>
        </p:nvSpPr>
        <p:spPr>
          <a:xfrm>
            <a:off x="3431631" y="39100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Isosceles Triangle 30"/>
          <p:cNvSpPr/>
          <p:nvPr/>
        </p:nvSpPr>
        <p:spPr>
          <a:xfrm>
            <a:off x="3507831" y="41386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Isosceles Triangle 31"/>
          <p:cNvSpPr/>
          <p:nvPr/>
        </p:nvSpPr>
        <p:spPr>
          <a:xfrm>
            <a:off x="3088731" y="40243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Isosceles Triangle 32"/>
          <p:cNvSpPr/>
          <p:nvPr/>
        </p:nvSpPr>
        <p:spPr>
          <a:xfrm>
            <a:off x="2593431" y="37957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Isosceles Triangle 33"/>
          <p:cNvSpPr/>
          <p:nvPr/>
        </p:nvSpPr>
        <p:spPr>
          <a:xfrm>
            <a:off x="2250531" y="38719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Isosceles Triangle 34"/>
          <p:cNvSpPr/>
          <p:nvPr/>
        </p:nvSpPr>
        <p:spPr>
          <a:xfrm>
            <a:off x="4318970" y="5110220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Isosceles Triangle 35"/>
          <p:cNvSpPr/>
          <p:nvPr/>
        </p:nvSpPr>
        <p:spPr>
          <a:xfrm>
            <a:off x="3965031" y="5205470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Isosceles Triangle 36"/>
          <p:cNvSpPr/>
          <p:nvPr/>
        </p:nvSpPr>
        <p:spPr>
          <a:xfrm>
            <a:off x="2326731" y="4636467"/>
            <a:ext cx="228600" cy="228600"/>
          </a:xfrm>
          <a:prstGeom prst="triangle">
            <a:avLst/>
          </a:prstGeom>
          <a:solidFill>
            <a:schemeClr val="accent1"/>
          </a:solidFill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Isosceles Triangle 37"/>
          <p:cNvSpPr/>
          <p:nvPr/>
        </p:nvSpPr>
        <p:spPr>
          <a:xfrm>
            <a:off x="4610372" y="5376920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Isosceles Triangle 38"/>
          <p:cNvSpPr/>
          <p:nvPr/>
        </p:nvSpPr>
        <p:spPr>
          <a:xfrm>
            <a:off x="2364831" y="4970772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Isosceles Triangle 39"/>
          <p:cNvSpPr/>
          <p:nvPr/>
        </p:nvSpPr>
        <p:spPr>
          <a:xfrm>
            <a:off x="3698331" y="5567219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Isosceles Triangle 40"/>
          <p:cNvSpPr/>
          <p:nvPr/>
        </p:nvSpPr>
        <p:spPr>
          <a:xfrm>
            <a:off x="4727031" y="5670336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Isosceles Triangle 41"/>
          <p:cNvSpPr/>
          <p:nvPr/>
        </p:nvSpPr>
        <p:spPr>
          <a:xfrm>
            <a:off x="1975149" y="4581883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Isosceles Triangle 42"/>
          <p:cNvSpPr/>
          <p:nvPr/>
        </p:nvSpPr>
        <p:spPr>
          <a:xfrm>
            <a:off x="5108031" y="5967470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5031831" y="43291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5298531" y="46339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5374731" y="41005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5603331" y="44434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5603331" y="48244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6022431" y="47101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2660887" y="1354783"/>
            <a:ext cx="2286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3683682" y="1397360"/>
            <a:ext cx="2286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3455082" y="1674202"/>
            <a:ext cx="2286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3203031" y="1369402"/>
            <a:ext cx="2286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3431631" y="2152207"/>
            <a:ext cx="2286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3812631" y="1788502"/>
            <a:ext cx="2286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3151101" y="1900250"/>
            <a:ext cx="2286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Isosceles Triangle 56"/>
          <p:cNvSpPr/>
          <p:nvPr/>
        </p:nvSpPr>
        <p:spPr>
          <a:xfrm>
            <a:off x="932351" y="4603999"/>
            <a:ext cx="228600" cy="228600"/>
          </a:xfrm>
          <a:prstGeom prst="triangle">
            <a:avLst/>
          </a:prstGeom>
          <a:solidFill>
            <a:schemeClr val="accent1"/>
          </a:solidFill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Isosceles Triangle 57"/>
          <p:cNvSpPr/>
          <p:nvPr/>
        </p:nvSpPr>
        <p:spPr>
          <a:xfrm>
            <a:off x="1758891" y="4944555"/>
            <a:ext cx="228600" cy="228600"/>
          </a:xfrm>
          <a:prstGeom prst="triangle">
            <a:avLst/>
          </a:prstGeom>
          <a:solidFill>
            <a:schemeClr val="accent1"/>
          </a:solidFill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Isosceles Triangle 58"/>
          <p:cNvSpPr/>
          <p:nvPr/>
        </p:nvSpPr>
        <p:spPr>
          <a:xfrm>
            <a:off x="2025591" y="5221488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Isosceles Triangle 59"/>
          <p:cNvSpPr/>
          <p:nvPr/>
        </p:nvSpPr>
        <p:spPr>
          <a:xfrm>
            <a:off x="1313351" y="4938770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8" name="Straight Connector 67"/>
          <p:cNvCxnSpPr/>
          <p:nvPr/>
        </p:nvCxnSpPr>
        <p:spPr>
          <a:xfrm rot="5400000" flipH="1" flipV="1">
            <a:off x="165973" y="2099878"/>
            <a:ext cx="4679736" cy="246118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V="1">
            <a:off x="345531" y="3376670"/>
            <a:ext cx="6183572" cy="308105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7010400" y="1600200"/>
            <a:ext cx="21336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Courier New" pitchFamily="49" charset="0"/>
                <a:cs typeface="Courier New" pitchFamily="49" charset="0"/>
              </a:rPr>
              <a:t>1</a:t>
            </a:r>
            <a:r>
              <a:rPr lang="en-US" sz="1600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1</a:t>
            </a:r>
            <a:r>
              <a:rPr lang="en-US" sz="1600" b="1" dirty="0" smtClean="0">
                <a:latin typeface="Courier New" pitchFamily="49" charset="0"/>
                <a:cs typeface="Courier New" pitchFamily="49" charset="0"/>
              </a:rPr>
              <a:t>11</a:t>
            </a:r>
            <a:r>
              <a:rPr lang="en-US" sz="1600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1</a:t>
            </a:r>
            <a:r>
              <a:rPr lang="en-US" sz="1600" b="1" dirty="0" smtClean="0">
                <a:latin typeface="Courier New" pitchFamily="49" charset="0"/>
                <a:cs typeface="Courier New" pitchFamily="49" charset="0"/>
              </a:rPr>
              <a:t>01011…0101</a:t>
            </a:r>
          </a:p>
          <a:p>
            <a:r>
              <a:rPr lang="en-US" sz="1600" b="1" dirty="0" smtClean="0">
                <a:latin typeface="Courier New" pitchFamily="49" charset="0"/>
                <a:cs typeface="Courier New" pitchFamily="49" charset="0"/>
              </a:rPr>
              <a:t>1110101101…0010</a:t>
            </a:r>
          </a:p>
          <a:p>
            <a:r>
              <a:rPr lang="en-US" sz="1600" b="1" dirty="0" smtClean="0">
                <a:latin typeface="Courier New" pitchFamily="49" charset="0"/>
                <a:cs typeface="Courier New" pitchFamily="49" charset="0"/>
              </a:rPr>
              <a:t>00</a:t>
            </a:r>
            <a:r>
              <a:rPr lang="en-US" sz="1600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1</a:t>
            </a:r>
            <a:r>
              <a:rPr lang="en-US" sz="1600" b="1" dirty="0" smtClean="0">
                <a:latin typeface="Courier New" pitchFamily="49" charset="0"/>
                <a:cs typeface="Courier New" pitchFamily="49" charset="0"/>
              </a:rPr>
              <a:t>1111000…1010</a:t>
            </a:r>
          </a:p>
          <a:p>
            <a:r>
              <a:rPr lang="en-US" sz="1600" b="1" dirty="0" smtClean="0">
                <a:latin typeface="Courier New" pitchFamily="49" charset="0"/>
                <a:cs typeface="Courier New" pitchFamily="49" charset="0"/>
              </a:rPr>
              <a:t>1111111001…0001</a:t>
            </a:r>
          </a:p>
          <a:p>
            <a:r>
              <a:rPr lang="en-US" sz="1600" b="1" dirty="0" smtClean="0">
                <a:latin typeface="Courier New" pitchFamily="49" charset="0"/>
                <a:cs typeface="Courier New" pitchFamily="49" charset="0"/>
              </a:rPr>
              <a:t>1010101010…1001</a:t>
            </a:r>
          </a:p>
          <a:p>
            <a:r>
              <a:rPr lang="en-US" sz="1600" b="1" dirty="0" smtClean="0">
                <a:latin typeface="Courier New" pitchFamily="49" charset="0"/>
                <a:cs typeface="Courier New" pitchFamily="49" charset="0"/>
              </a:rPr>
              <a:t>00</a:t>
            </a:r>
            <a:r>
              <a:rPr lang="en-US" sz="1600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1</a:t>
            </a:r>
            <a:r>
              <a:rPr lang="en-US" sz="1600" b="1" dirty="0" smtClean="0">
                <a:latin typeface="Courier New" pitchFamily="49" charset="0"/>
                <a:cs typeface="Courier New" pitchFamily="49" charset="0"/>
              </a:rPr>
              <a:t>11</a:t>
            </a:r>
            <a:r>
              <a:rPr lang="en-US" sz="1600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0</a:t>
            </a:r>
            <a:r>
              <a:rPr lang="en-US" sz="1600" b="1" dirty="0" smtClean="0">
                <a:latin typeface="Courier New" pitchFamily="49" charset="0"/>
                <a:cs typeface="Courier New" pitchFamily="49" charset="0"/>
              </a:rPr>
              <a:t>1110…1010</a:t>
            </a:r>
          </a:p>
          <a:p>
            <a:r>
              <a:rPr lang="en-US" sz="1600" b="1" dirty="0" smtClean="0">
                <a:latin typeface="Courier New" pitchFamily="49" charset="0"/>
                <a:cs typeface="Courier New" pitchFamily="49" charset="0"/>
              </a:rPr>
              <a:t>01</a:t>
            </a:r>
            <a:r>
              <a:rPr lang="en-US" sz="1600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1</a:t>
            </a:r>
            <a:r>
              <a:rPr lang="en-US" sz="1600" b="1" dirty="0" smtClean="0">
                <a:latin typeface="Courier New" pitchFamily="49" charset="0"/>
                <a:cs typeface="Courier New" pitchFamily="49" charset="0"/>
              </a:rPr>
              <a:t>1101001…1111</a:t>
            </a:r>
          </a:p>
          <a:p>
            <a:r>
              <a:rPr lang="en-US" sz="1600" b="1" dirty="0" smtClean="0">
                <a:latin typeface="Courier New" pitchFamily="49" charset="0"/>
                <a:cs typeface="Courier New" pitchFamily="49" charset="0"/>
              </a:rPr>
              <a:t>100111</a:t>
            </a:r>
            <a:r>
              <a:rPr lang="en-US" sz="1600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0</a:t>
            </a:r>
            <a:r>
              <a:rPr lang="en-US" sz="1600" b="1" dirty="0" smtClean="0">
                <a:latin typeface="Courier New" pitchFamily="49" charset="0"/>
                <a:cs typeface="Courier New" pitchFamily="49" charset="0"/>
              </a:rPr>
              <a:t>000…1010</a:t>
            </a:r>
          </a:p>
          <a:p>
            <a:r>
              <a:rPr lang="en-US" sz="1600" b="1" dirty="0" smtClean="0">
                <a:latin typeface="Courier New" pitchFamily="49" charset="0"/>
                <a:cs typeface="Courier New" pitchFamily="49" charset="0"/>
              </a:rPr>
              <a:t>0</a:t>
            </a:r>
            <a:r>
              <a:rPr lang="en-US" sz="1600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11</a:t>
            </a:r>
            <a:r>
              <a:rPr lang="en-US" sz="1600" b="1" dirty="0" smtClean="0">
                <a:latin typeface="Courier New" pitchFamily="49" charset="0"/>
                <a:cs typeface="Courier New" pitchFamily="49" charset="0"/>
              </a:rPr>
              <a:t>1001001…0010</a:t>
            </a:r>
          </a:p>
          <a:p>
            <a:r>
              <a:rPr lang="en-US" sz="1600" b="1" dirty="0" smtClean="0">
                <a:latin typeface="Courier New" pitchFamily="49" charset="0"/>
                <a:cs typeface="Courier New" pitchFamily="49" charset="0"/>
              </a:rPr>
              <a:t>1</a:t>
            </a:r>
            <a:r>
              <a:rPr lang="en-US" sz="1600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11</a:t>
            </a:r>
            <a:r>
              <a:rPr lang="en-US" sz="1600" b="1" dirty="0" smtClean="0">
                <a:latin typeface="Courier New" pitchFamily="49" charset="0"/>
                <a:cs typeface="Courier New" pitchFamily="49" charset="0"/>
              </a:rPr>
              <a:t>1110010…1010</a:t>
            </a:r>
          </a:p>
          <a:p>
            <a:r>
              <a:rPr lang="en-US" sz="1600" b="1" dirty="0" smtClean="0">
                <a:latin typeface="Courier New" pitchFamily="49" charset="0"/>
                <a:cs typeface="Courier New" pitchFamily="49" charset="0"/>
              </a:rPr>
              <a:t>1</a:t>
            </a:r>
            <a:r>
              <a:rPr lang="en-US" sz="1600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0</a:t>
            </a:r>
            <a:r>
              <a:rPr lang="en-US" sz="1600" b="1" dirty="0" smtClean="0">
                <a:latin typeface="Courier New" pitchFamily="49" charset="0"/>
                <a:cs typeface="Courier New" pitchFamily="49" charset="0"/>
              </a:rPr>
              <a:t>011110</a:t>
            </a:r>
            <a:r>
              <a:rPr lang="en-US" sz="1600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1</a:t>
            </a:r>
            <a:r>
              <a:rPr lang="en-US" sz="1600" b="1" dirty="0" smtClean="0">
                <a:latin typeface="Courier New" pitchFamily="49" charset="0"/>
                <a:cs typeface="Courier New" pitchFamily="49" charset="0"/>
              </a:rPr>
              <a:t>0…0010</a:t>
            </a:r>
          </a:p>
          <a:p>
            <a:r>
              <a:rPr lang="en-US" sz="1600" b="1" dirty="0" smtClean="0">
                <a:latin typeface="Courier New" pitchFamily="49" charset="0"/>
                <a:cs typeface="Courier New" pitchFamily="49" charset="0"/>
              </a:rPr>
              <a:t>1</a:t>
            </a:r>
            <a:r>
              <a:rPr lang="en-US" sz="1600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0</a:t>
            </a:r>
            <a:r>
              <a:rPr lang="en-US" sz="1600" b="1" dirty="0" smtClean="0">
                <a:latin typeface="Courier New" pitchFamily="49" charset="0"/>
                <a:cs typeface="Courier New" pitchFamily="49" charset="0"/>
              </a:rPr>
              <a:t>01111001…0001</a:t>
            </a:r>
          </a:p>
          <a:p>
            <a:r>
              <a:rPr lang="en-US" sz="1600" b="1" dirty="0" smtClean="0">
                <a:latin typeface="Courier New" pitchFamily="49" charset="0"/>
                <a:cs typeface="Courier New" pitchFamily="49" charset="0"/>
              </a:rPr>
              <a:t>0001111000…0010</a:t>
            </a:r>
          </a:p>
          <a:p>
            <a:r>
              <a:rPr lang="en-US" sz="1600" b="1" dirty="0" smtClean="0">
                <a:latin typeface="Courier New" pitchFamily="49" charset="0"/>
                <a:cs typeface="Courier New" pitchFamily="49" charset="0"/>
              </a:rPr>
              <a:t>1010</a:t>
            </a:r>
            <a:r>
              <a:rPr lang="en-US" sz="1600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1</a:t>
            </a:r>
            <a:r>
              <a:rPr lang="en-US" sz="1600" b="1" dirty="0" smtClean="0">
                <a:latin typeface="Courier New" pitchFamily="49" charset="0"/>
                <a:cs typeface="Courier New" pitchFamily="49" charset="0"/>
              </a:rPr>
              <a:t>11011…1111</a:t>
            </a:r>
          </a:p>
          <a:p>
            <a:endParaRPr lang="en-US" sz="1600" b="1" dirty="0" smtClean="0"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64" name="Straight Connector 63"/>
          <p:cNvCxnSpPr/>
          <p:nvPr/>
        </p:nvCxnSpPr>
        <p:spPr>
          <a:xfrm rot="16200000" flipH="1">
            <a:off x="1546808" y="1785843"/>
            <a:ext cx="5804267" cy="360418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6705600" y="1600200"/>
            <a:ext cx="34553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1</a:t>
            </a:r>
          </a:p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1</a:t>
            </a:r>
          </a:p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2</a:t>
            </a:r>
          </a:p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3</a:t>
            </a:r>
          </a:p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3</a:t>
            </a:r>
          </a:p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1</a:t>
            </a:r>
          </a:p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2</a:t>
            </a:r>
          </a:p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2</a:t>
            </a:r>
          </a:p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3</a:t>
            </a:r>
          </a:p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1</a:t>
            </a:r>
          </a:p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1</a:t>
            </a:r>
          </a:p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3</a:t>
            </a:r>
          </a:p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2</a:t>
            </a:r>
          </a:p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2</a:t>
            </a:r>
          </a:p>
          <a:p>
            <a:endParaRPr lang="en-US" sz="1600" b="1" dirty="0" smtClean="0">
              <a:solidFill>
                <a:schemeClr val="accent2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0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What do we do?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7256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275251" y="32426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503851" y="30902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427651" y="26711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732451" y="29759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046651" y="30140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037251" y="28235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732451" y="25187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418251" y="26711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888831" y="30718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079331" y="33004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269831" y="35290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422231" y="36814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 flipH="1">
            <a:off x="4612731" y="33766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955631" y="32242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961051" y="23663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189651" y="23663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4307931" y="26908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4117431" y="29575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4460331" y="30718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Isosceles Triangle 23"/>
          <p:cNvSpPr/>
          <p:nvPr/>
        </p:nvSpPr>
        <p:spPr>
          <a:xfrm>
            <a:off x="1684938" y="4353283"/>
            <a:ext cx="228600" cy="228600"/>
          </a:xfrm>
          <a:prstGeom prst="triangle">
            <a:avLst/>
          </a:prstGeom>
          <a:solidFill>
            <a:schemeClr val="accent1"/>
          </a:solidFill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Isosceles Triangle 24"/>
          <p:cNvSpPr/>
          <p:nvPr/>
        </p:nvSpPr>
        <p:spPr>
          <a:xfrm>
            <a:off x="2288631" y="36052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Isosceles Triangle 25"/>
          <p:cNvSpPr/>
          <p:nvPr/>
        </p:nvSpPr>
        <p:spPr>
          <a:xfrm>
            <a:off x="2555331" y="34909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Isosceles Triangle 26"/>
          <p:cNvSpPr/>
          <p:nvPr/>
        </p:nvSpPr>
        <p:spPr>
          <a:xfrm>
            <a:off x="2898231" y="33766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Isosceles Triangle 27"/>
          <p:cNvSpPr/>
          <p:nvPr/>
        </p:nvSpPr>
        <p:spPr>
          <a:xfrm>
            <a:off x="3050631" y="34909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Isosceles Triangle 28"/>
          <p:cNvSpPr/>
          <p:nvPr/>
        </p:nvSpPr>
        <p:spPr>
          <a:xfrm>
            <a:off x="3317331" y="36814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Isosceles Triangle 29"/>
          <p:cNvSpPr/>
          <p:nvPr/>
        </p:nvSpPr>
        <p:spPr>
          <a:xfrm>
            <a:off x="3431631" y="39100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Isosceles Triangle 30"/>
          <p:cNvSpPr/>
          <p:nvPr/>
        </p:nvSpPr>
        <p:spPr>
          <a:xfrm>
            <a:off x="3507831" y="41386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Isosceles Triangle 31"/>
          <p:cNvSpPr/>
          <p:nvPr/>
        </p:nvSpPr>
        <p:spPr>
          <a:xfrm>
            <a:off x="3088731" y="40243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Isosceles Triangle 32"/>
          <p:cNvSpPr/>
          <p:nvPr/>
        </p:nvSpPr>
        <p:spPr>
          <a:xfrm>
            <a:off x="2593431" y="37957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Isosceles Triangle 33"/>
          <p:cNvSpPr/>
          <p:nvPr/>
        </p:nvSpPr>
        <p:spPr>
          <a:xfrm>
            <a:off x="2250531" y="38719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Isosceles Triangle 34"/>
          <p:cNvSpPr/>
          <p:nvPr/>
        </p:nvSpPr>
        <p:spPr>
          <a:xfrm>
            <a:off x="4318970" y="5110220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Isosceles Triangle 35"/>
          <p:cNvSpPr/>
          <p:nvPr/>
        </p:nvSpPr>
        <p:spPr>
          <a:xfrm>
            <a:off x="3965031" y="5205470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Isosceles Triangle 36"/>
          <p:cNvSpPr/>
          <p:nvPr/>
        </p:nvSpPr>
        <p:spPr>
          <a:xfrm>
            <a:off x="2326731" y="4636467"/>
            <a:ext cx="228600" cy="228600"/>
          </a:xfrm>
          <a:prstGeom prst="triangle">
            <a:avLst/>
          </a:prstGeom>
          <a:solidFill>
            <a:schemeClr val="accent1"/>
          </a:solidFill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Isosceles Triangle 37"/>
          <p:cNvSpPr/>
          <p:nvPr/>
        </p:nvSpPr>
        <p:spPr>
          <a:xfrm>
            <a:off x="4610372" y="5376920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Isosceles Triangle 38"/>
          <p:cNvSpPr/>
          <p:nvPr/>
        </p:nvSpPr>
        <p:spPr>
          <a:xfrm>
            <a:off x="2364831" y="4970772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Isosceles Triangle 39"/>
          <p:cNvSpPr/>
          <p:nvPr/>
        </p:nvSpPr>
        <p:spPr>
          <a:xfrm>
            <a:off x="3698331" y="5567219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Isosceles Triangle 40"/>
          <p:cNvSpPr/>
          <p:nvPr/>
        </p:nvSpPr>
        <p:spPr>
          <a:xfrm>
            <a:off x="4727031" y="5670336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Isosceles Triangle 41"/>
          <p:cNvSpPr/>
          <p:nvPr/>
        </p:nvSpPr>
        <p:spPr>
          <a:xfrm>
            <a:off x="1975149" y="4581883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Isosceles Triangle 42"/>
          <p:cNvSpPr/>
          <p:nvPr/>
        </p:nvSpPr>
        <p:spPr>
          <a:xfrm>
            <a:off x="5108031" y="5967470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5031831" y="43291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5298531" y="46339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5374731" y="41005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5603331" y="44434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5603331" y="48244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6022431" y="47101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2660887" y="1354783"/>
            <a:ext cx="2286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3683682" y="1397360"/>
            <a:ext cx="2286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3455082" y="1674202"/>
            <a:ext cx="2286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3203031" y="1369402"/>
            <a:ext cx="2286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3431631" y="2152207"/>
            <a:ext cx="2286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3812631" y="1788502"/>
            <a:ext cx="2286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3151101" y="1900250"/>
            <a:ext cx="2286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Isosceles Triangle 56"/>
          <p:cNvSpPr/>
          <p:nvPr/>
        </p:nvSpPr>
        <p:spPr>
          <a:xfrm>
            <a:off x="932351" y="4603999"/>
            <a:ext cx="228600" cy="228600"/>
          </a:xfrm>
          <a:prstGeom prst="triangle">
            <a:avLst/>
          </a:prstGeom>
          <a:solidFill>
            <a:schemeClr val="accent1"/>
          </a:solidFill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Isosceles Triangle 57"/>
          <p:cNvSpPr/>
          <p:nvPr/>
        </p:nvSpPr>
        <p:spPr>
          <a:xfrm>
            <a:off x="1758891" y="4944555"/>
            <a:ext cx="228600" cy="228600"/>
          </a:xfrm>
          <a:prstGeom prst="triangle">
            <a:avLst/>
          </a:prstGeom>
          <a:solidFill>
            <a:schemeClr val="accent1"/>
          </a:solidFill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Isosceles Triangle 58"/>
          <p:cNvSpPr/>
          <p:nvPr/>
        </p:nvSpPr>
        <p:spPr>
          <a:xfrm>
            <a:off x="2025591" y="5221488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Isosceles Triangle 59"/>
          <p:cNvSpPr/>
          <p:nvPr/>
        </p:nvSpPr>
        <p:spPr>
          <a:xfrm>
            <a:off x="1313351" y="4938770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8" name="Straight Connector 67"/>
          <p:cNvCxnSpPr/>
          <p:nvPr/>
        </p:nvCxnSpPr>
        <p:spPr>
          <a:xfrm rot="5400000" flipH="1" flipV="1">
            <a:off x="165973" y="2099878"/>
            <a:ext cx="4679736" cy="246118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V="1">
            <a:off x="345531" y="3376670"/>
            <a:ext cx="6183572" cy="308105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7010400" y="1600200"/>
            <a:ext cx="2133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Courier New" pitchFamily="49" charset="0"/>
                <a:cs typeface="Courier New" pitchFamily="49" charset="0"/>
              </a:rPr>
              <a:t>1111101011…0101</a:t>
            </a:r>
          </a:p>
          <a:p>
            <a:r>
              <a:rPr lang="en-US" sz="1600" b="1" dirty="0" smtClean="0">
                <a:latin typeface="Courier New" pitchFamily="49" charset="0"/>
                <a:cs typeface="Courier New" pitchFamily="49" charset="0"/>
              </a:rPr>
              <a:t>1110101101…0010</a:t>
            </a:r>
          </a:p>
          <a:p>
            <a:r>
              <a:rPr lang="en-US" sz="1600" b="1" dirty="0" smtClean="0">
                <a:latin typeface="Courier New" pitchFamily="49" charset="0"/>
                <a:cs typeface="Courier New" pitchFamily="49" charset="0"/>
              </a:rPr>
              <a:t>0011111000…1010</a:t>
            </a:r>
          </a:p>
          <a:p>
            <a:r>
              <a:rPr lang="en-US" sz="1600" b="1" dirty="0" smtClean="0">
                <a:latin typeface="Courier New" pitchFamily="49" charset="0"/>
                <a:cs typeface="Courier New" pitchFamily="49" charset="0"/>
              </a:rPr>
              <a:t>1111111001…0001</a:t>
            </a:r>
          </a:p>
          <a:p>
            <a:r>
              <a:rPr lang="en-US" sz="1600" b="1" dirty="0" smtClean="0">
                <a:latin typeface="Courier New" pitchFamily="49" charset="0"/>
                <a:cs typeface="Courier New" pitchFamily="49" charset="0"/>
              </a:rPr>
              <a:t>1010101010…1001</a:t>
            </a:r>
          </a:p>
          <a:p>
            <a:r>
              <a:rPr lang="en-US" sz="1600" b="1" dirty="0" smtClean="0">
                <a:latin typeface="Courier New" pitchFamily="49" charset="0"/>
                <a:cs typeface="Courier New" pitchFamily="49" charset="0"/>
              </a:rPr>
              <a:t>0011101110…1010</a:t>
            </a:r>
          </a:p>
          <a:p>
            <a:r>
              <a:rPr lang="en-US" sz="1600" b="1" dirty="0" smtClean="0">
                <a:latin typeface="Courier New" pitchFamily="49" charset="0"/>
                <a:cs typeface="Courier New" pitchFamily="49" charset="0"/>
              </a:rPr>
              <a:t>0111101001…1111</a:t>
            </a:r>
          </a:p>
          <a:p>
            <a:r>
              <a:rPr lang="en-US" sz="1600" b="1" dirty="0" smtClean="0">
                <a:latin typeface="Courier New" pitchFamily="49" charset="0"/>
                <a:cs typeface="Courier New" pitchFamily="49" charset="0"/>
              </a:rPr>
              <a:t>1001110000…1010</a:t>
            </a:r>
          </a:p>
          <a:p>
            <a:r>
              <a:rPr lang="en-US" sz="1600" b="1" dirty="0" smtClean="0">
                <a:latin typeface="Courier New" pitchFamily="49" charset="0"/>
                <a:cs typeface="Courier New" pitchFamily="49" charset="0"/>
              </a:rPr>
              <a:t>0111001001…0010</a:t>
            </a:r>
          </a:p>
          <a:p>
            <a:r>
              <a:rPr lang="en-US" sz="1600" b="1" dirty="0" smtClean="0">
                <a:latin typeface="Courier New" pitchFamily="49" charset="0"/>
                <a:cs typeface="Courier New" pitchFamily="49" charset="0"/>
              </a:rPr>
              <a:t>1111110010…1010</a:t>
            </a:r>
          </a:p>
          <a:p>
            <a:r>
              <a:rPr lang="en-US" sz="1600" b="1" dirty="0" smtClean="0">
                <a:latin typeface="Courier New" pitchFamily="49" charset="0"/>
                <a:cs typeface="Courier New" pitchFamily="49" charset="0"/>
              </a:rPr>
              <a:t>1001111010…0010</a:t>
            </a:r>
          </a:p>
          <a:p>
            <a:r>
              <a:rPr lang="en-US" sz="1600" b="1" dirty="0" smtClean="0">
                <a:latin typeface="Courier New" pitchFamily="49" charset="0"/>
                <a:cs typeface="Courier New" pitchFamily="49" charset="0"/>
              </a:rPr>
              <a:t>1001111001…0001</a:t>
            </a:r>
          </a:p>
          <a:p>
            <a:r>
              <a:rPr lang="en-US" sz="1600" b="1" dirty="0" smtClean="0">
                <a:latin typeface="Courier New" pitchFamily="49" charset="0"/>
                <a:cs typeface="Courier New" pitchFamily="49" charset="0"/>
              </a:rPr>
              <a:t>0001111000…0010</a:t>
            </a:r>
          </a:p>
          <a:p>
            <a:r>
              <a:rPr lang="en-US" sz="1600" b="1" dirty="0" smtClean="0">
                <a:latin typeface="Courier New" pitchFamily="49" charset="0"/>
                <a:cs typeface="Courier New" pitchFamily="49" charset="0"/>
              </a:rPr>
              <a:t>1010111011…1111</a:t>
            </a:r>
          </a:p>
          <a:p>
            <a:endParaRPr lang="en-US" sz="1600" b="1" dirty="0" smtClean="0"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64" name="Straight Connector 63"/>
          <p:cNvCxnSpPr/>
          <p:nvPr/>
        </p:nvCxnSpPr>
        <p:spPr>
          <a:xfrm rot="16200000" flipH="1">
            <a:off x="1546808" y="1785843"/>
            <a:ext cx="5804267" cy="360418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6705600" y="1600200"/>
            <a:ext cx="34553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1</a:t>
            </a:r>
          </a:p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1</a:t>
            </a:r>
          </a:p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2</a:t>
            </a:r>
          </a:p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3</a:t>
            </a:r>
          </a:p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3</a:t>
            </a:r>
          </a:p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1</a:t>
            </a:r>
          </a:p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2</a:t>
            </a:r>
          </a:p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2</a:t>
            </a:r>
          </a:p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3</a:t>
            </a:r>
          </a:p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1</a:t>
            </a:r>
          </a:p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1</a:t>
            </a:r>
          </a:p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3</a:t>
            </a:r>
          </a:p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2</a:t>
            </a:r>
          </a:p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2</a:t>
            </a:r>
          </a:p>
          <a:p>
            <a:endParaRPr lang="en-US" sz="1600" b="1" dirty="0" smtClean="0">
              <a:solidFill>
                <a:schemeClr val="accent2"/>
              </a:solidFill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65" name="Straight Connector 64"/>
          <p:cNvCxnSpPr/>
          <p:nvPr/>
        </p:nvCxnSpPr>
        <p:spPr>
          <a:xfrm>
            <a:off x="345531" y="3684776"/>
            <a:ext cx="6183572" cy="987294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What do we do?</a:t>
            </a:r>
            <a:endParaRPr lang="en-US" dirty="0"/>
          </a:p>
        </p:txBody>
      </p:sp>
      <p:sp>
        <p:nvSpPr>
          <p:cNvPr id="71" name="Rectangle 70"/>
          <p:cNvSpPr/>
          <p:nvPr/>
        </p:nvSpPr>
        <p:spPr>
          <a:xfrm>
            <a:off x="7052088" y="1600200"/>
            <a:ext cx="228600" cy="3510020"/>
          </a:xfrm>
          <a:prstGeom prst="rect">
            <a:avLst/>
          </a:prstGeom>
          <a:solidFill>
            <a:schemeClr val="accent2">
              <a:alpha val="15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8240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2.45431E-6 C 0.00695 0.00301 0.00799 0.0037 0.01216 0.01157 C 0.01389 0.01874 0.01459 0.02614 0.01545 0.03354 C 0.01407 0.06408 0.01632 0.06431 0.00434 0.08489 C 0.0007 0.09137 0.00157 0.09507 -0.00435 0.09507 " pathEditMode="relative" ptsTypes="ffffA">
                                      <p:cBhvr>
                                        <p:cTn id="6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/>
          <p:cNvSpPr txBox="1"/>
          <p:nvPr/>
        </p:nvSpPr>
        <p:spPr>
          <a:xfrm>
            <a:off x="7010400" y="1600200"/>
            <a:ext cx="21336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1111101011…0101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1110101101…0010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0011111000…1010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1111111001…0001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1010101010…1001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0011101110…1010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0111101001…1111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1001110000…1010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0111001001…0010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1111110010…1010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1001111010…0010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1001111001…0001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0001111000…0010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1010111011…1111</a:t>
            </a:r>
          </a:p>
          <a:p>
            <a:endParaRPr lang="en-US" sz="1600" b="1" dirty="0" smtClean="0">
              <a:solidFill>
                <a:srgbClr val="00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275251" y="32426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503851" y="30902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427651" y="26711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732451" y="29759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046651" y="30140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037251" y="28235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732451" y="25187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418251" y="26711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888831" y="30718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079331" y="33004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269831" y="35290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422231" y="36814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 flipH="1">
            <a:off x="4612731" y="33766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955631" y="32242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961051" y="23663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189651" y="23663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4307931" y="26908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4117431" y="29575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4460331" y="30718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Isosceles Triangle 23"/>
          <p:cNvSpPr/>
          <p:nvPr/>
        </p:nvSpPr>
        <p:spPr>
          <a:xfrm>
            <a:off x="1684938" y="4353283"/>
            <a:ext cx="228600" cy="228600"/>
          </a:xfrm>
          <a:prstGeom prst="triangle">
            <a:avLst/>
          </a:prstGeom>
          <a:solidFill>
            <a:schemeClr val="accent1"/>
          </a:solidFill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Isosceles Triangle 24"/>
          <p:cNvSpPr/>
          <p:nvPr/>
        </p:nvSpPr>
        <p:spPr>
          <a:xfrm>
            <a:off x="2288631" y="36052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Isosceles Triangle 25"/>
          <p:cNvSpPr/>
          <p:nvPr/>
        </p:nvSpPr>
        <p:spPr>
          <a:xfrm>
            <a:off x="2555331" y="34909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Isosceles Triangle 26"/>
          <p:cNvSpPr/>
          <p:nvPr/>
        </p:nvSpPr>
        <p:spPr>
          <a:xfrm>
            <a:off x="2898231" y="33766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Isosceles Triangle 27"/>
          <p:cNvSpPr/>
          <p:nvPr/>
        </p:nvSpPr>
        <p:spPr>
          <a:xfrm>
            <a:off x="3050631" y="34909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Isosceles Triangle 28"/>
          <p:cNvSpPr/>
          <p:nvPr/>
        </p:nvSpPr>
        <p:spPr>
          <a:xfrm>
            <a:off x="3317331" y="36814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Isosceles Triangle 29"/>
          <p:cNvSpPr/>
          <p:nvPr/>
        </p:nvSpPr>
        <p:spPr>
          <a:xfrm>
            <a:off x="3431631" y="39100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Isosceles Triangle 30"/>
          <p:cNvSpPr/>
          <p:nvPr/>
        </p:nvSpPr>
        <p:spPr>
          <a:xfrm>
            <a:off x="3507831" y="41386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Isosceles Triangle 31"/>
          <p:cNvSpPr/>
          <p:nvPr/>
        </p:nvSpPr>
        <p:spPr>
          <a:xfrm>
            <a:off x="3088731" y="40243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Isosceles Triangle 32"/>
          <p:cNvSpPr/>
          <p:nvPr/>
        </p:nvSpPr>
        <p:spPr>
          <a:xfrm>
            <a:off x="2593431" y="37957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Isosceles Triangle 33"/>
          <p:cNvSpPr/>
          <p:nvPr/>
        </p:nvSpPr>
        <p:spPr>
          <a:xfrm>
            <a:off x="2250531" y="38719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Isosceles Triangle 34"/>
          <p:cNvSpPr/>
          <p:nvPr/>
        </p:nvSpPr>
        <p:spPr>
          <a:xfrm>
            <a:off x="4318970" y="5110220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Isosceles Triangle 35"/>
          <p:cNvSpPr/>
          <p:nvPr/>
        </p:nvSpPr>
        <p:spPr>
          <a:xfrm>
            <a:off x="3965031" y="5205470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Isosceles Triangle 36"/>
          <p:cNvSpPr/>
          <p:nvPr/>
        </p:nvSpPr>
        <p:spPr>
          <a:xfrm>
            <a:off x="2326731" y="4636467"/>
            <a:ext cx="228600" cy="228600"/>
          </a:xfrm>
          <a:prstGeom prst="triangle">
            <a:avLst/>
          </a:prstGeom>
          <a:solidFill>
            <a:schemeClr val="accent1"/>
          </a:solidFill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Isosceles Triangle 37"/>
          <p:cNvSpPr/>
          <p:nvPr/>
        </p:nvSpPr>
        <p:spPr>
          <a:xfrm>
            <a:off x="4610372" y="5376920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Isosceles Triangle 38"/>
          <p:cNvSpPr/>
          <p:nvPr/>
        </p:nvSpPr>
        <p:spPr>
          <a:xfrm>
            <a:off x="2364831" y="4970772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Isosceles Triangle 39"/>
          <p:cNvSpPr/>
          <p:nvPr/>
        </p:nvSpPr>
        <p:spPr>
          <a:xfrm>
            <a:off x="3698331" y="5567219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Isosceles Triangle 40"/>
          <p:cNvSpPr/>
          <p:nvPr/>
        </p:nvSpPr>
        <p:spPr>
          <a:xfrm>
            <a:off x="4727031" y="5670336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Isosceles Triangle 41"/>
          <p:cNvSpPr/>
          <p:nvPr/>
        </p:nvSpPr>
        <p:spPr>
          <a:xfrm>
            <a:off x="1975149" y="4581883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Isosceles Triangle 42"/>
          <p:cNvSpPr/>
          <p:nvPr/>
        </p:nvSpPr>
        <p:spPr>
          <a:xfrm>
            <a:off x="5108031" y="5967470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5031831" y="43291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5298531" y="46339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5374731" y="41005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5603331" y="44434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5603331" y="48244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6022431" y="47101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2660887" y="1354783"/>
            <a:ext cx="2286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3683682" y="1397360"/>
            <a:ext cx="2286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3455082" y="1674202"/>
            <a:ext cx="2286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3203031" y="1369402"/>
            <a:ext cx="2286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3431631" y="2152207"/>
            <a:ext cx="2286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3812631" y="1788502"/>
            <a:ext cx="2286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3151101" y="1900250"/>
            <a:ext cx="2286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Isosceles Triangle 56"/>
          <p:cNvSpPr/>
          <p:nvPr/>
        </p:nvSpPr>
        <p:spPr>
          <a:xfrm>
            <a:off x="932351" y="4603999"/>
            <a:ext cx="228600" cy="228600"/>
          </a:xfrm>
          <a:prstGeom prst="triangle">
            <a:avLst/>
          </a:prstGeom>
          <a:solidFill>
            <a:schemeClr val="accent1"/>
          </a:solidFill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Isosceles Triangle 57"/>
          <p:cNvSpPr/>
          <p:nvPr/>
        </p:nvSpPr>
        <p:spPr>
          <a:xfrm>
            <a:off x="1758891" y="4944555"/>
            <a:ext cx="228600" cy="228600"/>
          </a:xfrm>
          <a:prstGeom prst="triangle">
            <a:avLst/>
          </a:prstGeom>
          <a:solidFill>
            <a:schemeClr val="accent1"/>
          </a:solidFill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Isosceles Triangle 58"/>
          <p:cNvSpPr/>
          <p:nvPr/>
        </p:nvSpPr>
        <p:spPr>
          <a:xfrm>
            <a:off x="2025591" y="5221488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Isosceles Triangle 59"/>
          <p:cNvSpPr/>
          <p:nvPr/>
        </p:nvSpPr>
        <p:spPr>
          <a:xfrm>
            <a:off x="1313351" y="4938770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8" name="Straight Connector 67"/>
          <p:cNvCxnSpPr/>
          <p:nvPr/>
        </p:nvCxnSpPr>
        <p:spPr>
          <a:xfrm rot="5400000" flipH="1" flipV="1">
            <a:off x="938615" y="1881920"/>
            <a:ext cx="4125053" cy="345178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345531" y="3684776"/>
            <a:ext cx="6183572" cy="987294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>
            <a:off x="7162800" y="1600200"/>
            <a:ext cx="228600" cy="3510020"/>
          </a:xfrm>
          <a:prstGeom prst="rect">
            <a:avLst/>
          </a:prstGeom>
          <a:solidFill>
            <a:schemeClr val="accent2">
              <a:alpha val="15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Connector 65"/>
          <p:cNvCxnSpPr/>
          <p:nvPr/>
        </p:nvCxnSpPr>
        <p:spPr>
          <a:xfrm rot="16200000" flipH="1">
            <a:off x="1546808" y="1785843"/>
            <a:ext cx="5804267" cy="360418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6705600" y="1600200"/>
            <a:ext cx="34553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1</a:t>
            </a:r>
          </a:p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1</a:t>
            </a:r>
          </a:p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2</a:t>
            </a:r>
          </a:p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3</a:t>
            </a:r>
          </a:p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3</a:t>
            </a:r>
          </a:p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1</a:t>
            </a:r>
          </a:p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2</a:t>
            </a:r>
          </a:p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2</a:t>
            </a:r>
          </a:p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3</a:t>
            </a:r>
          </a:p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1</a:t>
            </a:r>
          </a:p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1</a:t>
            </a:r>
          </a:p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3</a:t>
            </a:r>
          </a:p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2</a:t>
            </a:r>
          </a:p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2</a:t>
            </a:r>
          </a:p>
          <a:p>
            <a:endParaRPr lang="en-US" sz="1600" b="1" dirty="0" smtClean="0">
              <a:solidFill>
                <a:schemeClr val="accent2"/>
              </a:solidFill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67" name="Straight Connector 66"/>
          <p:cNvCxnSpPr/>
          <p:nvPr/>
        </p:nvCxnSpPr>
        <p:spPr>
          <a:xfrm rot="5400000" flipH="1" flipV="1">
            <a:off x="165973" y="2099878"/>
            <a:ext cx="4679736" cy="246118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What do we do?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01688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76752E-6 C 0.00468 0.00046 0.00954 0.00069 0.01423 0.00138 C 0.0177 0.00208 0.02413 0.00578 0.02413 0.00578 C 0.02777 0.00902 0.02916 0.01295 0.03281 0.01619 C 0.03437 0.0192 0.03576 0.02197 0.03732 0.02498 C 0.03802 0.02637 0.03871 0.02799 0.03941 0.02937 C 0.0401 0.03076 0.04166 0.03377 0.04166 0.03377 C 0.04323 0.04048 0.04392 0.04603 0.0493 0.04834 C 0.05138 0.06083 0.0526 0.07217 0.0526 0.08489 " pathEditMode="relative" ptsTypes="ffffffffA">
                                      <p:cBhvr>
                                        <p:cTn id="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275251" y="32426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503851" y="30902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427651" y="26711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732451" y="29759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046651" y="30140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037251" y="28235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732451" y="25187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418251" y="26711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888831" y="30718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079331" y="33004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269831" y="35290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422231" y="36814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 flipH="1">
            <a:off x="4612731" y="33766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955631" y="32242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961051" y="23663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189651" y="23663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4307931" y="26908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4117431" y="29575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4460331" y="30718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Isosceles Triangle 23"/>
          <p:cNvSpPr/>
          <p:nvPr/>
        </p:nvSpPr>
        <p:spPr>
          <a:xfrm>
            <a:off x="1684938" y="4353283"/>
            <a:ext cx="228600" cy="228600"/>
          </a:xfrm>
          <a:prstGeom prst="triangle">
            <a:avLst/>
          </a:prstGeom>
          <a:solidFill>
            <a:schemeClr val="accent1"/>
          </a:solidFill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Isosceles Triangle 24"/>
          <p:cNvSpPr/>
          <p:nvPr/>
        </p:nvSpPr>
        <p:spPr>
          <a:xfrm>
            <a:off x="2288631" y="36052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Isosceles Triangle 25"/>
          <p:cNvSpPr/>
          <p:nvPr/>
        </p:nvSpPr>
        <p:spPr>
          <a:xfrm>
            <a:off x="2555331" y="34909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Isosceles Triangle 26"/>
          <p:cNvSpPr/>
          <p:nvPr/>
        </p:nvSpPr>
        <p:spPr>
          <a:xfrm>
            <a:off x="2898231" y="33766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Isosceles Triangle 27"/>
          <p:cNvSpPr/>
          <p:nvPr/>
        </p:nvSpPr>
        <p:spPr>
          <a:xfrm>
            <a:off x="3050631" y="34909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Isosceles Triangle 28"/>
          <p:cNvSpPr/>
          <p:nvPr/>
        </p:nvSpPr>
        <p:spPr>
          <a:xfrm>
            <a:off x="3317331" y="36814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Isosceles Triangle 29"/>
          <p:cNvSpPr/>
          <p:nvPr/>
        </p:nvSpPr>
        <p:spPr>
          <a:xfrm>
            <a:off x="3431631" y="39100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Isosceles Triangle 30"/>
          <p:cNvSpPr/>
          <p:nvPr/>
        </p:nvSpPr>
        <p:spPr>
          <a:xfrm>
            <a:off x="3507831" y="41386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Isosceles Triangle 31"/>
          <p:cNvSpPr/>
          <p:nvPr/>
        </p:nvSpPr>
        <p:spPr>
          <a:xfrm>
            <a:off x="3088731" y="40243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Isosceles Triangle 32"/>
          <p:cNvSpPr/>
          <p:nvPr/>
        </p:nvSpPr>
        <p:spPr>
          <a:xfrm>
            <a:off x="2593431" y="37957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Isosceles Triangle 33"/>
          <p:cNvSpPr/>
          <p:nvPr/>
        </p:nvSpPr>
        <p:spPr>
          <a:xfrm>
            <a:off x="2250531" y="38719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Isosceles Triangle 34"/>
          <p:cNvSpPr/>
          <p:nvPr/>
        </p:nvSpPr>
        <p:spPr>
          <a:xfrm>
            <a:off x="4318970" y="5110220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Isosceles Triangle 35"/>
          <p:cNvSpPr/>
          <p:nvPr/>
        </p:nvSpPr>
        <p:spPr>
          <a:xfrm>
            <a:off x="3965031" y="5205470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Isosceles Triangle 36"/>
          <p:cNvSpPr/>
          <p:nvPr/>
        </p:nvSpPr>
        <p:spPr>
          <a:xfrm>
            <a:off x="2326731" y="4636467"/>
            <a:ext cx="228600" cy="228600"/>
          </a:xfrm>
          <a:prstGeom prst="triangle">
            <a:avLst/>
          </a:prstGeom>
          <a:solidFill>
            <a:schemeClr val="accent1"/>
          </a:solidFill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Isosceles Triangle 37"/>
          <p:cNvSpPr/>
          <p:nvPr/>
        </p:nvSpPr>
        <p:spPr>
          <a:xfrm>
            <a:off x="4610372" y="5376920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Isosceles Triangle 38"/>
          <p:cNvSpPr/>
          <p:nvPr/>
        </p:nvSpPr>
        <p:spPr>
          <a:xfrm>
            <a:off x="2364831" y="4970772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Isosceles Triangle 39"/>
          <p:cNvSpPr/>
          <p:nvPr/>
        </p:nvSpPr>
        <p:spPr>
          <a:xfrm>
            <a:off x="3698331" y="5567219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Isosceles Triangle 40"/>
          <p:cNvSpPr/>
          <p:nvPr/>
        </p:nvSpPr>
        <p:spPr>
          <a:xfrm>
            <a:off x="4727031" y="5670336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Isosceles Triangle 41"/>
          <p:cNvSpPr/>
          <p:nvPr/>
        </p:nvSpPr>
        <p:spPr>
          <a:xfrm>
            <a:off x="1975149" y="4581883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Isosceles Triangle 42"/>
          <p:cNvSpPr/>
          <p:nvPr/>
        </p:nvSpPr>
        <p:spPr>
          <a:xfrm>
            <a:off x="5108031" y="5967470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5031831" y="43291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5298531" y="46339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5374731" y="41005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5603331" y="44434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5603331" y="48244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6022431" y="47101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2660887" y="1354783"/>
            <a:ext cx="2286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3683682" y="1397360"/>
            <a:ext cx="2286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3455082" y="1674202"/>
            <a:ext cx="2286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3203031" y="1369402"/>
            <a:ext cx="2286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3431631" y="2152207"/>
            <a:ext cx="2286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3812631" y="1788502"/>
            <a:ext cx="2286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3151101" y="1900250"/>
            <a:ext cx="2286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Isosceles Triangle 56"/>
          <p:cNvSpPr/>
          <p:nvPr/>
        </p:nvSpPr>
        <p:spPr>
          <a:xfrm>
            <a:off x="932351" y="4603999"/>
            <a:ext cx="228600" cy="228600"/>
          </a:xfrm>
          <a:prstGeom prst="triangle">
            <a:avLst/>
          </a:prstGeom>
          <a:solidFill>
            <a:schemeClr val="accent1"/>
          </a:solidFill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Isosceles Triangle 57"/>
          <p:cNvSpPr/>
          <p:nvPr/>
        </p:nvSpPr>
        <p:spPr>
          <a:xfrm>
            <a:off x="1758891" y="4944555"/>
            <a:ext cx="228600" cy="228600"/>
          </a:xfrm>
          <a:prstGeom prst="triangle">
            <a:avLst/>
          </a:prstGeom>
          <a:solidFill>
            <a:schemeClr val="accent1"/>
          </a:solidFill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Isosceles Triangle 58"/>
          <p:cNvSpPr/>
          <p:nvPr/>
        </p:nvSpPr>
        <p:spPr>
          <a:xfrm>
            <a:off x="2025591" y="5221488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Isosceles Triangle 59"/>
          <p:cNvSpPr/>
          <p:nvPr/>
        </p:nvSpPr>
        <p:spPr>
          <a:xfrm>
            <a:off x="1313351" y="4938770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8" name="Straight Connector 67"/>
          <p:cNvCxnSpPr/>
          <p:nvPr/>
        </p:nvCxnSpPr>
        <p:spPr>
          <a:xfrm rot="5400000" flipH="1" flipV="1">
            <a:off x="938615" y="1881920"/>
            <a:ext cx="4125053" cy="345178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345531" y="3684776"/>
            <a:ext cx="6183572" cy="987294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>
            <a:off x="7315200" y="1600200"/>
            <a:ext cx="228600" cy="3510020"/>
          </a:xfrm>
          <a:prstGeom prst="rect">
            <a:avLst/>
          </a:prstGeom>
          <a:solidFill>
            <a:schemeClr val="accent2">
              <a:alpha val="15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Connector 65"/>
          <p:cNvCxnSpPr/>
          <p:nvPr/>
        </p:nvCxnSpPr>
        <p:spPr>
          <a:xfrm rot="16200000" flipH="1">
            <a:off x="1545709" y="1784743"/>
            <a:ext cx="5120664" cy="4289981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6705600" y="1600200"/>
            <a:ext cx="34553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1</a:t>
            </a:r>
          </a:p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1</a:t>
            </a:r>
          </a:p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2</a:t>
            </a:r>
          </a:p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3</a:t>
            </a:r>
          </a:p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3</a:t>
            </a:r>
          </a:p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1</a:t>
            </a:r>
          </a:p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2</a:t>
            </a:r>
          </a:p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2</a:t>
            </a:r>
          </a:p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3</a:t>
            </a:r>
          </a:p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1</a:t>
            </a:r>
          </a:p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1</a:t>
            </a:r>
          </a:p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3</a:t>
            </a:r>
          </a:p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2</a:t>
            </a:r>
          </a:p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2</a:t>
            </a:r>
          </a:p>
          <a:p>
            <a:endParaRPr lang="en-US" sz="1600" b="1" dirty="0" smtClean="0">
              <a:solidFill>
                <a:schemeClr val="accent2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010400" y="1600200"/>
            <a:ext cx="21336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1111101011…0101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1110101101…0010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0011111000…1010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1111111001…0001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1010101010…1001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0011101110…1010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0111101001…1111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1001110000…1010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0111001001…0010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1111110010…1010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1001111010…0010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1001111001…0001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0001111000…0010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1010111011…1111</a:t>
            </a:r>
          </a:p>
          <a:p>
            <a:endParaRPr lang="en-US" sz="1600" b="1" dirty="0" smtClean="0">
              <a:solidFill>
                <a:srgbClr val="00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0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What do we do?</a:t>
            </a:r>
            <a:endParaRPr lang="en-US" dirty="0"/>
          </a:p>
        </p:txBody>
      </p:sp>
      <p:cxnSp>
        <p:nvCxnSpPr>
          <p:cNvPr id="73" name="Straight Connector 72"/>
          <p:cNvCxnSpPr/>
          <p:nvPr/>
        </p:nvCxnSpPr>
        <p:spPr>
          <a:xfrm rot="16200000" flipH="1">
            <a:off x="1546808" y="1785843"/>
            <a:ext cx="5804267" cy="360418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2212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5.96808E-6 C -0.00747 0.00069 -0.01372 0.00069 -0.02084 0.003 C -0.02309 0.00369 -0.02743 0.00577 -0.02743 0.00577 C -0.03403 0.01179 -0.04219 0.01618 -0.04601 0.02636 C -0.04671 0.02844 -0.04931 0.03955 -0.04931 0.03955 C -0.04966 0.04209 -0.05 0.0444 -0.05052 0.04695 C -0.05087 0.04834 -0.05157 0.05134 -0.05157 0.05134 " pathEditMode="relative" ptsTypes="ffffffA">
                                      <p:cBhvr>
                                        <p:cTn id="6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275251" y="32426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503851" y="30902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427651" y="26711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732451" y="29759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046651" y="30140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037251" y="28235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732451" y="25187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418251" y="26711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888831" y="30718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079331" y="33004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269831" y="35290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422231" y="36814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 flipH="1">
            <a:off x="4612731" y="33766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955631" y="32242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961051" y="23663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189651" y="23663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4307931" y="26908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4117431" y="29575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4460331" y="30718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Isosceles Triangle 23"/>
          <p:cNvSpPr/>
          <p:nvPr/>
        </p:nvSpPr>
        <p:spPr>
          <a:xfrm>
            <a:off x="1684938" y="4353283"/>
            <a:ext cx="228600" cy="228600"/>
          </a:xfrm>
          <a:prstGeom prst="triangle">
            <a:avLst/>
          </a:prstGeom>
          <a:solidFill>
            <a:schemeClr val="accent1"/>
          </a:solidFill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Isosceles Triangle 24"/>
          <p:cNvSpPr/>
          <p:nvPr/>
        </p:nvSpPr>
        <p:spPr>
          <a:xfrm>
            <a:off x="2288631" y="36052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Isosceles Triangle 25"/>
          <p:cNvSpPr/>
          <p:nvPr/>
        </p:nvSpPr>
        <p:spPr>
          <a:xfrm>
            <a:off x="2555331" y="34909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Isosceles Triangle 26"/>
          <p:cNvSpPr/>
          <p:nvPr/>
        </p:nvSpPr>
        <p:spPr>
          <a:xfrm>
            <a:off x="2898231" y="33766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Isosceles Triangle 27"/>
          <p:cNvSpPr/>
          <p:nvPr/>
        </p:nvSpPr>
        <p:spPr>
          <a:xfrm>
            <a:off x="3050631" y="34909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Isosceles Triangle 28"/>
          <p:cNvSpPr/>
          <p:nvPr/>
        </p:nvSpPr>
        <p:spPr>
          <a:xfrm>
            <a:off x="3317331" y="36814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Isosceles Triangle 29"/>
          <p:cNvSpPr/>
          <p:nvPr/>
        </p:nvSpPr>
        <p:spPr>
          <a:xfrm>
            <a:off x="3431631" y="39100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Isosceles Triangle 30"/>
          <p:cNvSpPr/>
          <p:nvPr/>
        </p:nvSpPr>
        <p:spPr>
          <a:xfrm>
            <a:off x="3507831" y="41386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Isosceles Triangle 31"/>
          <p:cNvSpPr/>
          <p:nvPr/>
        </p:nvSpPr>
        <p:spPr>
          <a:xfrm>
            <a:off x="3088731" y="40243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Isosceles Triangle 32"/>
          <p:cNvSpPr/>
          <p:nvPr/>
        </p:nvSpPr>
        <p:spPr>
          <a:xfrm>
            <a:off x="2593431" y="37957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Isosceles Triangle 33"/>
          <p:cNvSpPr/>
          <p:nvPr/>
        </p:nvSpPr>
        <p:spPr>
          <a:xfrm>
            <a:off x="2250531" y="38719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Isosceles Triangle 34"/>
          <p:cNvSpPr/>
          <p:nvPr/>
        </p:nvSpPr>
        <p:spPr>
          <a:xfrm>
            <a:off x="4318970" y="5110220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Isosceles Triangle 35"/>
          <p:cNvSpPr/>
          <p:nvPr/>
        </p:nvSpPr>
        <p:spPr>
          <a:xfrm>
            <a:off x="3965031" y="5205470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Isosceles Triangle 36"/>
          <p:cNvSpPr/>
          <p:nvPr/>
        </p:nvSpPr>
        <p:spPr>
          <a:xfrm>
            <a:off x="2326731" y="4636467"/>
            <a:ext cx="228600" cy="228600"/>
          </a:xfrm>
          <a:prstGeom prst="triangle">
            <a:avLst/>
          </a:prstGeom>
          <a:solidFill>
            <a:schemeClr val="accent1"/>
          </a:solidFill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Isosceles Triangle 37"/>
          <p:cNvSpPr/>
          <p:nvPr/>
        </p:nvSpPr>
        <p:spPr>
          <a:xfrm>
            <a:off x="4610372" y="5376920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Isosceles Triangle 38"/>
          <p:cNvSpPr/>
          <p:nvPr/>
        </p:nvSpPr>
        <p:spPr>
          <a:xfrm>
            <a:off x="2364831" y="4970772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Isosceles Triangle 39"/>
          <p:cNvSpPr/>
          <p:nvPr/>
        </p:nvSpPr>
        <p:spPr>
          <a:xfrm>
            <a:off x="3698331" y="5567219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Isosceles Triangle 40"/>
          <p:cNvSpPr/>
          <p:nvPr/>
        </p:nvSpPr>
        <p:spPr>
          <a:xfrm>
            <a:off x="4727031" y="5670336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Isosceles Triangle 41"/>
          <p:cNvSpPr/>
          <p:nvPr/>
        </p:nvSpPr>
        <p:spPr>
          <a:xfrm>
            <a:off x="1975149" y="4581883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Isosceles Triangle 42"/>
          <p:cNvSpPr/>
          <p:nvPr/>
        </p:nvSpPr>
        <p:spPr>
          <a:xfrm>
            <a:off x="5108031" y="5967470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5031831" y="43291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5298531" y="46339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5374731" y="41005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5603331" y="44434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5603331" y="48244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6022431" y="47101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2660887" y="1354783"/>
            <a:ext cx="2286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3683682" y="1397360"/>
            <a:ext cx="2286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3455082" y="1674202"/>
            <a:ext cx="2286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3203031" y="1369402"/>
            <a:ext cx="2286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3431631" y="2152207"/>
            <a:ext cx="2286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3812631" y="1788502"/>
            <a:ext cx="2286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3151101" y="1900250"/>
            <a:ext cx="2286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Isosceles Triangle 56"/>
          <p:cNvSpPr/>
          <p:nvPr/>
        </p:nvSpPr>
        <p:spPr>
          <a:xfrm>
            <a:off x="932351" y="4603999"/>
            <a:ext cx="228600" cy="228600"/>
          </a:xfrm>
          <a:prstGeom prst="triangle">
            <a:avLst/>
          </a:prstGeom>
          <a:solidFill>
            <a:schemeClr val="accent1"/>
          </a:solidFill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Isosceles Triangle 57"/>
          <p:cNvSpPr/>
          <p:nvPr/>
        </p:nvSpPr>
        <p:spPr>
          <a:xfrm>
            <a:off x="1758891" y="4944555"/>
            <a:ext cx="228600" cy="228600"/>
          </a:xfrm>
          <a:prstGeom prst="triangle">
            <a:avLst/>
          </a:prstGeom>
          <a:solidFill>
            <a:schemeClr val="accent1"/>
          </a:solidFill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Isosceles Triangle 58"/>
          <p:cNvSpPr/>
          <p:nvPr/>
        </p:nvSpPr>
        <p:spPr>
          <a:xfrm>
            <a:off x="2025591" y="5221488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Isosceles Triangle 59"/>
          <p:cNvSpPr/>
          <p:nvPr/>
        </p:nvSpPr>
        <p:spPr>
          <a:xfrm>
            <a:off x="1313351" y="4938770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8" name="Straight Connector 67"/>
          <p:cNvCxnSpPr/>
          <p:nvPr/>
        </p:nvCxnSpPr>
        <p:spPr>
          <a:xfrm rot="5400000" flipH="1" flipV="1">
            <a:off x="938615" y="1881920"/>
            <a:ext cx="4125053" cy="345178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345531" y="3684776"/>
            <a:ext cx="6183572" cy="987294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rot="16200000" flipH="1">
            <a:off x="1545709" y="1784743"/>
            <a:ext cx="5120664" cy="4289981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6705600" y="1600200"/>
            <a:ext cx="34553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1</a:t>
            </a:r>
          </a:p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1</a:t>
            </a:r>
          </a:p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2</a:t>
            </a:r>
          </a:p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3</a:t>
            </a:r>
          </a:p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3</a:t>
            </a:r>
          </a:p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1</a:t>
            </a:r>
          </a:p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2</a:t>
            </a:r>
          </a:p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2</a:t>
            </a:r>
          </a:p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3</a:t>
            </a:r>
          </a:p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1</a:t>
            </a:r>
          </a:p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1</a:t>
            </a:r>
          </a:p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3</a:t>
            </a:r>
          </a:p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2</a:t>
            </a:r>
          </a:p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2</a:t>
            </a:r>
          </a:p>
          <a:p>
            <a:endParaRPr lang="en-US" sz="1600" b="1" dirty="0" smtClean="0">
              <a:solidFill>
                <a:schemeClr val="accent2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7010400" y="1600200"/>
            <a:ext cx="21336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111</a:t>
            </a:r>
            <a:r>
              <a:rPr lang="en-US" sz="1600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0</a:t>
            </a:r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1</a:t>
            </a:r>
            <a:r>
              <a:rPr lang="en-US" sz="1600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1</a:t>
            </a:r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1011…0101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1</a:t>
            </a:r>
            <a:r>
              <a:rPr lang="en-US" sz="1600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0</a:t>
            </a:r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10</a:t>
            </a:r>
            <a:r>
              <a:rPr lang="en-US" sz="1600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0</a:t>
            </a:r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01101…0010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0011111</a:t>
            </a:r>
            <a:r>
              <a:rPr lang="en-US" sz="1600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1</a:t>
            </a:r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00…1010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11</a:t>
            </a:r>
            <a:r>
              <a:rPr lang="en-US" sz="1600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0</a:t>
            </a:r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1111001…0001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101010</a:t>
            </a:r>
            <a:r>
              <a:rPr lang="en-US" sz="1600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0</a:t>
            </a:r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010…1001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0</a:t>
            </a:r>
            <a:r>
              <a:rPr lang="en-US" sz="1600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1</a:t>
            </a:r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11101110…1010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0111</a:t>
            </a:r>
            <a:r>
              <a:rPr lang="en-US" sz="1600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0</a:t>
            </a:r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01001…1111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100</a:t>
            </a:r>
            <a:r>
              <a:rPr lang="en-US" sz="1600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0</a:t>
            </a:r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110000…1010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0111</a:t>
            </a:r>
            <a:r>
              <a:rPr lang="en-US" sz="1600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1</a:t>
            </a:r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01</a:t>
            </a:r>
            <a:r>
              <a:rPr lang="en-US" sz="1600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0</a:t>
            </a:r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01…0010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111</a:t>
            </a:r>
            <a:r>
              <a:rPr lang="en-US" sz="1600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0</a:t>
            </a:r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110010…1010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100</a:t>
            </a:r>
            <a:r>
              <a:rPr lang="en-US" sz="1600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0</a:t>
            </a:r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1110</a:t>
            </a:r>
            <a:r>
              <a:rPr lang="en-US" sz="1600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0</a:t>
            </a:r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0…0010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1001</a:t>
            </a:r>
            <a:r>
              <a:rPr lang="en-US" sz="1600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0</a:t>
            </a:r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11</a:t>
            </a:r>
            <a:r>
              <a:rPr lang="en-US" sz="1600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0</a:t>
            </a:r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01…0001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0</a:t>
            </a:r>
            <a:r>
              <a:rPr lang="en-US" sz="1600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0</a:t>
            </a:r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011</a:t>
            </a:r>
            <a:r>
              <a:rPr lang="en-US" sz="1600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0</a:t>
            </a:r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1000…0010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10101</a:t>
            </a:r>
            <a:r>
              <a:rPr lang="en-US" sz="1600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1</a:t>
            </a:r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1011…1111</a:t>
            </a:r>
          </a:p>
          <a:p>
            <a:endParaRPr lang="en-US" sz="1600" b="1" dirty="0" smtClean="0">
              <a:solidFill>
                <a:srgbClr val="00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What do we do?</a:t>
            </a:r>
            <a:endParaRPr lang="en-US" dirty="0"/>
          </a:p>
        </p:txBody>
      </p:sp>
      <p:cxnSp>
        <p:nvCxnSpPr>
          <p:cNvPr id="67" name="Straight Connector 66"/>
          <p:cNvCxnSpPr/>
          <p:nvPr/>
        </p:nvCxnSpPr>
        <p:spPr>
          <a:xfrm rot="16200000" flipH="1">
            <a:off x="1476375" y="1713221"/>
            <a:ext cx="5162550" cy="4381500"/>
          </a:xfrm>
          <a:prstGeom prst="line">
            <a:avLst/>
          </a:prstGeom>
          <a:ln>
            <a:solidFill>
              <a:srgbClr val="00823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V="1">
            <a:off x="149769" y="2271616"/>
            <a:ext cx="4269831" cy="2210749"/>
          </a:xfrm>
          <a:prstGeom prst="line">
            <a:avLst/>
          </a:prstGeom>
          <a:ln>
            <a:solidFill>
              <a:srgbClr val="00823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342900" y="3679954"/>
            <a:ext cx="6183572" cy="1806445"/>
          </a:xfrm>
          <a:prstGeom prst="line">
            <a:avLst/>
          </a:prstGeom>
          <a:ln>
            <a:solidFill>
              <a:srgbClr val="00823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3440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44444E-6 -7.67985E-7 C -0.00347 -0.00115 -0.00798 -0.00208 -0.01112 -0.00439 C -0.0217 -0.01226 -0.01389 -0.00856 -0.02101 -0.01156 C -0.029 -0.01897 -0.02622 -0.01712 -0.03091 -0.02637 C -0.03455 -0.0421 -0.03421 -0.05852 -0.03421 -0.07471 " pathEditMode="relative" ptsTypes="ffffA">
                                      <p:cBhvr>
                                        <p:cTn id="6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6.56951E-7 C -0.00313 0.00139 -0.00538 0.00278 -0.00764 0.00578 " pathEditMode="relative" ptsTypes="fA">
                                      <p:cBhvr>
                                        <p:cTn id="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113E-7 C -0.00035 0.00647 -0.00017 0.01295 -0.00104 0.0192 C -0.00121 0.02105 -0.00278 0.02197 -0.0033 0.02359 C -0.00538 0.02891 -0.00746 0.03562 -0.00885 0.04117 C -0.01042 0.04695 -0.01007 0.0488 -0.01424 0.05436 C -0.01528 0.05574 -0.01753 0.05875 -0.01753 0.05875 " pathEditMode="relative" ptsTypes="fffffA">
                                      <p:cBhvr>
                                        <p:cTn id="10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275251" y="32426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503851" y="30902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427651" y="26711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732451" y="29759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046651" y="30140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037251" y="28235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732451" y="25187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418251" y="26711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888831" y="30718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079331" y="33004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269831" y="35290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422231" y="36814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 flipH="1">
            <a:off x="4612731" y="33766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955631" y="32242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961051" y="23663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189651" y="23663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4307931" y="26908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4117431" y="29575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4460331" y="30718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Isosceles Triangle 23"/>
          <p:cNvSpPr/>
          <p:nvPr/>
        </p:nvSpPr>
        <p:spPr>
          <a:xfrm>
            <a:off x="1684938" y="4353283"/>
            <a:ext cx="228600" cy="228600"/>
          </a:xfrm>
          <a:prstGeom prst="triangle">
            <a:avLst/>
          </a:prstGeom>
          <a:solidFill>
            <a:schemeClr val="accent1"/>
          </a:solidFill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Isosceles Triangle 24"/>
          <p:cNvSpPr/>
          <p:nvPr/>
        </p:nvSpPr>
        <p:spPr>
          <a:xfrm>
            <a:off x="2288631" y="36052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Isosceles Triangle 25"/>
          <p:cNvSpPr/>
          <p:nvPr/>
        </p:nvSpPr>
        <p:spPr>
          <a:xfrm>
            <a:off x="2555331" y="34909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Isosceles Triangle 26"/>
          <p:cNvSpPr/>
          <p:nvPr/>
        </p:nvSpPr>
        <p:spPr>
          <a:xfrm>
            <a:off x="2898231" y="33766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Isosceles Triangle 27"/>
          <p:cNvSpPr/>
          <p:nvPr/>
        </p:nvSpPr>
        <p:spPr>
          <a:xfrm>
            <a:off x="3050631" y="34909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Isosceles Triangle 28"/>
          <p:cNvSpPr/>
          <p:nvPr/>
        </p:nvSpPr>
        <p:spPr>
          <a:xfrm>
            <a:off x="3317331" y="36814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Isosceles Triangle 29"/>
          <p:cNvSpPr/>
          <p:nvPr/>
        </p:nvSpPr>
        <p:spPr>
          <a:xfrm>
            <a:off x="3431631" y="39100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Isosceles Triangle 30"/>
          <p:cNvSpPr/>
          <p:nvPr/>
        </p:nvSpPr>
        <p:spPr>
          <a:xfrm>
            <a:off x="3507831" y="41386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Isosceles Triangle 31"/>
          <p:cNvSpPr/>
          <p:nvPr/>
        </p:nvSpPr>
        <p:spPr>
          <a:xfrm>
            <a:off x="3088731" y="40243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Isosceles Triangle 32"/>
          <p:cNvSpPr/>
          <p:nvPr/>
        </p:nvSpPr>
        <p:spPr>
          <a:xfrm>
            <a:off x="2593431" y="37957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Isosceles Triangle 33"/>
          <p:cNvSpPr/>
          <p:nvPr/>
        </p:nvSpPr>
        <p:spPr>
          <a:xfrm>
            <a:off x="2250531" y="38719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Isosceles Triangle 34"/>
          <p:cNvSpPr/>
          <p:nvPr/>
        </p:nvSpPr>
        <p:spPr>
          <a:xfrm>
            <a:off x="4318970" y="5110220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Isosceles Triangle 35"/>
          <p:cNvSpPr/>
          <p:nvPr/>
        </p:nvSpPr>
        <p:spPr>
          <a:xfrm>
            <a:off x="3965031" y="5205470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Isosceles Triangle 36"/>
          <p:cNvSpPr/>
          <p:nvPr/>
        </p:nvSpPr>
        <p:spPr>
          <a:xfrm>
            <a:off x="2326731" y="4636467"/>
            <a:ext cx="228600" cy="228600"/>
          </a:xfrm>
          <a:prstGeom prst="triangle">
            <a:avLst/>
          </a:prstGeom>
          <a:solidFill>
            <a:schemeClr val="accent1"/>
          </a:solidFill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Isosceles Triangle 37"/>
          <p:cNvSpPr/>
          <p:nvPr/>
        </p:nvSpPr>
        <p:spPr>
          <a:xfrm>
            <a:off x="4610372" y="5376920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Isosceles Triangle 38"/>
          <p:cNvSpPr/>
          <p:nvPr/>
        </p:nvSpPr>
        <p:spPr>
          <a:xfrm>
            <a:off x="2364831" y="4970772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Isosceles Triangle 39"/>
          <p:cNvSpPr/>
          <p:nvPr/>
        </p:nvSpPr>
        <p:spPr>
          <a:xfrm>
            <a:off x="3698331" y="5567219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Isosceles Triangle 40"/>
          <p:cNvSpPr/>
          <p:nvPr/>
        </p:nvSpPr>
        <p:spPr>
          <a:xfrm>
            <a:off x="4727031" y="5670336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Isosceles Triangle 41"/>
          <p:cNvSpPr/>
          <p:nvPr/>
        </p:nvSpPr>
        <p:spPr>
          <a:xfrm>
            <a:off x="1975149" y="4581883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Isosceles Triangle 42"/>
          <p:cNvSpPr/>
          <p:nvPr/>
        </p:nvSpPr>
        <p:spPr>
          <a:xfrm>
            <a:off x="5108031" y="5967470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5031831" y="43291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5298531" y="46339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5374731" y="41005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5603331" y="44434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5603331" y="48244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6022431" y="47101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2660887" y="1354783"/>
            <a:ext cx="2286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3683682" y="1397360"/>
            <a:ext cx="2286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3455082" y="1674202"/>
            <a:ext cx="2286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3203031" y="1369402"/>
            <a:ext cx="2286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3431631" y="2152207"/>
            <a:ext cx="2286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3812631" y="1788502"/>
            <a:ext cx="2286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3151101" y="1900250"/>
            <a:ext cx="2286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Isosceles Triangle 56"/>
          <p:cNvSpPr/>
          <p:nvPr/>
        </p:nvSpPr>
        <p:spPr>
          <a:xfrm>
            <a:off x="932351" y="4603999"/>
            <a:ext cx="228600" cy="228600"/>
          </a:xfrm>
          <a:prstGeom prst="triangle">
            <a:avLst/>
          </a:prstGeom>
          <a:solidFill>
            <a:schemeClr val="accent1"/>
          </a:solidFill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Isosceles Triangle 57"/>
          <p:cNvSpPr/>
          <p:nvPr/>
        </p:nvSpPr>
        <p:spPr>
          <a:xfrm>
            <a:off x="1758891" y="4944555"/>
            <a:ext cx="228600" cy="228600"/>
          </a:xfrm>
          <a:prstGeom prst="triangle">
            <a:avLst/>
          </a:prstGeom>
          <a:solidFill>
            <a:schemeClr val="accent1"/>
          </a:solidFill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Isosceles Triangle 58"/>
          <p:cNvSpPr/>
          <p:nvPr/>
        </p:nvSpPr>
        <p:spPr>
          <a:xfrm>
            <a:off x="2025591" y="5221488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Isosceles Triangle 59"/>
          <p:cNvSpPr/>
          <p:nvPr/>
        </p:nvSpPr>
        <p:spPr>
          <a:xfrm>
            <a:off x="1313351" y="4938770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/>
          <p:cNvSpPr txBox="1"/>
          <p:nvPr/>
        </p:nvSpPr>
        <p:spPr>
          <a:xfrm>
            <a:off x="7010400" y="1600200"/>
            <a:ext cx="21336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1111101011…0101</a:t>
            </a:r>
          </a:p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1110101101…0010</a:t>
            </a:r>
          </a:p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0011111000…1010</a:t>
            </a:r>
          </a:p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1111111001…0001</a:t>
            </a:r>
          </a:p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1010101010…1001</a:t>
            </a:r>
          </a:p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0011101110…1010</a:t>
            </a:r>
          </a:p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0111101001…1111</a:t>
            </a:r>
          </a:p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1001111000…1010</a:t>
            </a:r>
          </a:p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0111001001…0010</a:t>
            </a:r>
          </a:p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1111110010…1010</a:t>
            </a:r>
          </a:p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1001111000…0010</a:t>
            </a:r>
          </a:p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1001111001…0001</a:t>
            </a:r>
          </a:p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0001111000…0010</a:t>
            </a:r>
          </a:p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1010011011…1111</a:t>
            </a:r>
          </a:p>
          <a:p>
            <a:endParaRPr lang="en-US" sz="1600" b="1" dirty="0" smtClean="0">
              <a:solidFill>
                <a:schemeClr val="accent2"/>
              </a:solidFill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63" name="Straight Connector 62"/>
          <p:cNvCxnSpPr/>
          <p:nvPr/>
        </p:nvCxnSpPr>
        <p:spPr>
          <a:xfrm rot="16200000" flipH="1">
            <a:off x="1476375" y="1713221"/>
            <a:ext cx="5162550" cy="438150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16200000" flipH="1">
            <a:off x="1857374" y="1704974"/>
            <a:ext cx="5162550" cy="4381500"/>
          </a:xfrm>
          <a:prstGeom prst="line">
            <a:avLst/>
          </a:prstGeom>
          <a:ln>
            <a:solidFill>
              <a:schemeClr val="accent3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rot="16200000" flipH="1">
            <a:off x="1209676" y="1857374"/>
            <a:ext cx="5162550" cy="4381500"/>
          </a:xfrm>
          <a:prstGeom prst="line">
            <a:avLst/>
          </a:prstGeom>
          <a:ln>
            <a:solidFill>
              <a:schemeClr val="accent3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149769" y="2271616"/>
            <a:ext cx="4269831" cy="221074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342900" y="3679954"/>
            <a:ext cx="6183572" cy="1806445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V="1">
            <a:off x="379412" y="2513933"/>
            <a:ext cx="4192588" cy="2134266"/>
          </a:xfrm>
          <a:prstGeom prst="line">
            <a:avLst/>
          </a:prstGeom>
          <a:ln>
            <a:solidFill>
              <a:schemeClr val="accent3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V="1">
            <a:off x="173415" y="2061409"/>
            <a:ext cx="4131885" cy="2143378"/>
          </a:xfrm>
          <a:prstGeom prst="line">
            <a:avLst/>
          </a:prstGeom>
          <a:ln>
            <a:solidFill>
              <a:schemeClr val="accent3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265136" y="3829049"/>
            <a:ext cx="6187594" cy="1847649"/>
          </a:xfrm>
          <a:prstGeom prst="line">
            <a:avLst/>
          </a:prstGeom>
          <a:ln>
            <a:solidFill>
              <a:schemeClr val="accent3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425730" y="3473483"/>
            <a:ext cx="6187594" cy="1847649"/>
          </a:xfrm>
          <a:prstGeom prst="line">
            <a:avLst/>
          </a:prstGeom>
          <a:ln>
            <a:solidFill>
              <a:schemeClr val="accent3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6705600" y="1600200"/>
            <a:ext cx="34553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1</a:t>
            </a:r>
          </a:p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1</a:t>
            </a:r>
          </a:p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2</a:t>
            </a:r>
          </a:p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3</a:t>
            </a:r>
          </a:p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3</a:t>
            </a:r>
          </a:p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1</a:t>
            </a:r>
          </a:p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2</a:t>
            </a:r>
          </a:p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2</a:t>
            </a:r>
          </a:p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3</a:t>
            </a:r>
          </a:p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1</a:t>
            </a:r>
          </a:p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1</a:t>
            </a:r>
          </a:p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3</a:t>
            </a:r>
          </a:p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2</a:t>
            </a:r>
          </a:p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2</a:t>
            </a:r>
          </a:p>
          <a:p>
            <a:endParaRPr lang="en-US" sz="1600" b="1" dirty="0" smtClean="0">
              <a:solidFill>
                <a:schemeClr val="accent2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8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What do we do?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8655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Descending in Optimization</a:t>
            </a:r>
            <a:endParaRPr lang="en-US" dirty="0"/>
          </a:p>
        </p:txBody>
      </p:sp>
      <p:pic>
        <p:nvPicPr>
          <p:cNvPr id="4" name="Picture 3" descr="Screen shot 2012-11-24 at 3.42.17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295400"/>
            <a:ext cx="6400800" cy="5385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47350385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with bit-code methods</a:t>
            </a:r>
            <a:endParaRPr lang="en-US" dirty="0"/>
          </a:p>
        </p:txBody>
      </p:sp>
      <p:grpSp>
        <p:nvGrpSpPr>
          <p:cNvPr id="3" name="Group 4"/>
          <p:cNvGrpSpPr/>
          <p:nvPr/>
        </p:nvGrpSpPr>
        <p:grpSpPr>
          <a:xfrm>
            <a:off x="76200" y="2619849"/>
            <a:ext cx="9067800" cy="3018951"/>
            <a:chOff x="13901737" y="30684596"/>
            <a:chExt cx="13258800" cy="4079273"/>
          </a:xfrm>
        </p:grpSpPr>
        <p:pic>
          <p:nvPicPr>
            <p:cNvPr id="6" name="Picture 5" descr="Screen shot 2011-09-18 at 6.34.36 PM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901737" y="30695882"/>
              <a:ext cx="4221151" cy="4067987"/>
            </a:xfrm>
            <a:prstGeom prst="rect">
              <a:avLst/>
            </a:prstGeom>
          </p:spPr>
        </p:pic>
        <p:pic>
          <p:nvPicPr>
            <p:cNvPr id="7" name="Picture 6" descr="Screen shot 2011-09-18 at 6.30.04 PM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062586" y="30774725"/>
              <a:ext cx="4221151" cy="3942590"/>
            </a:xfrm>
            <a:prstGeom prst="rect">
              <a:avLst/>
            </a:prstGeom>
          </p:spPr>
        </p:pic>
        <p:pic>
          <p:nvPicPr>
            <p:cNvPr id="8" name="Picture 7" descr="exp1_2_c256_50tr_32bit_bit50tr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131338" y="30684596"/>
              <a:ext cx="5029199" cy="40600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3145237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to State-of-the-Art</a:t>
            </a:r>
            <a:endParaRPr lang="en-US" dirty="0"/>
          </a:p>
        </p:txBody>
      </p:sp>
      <p:pic>
        <p:nvPicPr>
          <p:cNvPr id="6" name="Picture 5" descr="Screen shot 2011-09-18 at 6.33.43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67000"/>
            <a:ext cx="9220200" cy="269189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516" y="6455544"/>
            <a:ext cx="101533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/>
              <a:t>Rastegari</a:t>
            </a:r>
            <a:r>
              <a:rPr lang="en-US" sz="1600" dirty="0" smtClean="0"/>
              <a:t>, Farhadi, Forsyth,  Attribute Discovery via Predictable Discriminative Binary Codes, ECCV12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0753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Novel Category Recognition</a:t>
            </a:r>
            <a:endParaRPr lang="en-US" dirty="0"/>
          </a:p>
        </p:txBody>
      </p:sp>
      <p:pic>
        <p:nvPicPr>
          <p:cNvPr id="10" name="Picture 9" descr="novel_cat.png"/>
          <p:cNvPicPr>
            <a:picLocks noChangeAspect="1"/>
          </p:cNvPicPr>
          <p:nvPr/>
        </p:nvPicPr>
        <p:blipFill>
          <a:blip r:embed="rId3"/>
          <a:srcRect l="8106" t="25948" r="11579" b="25054"/>
          <a:stretch>
            <a:fillRect/>
          </a:stretch>
        </p:blipFill>
        <p:spPr>
          <a:xfrm>
            <a:off x="1447800" y="2133475"/>
            <a:ext cx="5791200" cy="45721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8200" y="1371600"/>
            <a:ext cx="544251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3200" dirty="0" smtClean="0"/>
              <a:t>  Image net as auxiliary dataset   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21516" y="6455544"/>
            <a:ext cx="101533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/>
              <a:t>Rastegari</a:t>
            </a:r>
            <a:r>
              <a:rPr lang="en-US" sz="1600" dirty="0" smtClean="0"/>
              <a:t>, Farhadi, Forsyth,  Attribute Discovery via Predictable Discriminative Binary Codes, ECCV12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1399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040" y="387401"/>
            <a:ext cx="7801920" cy="69991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Ranked Attributes</a:t>
            </a:r>
            <a:endParaRPr lang="en-US" dirty="0"/>
          </a:p>
        </p:txBody>
      </p:sp>
      <p:pic>
        <p:nvPicPr>
          <p:cNvPr id="4" name="Picture 3" descr="attributes_stevens.eps"/>
          <p:cNvPicPr>
            <a:picLocks noChangeAspect="1"/>
          </p:cNvPicPr>
          <p:nvPr/>
        </p:nvPicPr>
        <p:blipFill rotWithShape="1">
          <a:blip r:embed="rId3"/>
          <a:srcRect l="1437" t="11170" r="47591"/>
          <a:stretch/>
        </p:blipFill>
        <p:spPr>
          <a:xfrm>
            <a:off x="1323359" y="1286055"/>
            <a:ext cx="6588000" cy="51595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35020" y="6557717"/>
            <a:ext cx="2113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A6A6A6"/>
                </a:solidFill>
              </a:rPr>
              <a:t>Slide: Tamara Berg</a:t>
            </a:r>
            <a:endParaRPr lang="en-US" sz="14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7469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Qualitative Result of Image Retrieval</a:t>
            </a:r>
            <a:endParaRPr lang="en-US" dirty="0"/>
          </a:p>
        </p:txBody>
      </p:sp>
      <p:pic>
        <p:nvPicPr>
          <p:cNvPr id="10" name="Picture 9" descr="chim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29396"/>
            <a:ext cx="9144000" cy="2571404"/>
          </a:xfrm>
          <a:prstGeom prst="rect">
            <a:avLst/>
          </a:prstGeom>
        </p:spPr>
      </p:pic>
      <p:pic>
        <p:nvPicPr>
          <p:cNvPr id="11" name="Picture 10" descr="chimp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0" y="1417639"/>
            <a:ext cx="9588084" cy="22609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516" y="6455544"/>
            <a:ext cx="101533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/>
              <a:t>Rastegari</a:t>
            </a:r>
            <a:r>
              <a:rPr lang="en-US" sz="1600" dirty="0" smtClean="0"/>
              <a:t>, Farhadi, Forsyth,  Attribute Discovery via Predictable Discriminative Binary Codes, ECCV12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6509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Qualitative Results of Attribute Discovery </a:t>
            </a:r>
            <a:endParaRPr lang="en-US" dirty="0"/>
          </a:p>
        </p:txBody>
      </p:sp>
      <p:sp>
        <p:nvSpPr>
          <p:cNvPr id="6" name="Left Arrow 5"/>
          <p:cNvSpPr/>
          <p:nvPr/>
        </p:nvSpPr>
        <p:spPr>
          <a:xfrm>
            <a:off x="990600" y="5410200"/>
            <a:ext cx="1219200" cy="60960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6934200" y="5410200"/>
            <a:ext cx="1219200" cy="6096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plit_visualiza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39700" y="1701800"/>
            <a:ext cx="8850802" cy="344401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1516" y="6455544"/>
            <a:ext cx="101533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/>
              <a:t>Rastegari</a:t>
            </a:r>
            <a:r>
              <a:rPr lang="en-US" sz="1600" dirty="0" smtClean="0"/>
              <a:t>, Farhadi, Forsyth,  Attribute Discovery via Predictable Discriminative Binary Codes, ECCV12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3089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/>
          <p:cNvCxnSpPr/>
          <p:nvPr/>
        </p:nvCxnSpPr>
        <p:spPr>
          <a:xfrm>
            <a:off x="1065732" y="1437360"/>
            <a:ext cx="7359618" cy="285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66568" y="1742028"/>
            <a:ext cx="2782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What to learn</a:t>
            </a:r>
          </a:p>
          <a:p>
            <a:r>
              <a:rPr lang="en-US" dirty="0" smtClean="0"/>
              <a:t>Vocabulary of attributes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951566" y="1308940"/>
            <a:ext cx="285416" cy="27110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615623" y="1325785"/>
            <a:ext cx="285416" cy="27110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301666" y="1742028"/>
            <a:ext cx="1788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Learn the attribute models</a:t>
            </a:r>
          </a:p>
        </p:txBody>
      </p:sp>
      <p:sp>
        <p:nvSpPr>
          <p:cNvPr id="9" name="Oval 8"/>
          <p:cNvSpPr/>
          <p:nvPr/>
        </p:nvSpPr>
        <p:spPr>
          <a:xfrm>
            <a:off x="6921865" y="1342630"/>
            <a:ext cx="285416" cy="27110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179785" y="1742028"/>
            <a:ext cx="1788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Use Attributes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065732" y="4134185"/>
            <a:ext cx="7359618" cy="285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66568" y="4438853"/>
            <a:ext cx="2782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Find useful bits</a:t>
            </a: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951566" y="4005765"/>
            <a:ext cx="285416" cy="27110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615623" y="4022610"/>
            <a:ext cx="285416" cy="27110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301666" y="4438853"/>
            <a:ext cx="1788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Attach semantics to the bits</a:t>
            </a:r>
          </a:p>
        </p:txBody>
      </p:sp>
      <p:sp>
        <p:nvSpPr>
          <p:cNvPr id="16" name="Oval 15"/>
          <p:cNvSpPr/>
          <p:nvPr/>
        </p:nvSpPr>
        <p:spPr>
          <a:xfrm>
            <a:off x="6921865" y="4039455"/>
            <a:ext cx="285416" cy="27110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179785" y="4438853"/>
            <a:ext cx="1788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Use Attributes</a:t>
            </a:r>
          </a:p>
        </p:txBody>
      </p:sp>
      <p:sp>
        <p:nvSpPr>
          <p:cNvPr id="18" name="Down Arrow 17"/>
          <p:cNvSpPr/>
          <p:nvPr/>
        </p:nvSpPr>
        <p:spPr>
          <a:xfrm>
            <a:off x="927871" y="538418"/>
            <a:ext cx="275721" cy="599295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/>
          <p:cNvSpPr/>
          <p:nvPr/>
        </p:nvSpPr>
        <p:spPr>
          <a:xfrm>
            <a:off x="3620742" y="3287761"/>
            <a:ext cx="275721" cy="599295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1516" y="6455544"/>
            <a:ext cx="101533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/>
              <a:t>Rastegari</a:t>
            </a:r>
            <a:r>
              <a:rPr lang="en-US" sz="1600" dirty="0" smtClean="0"/>
              <a:t>, Farhadi, Forsyth,  Attribute Discovery via Predictable Discriminative Binary Codes, ECCV12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42794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Instance-Level Attributes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Significant variations in a category</a:t>
            </a:r>
          </a:p>
          <a:p>
            <a:endParaRPr lang="en-US" dirty="0"/>
          </a:p>
          <a:p>
            <a:r>
              <a:rPr lang="en-US" dirty="0" smtClean="0"/>
              <a:t>Interesting stuff are often the instance specific ones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4115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1505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Disjoint Semantic and Discriminative Attributes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7128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47639"/>
            <a:ext cx="8905875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92088" y="4343400"/>
            <a:ext cx="15240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34769" y="6417883"/>
            <a:ext cx="7687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Farhadi </a:t>
            </a:r>
            <a:r>
              <a:rPr lang="en-US" dirty="0" err="1" smtClean="0"/>
              <a:t>et.al</a:t>
            </a:r>
            <a:r>
              <a:rPr lang="en-US" dirty="0" smtClean="0"/>
              <a:t>. CVPR 2009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28003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009" r="1009"/>
          <a:stretch>
            <a:fillRect/>
          </a:stretch>
        </p:blipFill>
        <p:spPr/>
      </p:pic>
      <p:sp>
        <p:nvSpPr>
          <p:cNvPr id="3" name="Rectangle 2"/>
          <p:cNvSpPr/>
          <p:nvPr/>
        </p:nvSpPr>
        <p:spPr>
          <a:xfrm>
            <a:off x="-1" y="5987634"/>
            <a:ext cx="103388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 err="1"/>
              <a:t>Viktoriia</a:t>
            </a:r>
            <a:r>
              <a:rPr lang="en-US" dirty="0"/>
              <a:t> </a:t>
            </a:r>
            <a:r>
              <a:rPr lang="en-US" dirty="0" err="1"/>
              <a:t>Sharmanska</a:t>
            </a:r>
            <a:r>
              <a:rPr lang="en-US" dirty="0"/>
              <a:t>, Novi </a:t>
            </a:r>
            <a:r>
              <a:rPr lang="en-US" dirty="0" err="1"/>
              <a:t>Quadrianto</a:t>
            </a:r>
            <a:r>
              <a:rPr lang="en-US" dirty="0"/>
              <a:t>, </a:t>
            </a:r>
            <a:r>
              <a:rPr lang="en-US" dirty="0" err="1"/>
              <a:t>Christoph</a:t>
            </a:r>
            <a:r>
              <a:rPr lang="en-US" dirty="0"/>
              <a:t> H. </a:t>
            </a:r>
            <a:r>
              <a:rPr lang="en-US" dirty="0" err="1"/>
              <a:t>Lampert</a:t>
            </a:r>
            <a:r>
              <a:rPr lang="en-US" dirty="0"/>
              <a:t>: "Augmented Attribute </a:t>
            </a:r>
            <a:endParaRPr lang="en-US" dirty="0" smtClean="0"/>
          </a:p>
          <a:p>
            <a:r>
              <a:rPr lang="en-US" dirty="0" smtClean="0"/>
              <a:t>Representations</a:t>
            </a:r>
            <a:r>
              <a:rPr lang="en-US" dirty="0"/>
              <a:t>", </a:t>
            </a:r>
            <a:r>
              <a:rPr lang="en-US" dirty="0" smtClean="0"/>
              <a:t>ECCV12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3885042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-4774" b="-4774"/>
          <a:stretch>
            <a:fillRect/>
          </a:stretch>
        </p:blipFill>
        <p:spPr>
          <a:xfrm>
            <a:off x="568611" y="1065377"/>
            <a:ext cx="8229600" cy="4525963"/>
          </a:xfrm>
        </p:spPr>
      </p:pic>
      <p:sp>
        <p:nvSpPr>
          <p:cNvPr id="5" name="Rectangle 4"/>
          <p:cNvSpPr/>
          <p:nvPr/>
        </p:nvSpPr>
        <p:spPr>
          <a:xfrm>
            <a:off x="-1" y="5987634"/>
            <a:ext cx="103388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 err="1"/>
              <a:t>Viktoriia</a:t>
            </a:r>
            <a:r>
              <a:rPr lang="en-US" dirty="0"/>
              <a:t> </a:t>
            </a:r>
            <a:r>
              <a:rPr lang="en-US" dirty="0" err="1"/>
              <a:t>Sharmanska</a:t>
            </a:r>
            <a:r>
              <a:rPr lang="en-US" dirty="0"/>
              <a:t>, Novi </a:t>
            </a:r>
            <a:r>
              <a:rPr lang="en-US" dirty="0" err="1"/>
              <a:t>Quadrianto</a:t>
            </a:r>
            <a:r>
              <a:rPr lang="en-US" dirty="0"/>
              <a:t>, </a:t>
            </a:r>
            <a:r>
              <a:rPr lang="en-US" dirty="0" err="1"/>
              <a:t>Christoph</a:t>
            </a:r>
            <a:r>
              <a:rPr lang="en-US" dirty="0"/>
              <a:t> H. </a:t>
            </a:r>
            <a:r>
              <a:rPr lang="en-US" dirty="0" err="1"/>
              <a:t>Lampert</a:t>
            </a:r>
            <a:r>
              <a:rPr lang="en-US" dirty="0"/>
              <a:t>: "Augmented Attribute </a:t>
            </a:r>
            <a:endParaRPr lang="en-US" dirty="0" smtClean="0"/>
          </a:p>
          <a:p>
            <a:r>
              <a:rPr lang="en-US" dirty="0" smtClean="0"/>
              <a:t>Representations</a:t>
            </a:r>
            <a:r>
              <a:rPr lang="en-US" dirty="0"/>
              <a:t>", </a:t>
            </a:r>
            <a:r>
              <a:rPr lang="en-US" dirty="0" smtClean="0"/>
              <a:t>ECCV12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6421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-1" y="5987634"/>
            <a:ext cx="103388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 err="1"/>
              <a:t>Viktoriia</a:t>
            </a:r>
            <a:r>
              <a:rPr lang="en-US" dirty="0"/>
              <a:t> </a:t>
            </a:r>
            <a:r>
              <a:rPr lang="en-US" dirty="0" err="1"/>
              <a:t>Sharmanska</a:t>
            </a:r>
            <a:r>
              <a:rPr lang="en-US" dirty="0"/>
              <a:t>, Novi </a:t>
            </a:r>
            <a:r>
              <a:rPr lang="en-US" dirty="0" err="1"/>
              <a:t>Quadrianto</a:t>
            </a:r>
            <a:r>
              <a:rPr lang="en-US" dirty="0"/>
              <a:t>, </a:t>
            </a:r>
            <a:r>
              <a:rPr lang="en-US" dirty="0" err="1"/>
              <a:t>Christoph</a:t>
            </a:r>
            <a:r>
              <a:rPr lang="en-US" dirty="0"/>
              <a:t> H. </a:t>
            </a:r>
            <a:r>
              <a:rPr lang="en-US" dirty="0" err="1"/>
              <a:t>Lampert</a:t>
            </a:r>
            <a:r>
              <a:rPr lang="en-US" dirty="0"/>
              <a:t>: "Augmented Attribute </a:t>
            </a:r>
            <a:endParaRPr lang="en-US" dirty="0" smtClean="0"/>
          </a:p>
          <a:p>
            <a:r>
              <a:rPr lang="en-US" dirty="0" smtClean="0"/>
              <a:t>Representations</a:t>
            </a:r>
            <a:r>
              <a:rPr lang="en-US" dirty="0"/>
              <a:t>", </a:t>
            </a:r>
            <a:r>
              <a:rPr lang="en-US" dirty="0" smtClean="0"/>
              <a:t>ECCV12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02046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00" y="708486"/>
            <a:ext cx="9064800" cy="699913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Identify Visual </a:t>
            </a:r>
            <a:r>
              <a:rPr lang="en-US" sz="4400" dirty="0" err="1"/>
              <a:t>Synsets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300" dirty="0"/>
              <a:t>automatically from similarity of classifier outputs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440" y="1763638"/>
            <a:ext cx="8778239" cy="5046289"/>
          </a:xfrm>
        </p:spPr>
        <p:txBody>
          <a:bodyPr/>
          <a:lstStyle/>
          <a:p>
            <a:r>
              <a:rPr lang="en-US" sz="2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Example Handbag </a:t>
            </a:r>
            <a:r>
              <a:rPr lang="en-US" sz="25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Synsets</a:t>
            </a:r>
            <a:r>
              <a:rPr lang="en-US" sz="2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{“hobo”, “handbags”, “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top,zip,closure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”, “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shoulder,bag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”, ...} </a:t>
            </a:r>
          </a:p>
          <a:p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{“tote”, “handles”, “straps”, “lined”, “open”...} </a:t>
            </a:r>
          </a:p>
          <a:p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{“silver”, “metallic” } </a:t>
            </a:r>
          </a:p>
          <a:p>
            <a:endParaRPr lang="en-US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2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Example Shoe </a:t>
            </a:r>
            <a:r>
              <a:rPr lang="en-US" sz="25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Synsets</a:t>
            </a:r>
            <a:endParaRPr lang="en-US" sz="25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{“sandal style round”, “sandal style round open”, “dress sandal”, …} </a:t>
            </a:r>
          </a:p>
          <a:p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{“stiletto”, “stiletto heel”, “sexy”, “traction”, “fabulous”, “styling”} </a:t>
            </a:r>
          </a:p>
          <a:p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{“running shoes”, “synthetic mesh”, “mesh”, “stability”, “molded”...} </a:t>
            </a:r>
          </a:p>
          <a:p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35020" y="6557717"/>
            <a:ext cx="2113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A6A6A6"/>
                </a:solidFill>
              </a:rPr>
              <a:t>Slide: Tamara Berg</a:t>
            </a:r>
            <a:endParaRPr lang="en-US" sz="14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66048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can we characterize attributes?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1719" y="2478500"/>
            <a:ext cx="7377441" cy="2609554"/>
          </a:xfrm>
        </p:spPr>
        <p:txBody>
          <a:bodyPr>
            <a:normAutofit/>
          </a:bodyPr>
          <a:lstStyle/>
          <a:p>
            <a:pPr marL="95041" indent="0">
              <a:buNone/>
            </a:pPr>
            <a:r>
              <a:rPr lang="en-US" sz="3300" dirty="0"/>
              <a:t>Localizability (local or global): </a:t>
            </a:r>
          </a:p>
          <a:p>
            <a:r>
              <a:rPr lang="en-US" sz="2200" dirty="0"/>
              <a:t>Treat image as a bag of regions, label associated with the bag. </a:t>
            </a:r>
          </a:p>
          <a:p>
            <a:r>
              <a:rPr lang="en-US" sz="2200" dirty="0"/>
              <a:t>Learn a </a:t>
            </a:r>
            <a:r>
              <a:rPr lang="en-US" sz="2200" dirty="0" err="1"/>
              <a:t>MILBoost</a:t>
            </a:r>
            <a:r>
              <a:rPr lang="en-US" sz="2200" dirty="0"/>
              <a:t> classifier to associate label probabilities with regions. </a:t>
            </a:r>
          </a:p>
          <a:p>
            <a:r>
              <a:rPr lang="en-US" sz="2200" dirty="0"/>
              <a:t>Tightly clustered probabilities -&gt; attribute  is localizable. 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0639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040" y="41765"/>
            <a:ext cx="7801920" cy="69991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Attribute Characterization</a:t>
            </a:r>
            <a:endParaRPr lang="en-US" dirty="0"/>
          </a:p>
        </p:txBody>
      </p:sp>
      <p:pic>
        <p:nvPicPr>
          <p:cNvPr id="4" name="Picture 3" descr="characterization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520" y="802164"/>
            <a:ext cx="7257600" cy="5965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924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225" y="277837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Known Attribute Vocabulary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Unknown Attribute-Class Relations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6827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Joint Framework</a:t>
            </a:r>
          </a:p>
        </p:txBody>
      </p:sp>
      <p:sp>
        <p:nvSpPr>
          <p:cNvPr id="12310" name="Text Box 22"/>
          <p:cNvSpPr txBox="1">
            <a:spLocks noChangeArrowheads="1"/>
          </p:cNvSpPr>
          <p:nvPr/>
        </p:nvSpPr>
        <p:spPr bwMode="auto">
          <a:xfrm>
            <a:off x="7305675" y="3429000"/>
            <a:ext cx="1120775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600">
                <a:solidFill>
                  <a:srgbClr val="0000FF"/>
                </a:solidFill>
              </a:rPr>
              <a:t>Learn</a:t>
            </a:r>
          </a:p>
          <a:p>
            <a:r>
              <a:rPr lang="en-US" sz="2600">
                <a:solidFill>
                  <a:srgbClr val="0000FF"/>
                </a:solidFill>
              </a:rPr>
              <a:t>jointly </a:t>
            </a:r>
          </a:p>
        </p:txBody>
      </p:sp>
      <p:pic>
        <p:nvPicPr>
          <p:cNvPr id="12313" name="Picture 25" descr="Hartmanns%20Zebra%20web%20ma_Aug_20052099-08-03_14-02-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1325" y="1371600"/>
            <a:ext cx="3038475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314" name="Rectangle 26"/>
          <p:cNvSpPr>
            <a:spLocks noChangeArrowheads="1"/>
          </p:cNvSpPr>
          <p:nvPr/>
        </p:nvSpPr>
        <p:spPr bwMode="auto">
          <a:xfrm>
            <a:off x="4343400" y="1676400"/>
            <a:ext cx="533400" cy="3048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15" name="Rectangle 27"/>
          <p:cNvSpPr>
            <a:spLocks noChangeArrowheads="1"/>
          </p:cNvSpPr>
          <p:nvPr/>
        </p:nvSpPr>
        <p:spPr bwMode="auto">
          <a:xfrm>
            <a:off x="4038600" y="3063875"/>
            <a:ext cx="685800" cy="2127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16" name="Rectangle 28"/>
          <p:cNvSpPr>
            <a:spLocks noChangeArrowheads="1"/>
          </p:cNvSpPr>
          <p:nvPr/>
        </p:nvSpPr>
        <p:spPr bwMode="auto">
          <a:xfrm>
            <a:off x="5646738" y="1684338"/>
            <a:ext cx="228600" cy="12192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17" name="Text Box 29"/>
          <p:cNvSpPr txBox="1">
            <a:spLocks noChangeArrowheads="1"/>
          </p:cNvSpPr>
          <p:nvPr/>
        </p:nvSpPr>
        <p:spPr bwMode="auto">
          <a:xfrm>
            <a:off x="2895600" y="4876800"/>
            <a:ext cx="121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/>
              <a:t>Hooves</a:t>
            </a:r>
          </a:p>
        </p:txBody>
      </p:sp>
      <p:sp>
        <p:nvSpPr>
          <p:cNvPr id="12318" name="Text Box 30"/>
          <p:cNvSpPr txBox="1">
            <a:spLocks noChangeArrowheads="1"/>
          </p:cNvSpPr>
          <p:nvPr/>
        </p:nvSpPr>
        <p:spPr bwMode="auto">
          <a:xfrm>
            <a:off x="1600200" y="4876800"/>
            <a:ext cx="1133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/>
              <a:t>Stripes</a:t>
            </a:r>
          </a:p>
        </p:txBody>
      </p:sp>
      <p:sp>
        <p:nvSpPr>
          <p:cNvPr id="12319" name="Text Box 31"/>
          <p:cNvSpPr txBox="1">
            <a:spLocks noChangeArrowheads="1"/>
          </p:cNvSpPr>
          <p:nvPr/>
        </p:nvSpPr>
        <p:spPr bwMode="auto">
          <a:xfrm>
            <a:off x="4276725" y="4876800"/>
            <a:ext cx="676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/>
              <a:t>Tail</a:t>
            </a:r>
          </a:p>
        </p:txBody>
      </p:sp>
      <p:sp>
        <p:nvSpPr>
          <p:cNvPr id="12320" name="Text Box 32"/>
          <p:cNvSpPr txBox="1">
            <a:spLocks noChangeArrowheads="1"/>
          </p:cNvSpPr>
          <p:nvPr/>
        </p:nvSpPr>
        <p:spPr bwMode="auto">
          <a:xfrm>
            <a:off x="5099050" y="4876800"/>
            <a:ext cx="996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/>
              <a:t>Water</a:t>
            </a:r>
          </a:p>
        </p:txBody>
      </p:sp>
      <p:sp>
        <p:nvSpPr>
          <p:cNvPr id="12321" name="Text Box 33"/>
          <p:cNvSpPr txBox="1">
            <a:spLocks noChangeArrowheads="1"/>
          </p:cNvSpPr>
          <p:nvPr/>
        </p:nvSpPr>
        <p:spPr bwMode="auto">
          <a:xfrm>
            <a:off x="6172200" y="4876800"/>
            <a:ext cx="11001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/>
              <a:t>Smelly</a:t>
            </a:r>
          </a:p>
        </p:txBody>
      </p:sp>
      <p:sp>
        <p:nvSpPr>
          <p:cNvPr id="12322" name="Line 34"/>
          <p:cNvSpPr>
            <a:spLocks noChangeShapeType="1"/>
          </p:cNvSpPr>
          <p:nvPr/>
        </p:nvSpPr>
        <p:spPr bwMode="auto">
          <a:xfrm flipH="1">
            <a:off x="3505200" y="3432175"/>
            <a:ext cx="914400" cy="136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23" name="Line 35"/>
          <p:cNvSpPr>
            <a:spLocks noChangeShapeType="1"/>
          </p:cNvSpPr>
          <p:nvPr/>
        </p:nvSpPr>
        <p:spPr bwMode="auto">
          <a:xfrm flipH="1">
            <a:off x="4495800" y="3429000"/>
            <a:ext cx="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24" name="Line 36"/>
          <p:cNvSpPr>
            <a:spLocks noChangeShapeType="1"/>
          </p:cNvSpPr>
          <p:nvPr/>
        </p:nvSpPr>
        <p:spPr bwMode="auto">
          <a:xfrm flipH="1">
            <a:off x="2438400" y="3429000"/>
            <a:ext cx="190500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25" name="Line 37"/>
          <p:cNvSpPr>
            <a:spLocks noChangeShapeType="1"/>
          </p:cNvSpPr>
          <p:nvPr/>
        </p:nvSpPr>
        <p:spPr bwMode="auto">
          <a:xfrm>
            <a:off x="4648200" y="3429000"/>
            <a:ext cx="83820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26" name="Line 38"/>
          <p:cNvSpPr>
            <a:spLocks noChangeShapeType="1"/>
          </p:cNvSpPr>
          <p:nvPr/>
        </p:nvSpPr>
        <p:spPr bwMode="auto">
          <a:xfrm>
            <a:off x="4800600" y="3429000"/>
            <a:ext cx="182880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27" name="Rectangle 39"/>
          <p:cNvSpPr>
            <a:spLocks noChangeArrowheads="1"/>
          </p:cNvSpPr>
          <p:nvPr/>
        </p:nvSpPr>
        <p:spPr bwMode="auto">
          <a:xfrm>
            <a:off x="2438400" y="3689350"/>
            <a:ext cx="4343400" cy="501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28" name="Text Box 40"/>
          <p:cNvSpPr txBox="1">
            <a:spLocks noChangeArrowheads="1"/>
          </p:cNvSpPr>
          <p:nvPr/>
        </p:nvSpPr>
        <p:spPr bwMode="auto">
          <a:xfrm>
            <a:off x="2570163" y="3683000"/>
            <a:ext cx="4059237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600">
                <a:solidFill>
                  <a:srgbClr val="0000FF"/>
                </a:solidFill>
              </a:rPr>
              <a:t>Binary Attribute Classifiers</a:t>
            </a:r>
          </a:p>
        </p:txBody>
      </p:sp>
      <p:sp>
        <p:nvSpPr>
          <p:cNvPr id="12329" name="Text Box 41"/>
          <p:cNvSpPr txBox="1">
            <a:spLocks noChangeArrowheads="1"/>
          </p:cNvSpPr>
          <p:nvPr/>
        </p:nvSpPr>
        <p:spPr bwMode="auto">
          <a:xfrm>
            <a:off x="1990725" y="5302250"/>
            <a:ext cx="506412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600">
                <a:solidFill>
                  <a:srgbClr val="00FF00"/>
                </a:solidFill>
              </a:rPr>
              <a:t>1             1          1        0           0 </a:t>
            </a:r>
          </a:p>
        </p:txBody>
      </p:sp>
      <p:sp>
        <p:nvSpPr>
          <p:cNvPr id="12332" name="Text Box 44"/>
          <p:cNvSpPr txBox="1">
            <a:spLocks noChangeArrowheads="1"/>
          </p:cNvSpPr>
          <p:nvPr/>
        </p:nvSpPr>
        <p:spPr bwMode="auto">
          <a:xfrm>
            <a:off x="7512050" y="4873625"/>
            <a:ext cx="14033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00FF"/>
                </a:solidFill>
              </a:rPr>
              <a:t>Attribute </a:t>
            </a:r>
          </a:p>
          <a:p>
            <a:r>
              <a:rPr lang="en-US" sz="2400">
                <a:solidFill>
                  <a:srgbClr val="0000FF"/>
                </a:solidFill>
              </a:rPr>
              <a:t>  Vector</a:t>
            </a:r>
          </a:p>
        </p:txBody>
      </p:sp>
      <p:sp>
        <p:nvSpPr>
          <p:cNvPr id="12333" name="Rectangle 45"/>
          <p:cNvSpPr>
            <a:spLocks noChangeArrowheads="1"/>
          </p:cNvSpPr>
          <p:nvPr/>
        </p:nvSpPr>
        <p:spPr bwMode="auto">
          <a:xfrm>
            <a:off x="1524000" y="4800600"/>
            <a:ext cx="5791200" cy="9906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36" name="Rectangle 48"/>
          <p:cNvSpPr>
            <a:spLocks noChangeArrowheads="1"/>
          </p:cNvSpPr>
          <p:nvPr/>
        </p:nvSpPr>
        <p:spPr bwMode="auto">
          <a:xfrm>
            <a:off x="7239000" y="3505200"/>
            <a:ext cx="1143000" cy="838200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37" name="Line 49"/>
          <p:cNvSpPr>
            <a:spLocks noChangeShapeType="1"/>
          </p:cNvSpPr>
          <p:nvPr/>
        </p:nvSpPr>
        <p:spPr bwMode="auto">
          <a:xfrm flipH="1" flipV="1">
            <a:off x="7848600" y="4343400"/>
            <a:ext cx="228600" cy="6096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38" name="Line 50"/>
          <p:cNvSpPr>
            <a:spLocks noChangeShapeType="1"/>
          </p:cNvSpPr>
          <p:nvPr/>
        </p:nvSpPr>
        <p:spPr bwMode="auto">
          <a:xfrm>
            <a:off x="6553200" y="3962400"/>
            <a:ext cx="6096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-69850" y="6268930"/>
            <a:ext cx="92138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D. </a:t>
            </a:r>
            <a:r>
              <a:rPr lang="en-US" dirty="0" err="1"/>
              <a:t>Mahajan</a:t>
            </a:r>
            <a:r>
              <a:rPr lang="en-US" dirty="0"/>
              <a:t>, S. </a:t>
            </a:r>
            <a:r>
              <a:rPr lang="en-US" dirty="0" err="1"/>
              <a:t>Sellamanickam</a:t>
            </a:r>
            <a:r>
              <a:rPr lang="en-US" dirty="0"/>
              <a:t>, and V. Nair. A joint learning framework for attribute models and</a:t>
            </a:r>
          </a:p>
          <a:p>
            <a:r>
              <a:rPr lang="en-US" dirty="0" smtClean="0"/>
              <a:t>object </a:t>
            </a:r>
            <a:r>
              <a:rPr lang="en-US" dirty="0"/>
              <a:t>descriptions. In ICCV, 2011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21739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10" grpId="0"/>
      <p:bldP spid="12336" grpId="0" animBg="1"/>
      <p:bldP spid="12337" grpId="0" animBg="1"/>
      <p:bldP spid="1233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/>
              <a:t>Input</a:t>
            </a:r>
          </a:p>
        </p:txBody>
      </p:sp>
      <p:grpSp>
        <p:nvGrpSpPr>
          <p:cNvPr id="16418" name="Group 34"/>
          <p:cNvGrpSpPr>
            <a:grpSpLocks/>
          </p:cNvGrpSpPr>
          <p:nvPr/>
        </p:nvGrpSpPr>
        <p:grpSpPr bwMode="auto">
          <a:xfrm>
            <a:off x="457200" y="5257800"/>
            <a:ext cx="4456113" cy="1138238"/>
            <a:chOff x="1440" y="3600"/>
            <a:chExt cx="2807" cy="717"/>
          </a:xfrm>
        </p:grpSpPr>
        <p:sp>
          <p:nvSpPr>
            <p:cNvPr id="16403" name="Line 19"/>
            <p:cNvSpPr>
              <a:spLocks noChangeShapeType="1"/>
            </p:cNvSpPr>
            <p:nvPr/>
          </p:nvSpPr>
          <p:spPr bwMode="auto">
            <a:xfrm flipH="1" flipV="1">
              <a:off x="2928" y="3600"/>
              <a:ext cx="0" cy="43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4" name="Line 20"/>
            <p:cNvSpPr>
              <a:spLocks noChangeShapeType="1"/>
            </p:cNvSpPr>
            <p:nvPr/>
          </p:nvSpPr>
          <p:spPr bwMode="auto">
            <a:xfrm flipH="1" flipV="1">
              <a:off x="4080" y="3600"/>
              <a:ext cx="0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5" name="Line 21"/>
            <p:cNvSpPr>
              <a:spLocks noChangeShapeType="1"/>
            </p:cNvSpPr>
            <p:nvPr/>
          </p:nvSpPr>
          <p:spPr bwMode="auto">
            <a:xfrm flipH="1" flipV="1">
              <a:off x="1728" y="3600"/>
              <a:ext cx="0" cy="43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0" name="Text Box 26"/>
            <p:cNvSpPr txBox="1">
              <a:spLocks noChangeArrowheads="1"/>
            </p:cNvSpPr>
            <p:nvPr/>
          </p:nvSpPr>
          <p:spPr bwMode="auto">
            <a:xfrm>
              <a:off x="1440" y="4029"/>
              <a:ext cx="280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/>
                <a:t>Training examples for attributes</a:t>
              </a:r>
            </a:p>
          </p:txBody>
        </p:sp>
      </p:grpSp>
      <p:grpSp>
        <p:nvGrpSpPr>
          <p:cNvPr id="16430" name="Group 46"/>
          <p:cNvGrpSpPr>
            <a:grpSpLocks/>
          </p:cNvGrpSpPr>
          <p:nvPr/>
        </p:nvGrpSpPr>
        <p:grpSpPr bwMode="auto">
          <a:xfrm>
            <a:off x="990600" y="990600"/>
            <a:ext cx="3063875" cy="1701800"/>
            <a:chOff x="1776" y="912"/>
            <a:chExt cx="1930" cy="1072"/>
          </a:xfrm>
        </p:grpSpPr>
        <p:sp>
          <p:nvSpPr>
            <p:cNvPr id="16406" name="Text Box 22"/>
            <p:cNvSpPr txBox="1">
              <a:spLocks noChangeArrowheads="1"/>
            </p:cNvSpPr>
            <p:nvPr/>
          </p:nvSpPr>
          <p:spPr bwMode="auto">
            <a:xfrm>
              <a:off x="2064" y="1248"/>
              <a:ext cx="164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/>
                <a:t>Dolphin       Zebra</a:t>
              </a:r>
            </a:p>
          </p:txBody>
        </p:sp>
        <p:sp>
          <p:nvSpPr>
            <p:cNvPr id="16398" name="Text Box 14"/>
            <p:cNvSpPr txBox="1">
              <a:spLocks noChangeArrowheads="1"/>
            </p:cNvSpPr>
            <p:nvPr/>
          </p:nvSpPr>
          <p:spPr bwMode="auto">
            <a:xfrm>
              <a:off x="2160" y="912"/>
              <a:ext cx="1436" cy="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600"/>
                <a:t>Class Labeled</a:t>
              </a:r>
            </a:p>
          </p:txBody>
        </p:sp>
        <p:sp>
          <p:nvSpPr>
            <p:cNvPr id="16407" name="Oval 23"/>
            <p:cNvSpPr>
              <a:spLocks noChangeAspect="1" noChangeArrowheads="1"/>
            </p:cNvSpPr>
            <p:nvPr/>
          </p:nvSpPr>
          <p:spPr bwMode="auto">
            <a:xfrm>
              <a:off x="2160" y="1536"/>
              <a:ext cx="345" cy="345"/>
            </a:xfrm>
            <a:prstGeom prst="ellipse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08" name="Oval 24"/>
            <p:cNvSpPr>
              <a:spLocks noChangeAspect="1" noChangeArrowheads="1"/>
            </p:cNvSpPr>
            <p:nvPr/>
          </p:nvSpPr>
          <p:spPr bwMode="auto">
            <a:xfrm>
              <a:off x="3312" y="1536"/>
              <a:ext cx="345" cy="345"/>
            </a:xfrm>
            <a:prstGeom prst="ellipse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09" name="Rectangle 25"/>
            <p:cNvSpPr>
              <a:spLocks noChangeArrowheads="1"/>
            </p:cNvSpPr>
            <p:nvPr/>
          </p:nvSpPr>
          <p:spPr bwMode="auto">
            <a:xfrm>
              <a:off x="2064" y="1248"/>
              <a:ext cx="1632" cy="672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13" name="Text Box 29"/>
            <p:cNvSpPr txBox="1">
              <a:spLocks noChangeArrowheads="1"/>
            </p:cNvSpPr>
            <p:nvPr/>
          </p:nvSpPr>
          <p:spPr bwMode="auto">
            <a:xfrm rot="16200000">
              <a:off x="1520" y="1440"/>
              <a:ext cx="80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/>
                <a:t>Classes</a:t>
              </a:r>
            </a:p>
          </p:txBody>
        </p:sp>
      </p:grpSp>
      <p:grpSp>
        <p:nvGrpSpPr>
          <p:cNvPr id="16431" name="Group 47"/>
          <p:cNvGrpSpPr>
            <a:grpSpLocks/>
          </p:cNvGrpSpPr>
          <p:nvPr/>
        </p:nvGrpSpPr>
        <p:grpSpPr bwMode="auto">
          <a:xfrm>
            <a:off x="0" y="3709988"/>
            <a:ext cx="5105400" cy="1547812"/>
            <a:chOff x="1152" y="2625"/>
            <a:chExt cx="3216" cy="975"/>
          </a:xfrm>
        </p:grpSpPr>
        <p:sp>
          <p:nvSpPr>
            <p:cNvPr id="16388" name="Oval 4"/>
            <p:cNvSpPr>
              <a:spLocks noChangeAspect="1" noChangeArrowheads="1"/>
            </p:cNvSpPr>
            <p:nvPr/>
          </p:nvSpPr>
          <p:spPr bwMode="auto">
            <a:xfrm>
              <a:off x="1584" y="2696"/>
              <a:ext cx="345" cy="34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89" name="Oval 5"/>
            <p:cNvSpPr>
              <a:spLocks noChangeAspect="1" noChangeArrowheads="1"/>
            </p:cNvSpPr>
            <p:nvPr/>
          </p:nvSpPr>
          <p:spPr bwMode="auto">
            <a:xfrm>
              <a:off x="2727" y="2696"/>
              <a:ext cx="345" cy="34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0" name="Oval 6"/>
            <p:cNvSpPr>
              <a:spLocks noChangeAspect="1" noChangeArrowheads="1"/>
            </p:cNvSpPr>
            <p:nvPr/>
          </p:nvSpPr>
          <p:spPr bwMode="auto">
            <a:xfrm>
              <a:off x="3879" y="2696"/>
              <a:ext cx="345" cy="34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1" name="Text Box 7"/>
            <p:cNvSpPr txBox="1">
              <a:spLocks noChangeArrowheads="1"/>
            </p:cNvSpPr>
            <p:nvPr/>
          </p:nvSpPr>
          <p:spPr bwMode="auto">
            <a:xfrm>
              <a:off x="1392" y="3032"/>
              <a:ext cx="69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/>
                <a:t>Smelly</a:t>
              </a:r>
            </a:p>
          </p:txBody>
        </p:sp>
        <p:sp>
          <p:nvSpPr>
            <p:cNvPr id="16392" name="Text Box 8"/>
            <p:cNvSpPr txBox="1">
              <a:spLocks noChangeArrowheads="1"/>
            </p:cNvSpPr>
            <p:nvPr/>
          </p:nvSpPr>
          <p:spPr bwMode="auto">
            <a:xfrm>
              <a:off x="2592" y="3032"/>
              <a:ext cx="62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/>
                <a:t>Water</a:t>
              </a:r>
            </a:p>
          </p:txBody>
        </p:sp>
        <p:sp>
          <p:nvSpPr>
            <p:cNvPr id="16393" name="Text Box 9"/>
            <p:cNvSpPr txBox="1">
              <a:spLocks noChangeArrowheads="1"/>
            </p:cNvSpPr>
            <p:nvPr/>
          </p:nvSpPr>
          <p:spPr bwMode="auto">
            <a:xfrm>
              <a:off x="3782" y="3032"/>
              <a:ext cx="58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/>
                <a:t>Timid</a:t>
              </a:r>
            </a:p>
          </p:txBody>
        </p:sp>
        <p:graphicFrame>
          <p:nvGraphicFramePr>
            <p:cNvPr id="16394" name="Object 10"/>
            <p:cNvGraphicFramePr>
              <a:graphicFrameLocks noChangeAspect="1"/>
            </p:cNvGraphicFramePr>
            <p:nvPr/>
          </p:nvGraphicFramePr>
          <p:xfrm>
            <a:off x="1639" y="2648"/>
            <a:ext cx="271" cy="383"/>
          </p:xfrm>
          <a:graphic>
            <a:graphicData uri="http://schemas.openxmlformats.org/presentationml/2006/ole">
              <p:oleObj spid="_x0000_s13613" name="Equation" r:id="rId3" imgW="152280" imgH="215640" progId="Equation.3">
                <p:embed/>
              </p:oleObj>
            </a:graphicData>
          </a:graphic>
        </p:graphicFrame>
        <p:graphicFrame>
          <p:nvGraphicFramePr>
            <p:cNvPr id="16395" name="Object 11"/>
            <p:cNvGraphicFramePr>
              <a:graphicFrameLocks noChangeAspect="1"/>
            </p:cNvGraphicFramePr>
            <p:nvPr/>
          </p:nvGraphicFramePr>
          <p:xfrm>
            <a:off x="2755" y="2647"/>
            <a:ext cx="317" cy="385"/>
          </p:xfrm>
          <a:graphic>
            <a:graphicData uri="http://schemas.openxmlformats.org/presentationml/2006/ole">
              <p:oleObj spid="_x0000_s13614" name="Equation" r:id="rId4" imgW="177480" imgH="215640" progId="Equation.3">
                <p:embed/>
              </p:oleObj>
            </a:graphicData>
          </a:graphic>
        </p:graphicFrame>
        <p:graphicFrame>
          <p:nvGraphicFramePr>
            <p:cNvPr id="16396" name="Object 12"/>
            <p:cNvGraphicFramePr>
              <a:graphicFrameLocks noChangeAspect="1"/>
            </p:cNvGraphicFramePr>
            <p:nvPr/>
          </p:nvGraphicFramePr>
          <p:xfrm>
            <a:off x="3888" y="2640"/>
            <a:ext cx="294" cy="408"/>
          </p:xfrm>
          <a:graphic>
            <a:graphicData uri="http://schemas.openxmlformats.org/presentationml/2006/ole">
              <p:oleObj spid="_x0000_s13615" name="Equation" r:id="rId5" imgW="164880" imgH="228600" progId="Equation.3">
                <p:embed/>
              </p:oleObj>
            </a:graphicData>
          </a:graphic>
        </p:graphicFrame>
        <p:sp>
          <p:nvSpPr>
            <p:cNvPr id="16399" name="Rectangle 15"/>
            <p:cNvSpPr>
              <a:spLocks noChangeArrowheads="1"/>
            </p:cNvSpPr>
            <p:nvPr/>
          </p:nvSpPr>
          <p:spPr bwMode="auto">
            <a:xfrm>
              <a:off x="1440" y="2649"/>
              <a:ext cx="2895" cy="951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14" name="Text Box 30"/>
            <p:cNvSpPr txBox="1">
              <a:spLocks noChangeArrowheads="1"/>
            </p:cNvSpPr>
            <p:nvPr/>
          </p:nvSpPr>
          <p:spPr bwMode="auto">
            <a:xfrm rot="16200000">
              <a:off x="832" y="2945"/>
              <a:ext cx="92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/>
                <a:t>Attributes</a:t>
              </a:r>
            </a:p>
          </p:txBody>
        </p:sp>
      </p:grpSp>
      <p:sp>
        <p:nvSpPr>
          <p:cNvPr id="16420" name="Text Box 36"/>
          <p:cNvSpPr txBox="1">
            <a:spLocks noChangeArrowheads="1"/>
          </p:cNvSpPr>
          <p:nvPr/>
        </p:nvSpPr>
        <p:spPr bwMode="auto">
          <a:xfrm>
            <a:off x="1219200" y="2667000"/>
            <a:ext cx="3052763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600">
                <a:solidFill>
                  <a:srgbClr val="FF0000"/>
                </a:solidFill>
              </a:rPr>
              <a:t>  Class – attribute </a:t>
            </a:r>
          </a:p>
          <a:p>
            <a:r>
              <a:rPr lang="en-US" sz="2600">
                <a:solidFill>
                  <a:srgbClr val="FF0000"/>
                </a:solidFill>
              </a:rPr>
              <a:t>mapping not known</a:t>
            </a:r>
          </a:p>
        </p:txBody>
      </p:sp>
      <p:graphicFrame>
        <p:nvGraphicFramePr>
          <p:cNvPr id="16423" name="Object 39"/>
          <p:cNvGraphicFramePr>
            <a:graphicFrameLocks noChangeAspect="1"/>
          </p:cNvGraphicFramePr>
          <p:nvPr/>
        </p:nvGraphicFramePr>
        <p:xfrm>
          <a:off x="4281488" y="2800350"/>
          <a:ext cx="823912" cy="646113"/>
        </p:xfrm>
        <a:graphic>
          <a:graphicData uri="http://schemas.openxmlformats.org/presentationml/2006/ole">
            <p:oleObj spid="_x0000_s13616" name="Equation" r:id="rId6" imgW="291960" imgH="228600" progId="Equation.3">
              <p:embed/>
            </p:oleObj>
          </a:graphicData>
        </a:graphic>
      </p:graphicFrame>
      <p:sp>
        <p:nvSpPr>
          <p:cNvPr id="16428" name="Text Box 44"/>
          <p:cNvSpPr txBox="1">
            <a:spLocks noChangeArrowheads="1"/>
          </p:cNvSpPr>
          <p:nvPr/>
        </p:nvSpPr>
        <p:spPr bwMode="auto">
          <a:xfrm>
            <a:off x="4114800" y="1797050"/>
            <a:ext cx="2757488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600">
                <a:solidFill>
                  <a:srgbClr val="FF0000"/>
                </a:solidFill>
              </a:rPr>
              <a:t>Easily Obtainable</a:t>
            </a:r>
          </a:p>
        </p:txBody>
      </p:sp>
      <p:sp>
        <p:nvSpPr>
          <p:cNvPr id="30" name="Rectangle 29"/>
          <p:cNvSpPr/>
          <p:nvPr/>
        </p:nvSpPr>
        <p:spPr>
          <a:xfrm>
            <a:off x="-69850" y="6313498"/>
            <a:ext cx="92138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D. </a:t>
            </a:r>
            <a:r>
              <a:rPr lang="en-US" dirty="0" err="1"/>
              <a:t>Mahajan</a:t>
            </a:r>
            <a:r>
              <a:rPr lang="en-US" dirty="0"/>
              <a:t>, S. </a:t>
            </a:r>
            <a:r>
              <a:rPr lang="en-US" dirty="0" err="1"/>
              <a:t>Sellamanickam</a:t>
            </a:r>
            <a:r>
              <a:rPr lang="en-US" dirty="0"/>
              <a:t>, and V. Nair. A joint learning framework for attribute models and</a:t>
            </a:r>
          </a:p>
          <a:p>
            <a:r>
              <a:rPr lang="en-US" dirty="0" smtClean="0"/>
              <a:t>object </a:t>
            </a:r>
            <a:r>
              <a:rPr lang="en-US" dirty="0"/>
              <a:t>descriptions. In ICCV, 2011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55633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164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20" grpId="0"/>
      <p:bldP spid="164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/>
              <a:t>Goal</a:t>
            </a:r>
          </a:p>
        </p:txBody>
      </p:sp>
      <p:grpSp>
        <p:nvGrpSpPr>
          <p:cNvPr id="19462" name="Group 6"/>
          <p:cNvGrpSpPr>
            <a:grpSpLocks/>
          </p:cNvGrpSpPr>
          <p:nvPr/>
        </p:nvGrpSpPr>
        <p:grpSpPr bwMode="auto">
          <a:xfrm>
            <a:off x="461963" y="5257800"/>
            <a:ext cx="4456112" cy="1138238"/>
            <a:chOff x="1440" y="3600"/>
            <a:chExt cx="2807" cy="717"/>
          </a:xfrm>
        </p:grpSpPr>
        <p:sp>
          <p:nvSpPr>
            <p:cNvPr id="19463" name="Line 7"/>
            <p:cNvSpPr>
              <a:spLocks noChangeShapeType="1"/>
            </p:cNvSpPr>
            <p:nvPr/>
          </p:nvSpPr>
          <p:spPr bwMode="auto">
            <a:xfrm flipH="1" flipV="1">
              <a:off x="2928" y="3600"/>
              <a:ext cx="0" cy="43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64" name="Line 8"/>
            <p:cNvSpPr>
              <a:spLocks noChangeShapeType="1"/>
            </p:cNvSpPr>
            <p:nvPr/>
          </p:nvSpPr>
          <p:spPr bwMode="auto">
            <a:xfrm flipH="1" flipV="1">
              <a:off x="4080" y="3600"/>
              <a:ext cx="0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65" name="Line 9"/>
            <p:cNvSpPr>
              <a:spLocks noChangeShapeType="1"/>
            </p:cNvSpPr>
            <p:nvPr/>
          </p:nvSpPr>
          <p:spPr bwMode="auto">
            <a:xfrm flipH="1" flipV="1">
              <a:off x="1728" y="3600"/>
              <a:ext cx="0" cy="43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66" name="Text Box 10"/>
            <p:cNvSpPr txBox="1">
              <a:spLocks noChangeArrowheads="1"/>
            </p:cNvSpPr>
            <p:nvPr/>
          </p:nvSpPr>
          <p:spPr bwMode="auto">
            <a:xfrm>
              <a:off x="1440" y="4029"/>
              <a:ext cx="280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/>
                <a:t>Training examples for attributes</a:t>
              </a:r>
            </a:p>
          </p:txBody>
        </p:sp>
      </p:grpSp>
      <p:sp>
        <p:nvSpPr>
          <p:cNvPr id="19488" name="Line 32"/>
          <p:cNvSpPr>
            <a:spLocks noChangeShapeType="1"/>
          </p:cNvSpPr>
          <p:nvPr/>
        </p:nvSpPr>
        <p:spPr bwMode="auto">
          <a:xfrm flipV="1">
            <a:off x="5110163" y="4648200"/>
            <a:ext cx="914400" cy="9144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89" name="Line 33"/>
          <p:cNvSpPr>
            <a:spLocks noChangeShapeType="1"/>
          </p:cNvSpPr>
          <p:nvPr/>
        </p:nvSpPr>
        <p:spPr bwMode="auto">
          <a:xfrm>
            <a:off x="4957763" y="3124200"/>
            <a:ext cx="1066800" cy="7620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90" name="Text Box 34"/>
          <p:cNvSpPr txBox="1">
            <a:spLocks noChangeArrowheads="1"/>
          </p:cNvSpPr>
          <p:nvPr/>
        </p:nvSpPr>
        <p:spPr bwMode="auto">
          <a:xfrm>
            <a:off x="5627688" y="3800475"/>
            <a:ext cx="1030287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600">
                <a:solidFill>
                  <a:srgbClr val="0000FF"/>
                </a:solidFill>
              </a:rPr>
              <a:t>Learn</a:t>
            </a:r>
          </a:p>
          <a:p>
            <a:r>
              <a:rPr lang="en-US" sz="2600">
                <a:solidFill>
                  <a:srgbClr val="0000FF"/>
                </a:solidFill>
              </a:rPr>
              <a:t>jointly</a:t>
            </a:r>
          </a:p>
        </p:txBody>
      </p:sp>
      <p:grpSp>
        <p:nvGrpSpPr>
          <p:cNvPr id="19529" name="Group 73"/>
          <p:cNvGrpSpPr>
            <a:grpSpLocks/>
          </p:cNvGrpSpPr>
          <p:nvPr/>
        </p:nvGrpSpPr>
        <p:grpSpPr bwMode="auto">
          <a:xfrm>
            <a:off x="563563" y="5297488"/>
            <a:ext cx="5989637" cy="646112"/>
            <a:chOff x="355" y="3337"/>
            <a:chExt cx="3773" cy="407"/>
          </a:xfrm>
        </p:grpSpPr>
        <p:sp>
          <p:nvSpPr>
            <p:cNvPr id="19491" name="Rectangle 35"/>
            <p:cNvSpPr>
              <a:spLocks noChangeArrowheads="1"/>
            </p:cNvSpPr>
            <p:nvPr/>
          </p:nvSpPr>
          <p:spPr bwMode="auto">
            <a:xfrm>
              <a:off x="355" y="3408"/>
              <a:ext cx="2784" cy="28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9528" name="Group 72"/>
            <p:cNvGrpSpPr>
              <a:grpSpLocks/>
            </p:cNvGrpSpPr>
            <p:nvPr/>
          </p:nvGrpSpPr>
          <p:grpSpPr bwMode="auto">
            <a:xfrm>
              <a:off x="435" y="3337"/>
              <a:ext cx="3693" cy="407"/>
              <a:chOff x="435" y="3337"/>
              <a:chExt cx="3693" cy="407"/>
            </a:xfrm>
          </p:grpSpPr>
          <p:grpSp>
            <p:nvGrpSpPr>
              <p:cNvPr id="19492" name="Group 36"/>
              <p:cNvGrpSpPr>
                <a:grpSpLocks/>
              </p:cNvGrpSpPr>
              <p:nvPr/>
            </p:nvGrpSpPr>
            <p:grpSpPr bwMode="auto">
              <a:xfrm>
                <a:off x="435" y="3337"/>
                <a:ext cx="2640" cy="407"/>
                <a:chOff x="720" y="-48"/>
                <a:chExt cx="2640" cy="407"/>
              </a:xfrm>
            </p:grpSpPr>
            <p:graphicFrame>
              <p:nvGraphicFramePr>
                <p:cNvPr id="19459" name="Object 3"/>
                <p:cNvGraphicFramePr>
                  <a:graphicFrameLocks noChangeAspect="1"/>
                </p:cNvGraphicFramePr>
                <p:nvPr/>
              </p:nvGraphicFramePr>
              <p:xfrm>
                <a:off x="720" y="-48"/>
                <a:ext cx="317" cy="384"/>
              </p:xfrm>
              <a:graphic>
                <a:graphicData uri="http://schemas.openxmlformats.org/presentationml/2006/ole">
                  <p:oleObj spid="_x0000_s14859" name="Equation" r:id="rId3" imgW="177480" imgH="215640" progId="Equation.3">
                    <p:embed/>
                  </p:oleObj>
                </a:graphicData>
              </a:graphic>
            </p:graphicFrame>
            <p:graphicFrame>
              <p:nvGraphicFramePr>
                <p:cNvPr id="19460" name="Object 4"/>
                <p:cNvGraphicFramePr>
                  <a:graphicFrameLocks noChangeAspect="1"/>
                </p:cNvGraphicFramePr>
                <p:nvPr/>
              </p:nvGraphicFramePr>
              <p:xfrm>
                <a:off x="1872" y="-48"/>
                <a:ext cx="340" cy="386"/>
              </p:xfrm>
              <a:graphic>
                <a:graphicData uri="http://schemas.openxmlformats.org/presentationml/2006/ole">
                  <p:oleObj spid="_x0000_s14860" name="Equation" r:id="rId4" imgW="190440" imgH="215640" progId="Equation.3">
                    <p:embed/>
                  </p:oleObj>
                </a:graphicData>
              </a:graphic>
            </p:graphicFrame>
            <p:graphicFrame>
              <p:nvGraphicFramePr>
                <p:cNvPr id="19461" name="Object 5"/>
                <p:cNvGraphicFramePr>
                  <a:graphicFrameLocks noChangeAspect="1"/>
                </p:cNvGraphicFramePr>
                <p:nvPr/>
              </p:nvGraphicFramePr>
              <p:xfrm>
                <a:off x="3020" y="-48"/>
                <a:ext cx="340" cy="407"/>
              </p:xfrm>
              <a:graphic>
                <a:graphicData uri="http://schemas.openxmlformats.org/presentationml/2006/ole">
                  <p:oleObj spid="_x0000_s14861" name="Equation" r:id="rId5" imgW="190440" imgH="228600" progId="Equation.3">
                    <p:embed/>
                  </p:oleObj>
                </a:graphicData>
              </a:graphic>
            </p:graphicFrame>
          </p:grpSp>
          <p:sp>
            <p:nvSpPr>
              <p:cNvPr id="19493" name="Text Box 37"/>
              <p:cNvSpPr txBox="1">
                <a:spLocks noChangeArrowheads="1"/>
              </p:cNvSpPr>
              <p:nvPr/>
            </p:nvSpPr>
            <p:spPr bwMode="auto">
              <a:xfrm>
                <a:off x="3125" y="3456"/>
                <a:ext cx="1003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2400">
                    <a:solidFill>
                      <a:srgbClr val="FF0000"/>
                    </a:solidFill>
                  </a:rPr>
                  <a:t>Classifiers</a:t>
                </a:r>
              </a:p>
            </p:txBody>
          </p:sp>
        </p:grpSp>
      </p:grpSp>
      <p:sp>
        <p:nvSpPr>
          <p:cNvPr id="19495" name="Text Box 39"/>
          <p:cNvSpPr txBox="1">
            <a:spLocks noChangeArrowheads="1"/>
          </p:cNvSpPr>
          <p:nvPr/>
        </p:nvSpPr>
        <p:spPr bwMode="auto">
          <a:xfrm>
            <a:off x="1223963" y="2667000"/>
            <a:ext cx="3052762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600">
                <a:solidFill>
                  <a:srgbClr val="FF0000"/>
                </a:solidFill>
              </a:rPr>
              <a:t>  Class – attribute </a:t>
            </a:r>
          </a:p>
          <a:p>
            <a:r>
              <a:rPr lang="en-US" sz="2600">
                <a:solidFill>
                  <a:srgbClr val="FF0000"/>
                </a:solidFill>
              </a:rPr>
              <a:t>mapping not known</a:t>
            </a:r>
          </a:p>
        </p:txBody>
      </p:sp>
      <p:grpSp>
        <p:nvGrpSpPr>
          <p:cNvPr id="19502" name="Group 46"/>
          <p:cNvGrpSpPr>
            <a:grpSpLocks/>
          </p:cNvGrpSpPr>
          <p:nvPr/>
        </p:nvGrpSpPr>
        <p:grpSpPr bwMode="auto">
          <a:xfrm>
            <a:off x="995363" y="990600"/>
            <a:ext cx="3063875" cy="1701800"/>
            <a:chOff x="1776" y="912"/>
            <a:chExt cx="1930" cy="1072"/>
          </a:xfrm>
        </p:grpSpPr>
        <p:sp>
          <p:nvSpPr>
            <p:cNvPr id="19503" name="Text Box 47"/>
            <p:cNvSpPr txBox="1">
              <a:spLocks noChangeArrowheads="1"/>
            </p:cNvSpPr>
            <p:nvPr/>
          </p:nvSpPr>
          <p:spPr bwMode="auto">
            <a:xfrm>
              <a:off x="2064" y="1248"/>
              <a:ext cx="164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/>
                <a:t>Dolphin       Zebra</a:t>
              </a:r>
            </a:p>
          </p:txBody>
        </p:sp>
        <p:sp>
          <p:nvSpPr>
            <p:cNvPr id="19504" name="Text Box 48"/>
            <p:cNvSpPr txBox="1">
              <a:spLocks noChangeArrowheads="1"/>
            </p:cNvSpPr>
            <p:nvPr/>
          </p:nvSpPr>
          <p:spPr bwMode="auto">
            <a:xfrm>
              <a:off x="2160" y="912"/>
              <a:ext cx="1436" cy="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600"/>
                <a:t>Class Labeled</a:t>
              </a:r>
            </a:p>
          </p:txBody>
        </p:sp>
        <p:sp>
          <p:nvSpPr>
            <p:cNvPr id="19505" name="Oval 49"/>
            <p:cNvSpPr>
              <a:spLocks noChangeAspect="1" noChangeArrowheads="1"/>
            </p:cNvSpPr>
            <p:nvPr/>
          </p:nvSpPr>
          <p:spPr bwMode="auto">
            <a:xfrm>
              <a:off x="2160" y="1536"/>
              <a:ext cx="345" cy="345"/>
            </a:xfrm>
            <a:prstGeom prst="ellipse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06" name="Oval 50"/>
            <p:cNvSpPr>
              <a:spLocks noChangeAspect="1" noChangeArrowheads="1"/>
            </p:cNvSpPr>
            <p:nvPr/>
          </p:nvSpPr>
          <p:spPr bwMode="auto">
            <a:xfrm>
              <a:off x="3312" y="1536"/>
              <a:ext cx="345" cy="345"/>
            </a:xfrm>
            <a:prstGeom prst="ellipse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07" name="Rectangle 51"/>
            <p:cNvSpPr>
              <a:spLocks noChangeArrowheads="1"/>
            </p:cNvSpPr>
            <p:nvPr/>
          </p:nvSpPr>
          <p:spPr bwMode="auto">
            <a:xfrm>
              <a:off x="2064" y="1248"/>
              <a:ext cx="1632" cy="672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08" name="Text Box 52"/>
            <p:cNvSpPr txBox="1">
              <a:spLocks noChangeArrowheads="1"/>
            </p:cNvSpPr>
            <p:nvPr/>
          </p:nvSpPr>
          <p:spPr bwMode="auto">
            <a:xfrm rot="16200000">
              <a:off x="1520" y="1440"/>
              <a:ext cx="80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/>
                <a:t>Classes</a:t>
              </a:r>
            </a:p>
          </p:txBody>
        </p:sp>
      </p:grpSp>
      <p:grpSp>
        <p:nvGrpSpPr>
          <p:cNvPr id="19516" name="Group 60"/>
          <p:cNvGrpSpPr>
            <a:grpSpLocks/>
          </p:cNvGrpSpPr>
          <p:nvPr/>
        </p:nvGrpSpPr>
        <p:grpSpPr bwMode="auto">
          <a:xfrm>
            <a:off x="4763" y="3709988"/>
            <a:ext cx="5105400" cy="1547812"/>
            <a:chOff x="1152" y="2625"/>
            <a:chExt cx="3216" cy="975"/>
          </a:xfrm>
        </p:grpSpPr>
        <p:sp>
          <p:nvSpPr>
            <p:cNvPr id="19517" name="Oval 61"/>
            <p:cNvSpPr>
              <a:spLocks noChangeAspect="1" noChangeArrowheads="1"/>
            </p:cNvSpPr>
            <p:nvPr/>
          </p:nvSpPr>
          <p:spPr bwMode="auto">
            <a:xfrm>
              <a:off x="1584" y="2696"/>
              <a:ext cx="345" cy="34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18" name="Oval 62"/>
            <p:cNvSpPr>
              <a:spLocks noChangeAspect="1" noChangeArrowheads="1"/>
            </p:cNvSpPr>
            <p:nvPr/>
          </p:nvSpPr>
          <p:spPr bwMode="auto">
            <a:xfrm>
              <a:off x="2727" y="2696"/>
              <a:ext cx="345" cy="34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19" name="Oval 63"/>
            <p:cNvSpPr>
              <a:spLocks noChangeAspect="1" noChangeArrowheads="1"/>
            </p:cNvSpPr>
            <p:nvPr/>
          </p:nvSpPr>
          <p:spPr bwMode="auto">
            <a:xfrm>
              <a:off x="3879" y="2696"/>
              <a:ext cx="345" cy="34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20" name="Text Box 64"/>
            <p:cNvSpPr txBox="1">
              <a:spLocks noChangeArrowheads="1"/>
            </p:cNvSpPr>
            <p:nvPr/>
          </p:nvSpPr>
          <p:spPr bwMode="auto">
            <a:xfrm>
              <a:off x="1392" y="3032"/>
              <a:ext cx="69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/>
                <a:t>Smelly</a:t>
              </a:r>
            </a:p>
          </p:txBody>
        </p:sp>
        <p:sp>
          <p:nvSpPr>
            <p:cNvPr id="19521" name="Text Box 65"/>
            <p:cNvSpPr txBox="1">
              <a:spLocks noChangeArrowheads="1"/>
            </p:cNvSpPr>
            <p:nvPr/>
          </p:nvSpPr>
          <p:spPr bwMode="auto">
            <a:xfrm>
              <a:off x="2592" y="3032"/>
              <a:ext cx="62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/>
                <a:t>Water</a:t>
              </a:r>
            </a:p>
          </p:txBody>
        </p:sp>
        <p:sp>
          <p:nvSpPr>
            <p:cNvPr id="19522" name="Text Box 66"/>
            <p:cNvSpPr txBox="1">
              <a:spLocks noChangeArrowheads="1"/>
            </p:cNvSpPr>
            <p:nvPr/>
          </p:nvSpPr>
          <p:spPr bwMode="auto">
            <a:xfrm>
              <a:off x="3782" y="3032"/>
              <a:ext cx="58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/>
                <a:t>Timid</a:t>
              </a:r>
            </a:p>
          </p:txBody>
        </p:sp>
        <p:graphicFrame>
          <p:nvGraphicFramePr>
            <p:cNvPr id="19523" name="Object 67"/>
            <p:cNvGraphicFramePr>
              <a:graphicFrameLocks noChangeAspect="1"/>
            </p:cNvGraphicFramePr>
            <p:nvPr/>
          </p:nvGraphicFramePr>
          <p:xfrm>
            <a:off x="1639" y="2648"/>
            <a:ext cx="271" cy="383"/>
          </p:xfrm>
          <a:graphic>
            <a:graphicData uri="http://schemas.openxmlformats.org/presentationml/2006/ole">
              <p:oleObj spid="_x0000_s14862" name="Equation" r:id="rId6" imgW="152280" imgH="215640" progId="Equation.3">
                <p:embed/>
              </p:oleObj>
            </a:graphicData>
          </a:graphic>
        </p:graphicFrame>
        <p:graphicFrame>
          <p:nvGraphicFramePr>
            <p:cNvPr id="19524" name="Object 68"/>
            <p:cNvGraphicFramePr>
              <a:graphicFrameLocks noChangeAspect="1"/>
            </p:cNvGraphicFramePr>
            <p:nvPr/>
          </p:nvGraphicFramePr>
          <p:xfrm>
            <a:off x="2755" y="2647"/>
            <a:ext cx="317" cy="385"/>
          </p:xfrm>
          <a:graphic>
            <a:graphicData uri="http://schemas.openxmlformats.org/presentationml/2006/ole">
              <p:oleObj spid="_x0000_s14863" name="Equation" r:id="rId7" imgW="177480" imgH="215640" progId="Equation.3">
                <p:embed/>
              </p:oleObj>
            </a:graphicData>
          </a:graphic>
        </p:graphicFrame>
        <p:graphicFrame>
          <p:nvGraphicFramePr>
            <p:cNvPr id="19525" name="Object 69"/>
            <p:cNvGraphicFramePr>
              <a:graphicFrameLocks noChangeAspect="1"/>
            </p:cNvGraphicFramePr>
            <p:nvPr/>
          </p:nvGraphicFramePr>
          <p:xfrm>
            <a:off x="3888" y="2640"/>
            <a:ext cx="294" cy="408"/>
          </p:xfrm>
          <a:graphic>
            <a:graphicData uri="http://schemas.openxmlformats.org/presentationml/2006/ole">
              <p:oleObj spid="_x0000_s14864" name="Equation" r:id="rId8" imgW="164880" imgH="228600" progId="Equation.3">
                <p:embed/>
              </p:oleObj>
            </a:graphicData>
          </a:graphic>
        </p:graphicFrame>
        <p:sp>
          <p:nvSpPr>
            <p:cNvPr id="19526" name="Rectangle 70"/>
            <p:cNvSpPr>
              <a:spLocks noChangeArrowheads="1"/>
            </p:cNvSpPr>
            <p:nvPr/>
          </p:nvSpPr>
          <p:spPr bwMode="auto">
            <a:xfrm>
              <a:off x="1440" y="2649"/>
              <a:ext cx="2895" cy="951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27" name="Text Box 71"/>
            <p:cNvSpPr txBox="1">
              <a:spLocks noChangeArrowheads="1"/>
            </p:cNvSpPr>
            <p:nvPr/>
          </p:nvSpPr>
          <p:spPr bwMode="auto">
            <a:xfrm rot="16200000">
              <a:off x="832" y="2945"/>
              <a:ext cx="92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/>
                <a:t>Attributes</a:t>
              </a:r>
            </a:p>
          </p:txBody>
        </p:sp>
      </p:grpSp>
      <p:graphicFrame>
        <p:nvGraphicFramePr>
          <p:cNvPr id="19532" name="Object 76"/>
          <p:cNvGraphicFramePr>
            <a:graphicFrameLocks noChangeAspect="1"/>
          </p:cNvGraphicFramePr>
          <p:nvPr/>
        </p:nvGraphicFramePr>
        <p:xfrm>
          <a:off x="4281488" y="2800350"/>
          <a:ext cx="823912" cy="646113"/>
        </p:xfrm>
        <a:graphic>
          <a:graphicData uri="http://schemas.openxmlformats.org/presentationml/2006/ole">
            <p:oleObj spid="_x0000_s14865" name="Equation" r:id="rId9" imgW="291960" imgH="228600" progId="Equation.3">
              <p:embed/>
            </p:oleObj>
          </a:graphicData>
        </a:graphic>
      </p:graphicFrame>
      <p:sp>
        <p:nvSpPr>
          <p:cNvPr id="40" name="Rectangle 39"/>
          <p:cNvSpPr/>
          <p:nvPr/>
        </p:nvSpPr>
        <p:spPr>
          <a:xfrm>
            <a:off x="-69850" y="6313498"/>
            <a:ext cx="92138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D. </a:t>
            </a:r>
            <a:r>
              <a:rPr lang="en-US" dirty="0" err="1"/>
              <a:t>Mahajan</a:t>
            </a:r>
            <a:r>
              <a:rPr lang="en-US" dirty="0"/>
              <a:t>, S. </a:t>
            </a:r>
            <a:r>
              <a:rPr lang="en-US" dirty="0" err="1"/>
              <a:t>Sellamanickam</a:t>
            </a:r>
            <a:r>
              <a:rPr lang="en-US" dirty="0"/>
              <a:t>, and V. Nair. A joint learning framework for attribute models and</a:t>
            </a:r>
          </a:p>
          <a:p>
            <a:r>
              <a:rPr lang="en-US" dirty="0" smtClean="0"/>
              <a:t>object </a:t>
            </a:r>
            <a:r>
              <a:rPr lang="en-US" dirty="0"/>
              <a:t>descriptions. In ICCV, 2011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85791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88" grpId="0" animBg="1"/>
      <p:bldP spid="19489" grpId="0" animBg="1"/>
      <p:bldP spid="1949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/>
              <a:t>Previous Approaches</a:t>
            </a:r>
          </a:p>
        </p:txBody>
      </p:sp>
      <p:grpSp>
        <p:nvGrpSpPr>
          <p:cNvPr id="23555" name="Group 3"/>
          <p:cNvGrpSpPr>
            <a:grpSpLocks/>
          </p:cNvGrpSpPr>
          <p:nvPr/>
        </p:nvGrpSpPr>
        <p:grpSpPr bwMode="auto">
          <a:xfrm>
            <a:off x="461963" y="5257800"/>
            <a:ext cx="4456112" cy="1138238"/>
            <a:chOff x="1440" y="3600"/>
            <a:chExt cx="2807" cy="717"/>
          </a:xfrm>
        </p:grpSpPr>
        <p:sp>
          <p:nvSpPr>
            <p:cNvPr id="23556" name="Line 4"/>
            <p:cNvSpPr>
              <a:spLocks noChangeShapeType="1"/>
            </p:cNvSpPr>
            <p:nvPr/>
          </p:nvSpPr>
          <p:spPr bwMode="auto">
            <a:xfrm flipH="1" flipV="1">
              <a:off x="2928" y="3600"/>
              <a:ext cx="0" cy="43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57" name="Line 5"/>
            <p:cNvSpPr>
              <a:spLocks noChangeShapeType="1"/>
            </p:cNvSpPr>
            <p:nvPr/>
          </p:nvSpPr>
          <p:spPr bwMode="auto">
            <a:xfrm flipH="1" flipV="1">
              <a:off x="4080" y="3600"/>
              <a:ext cx="0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58" name="Line 6"/>
            <p:cNvSpPr>
              <a:spLocks noChangeShapeType="1"/>
            </p:cNvSpPr>
            <p:nvPr/>
          </p:nvSpPr>
          <p:spPr bwMode="auto">
            <a:xfrm flipH="1" flipV="1">
              <a:off x="1728" y="3600"/>
              <a:ext cx="0" cy="43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59" name="Text Box 7"/>
            <p:cNvSpPr txBox="1">
              <a:spLocks noChangeArrowheads="1"/>
            </p:cNvSpPr>
            <p:nvPr/>
          </p:nvSpPr>
          <p:spPr bwMode="auto">
            <a:xfrm>
              <a:off x="1440" y="4029"/>
              <a:ext cx="280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/>
                <a:t>Training examples for attributes</a:t>
              </a:r>
            </a:p>
          </p:txBody>
        </p:sp>
      </p:grpSp>
      <p:sp>
        <p:nvSpPr>
          <p:cNvPr id="23565" name="Rectangle 13"/>
          <p:cNvSpPr>
            <a:spLocks noChangeArrowheads="1"/>
          </p:cNvSpPr>
          <p:nvPr/>
        </p:nvSpPr>
        <p:spPr bwMode="auto">
          <a:xfrm>
            <a:off x="563563" y="5410200"/>
            <a:ext cx="4419600" cy="457200"/>
          </a:xfrm>
          <a:prstGeom prst="rect">
            <a:avLst/>
          </a:prstGeom>
          <a:solidFill>
            <a:schemeClr val="bg1"/>
          </a:solidFill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3568" name="Object 16"/>
          <p:cNvGraphicFramePr>
            <a:graphicFrameLocks noChangeAspect="1"/>
          </p:cNvGraphicFramePr>
          <p:nvPr/>
        </p:nvGraphicFramePr>
        <p:xfrm>
          <a:off x="690563" y="5297488"/>
          <a:ext cx="503237" cy="609600"/>
        </p:xfrm>
        <a:graphic>
          <a:graphicData uri="http://schemas.openxmlformats.org/presentationml/2006/ole">
            <p:oleObj spid="_x0000_s15809" name="Equation" r:id="rId3" imgW="177480" imgH="215640" progId="Equation.3">
              <p:embed/>
            </p:oleObj>
          </a:graphicData>
        </a:graphic>
      </p:graphicFrame>
      <p:graphicFrame>
        <p:nvGraphicFramePr>
          <p:cNvPr id="23569" name="Object 17"/>
          <p:cNvGraphicFramePr>
            <a:graphicFrameLocks noChangeAspect="1"/>
          </p:cNvGraphicFramePr>
          <p:nvPr/>
        </p:nvGraphicFramePr>
        <p:xfrm>
          <a:off x="2519363" y="5297488"/>
          <a:ext cx="539750" cy="612775"/>
        </p:xfrm>
        <a:graphic>
          <a:graphicData uri="http://schemas.openxmlformats.org/presentationml/2006/ole">
            <p:oleObj spid="_x0000_s15810" name="Equation" r:id="rId4" imgW="190440" imgH="215640" progId="Equation.3">
              <p:embed/>
            </p:oleObj>
          </a:graphicData>
        </a:graphic>
      </p:graphicFrame>
      <p:graphicFrame>
        <p:nvGraphicFramePr>
          <p:cNvPr id="23570" name="Object 18"/>
          <p:cNvGraphicFramePr>
            <a:graphicFrameLocks noChangeAspect="1"/>
          </p:cNvGraphicFramePr>
          <p:nvPr/>
        </p:nvGraphicFramePr>
        <p:xfrm>
          <a:off x="4341813" y="5297488"/>
          <a:ext cx="539750" cy="646112"/>
        </p:xfrm>
        <a:graphic>
          <a:graphicData uri="http://schemas.openxmlformats.org/presentationml/2006/ole">
            <p:oleObj spid="_x0000_s15811" name="Equation" r:id="rId5" imgW="190440" imgH="228600" progId="Equation.3">
              <p:embed/>
            </p:oleObj>
          </a:graphicData>
        </a:graphic>
      </p:graphicFrame>
      <p:sp>
        <p:nvSpPr>
          <p:cNvPr id="23571" name="Text Box 19"/>
          <p:cNvSpPr txBox="1">
            <a:spLocks noChangeArrowheads="1"/>
          </p:cNvSpPr>
          <p:nvPr/>
        </p:nvSpPr>
        <p:spPr bwMode="auto">
          <a:xfrm>
            <a:off x="4960938" y="5486400"/>
            <a:ext cx="1592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/>
              <a:t>Classifiers</a:t>
            </a:r>
          </a:p>
        </p:txBody>
      </p:sp>
      <p:grpSp>
        <p:nvGrpSpPr>
          <p:cNvPr id="23573" name="Group 21"/>
          <p:cNvGrpSpPr>
            <a:grpSpLocks/>
          </p:cNvGrpSpPr>
          <p:nvPr/>
        </p:nvGrpSpPr>
        <p:grpSpPr bwMode="auto">
          <a:xfrm>
            <a:off x="995363" y="990600"/>
            <a:ext cx="3063875" cy="1701800"/>
            <a:chOff x="1776" y="912"/>
            <a:chExt cx="1930" cy="1072"/>
          </a:xfrm>
        </p:grpSpPr>
        <p:sp>
          <p:nvSpPr>
            <p:cNvPr id="23574" name="Text Box 22"/>
            <p:cNvSpPr txBox="1">
              <a:spLocks noChangeArrowheads="1"/>
            </p:cNvSpPr>
            <p:nvPr/>
          </p:nvSpPr>
          <p:spPr bwMode="auto">
            <a:xfrm>
              <a:off x="2064" y="1248"/>
              <a:ext cx="164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/>
                <a:t>Dolphin       Zebra</a:t>
              </a:r>
            </a:p>
          </p:txBody>
        </p:sp>
        <p:sp>
          <p:nvSpPr>
            <p:cNvPr id="23575" name="Text Box 23"/>
            <p:cNvSpPr txBox="1">
              <a:spLocks noChangeArrowheads="1"/>
            </p:cNvSpPr>
            <p:nvPr/>
          </p:nvSpPr>
          <p:spPr bwMode="auto">
            <a:xfrm>
              <a:off x="2160" y="912"/>
              <a:ext cx="1436" cy="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600"/>
                <a:t>Class Labeled</a:t>
              </a:r>
            </a:p>
          </p:txBody>
        </p:sp>
        <p:sp>
          <p:nvSpPr>
            <p:cNvPr id="23576" name="Oval 24"/>
            <p:cNvSpPr>
              <a:spLocks noChangeAspect="1" noChangeArrowheads="1"/>
            </p:cNvSpPr>
            <p:nvPr/>
          </p:nvSpPr>
          <p:spPr bwMode="auto">
            <a:xfrm>
              <a:off x="2160" y="1536"/>
              <a:ext cx="345" cy="345"/>
            </a:xfrm>
            <a:prstGeom prst="ellipse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7" name="Oval 25"/>
            <p:cNvSpPr>
              <a:spLocks noChangeAspect="1" noChangeArrowheads="1"/>
            </p:cNvSpPr>
            <p:nvPr/>
          </p:nvSpPr>
          <p:spPr bwMode="auto">
            <a:xfrm>
              <a:off x="3312" y="1536"/>
              <a:ext cx="345" cy="345"/>
            </a:xfrm>
            <a:prstGeom prst="ellipse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8" name="Rectangle 26"/>
            <p:cNvSpPr>
              <a:spLocks noChangeArrowheads="1"/>
            </p:cNvSpPr>
            <p:nvPr/>
          </p:nvSpPr>
          <p:spPr bwMode="auto">
            <a:xfrm>
              <a:off x="2064" y="1248"/>
              <a:ext cx="1632" cy="672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9" name="Text Box 27"/>
            <p:cNvSpPr txBox="1">
              <a:spLocks noChangeArrowheads="1"/>
            </p:cNvSpPr>
            <p:nvPr/>
          </p:nvSpPr>
          <p:spPr bwMode="auto">
            <a:xfrm rot="16200000">
              <a:off x="1520" y="1440"/>
              <a:ext cx="80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/>
                <a:t>Classes</a:t>
              </a:r>
            </a:p>
          </p:txBody>
        </p:sp>
      </p:grpSp>
      <p:grpSp>
        <p:nvGrpSpPr>
          <p:cNvPr id="23580" name="Group 28"/>
          <p:cNvGrpSpPr>
            <a:grpSpLocks/>
          </p:cNvGrpSpPr>
          <p:nvPr/>
        </p:nvGrpSpPr>
        <p:grpSpPr bwMode="auto">
          <a:xfrm>
            <a:off x="4763" y="3709988"/>
            <a:ext cx="5105400" cy="1547812"/>
            <a:chOff x="1152" y="2625"/>
            <a:chExt cx="3216" cy="975"/>
          </a:xfrm>
        </p:grpSpPr>
        <p:sp>
          <p:nvSpPr>
            <p:cNvPr id="23581" name="Oval 29"/>
            <p:cNvSpPr>
              <a:spLocks noChangeAspect="1" noChangeArrowheads="1"/>
            </p:cNvSpPr>
            <p:nvPr/>
          </p:nvSpPr>
          <p:spPr bwMode="auto">
            <a:xfrm>
              <a:off x="1584" y="2696"/>
              <a:ext cx="345" cy="34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2" name="Oval 30"/>
            <p:cNvSpPr>
              <a:spLocks noChangeAspect="1" noChangeArrowheads="1"/>
            </p:cNvSpPr>
            <p:nvPr/>
          </p:nvSpPr>
          <p:spPr bwMode="auto">
            <a:xfrm>
              <a:off x="2727" y="2696"/>
              <a:ext cx="345" cy="34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3" name="Oval 31"/>
            <p:cNvSpPr>
              <a:spLocks noChangeAspect="1" noChangeArrowheads="1"/>
            </p:cNvSpPr>
            <p:nvPr/>
          </p:nvSpPr>
          <p:spPr bwMode="auto">
            <a:xfrm>
              <a:off x="3879" y="2696"/>
              <a:ext cx="345" cy="34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4" name="Text Box 32"/>
            <p:cNvSpPr txBox="1">
              <a:spLocks noChangeArrowheads="1"/>
            </p:cNvSpPr>
            <p:nvPr/>
          </p:nvSpPr>
          <p:spPr bwMode="auto">
            <a:xfrm>
              <a:off x="1392" y="3032"/>
              <a:ext cx="69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/>
                <a:t>Smelly</a:t>
              </a:r>
            </a:p>
          </p:txBody>
        </p:sp>
        <p:sp>
          <p:nvSpPr>
            <p:cNvPr id="23585" name="Text Box 33"/>
            <p:cNvSpPr txBox="1">
              <a:spLocks noChangeArrowheads="1"/>
            </p:cNvSpPr>
            <p:nvPr/>
          </p:nvSpPr>
          <p:spPr bwMode="auto">
            <a:xfrm>
              <a:off x="2592" y="3032"/>
              <a:ext cx="62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/>
                <a:t>Water</a:t>
              </a:r>
            </a:p>
          </p:txBody>
        </p:sp>
        <p:sp>
          <p:nvSpPr>
            <p:cNvPr id="23586" name="Text Box 34"/>
            <p:cNvSpPr txBox="1">
              <a:spLocks noChangeArrowheads="1"/>
            </p:cNvSpPr>
            <p:nvPr/>
          </p:nvSpPr>
          <p:spPr bwMode="auto">
            <a:xfrm>
              <a:off x="3782" y="3032"/>
              <a:ext cx="58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/>
                <a:t>Timid</a:t>
              </a:r>
            </a:p>
          </p:txBody>
        </p:sp>
        <p:graphicFrame>
          <p:nvGraphicFramePr>
            <p:cNvPr id="23587" name="Object 35"/>
            <p:cNvGraphicFramePr>
              <a:graphicFrameLocks noChangeAspect="1"/>
            </p:cNvGraphicFramePr>
            <p:nvPr/>
          </p:nvGraphicFramePr>
          <p:xfrm>
            <a:off x="1639" y="2648"/>
            <a:ext cx="271" cy="383"/>
          </p:xfrm>
          <a:graphic>
            <a:graphicData uri="http://schemas.openxmlformats.org/presentationml/2006/ole">
              <p:oleObj spid="_x0000_s15812" name="Equation" r:id="rId6" imgW="152280" imgH="215640" progId="Equation.3">
                <p:embed/>
              </p:oleObj>
            </a:graphicData>
          </a:graphic>
        </p:graphicFrame>
        <p:graphicFrame>
          <p:nvGraphicFramePr>
            <p:cNvPr id="23588" name="Object 36"/>
            <p:cNvGraphicFramePr>
              <a:graphicFrameLocks noChangeAspect="1"/>
            </p:cNvGraphicFramePr>
            <p:nvPr/>
          </p:nvGraphicFramePr>
          <p:xfrm>
            <a:off x="2755" y="2647"/>
            <a:ext cx="317" cy="385"/>
          </p:xfrm>
          <a:graphic>
            <a:graphicData uri="http://schemas.openxmlformats.org/presentationml/2006/ole">
              <p:oleObj spid="_x0000_s15813" name="Equation" r:id="rId7" imgW="177480" imgH="215640" progId="Equation.3">
                <p:embed/>
              </p:oleObj>
            </a:graphicData>
          </a:graphic>
        </p:graphicFrame>
        <p:graphicFrame>
          <p:nvGraphicFramePr>
            <p:cNvPr id="23589" name="Object 37"/>
            <p:cNvGraphicFramePr>
              <a:graphicFrameLocks noChangeAspect="1"/>
            </p:cNvGraphicFramePr>
            <p:nvPr/>
          </p:nvGraphicFramePr>
          <p:xfrm>
            <a:off x="3888" y="2640"/>
            <a:ext cx="294" cy="408"/>
          </p:xfrm>
          <a:graphic>
            <a:graphicData uri="http://schemas.openxmlformats.org/presentationml/2006/ole">
              <p:oleObj spid="_x0000_s15814" name="Equation" r:id="rId8" imgW="164880" imgH="228600" progId="Equation.3">
                <p:embed/>
              </p:oleObj>
            </a:graphicData>
          </a:graphic>
        </p:graphicFrame>
        <p:sp>
          <p:nvSpPr>
            <p:cNvPr id="23590" name="Rectangle 38"/>
            <p:cNvSpPr>
              <a:spLocks noChangeArrowheads="1"/>
            </p:cNvSpPr>
            <p:nvPr/>
          </p:nvSpPr>
          <p:spPr bwMode="auto">
            <a:xfrm>
              <a:off x="1440" y="2649"/>
              <a:ext cx="2895" cy="951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91" name="Text Box 39"/>
            <p:cNvSpPr txBox="1">
              <a:spLocks noChangeArrowheads="1"/>
            </p:cNvSpPr>
            <p:nvPr/>
          </p:nvSpPr>
          <p:spPr bwMode="auto">
            <a:xfrm rot="16200000">
              <a:off x="832" y="2945"/>
              <a:ext cx="92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/>
                <a:t>Attributes</a:t>
              </a:r>
            </a:p>
          </p:txBody>
        </p:sp>
      </p:grpSp>
      <p:sp>
        <p:nvSpPr>
          <p:cNvPr id="23592" name="Text Box 40"/>
          <p:cNvSpPr txBox="1">
            <a:spLocks noChangeArrowheads="1"/>
          </p:cNvSpPr>
          <p:nvPr/>
        </p:nvSpPr>
        <p:spPr bwMode="auto">
          <a:xfrm>
            <a:off x="6748463" y="1447800"/>
            <a:ext cx="247173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i="1"/>
              <a:t>Farhadi et al. 09</a:t>
            </a:r>
          </a:p>
          <a:p>
            <a:r>
              <a:rPr lang="en-US" sz="2400" i="1"/>
              <a:t>Lampert et al. 09</a:t>
            </a:r>
          </a:p>
        </p:txBody>
      </p:sp>
      <p:sp>
        <p:nvSpPr>
          <p:cNvPr id="23594" name="Text Box 42"/>
          <p:cNvSpPr txBox="1">
            <a:spLocks noChangeArrowheads="1"/>
          </p:cNvSpPr>
          <p:nvPr/>
        </p:nvSpPr>
        <p:spPr bwMode="auto">
          <a:xfrm>
            <a:off x="5105400" y="6019800"/>
            <a:ext cx="3195638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600">
                <a:solidFill>
                  <a:srgbClr val="FF0000"/>
                </a:solidFill>
              </a:rPr>
              <a:t>Learn classifiers first</a:t>
            </a:r>
          </a:p>
        </p:txBody>
      </p:sp>
      <p:sp>
        <p:nvSpPr>
          <p:cNvPr id="23595" name="Line 43"/>
          <p:cNvSpPr>
            <a:spLocks noChangeShapeType="1"/>
          </p:cNvSpPr>
          <p:nvPr/>
        </p:nvSpPr>
        <p:spPr bwMode="auto">
          <a:xfrm>
            <a:off x="5029200" y="5867400"/>
            <a:ext cx="30480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3596" name="Group 44"/>
          <p:cNvGrpSpPr>
            <a:grpSpLocks/>
          </p:cNvGrpSpPr>
          <p:nvPr/>
        </p:nvGrpSpPr>
        <p:grpSpPr bwMode="auto">
          <a:xfrm>
            <a:off x="914400" y="2514600"/>
            <a:ext cx="3657600" cy="1295400"/>
            <a:chOff x="1728" y="1872"/>
            <a:chExt cx="2304" cy="816"/>
          </a:xfrm>
        </p:grpSpPr>
        <p:sp>
          <p:nvSpPr>
            <p:cNvPr id="23597" name="Line 45"/>
            <p:cNvSpPr>
              <a:spLocks noChangeShapeType="1"/>
            </p:cNvSpPr>
            <p:nvPr/>
          </p:nvSpPr>
          <p:spPr bwMode="auto">
            <a:xfrm>
              <a:off x="2352" y="1880"/>
              <a:ext cx="528" cy="808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98" name="Line 46"/>
            <p:cNvSpPr>
              <a:spLocks noChangeShapeType="1"/>
            </p:cNvSpPr>
            <p:nvPr/>
          </p:nvSpPr>
          <p:spPr bwMode="auto">
            <a:xfrm>
              <a:off x="2360" y="1872"/>
              <a:ext cx="1672" cy="816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99" name="Line 47"/>
            <p:cNvSpPr>
              <a:spLocks noChangeShapeType="1"/>
            </p:cNvSpPr>
            <p:nvPr/>
          </p:nvSpPr>
          <p:spPr bwMode="auto">
            <a:xfrm>
              <a:off x="3456" y="1872"/>
              <a:ext cx="576" cy="816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00" name="Line 48"/>
            <p:cNvSpPr>
              <a:spLocks noChangeShapeType="1"/>
            </p:cNvSpPr>
            <p:nvPr/>
          </p:nvSpPr>
          <p:spPr bwMode="auto">
            <a:xfrm flipH="1">
              <a:off x="1728" y="1872"/>
              <a:ext cx="1728" cy="816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01" name="Line 49"/>
            <p:cNvSpPr>
              <a:spLocks noChangeShapeType="1"/>
            </p:cNvSpPr>
            <p:nvPr/>
          </p:nvSpPr>
          <p:spPr bwMode="auto">
            <a:xfrm flipH="1">
              <a:off x="2880" y="1880"/>
              <a:ext cx="576" cy="808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02" name="Line 50"/>
            <p:cNvSpPr>
              <a:spLocks noChangeShapeType="1"/>
            </p:cNvSpPr>
            <p:nvPr/>
          </p:nvSpPr>
          <p:spPr bwMode="auto">
            <a:xfrm flipH="1">
              <a:off x="1728" y="1888"/>
              <a:ext cx="624" cy="80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603" name="Text Box 51"/>
          <p:cNvSpPr txBox="1">
            <a:spLocks noChangeArrowheads="1"/>
          </p:cNvSpPr>
          <p:nvPr/>
        </p:nvSpPr>
        <p:spPr bwMode="auto">
          <a:xfrm>
            <a:off x="15875" y="2590800"/>
            <a:ext cx="13557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/>
              <a:t> Known </a:t>
            </a:r>
          </a:p>
          <a:p>
            <a:r>
              <a:rPr lang="en-US" sz="2400"/>
              <a:t>mapping</a:t>
            </a:r>
          </a:p>
        </p:txBody>
      </p:sp>
      <p:sp>
        <p:nvSpPr>
          <p:cNvPr id="23606" name="Text Box 54"/>
          <p:cNvSpPr txBox="1">
            <a:spLocks noChangeArrowheads="1"/>
          </p:cNvSpPr>
          <p:nvPr/>
        </p:nvSpPr>
        <p:spPr bwMode="auto">
          <a:xfrm>
            <a:off x="4038600" y="990600"/>
            <a:ext cx="2057400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600">
                <a:solidFill>
                  <a:srgbClr val="FF0000"/>
                </a:solidFill>
              </a:rPr>
              <a:t>   Then do</a:t>
            </a:r>
          </a:p>
          <a:p>
            <a:r>
              <a:rPr lang="en-US" sz="2600">
                <a:solidFill>
                  <a:srgbClr val="FF0000"/>
                </a:solidFill>
              </a:rPr>
              <a:t>classification</a:t>
            </a:r>
          </a:p>
        </p:txBody>
      </p:sp>
      <p:grpSp>
        <p:nvGrpSpPr>
          <p:cNvPr id="23618" name="Group 66"/>
          <p:cNvGrpSpPr>
            <a:grpSpLocks/>
          </p:cNvGrpSpPr>
          <p:nvPr/>
        </p:nvGrpSpPr>
        <p:grpSpPr bwMode="auto">
          <a:xfrm>
            <a:off x="584200" y="4768850"/>
            <a:ext cx="5283200" cy="488950"/>
            <a:chOff x="368" y="3004"/>
            <a:chExt cx="3328" cy="308"/>
          </a:xfrm>
        </p:grpSpPr>
        <p:sp>
          <p:nvSpPr>
            <p:cNvPr id="23616" name="Text Box 64"/>
            <p:cNvSpPr txBox="1">
              <a:spLocks noChangeArrowheads="1"/>
            </p:cNvSpPr>
            <p:nvPr/>
          </p:nvSpPr>
          <p:spPr bwMode="auto">
            <a:xfrm>
              <a:off x="368" y="3004"/>
              <a:ext cx="2784" cy="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600">
                  <a:solidFill>
                    <a:srgbClr val="00FF00"/>
                  </a:solidFill>
                </a:rPr>
                <a:t>0.53            0.89             0.59</a:t>
              </a:r>
            </a:p>
          </p:txBody>
        </p:sp>
        <p:sp>
          <p:nvSpPr>
            <p:cNvPr id="23617" name="Text Box 65"/>
            <p:cNvSpPr txBox="1">
              <a:spLocks noChangeArrowheads="1"/>
            </p:cNvSpPr>
            <p:nvPr/>
          </p:nvSpPr>
          <p:spPr bwMode="auto">
            <a:xfrm>
              <a:off x="3174" y="3024"/>
              <a:ext cx="52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rgbClr val="00FF00"/>
                  </a:solidFill>
                </a:rPr>
                <a:t>AUC</a:t>
              </a:r>
            </a:p>
          </p:txBody>
        </p:sp>
      </p:grpSp>
      <p:sp>
        <p:nvSpPr>
          <p:cNvPr id="23619" name="Text Box 67"/>
          <p:cNvSpPr txBox="1">
            <a:spLocks noChangeArrowheads="1"/>
          </p:cNvSpPr>
          <p:nvPr/>
        </p:nvSpPr>
        <p:spPr bwMode="auto">
          <a:xfrm>
            <a:off x="5905500" y="4038600"/>
            <a:ext cx="3435350" cy="128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600">
                <a:solidFill>
                  <a:srgbClr val="0000FF"/>
                </a:solidFill>
              </a:rPr>
              <a:t>Attributes like Smelly, </a:t>
            </a:r>
          </a:p>
          <a:p>
            <a:r>
              <a:rPr lang="en-US" sz="2600">
                <a:solidFill>
                  <a:srgbClr val="0000FF"/>
                </a:solidFill>
              </a:rPr>
              <a:t>Timid do not help in </a:t>
            </a:r>
          </a:p>
          <a:p>
            <a:r>
              <a:rPr lang="en-US" sz="2600">
                <a:solidFill>
                  <a:srgbClr val="0000FF"/>
                </a:solidFill>
              </a:rPr>
              <a:t>classification</a:t>
            </a:r>
          </a:p>
        </p:txBody>
      </p:sp>
      <p:sp>
        <p:nvSpPr>
          <p:cNvPr id="23622" name="Line 70"/>
          <p:cNvSpPr>
            <a:spLocks noChangeShapeType="1"/>
          </p:cNvSpPr>
          <p:nvPr/>
        </p:nvSpPr>
        <p:spPr bwMode="auto">
          <a:xfrm flipV="1">
            <a:off x="5943600" y="1981200"/>
            <a:ext cx="0" cy="3505200"/>
          </a:xfrm>
          <a:prstGeom prst="line">
            <a:avLst/>
          </a:prstGeom>
          <a:noFill/>
          <a:ln w="222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623" name="Text Box 71"/>
          <p:cNvSpPr txBox="1">
            <a:spLocks noChangeArrowheads="1"/>
          </p:cNvSpPr>
          <p:nvPr/>
        </p:nvSpPr>
        <p:spPr bwMode="auto">
          <a:xfrm>
            <a:off x="6003925" y="2819400"/>
            <a:ext cx="2225675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600">
                <a:solidFill>
                  <a:srgbClr val="0000FF"/>
                </a:solidFill>
              </a:rPr>
              <a:t>   Bottom-up </a:t>
            </a:r>
          </a:p>
          <a:p>
            <a:r>
              <a:rPr lang="en-US" sz="2600">
                <a:solidFill>
                  <a:srgbClr val="0000FF"/>
                </a:solidFill>
              </a:rPr>
              <a:t>Influence only</a:t>
            </a:r>
          </a:p>
        </p:txBody>
      </p:sp>
      <p:sp>
        <p:nvSpPr>
          <p:cNvPr id="23624" name="Oval 72"/>
          <p:cNvSpPr>
            <a:spLocks noChangeArrowheads="1"/>
          </p:cNvSpPr>
          <p:nvPr/>
        </p:nvSpPr>
        <p:spPr bwMode="auto">
          <a:xfrm>
            <a:off x="609600" y="4800600"/>
            <a:ext cx="838200" cy="457200"/>
          </a:xfrm>
          <a:prstGeom prst="ellips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625" name="Oval 73"/>
          <p:cNvSpPr>
            <a:spLocks noChangeArrowheads="1"/>
          </p:cNvSpPr>
          <p:nvPr/>
        </p:nvSpPr>
        <p:spPr bwMode="auto">
          <a:xfrm>
            <a:off x="4191000" y="4800600"/>
            <a:ext cx="838200" cy="457200"/>
          </a:xfrm>
          <a:prstGeom prst="ellips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-69850" y="6358066"/>
            <a:ext cx="92138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D. </a:t>
            </a:r>
            <a:r>
              <a:rPr lang="en-US" dirty="0" err="1"/>
              <a:t>Mahajan</a:t>
            </a:r>
            <a:r>
              <a:rPr lang="en-US" dirty="0"/>
              <a:t>, S. </a:t>
            </a:r>
            <a:r>
              <a:rPr lang="en-US" dirty="0" err="1"/>
              <a:t>Sellamanickam</a:t>
            </a:r>
            <a:r>
              <a:rPr lang="en-US" dirty="0"/>
              <a:t>, and V. Nair. A joint learning framework for attribute models and</a:t>
            </a:r>
          </a:p>
          <a:p>
            <a:r>
              <a:rPr lang="en-US" dirty="0" smtClean="0"/>
              <a:t>object </a:t>
            </a:r>
            <a:r>
              <a:rPr lang="en-US" dirty="0"/>
              <a:t>descriptions. In ICCV, 2011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10833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94" grpId="0"/>
      <p:bldP spid="23595" grpId="0" animBg="1"/>
      <p:bldP spid="23603" grpId="0"/>
      <p:bldP spid="23606" grpId="0"/>
      <p:bldP spid="23619" grpId="0"/>
      <p:bldP spid="23622" grpId="0" animBg="1"/>
      <p:bldP spid="23623" grpId="0"/>
      <p:bldP spid="23624" grpId="0" animBg="1"/>
      <p:bldP spid="236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Standard Attribute </a:t>
            </a:r>
            <a:r>
              <a:rPr lang="en-US" dirty="0"/>
              <a:t>P</a:t>
            </a:r>
            <a:r>
              <a:rPr lang="en-US" dirty="0" smtClean="0"/>
              <a:t>aradigms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/>
          <a:srcRect l="1974" t="36278" r="86880" b="44804"/>
          <a:stretch/>
        </p:blipFill>
        <p:spPr bwMode="auto">
          <a:xfrm>
            <a:off x="1498702" y="1940570"/>
            <a:ext cx="1426542" cy="23154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ight Arrow 4"/>
          <p:cNvSpPr/>
          <p:nvPr/>
        </p:nvSpPr>
        <p:spPr>
          <a:xfrm>
            <a:off x="3125036" y="2855724"/>
            <a:ext cx="956142" cy="48514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323780" y="2028127"/>
            <a:ext cx="256874" cy="22136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4904305" y="2855724"/>
            <a:ext cx="2031027" cy="48514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Models/Classifiers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967008" y="4197001"/>
            <a:ext cx="1127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Features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7235020" y="2527539"/>
            <a:ext cx="10845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Feather</a:t>
            </a:r>
          </a:p>
          <a:p>
            <a:r>
              <a:rPr lang="en-US" sz="2000" dirty="0" smtClean="0"/>
              <a:t>Wing</a:t>
            </a:r>
          </a:p>
          <a:p>
            <a:r>
              <a:rPr lang="en-US" sz="2000" dirty="0" smtClean="0"/>
              <a:t>Leg</a:t>
            </a:r>
          </a:p>
          <a:p>
            <a:r>
              <a:rPr lang="en-US" sz="2000" dirty="0" smtClean="0"/>
              <a:t>…</a:t>
            </a:r>
            <a:endParaRPr lang="en-US" sz="2000" dirty="0"/>
          </a:p>
        </p:txBody>
      </p:sp>
      <p:sp>
        <p:nvSpPr>
          <p:cNvPr id="12" name="Multiply 11"/>
          <p:cNvSpPr/>
          <p:nvPr/>
        </p:nvSpPr>
        <p:spPr>
          <a:xfrm>
            <a:off x="428126" y="2527539"/>
            <a:ext cx="699268" cy="1013094"/>
          </a:xfrm>
          <a:prstGeom prst="mathMultiply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170207" y="4965581"/>
            <a:ext cx="7359618" cy="285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51520" y="5270249"/>
            <a:ext cx="2782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What to learn</a:t>
            </a:r>
          </a:p>
          <a:p>
            <a:r>
              <a:rPr lang="en-US" dirty="0" smtClean="0"/>
              <a:t>(Vocabulary of attributes)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1056041" y="4837161"/>
            <a:ext cx="285416" cy="27110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720098" y="4854006"/>
            <a:ext cx="285416" cy="27110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406141" y="5270249"/>
            <a:ext cx="1788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Learn the attribute models</a:t>
            </a:r>
          </a:p>
        </p:txBody>
      </p:sp>
      <p:sp>
        <p:nvSpPr>
          <p:cNvPr id="18" name="Oval 17"/>
          <p:cNvSpPr/>
          <p:nvPr/>
        </p:nvSpPr>
        <p:spPr>
          <a:xfrm>
            <a:off x="7026340" y="4870851"/>
            <a:ext cx="285416" cy="27110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284260" y="5270249"/>
            <a:ext cx="1788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Use Attributes</a:t>
            </a:r>
          </a:p>
        </p:txBody>
      </p:sp>
      <p:sp>
        <p:nvSpPr>
          <p:cNvPr id="3" name="Up Arrow 2"/>
          <p:cNvSpPr/>
          <p:nvPr/>
        </p:nvSpPr>
        <p:spPr>
          <a:xfrm>
            <a:off x="970149" y="6099713"/>
            <a:ext cx="371308" cy="518058"/>
          </a:xfrm>
          <a:prstGeom prst="upArrow">
            <a:avLst/>
          </a:prstGeom>
          <a:solidFill>
            <a:srgbClr val="C0504D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Up Arrow 20"/>
          <p:cNvSpPr/>
          <p:nvPr/>
        </p:nvSpPr>
        <p:spPr>
          <a:xfrm>
            <a:off x="3781354" y="6099713"/>
            <a:ext cx="371308" cy="518058"/>
          </a:xfrm>
          <a:prstGeom prst="upArrow">
            <a:avLst/>
          </a:prstGeom>
          <a:solidFill>
            <a:srgbClr val="C0504D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Up Arrow 21"/>
          <p:cNvSpPr/>
          <p:nvPr/>
        </p:nvSpPr>
        <p:spPr>
          <a:xfrm>
            <a:off x="5354019" y="6099713"/>
            <a:ext cx="371308" cy="518058"/>
          </a:xfrm>
          <a:prstGeom prst="upArrow">
            <a:avLst/>
          </a:prstGeom>
          <a:solidFill>
            <a:srgbClr val="C0504D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7235020" y="6557717"/>
            <a:ext cx="2113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A6A6A6"/>
                </a:solidFill>
              </a:rPr>
              <a:t>Slide: Ali Farhadi</a:t>
            </a:r>
            <a:endParaRPr lang="en-US" sz="14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60355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5" grpId="0" animBg="1"/>
      <p:bldP spid="16" grpId="0" animBg="1"/>
      <p:bldP spid="18" grpId="0" animBg="1"/>
      <p:bldP spid="19" grpId="0"/>
      <p:bldP spid="3" grpId="0" animBg="1"/>
      <p:bldP spid="21" grpId="0" animBg="1"/>
      <p:bldP spid="2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The Joint </a:t>
            </a:r>
            <a:r>
              <a:rPr lang="en-US" dirty="0"/>
              <a:t>Approach</a:t>
            </a:r>
          </a:p>
        </p:txBody>
      </p:sp>
      <p:grpSp>
        <p:nvGrpSpPr>
          <p:cNvPr id="27651" name="Group 3"/>
          <p:cNvGrpSpPr>
            <a:grpSpLocks/>
          </p:cNvGrpSpPr>
          <p:nvPr/>
        </p:nvGrpSpPr>
        <p:grpSpPr bwMode="auto">
          <a:xfrm>
            <a:off x="461963" y="4834404"/>
            <a:ext cx="4456112" cy="1138238"/>
            <a:chOff x="1440" y="3600"/>
            <a:chExt cx="2807" cy="717"/>
          </a:xfrm>
        </p:grpSpPr>
        <p:sp>
          <p:nvSpPr>
            <p:cNvPr id="27652" name="Line 4"/>
            <p:cNvSpPr>
              <a:spLocks noChangeShapeType="1"/>
            </p:cNvSpPr>
            <p:nvPr/>
          </p:nvSpPr>
          <p:spPr bwMode="auto">
            <a:xfrm flipH="1" flipV="1">
              <a:off x="2928" y="3600"/>
              <a:ext cx="0" cy="43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53" name="Line 5"/>
            <p:cNvSpPr>
              <a:spLocks noChangeShapeType="1"/>
            </p:cNvSpPr>
            <p:nvPr/>
          </p:nvSpPr>
          <p:spPr bwMode="auto">
            <a:xfrm flipH="1" flipV="1">
              <a:off x="4080" y="3600"/>
              <a:ext cx="0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54" name="Line 6"/>
            <p:cNvSpPr>
              <a:spLocks noChangeShapeType="1"/>
            </p:cNvSpPr>
            <p:nvPr/>
          </p:nvSpPr>
          <p:spPr bwMode="auto">
            <a:xfrm flipH="1" flipV="1">
              <a:off x="1728" y="3600"/>
              <a:ext cx="0" cy="43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55" name="Text Box 7"/>
            <p:cNvSpPr txBox="1">
              <a:spLocks noChangeArrowheads="1"/>
            </p:cNvSpPr>
            <p:nvPr/>
          </p:nvSpPr>
          <p:spPr bwMode="auto">
            <a:xfrm>
              <a:off x="1440" y="4029"/>
              <a:ext cx="280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/>
                <a:t>Training examples for attributes</a:t>
              </a:r>
            </a:p>
          </p:txBody>
        </p:sp>
      </p:grpSp>
      <p:sp>
        <p:nvSpPr>
          <p:cNvPr id="27656" name="Rectangle 8"/>
          <p:cNvSpPr>
            <a:spLocks noChangeArrowheads="1"/>
          </p:cNvSpPr>
          <p:nvPr/>
        </p:nvSpPr>
        <p:spPr bwMode="auto">
          <a:xfrm>
            <a:off x="563563" y="4986804"/>
            <a:ext cx="4419600" cy="457200"/>
          </a:xfrm>
          <a:prstGeom prst="rect">
            <a:avLst/>
          </a:prstGeom>
          <a:solidFill>
            <a:schemeClr val="bg1"/>
          </a:solidFill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7657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03268270"/>
              </p:ext>
            </p:extLst>
          </p:nvPr>
        </p:nvGraphicFramePr>
        <p:xfrm>
          <a:off x="690563" y="4874092"/>
          <a:ext cx="503237" cy="609600"/>
        </p:xfrm>
        <a:graphic>
          <a:graphicData uri="http://schemas.openxmlformats.org/presentationml/2006/ole">
            <p:oleObj spid="_x0000_s16833" name="Equation" r:id="rId3" imgW="177480" imgH="215640" progId="Equation.3">
              <p:embed/>
            </p:oleObj>
          </a:graphicData>
        </a:graphic>
      </p:graphicFrame>
      <p:graphicFrame>
        <p:nvGraphicFramePr>
          <p:cNvPr id="27658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74825121"/>
              </p:ext>
            </p:extLst>
          </p:nvPr>
        </p:nvGraphicFramePr>
        <p:xfrm>
          <a:off x="2519363" y="4874092"/>
          <a:ext cx="539750" cy="612775"/>
        </p:xfrm>
        <a:graphic>
          <a:graphicData uri="http://schemas.openxmlformats.org/presentationml/2006/ole">
            <p:oleObj spid="_x0000_s16834" name="Equation" r:id="rId4" imgW="190440" imgH="215640" progId="Equation.3">
              <p:embed/>
            </p:oleObj>
          </a:graphicData>
        </a:graphic>
      </p:graphicFrame>
      <p:graphicFrame>
        <p:nvGraphicFramePr>
          <p:cNvPr id="27659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20351615"/>
              </p:ext>
            </p:extLst>
          </p:nvPr>
        </p:nvGraphicFramePr>
        <p:xfrm>
          <a:off x="4341813" y="4874092"/>
          <a:ext cx="539750" cy="646112"/>
        </p:xfrm>
        <a:graphic>
          <a:graphicData uri="http://schemas.openxmlformats.org/presentationml/2006/ole">
            <p:oleObj spid="_x0000_s16835" name="Equation" r:id="rId5" imgW="190440" imgH="228600" progId="Equation.3">
              <p:embed/>
            </p:oleObj>
          </a:graphicData>
        </a:graphic>
      </p:graphicFrame>
      <p:sp>
        <p:nvSpPr>
          <p:cNvPr id="27660" name="Text Box 12"/>
          <p:cNvSpPr txBox="1">
            <a:spLocks noChangeArrowheads="1"/>
          </p:cNvSpPr>
          <p:nvPr/>
        </p:nvSpPr>
        <p:spPr bwMode="auto">
          <a:xfrm>
            <a:off x="4960938" y="5063004"/>
            <a:ext cx="1592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/>
              <a:t>Classifiers</a:t>
            </a:r>
          </a:p>
        </p:txBody>
      </p:sp>
      <p:grpSp>
        <p:nvGrpSpPr>
          <p:cNvPr id="27661" name="Group 13"/>
          <p:cNvGrpSpPr>
            <a:grpSpLocks/>
          </p:cNvGrpSpPr>
          <p:nvPr/>
        </p:nvGrpSpPr>
        <p:grpSpPr bwMode="auto">
          <a:xfrm>
            <a:off x="995363" y="990600"/>
            <a:ext cx="3063875" cy="1701800"/>
            <a:chOff x="1776" y="912"/>
            <a:chExt cx="1930" cy="1072"/>
          </a:xfrm>
        </p:grpSpPr>
        <p:sp>
          <p:nvSpPr>
            <p:cNvPr id="27662" name="Text Box 14"/>
            <p:cNvSpPr txBox="1">
              <a:spLocks noChangeArrowheads="1"/>
            </p:cNvSpPr>
            <p:nvPr/>
          </p:nvSpPr>
          <p:spPr bwMode="auto">
            <a:xfrm>
              <a:off x="2064" y="1248"/>
              <a:ext cx="164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/>
                <a:t>Dolphin       Zebra</a:t>
              </a:r>
            </a:p>
          </p:txBody>
        </p:sp>
        <p:sp>
          <p:nvSpPr>
            <p:cNvPr id="27663" name="Text Box 15"/>
            <p:cNvSpPr txBox="1">
              <a:spLocks noChangeArrowheads="1"/>
            </p:cNvSpPr>
            <p:nvPr/>
          </p:nvSpPr>
          <p:spPr bwMode="auto">
            <a:xfrm>
              <a:off x="2160" y="912"/>
              <a:ext cx="1436" cy="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600"/>
                <a:t>Class Labeled</a:t>
              </a:r>
            </a:p>
          </p:txBody>
        </p:sp>
        <p:sp>
          <p:nvSpPr>
            <p:cNvPr id="27664" name="Oval 16"/>
            <p:cNvSpPr>
              <a:spLocks noChangeAspect="1" noChangeArrowheads="1"/>
            </p:cNvSpPr>
            <p:nvPr/>
          </p:nvSpPr>
          <p:spPr bwMode="auto">
            <a:xfrm>
              <a:off x="2160" y="1536"/>
              <a:ext cx="345" cy="345"/>
            </a:xfrm>
            <a:prstGeom prst="ellipse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5" name="Oval 17"/>
            <p:cNvSpPr>
              <a:spLocks noChangeAspect="1" noChangeArrowheads="1"/>
            </p:cNvSpPr>
            <p:nvPr/>
          </p:nvSpPr>
          <p:spPr bwMode="auto">
            <a:xfrm>
              <a:off x="3312" y="1536"/>
              <a:ext cx="345" cy="345"/>
            </a:xfrm>
            <a:prstGeom prst="ellipse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6" name="Rectangle 18"/>
            <p:cNvSpPr>
              <a:spLocks noChangeArrowheads="1"/>
            </p:cNvSpPr>
            <p:nvPr/>
          </p:nvSpPr>
          <p:spPr bwMode="auto">
            <a:xfrm>
              <a:off x="2064" y="1248"/>
              <a:ext cx="1632" cy="672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7" name="Text Box 19"/>
            <p:cNvSpPr txBox="1">
              <a:spLocks noChangeArrowheads="1"/>
            </p:cNvSpPr>
            <p:nvPr/>
          </p:nvSpPr>
          <p:spPr bwMode="auto">
            <a:xfrm rot="16200000">
              <a:off x="1520" y="1440"/>
              <a:ext cx="80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/>
                <a:t>Classes</a:t>
              </a:r>
            </a:p>
          </p:txBody>
        </p:sp>
      </p:grpSp>
      <p:grpSp>
        <p:nvGrpSpPr>
          <p:cNvPr id="27668" name="Group 20"/>
          <p:cNvGrpSpPr>
            <a:grpSpLocks/>
          </p:cNvGrpSpPr>
          <p:nvPr/>
        </p:nvGrpSpPr>
        <p:grpSpPr bwMode="auto">
          <a:xfrm>
            <a:off x="4763" y="3286592"/>
            <a:ext cx="5105400" cy="1547812"/>
            <a:chOff x="1152" y="2625"/>
            <a:chExt cx="3216" cy="975"/>
          </a:xfrm>
        </p:grpSpPr>
        <p:sp>
          <p:nvSpPr>
            <p:cNvPr id="27669" name="Oval 21"/>
            <p:cNvSpPr>
              <a:spLocks noChangeAspect="1" noChangeArrowheads="1"/>
            </p:cNvSpPr>
            <p:nvPr/>
          </p:nvSpPr>
          <p:spPr bwMode="auto">
            <a:xfrm>
              <a:off x="1584" y="2696"/>
              <a:ext cx="345" cy="34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0" name="Oval 22"/>
            <p:cNvSpPr>
              <a:spLocks noChangeAspect="1" noChangeArrowheads="1"/>
            </p:cNvSpPr>
            <p:nvPr/>
          </p:nvSpPr>
          <p:spPr bwMode="auto">
            <a:xfrm>
              <a:off x="2727" y="2696"/>
              <a:ext cx="345" cy="34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1" name="Oval 23"/>
            <p:cNvSpPr>
              <a:spLocks noChangeAspect="1" noChangeArrowheads="1"/>
            </p:cNvSpPr>
            <p:nvPr/>
          </p:nvSpPr>
          <p:spPr bwMode="auto">
            <a:xfrm>
              <a:off x="3879" y="2696"/>
              <a:ext cx="345" cy="34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2" name="Text Box 24"/>
            <p:cNvSpPr txBox="1">
              <a:spLocks noChangeArrowheads="1"/>
            </p:cNvSpPr>
            <p:nvPr/>
          </p:nvSpPr>
          <p:spPr bwMode="auto">
            <a:xfrm>
              <a:off x="1392" y="3032"/>
              <a:ext cx="69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/>
                <a:t>Smelly</a:t>
              </a:r>
            </a:p>
          </p:txBody>
        </p:sp>
        <p:sp>
          <p:nvSpPr>
            <p:cNvPr id="27673" name="Text Box 25"/>
            <p:cNvSpPr txBox="1">
              <a:spLocks noChangeArrowheads="1"/>
            </p:cNvSpPr>
            <p:nvPr/>
          </p:nvSpPr>
          <p:spPr bwMode="auto">
            <a:xfrm>
              <a:off x="2592" y="3032"/>
              <a:ext cx="62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/>
                <a:t>Water</a:t>
              </a:r>
            </a:p>
          </p:txBody>
        </p:sp>
        <p:sp>
          <p:nvSpPr>
            <p:cNvPr id="27674" name="Text Box 26"/>
            <p:cNvSpPr txBox="1">
              <a:spLocks noChangeArrowheads="1"/>
            </p:cNvSpPr>
            <p:nvPr/>
          </p:nvSpPr>
          <p:spPr bwMode="auto">
            <a:xfrm>
              <a:off x="3782" y="3032"/>
              <a:ext cx="58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/>
                <a:t>Timid</a:t>
              </a:r>
            </a:p>
          </p:txBody>
        </p:sp>
        <p:graphicFrame>
          <p:nvGraphicFramePr>
            <p:cNvPr id="27675" name="Object 27"/>
            <p:cNvGraphicFramePr>
              <a:graphicFrameLocks noChangeAspect="1"/>
            </p:cNvGraphicFramePr>
            <p:nvPr/>
          </p:nvGraphicFramePr>
          <p:xfrm>
            <a:off x="1639" y="2648"/>
            <a:ext cx="271" cy="383"/>
          </p:xfrm>
          <a:graphic>
            <a:graphicData uri="http://schemas.openxmlformats.org/presentationml/2006/ole">
              <p:oleObj spid="_x0000_s16836" name="Equation" r:id="rId6" imgW="152280" imgH="215640" progId="Equation.3">
                <p:embed/>
              </p:oleObj>
            </a:graphicData>
          </a:graphic>
        </p:graphicFrame>
        <p:graphicFrame>
          <p:nvGraphicFramePr>
            <p:cNvPr id="27676" name="Object 28"/>
            <p:cNvGraphicFramePr>
              <a:graphicFrameLocks noChangeAspect="1"/>
            </p:cNvGraphicFramePr>
            <p:nvPr/>
          </p:nvGraphicFramePr>
          <p:xfrm>
            <a:off x="2755" y="2647"/>
            <a:ext cx="317" cy="385"/>
          </p:xfrm>
          <a:graphic>
            <a:graphicData uri="http://schemas.openxmlformats.org/presentationml/2006/ole">
              <p:oleObj spid="_x0000_s16837" name="Equation" r:id="rId7" imgW="177480" imgH="215640" progId="Equation.3">
                <p:embed/>
              </p:oleObj>
            </a:graphicData>
          </a:graphic>
        </p:graphicFrame>
        <p:graphicFrame>
          <p:nvGraphicFramePr>
            <p:cNvPr id="27677" name="Object 29"/>
            <p:cNvGraphicFramePr>
              <a:graphicFrameLocks noChangeAspect="1"/>
            </p:cNvGraphicFramePr>
            <p:nvPr/>
          </p:nvGraphicFramePr>
          <p:xfrm>
            <a:off x="3888" y="2640"/>
            <a:ext cx="294" cy="408"/>
          </p:xfrm>
          <a:graphic>
            <a:graphicData uri="http://schemas.openxmlformats.org/presentationml/2006/ole">
              <p:oleObj spid="_x0000_s16838" name="Equation" r:id="rId8" imgW="164880" imgH="228600" progId="Equation.3">
                <p:embed/>
              </p:oleObj>
            </a:graphicData>
          </a:graphic>
        </p:graphicFrame>
        <p:sp>
          <p:nvSpPr>
            <p:cNvPr id="27678" name="Rectangle 30"/>
            <p:cNvSpPr>
              <a:spLocks noChangeArrowheads="1"/>
            </p:cNvSpPr>
            <p:nvPr/>
          </p:nvSpPr>
          <p:spPr bwMode="auto">
            <a:xfrm>
              <a:off x="1440" y="2649"/>
              <a:ext cx="2895" cy="951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9" name="Text Box 31"/>
            <p:cNvSpPr txBox="1">
              <a:spLocks noChangeArrowheads="1"/>
            </p:cNvSpPr>
            <p:nvPr/>
          </p:nvSpPr>
          <p:spPr bwMode="auto">
            <a:xfrm rot="16200000">
              <a:off x="832" y="2945"/>
              <a:ext cx="92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/>
                <a:t>Attributes</a:t>
              </a:r>
            </a:p>
          </p:txBody>
        </p:sp>
      </p:grpSp>
      <p:grpSp>
        <p:nvGrpSpPr>
          <p:cNvPr id="27698" name="Group 50"/>
          <p:cNvGrpSpPr>
            <a:grpSpLocks/>
          </p:cNvGrpSpPr>
          <p:nvPr/>
        </p:nvGrpSpPr>
        <p:grpSpPr bwMode="auto">
          <a:xfrm>
            <a:off x="584200" y="4345454"/>
            <a:ext cx="5283200" cy="488950"/>
            <a:chOff x="368" y="3004"/>
            <a:chExt cx="3328" cy="308"/>
          </a:xfrm>
        </p:grpSpPr>
        <p:sp>
          <p:nvSpPr>
            <p:cNvPr id="27699" name="Text Box 51"/>
            <p:cNvSpPr txBox="1">
              <a:spLocks noChangeArrowheads="1"/>
            </p:cNvSpPr>
            <p:nvPr/>
          </p:nvSpPr>
          <p:spPr bwMode="auto">
            <a:xfrm>
              <a:off x="368" y="3004"/>
              <a:ext cx="2784" cy="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600"/>
                <a:t>0.53            0.89             0.59</a:t>
              </a:r>
            </a:p>
          </p:txBody>
        </p:sp>
        <p:sp>
          <p:nvSpPr>
            <p:cNvPr id="27700" name="Text Box 52"/>
            <p:cNvSpPr txBox="1">
              <a:spLocks noChangeArrowheads="1"/>
            </p:cNvSpPr>
            <p:nvPr/>
          </p:nvSpPr>
          <p:spPr bwMode="auto">
            <a:xfrm>
              <a:off x="3174" y="3024"/>
              <a:ext cx="52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/>
                <a:t>AUC</a:t>
              </a:r>
            </a:p>
          </p:txBody>
        </p:sp>
      </p:grpSp>
      <p:sp>
        <p:nvSpPr>
          <p:cNvPr id="36" name="Rectangle 35"/>
          <p:cNvSpPr/>
          <p:nvPr/>
        </p:nvSpPr>
        <p:spPr>
          <a:xfrm>
            <a:off x="-69850" y="6268930"/>
            <a:ext cx="92138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D. </a:t>
            </a:r>
            <a:r>
              <a:rPr lang="en-US" dirty="0" err="1"/>
              <a:t>Mahajan</a:t>
            </a:r>
            <a:r>
              <a:rPr lang="en-US" dirty="0"/>
              <a:t>, S. </a:t>
            </a:r>
            <a:r>
              <a:rPr lang="en-US" dirty="0" err="1"/>
              <a:t>Sellamanickam</a:t>
            </a:r>
            <a:r>
              <a:rPr lang="en-US" dirty="0"/>
              <a:t>, and V. Nair. A joint learning framework for attribute models and</a:t>
            </a:r>
          </a:p>
          <a:p>
            <a:r>
              <a:rPr lang="en-US" dirty="0" smtClean="0"/>
              <a:t>object </a:t>
            </a:r>
            <a:r>
              <a:rPr lang="en-US" dirty="0"/>
              <a:t>descriptions. In ICCV, 2011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42626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/>
              <a:t>Our Joint Approach</a:t>
            </a:r>
          </a:p>
        </p:txBody>
      </p:sp>
      <p:grpSp>
        <p:nvGrpSpPr>
          <p:cNvPr id="28675" name="Group 3"/>
          <p:cNvGrpSpPr>
            <a:grpSpLocks/>
          </p:cNvGrpSpPr>
          <p:nvPr/>
        </p:nvGrpSpPr>
        <p:grpSpPr bwMode="auto">
          <a:xfrm>
            <a:off x="461963" y="5257800"/>
            <a:ext cx="4456112" cy="1138238"/>
            <a:chOff x="1440" y="3600"/>
            <a:chExt cx="2807" cy="717"/>
          </a:xfrm>
        </p:grpSpPr>
        <p:sp>
          <p:nvSpPr>
            <p:cNvPr id="28676" name="Line 4"/>
            <p:cNvSpPr>
              <a:spLocks noChangeShapeType="1"/>
            </p:cNvSpPr>
            <p:nvPr/>
          </p:nvSpPr>
          <p:spPr bwMode="auto">
            <a:xfrm flipH="1" flipV="1">
              <a:off x="2928" y="3600"/>
              <a:ext cx="0" cy="43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77" name="Line 5"/>
            <p:cNvSpPr>
              <a:spLocks noChangeShapeType="1"/>
            </p:cNvSpPr>
            <p:nvPr/>
          </p:nvSpPr>
          <p:spPr bwMode="auto">
            <a:xfrm flipH="1" flipV="1">
              <a:off x="4080" y="3600"/>
              <a:ext cx="0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78" name="Line 6"/>
            <p:cNvSpPr>
              <a:spLocks noChangeShapeType="1"/>
            </p:cNvSpPr>
            <p:nvPr/>
          </p:nvSpPr>
          <p:spPr bwMode="auto">
            <a:xfrm flipH="1" flipV="1">
              <a:off x="1728" y="3600"/>
              <a:ext cx="0" cy="43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79" name="Text Box 7"/>
            <p:cNvSpPr txBox="1">
              <a:spLocks noChangeArrowheads="1"/>
            </p:cNvSpPr>
            <p:nvPr/>
          </p:nvSpPr>
          <p:spPr bwMode="auto">
            <a:xfrm>
              <a:off x="1440" y="4029"/>
              <a:ext cx="280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rgbClr val="FF0000"/>
                  </a:solidFill>
                </a:rPr>
                <a:t>Training examples for attributes</a:t>
              </a:r>
            </a:p>
          </p:txBody>
        </p:sp>
      </p:grpSp>
      <p:sp>
        <p:nvSpPr>
          <p:cNvPr id="28680" name="Rectangle 8"/>
          <p:cNvSpPr>
            <a:spLocks noChangeArrowheads="1"/>
          </p:cNvSpPr>
          <p:nvPr/>
        </p:nvSpPr>
        <p:spPr bwMode="auto">
          <a:xfrm>
            <a:off x="563563" y="5410200"/>
            <a:ext cx="4419600" cy="457200"/>
          </a:xfrm>
          <a:prstGeom prst="rect">
            <a:avLst/>
          </a:prstGeom>
          <a:solidFill>
            <a:schemeClr val="bg1"/>
          </a:solidFill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8681" name="Object 9"/>
          <p:cNvGraphicFramePr>
            <a:graphicFrameLocks noChangeAspect="1"/>
          </p:cNvGraphicFramePr>
          <p:nvPr/>
        </p:nvGraphicFramePr>
        <p:xfrm>
          <a:off x="690563" y="5297488"/>
          <a:ext cx="503237" cy="609600"/>
        </p:xfrm>
        <a:graphic>
          <a:graphicData uri="http://schemas.openxmlformats.org/presentationml/2006/ole">
            <p:oleObj spid="_x0000_s18955" name="Equation" r:id="rId3" imgW="177480" imgH="215640" progId="Equation.3">
              <p:embed/>
            </p:oleObj>
          </a:graphicData>
        </a:graphic>
      </p:graphicFrame>
      <p:graphicFrame>
        <p:nvGraphicFramePr>
          <p:cNvPr id="28682" name="Object 10"/>
          <p:cNvGraphicFramePr>
            <a:graphicFrameLocks noChangeAspect="1"/>
          </p:cNvGraphicFramePr>
          <p:nvPr/>
        </p:nvGraphicFramePr>
        <p:xfrm>
          <a:off x="2519363" y="5297488"/>
          <a:ext cx="539750" cy="612775"/>
        </p:xfrm>
        <a:graphic>
          <a:graphicData uri="http://schemas.openxmlformats.org/presentationml/2006/ole">
            <p:oleObj spid="_x0000_s18956" name="Equation" r:id="rId4" imgW="190440" imgH="215640" progId="Equation.3">
              <p:embed/>
            </p:oleObj>
          </a:graphicData>
        </a:graphic>
      </p:graphicFrame>
      <p:graphicFrame>
        <p:nvGraphicFramePr>
          <p:cNvPr id="28683" name="Object 11"/>
          <p:cNvGraphicFramePr>
            <a:graphicFrameLocks noChangeAspect="1"/>
          </p:cNvGraphicFramePr>
          <p:nvPr/>
        </p:nvGraphicFramePr>
        <p:xfrm>
          <a:off x="4341813" y="5297488"/>
          <a:ext cx="539750" cy="646112"/>
        </p:xfrm>
        <a:graphic>
          <a:graphicData uri="http://schemas.openxmlformats.org/presentationml/2006/ole">
            <p:oleObj spid="_x0000_s18957" name="Equation" r:id="rId5" imgW="190440" imgH="228600" progId="Equation.3">
              <p:embed/>
            </p:oleObj>
          </a:graphicData>
        </a:graphic>
      </p:graphicFrame>
      <p:sp>
        <p:nvSpPr>
          <p:cNvPr id="28684" name="Text Box 12"/>
          <p:cNvSpPr txBox="1">
            <a:spLocks noChangeArrowheads="1"/>
          </p:cNvSpPr>
          <p:nvPr/>
        </p:nvSpPr>
        <p:spPr bwMode="auto">
          <a:xfrm>
            <a:off x="4960938" y="5486400"/>
            <a:ext cx="1592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/>
              <a:t>Classifiers</a:t>
            </a:r>
          </a:p>
        </p:txBody>
      </p:sp>
      <p:grpSp>
        <p:nvGrpSpPr>
          <p:cNvPr id="28685" name="Group 13"/>
          <p:cNvGrpSpPr>
            <a:grpSpLocks/>
          </p:cNvGrpSpPr>
          <p:nvPr/>
        </p:nvGrpSpPr>
        <p:grpSpPr bwMode="auto">
          <a:xfrm>
            <a:off x="995363" y="990600"/>
            <a:ext cx="3063875" cy="1701800"/>
            <a:chOff x="1776" y="912"/>
            <a:chExt cx="1930" cy="1072"/>
          </a:xfrm>
        </p:grpSpPr>
        <p:sp>
          <p:nvSpPr>
            <p:cNvPr id="28686" name="Text Box 14"/>
            <p:cNvSpPr txBox="1">
              <a:spLocks noChangeArrowheads="1"/>
            </p:cNvSpPr>
            <p:nvPr/>
          </p:nvSpPr>
          <p:spPr bwMode="auto">
            <a:xfrm>
              <a:off x="2064" y="1248"/>
              <a:ext cx="164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/>
                <a:t>Dolphin       Zebra</a:t>
              </a:r>
            </a:p>
          </p:txBody>
        </p:sp>
        <p:sp>
          <p:nvSpPr>
            <p:cNvPr id="28687" name="Text Box 15"/>
            <p:cNvSpPr txBox="1">
              <a:spLocks noChangeArrowheads="1"/>
            </p:cNvSpPr>
            <p:nvPr/>
          </p:nvSpPr>
          <p:spPr bwMode="auto">
            <a:xfrm>
              <a:off x="2160" y="912"/>
              <a:ext cx="1436" cy="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600"/>
                <a:t>Class Labeled</a:t>
              </a:r>
            </a:p>
          </p:txBody>
        </p:sp>
        <p:sp>
          <p:nvSpPr>
            <p:cNvPr id="28688" name="Oval 16"/>
            <p:cNvSpPr>
              <a:spLocks noChangeAspect="1" noChangeArrowheads="1"/>
            </p:cNvSpPr>
            <p:nvPr/>
          </p:nvSpPr>
          <p:spPr bwMode="auto">
            <a:xfrm>
              <a:off x="2160" y="1536"/>
              <a:ext cx="345" cy="345"/>
            </a:xfrm>
            <a:prstGeom prst="ellipse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9" name="Oval 17"/>
            <p:cNvSpPr>
              <a:spLocks noChangeAspect="1" noChangeArrowheads="1"/>
            </p:cNvSpPr>
            <p:nvPr/>
          </p:nvSpPr>
          <p:spPr bwMode="auto">
            <a:xfrm>
              <a:off x="3312" y="1536"/>
              <a:ext cx="345" cy="345"/>
            </a:xfrm>
            <a:prstGeom prst="ellipse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0" name="Rectangle 18"/>
            <p:cNvSpPr>
              <a:spLocks noChangeArrowheads="1"/>
            </p:cNvSpPr>
            <p:nvPr/>
          </p:nvSpPr>
          <p:spPr bwMode="auto">
            <a:xfrm>
              <a:off x="2064" y="1248"/>
              <a:ext cx="1632" cy="672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1" name="Text Box 19"/>
            <p:cNvSpPr txBox="1">
              <a:spLocks noChangeArrowheads="1"/>
            </p:cNvSpPr>
            <p:nvPr/>
          </p:nvSpPr>
          <p:spPr bwMode="auto">
            <a:xfrm rot="16200000">
              <a:off x="1520" y="1440"/>
              <a:ext cx="80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/>
                <a:t>Classes</a:t>
              </a:r>
            </a:p>
          </p:txBody>
        </p:sp>
      </p:grpSp>
      <p:grpSp>
        <p:nvGrpSpPr>
          <p:cNvPr id="28692" name="Group 20"/>
          <p:cNvGrpSpPr>
            <a:grpSpLocks/>
          </p:cNvGrpSpPr>
          <p:nvPr/>
        </p:nvGrpSpPr>
        <p:grpSpPr bwMode="auto">
          <a:xfrm>
            <a:off x="4763" y="3709988"/>
            <a:ext cx="5105400" cy="1547812"/>
            <a:chOff x="1152" y="2625"/>
            <a:chExt cx="3216" cy="975"/>
          </a:xfrm>
        </p:grpSpPr>
        <p:sp>
          <p:nvSpPr>
            <p:cNvPr id="28693" name="Oval 21"/>
            <p:cNvSpPr>
              <a:spLocks noChangeAspect="1" noChangeArrowheads="1"/>
            </p:cNvSpPr>
            <p:nvPr/>
          </p:nvSpPr>
          <p:spPr bwMode="auto">
            <a:xfrm>
              <a:off x="1584" y="2696"/>
              <a:ext cx="345" cy="34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4" name="Oval 22"/>
            <p:cNvSpPr>
              <a:spLocks noChangeAspect="1" noChangeArrowheads="1"/>
            </p:cNvSpPr>
            <p:nvPr/>
          </p:nvSpPr>
          <p:spPr bwMode="auto">
            <a:xfrm>
              <a:off x="2727" y="2696"/>
              <a:ext cx="345" cy="34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5" name="Oval 23"/>
            <p:cNvSpPr>
              <a:spLocks noChangeAspect="1" noChangeArrowheads="1"/>
            </p:cNvSpPr>
            <p:nvPr/>
          </p:nvSpPr>
          <p:spPr bwMode="auto">
            <a:xfrm>
              <a:off x="3879" y="2696"/>
              <a:ext cx="345" cy="34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6" name="Text Box 24"/>
            <p:cNvSpPr txBox="1">
              <a:spLocks noChangeArrowheads="1"/>
            </p:cNvSpPr>
            <p:nvPr/>
          </p:nvSpPr>
          <p:spPr bwMode="auto">
            <a:xfrm>
              <a:off x="1392" y="3032"/>
              <a:ext cx="69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/>
                <a:t>Smelly</a:t>
              </a:r>
            </a:p>
          </p:txBody>
        </p:sp>
        <p:sp>
          <p:nvSpPr>
            <p:cNvPr id="28697" name="Text Box 25"/>
            <p:cNvSpPr txBox="1">
              <a:spLocks noChangeArrowheads="1"/>
            </p:cNvSpPr>
            <p:nvPr/>
          </p:nvSpPr>
          <p:spPr bwMode="auto">
            <a:xfrm>
              <a:off x="2592" y="3032"/>
              <a:ext cx="62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/>
                <a:t>Water</a:t>
              </a:r>
            </a:p>
          </p:txBody>
        </p:sp>
        <p:sp>
          <p:nvSpPr>
            <p:cNvPr id="28698" name="Text Box 26"/>
            <p:cNvSpPr txBox="1">
              <a:spLocks noChangeArrowheads="1"/>
            </p:cNvSpPr>
            <p:nvPr/>
          </p:nvSpPr>
          <p:spPr bwMode="auto">
            <a:xfrm>
              <a:off x="3782" y="3032"/>
              <a:ext cx="58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/>
                <a:t>Timid</a:t>
              </a:r>
            </a:p>
          </p:txBody>
        </p:sp>
        <p:graphicFrame>
          <p:nvGraphicFramePr>
            <p:cNvPr id="28699" name="Object 27"/>
            <p:cNvGraphicFramePr>
              <a:graphicFrameLocks noChangeAspect="1"/>
            </p:cNvGraphicFramePr>
            <p:nvPr/>
          </p:nvGraphicFramePr>
          <p:xfrm>
            <a:off x="1639" y="2648"/>
            <a:ext cx="271" cy="383"/>
          </p:xfrm>
          <a:graphic>
            <a:graphicData uri="http://schemas.openxmlformats.org/presentationml/2006/ole">
              <p:oleObj spid="_x0000_s18958" name="Equation" r:id="rId6" imgW="152280" imgH="215640" progId="Equation.3">
                <p:embed/>
              </p:oleObj>
            </a:graphicData>
          </a:graphic>
        </p:graphicFrame>
        <p:graphicFrame>
          <p:nvGraphicFramePr>
            <p:cNvPr id="28700" name="Object 28"/>
            <p:cNvGraphicFramePr>
              <a:graphicFrameLocks noChangeAspect="1"/>
            </p:cNvGraphicFramePr>
            <p:nvPr/>
          </p:nvGraphicFramePr>
          <p:xfrm>
            <a:off x="2755" y="2647"/>
            <a:ext cx="317" cy="385"/>
          </p:xfrm>
          <a:graphic>
            <a:graphicData uri="http://schemas.openxmlformats.org/presentationml/2006/ole">
              <p:oleObj spid="_x0000_s18959" name="Equation" r:id="rId7" imgW="177480" imgH="215640" progId="Equation.3">
                <p:embed/>
              </p:oleObj>
            </a:graphicData>
          </a:graphic>
        </p:graphicFrame>
        <p:graphicFrame>
          <p:nvGraphicFramePr>
            <p:cNvPr id="28701" name="Object 29"/>
            <p:cNvGraphicFramePr>
              <a:graphicFrameLocks noChangeAspect="1"/>
            </p:cNvGraphicFramePr>
            <p:nvPr/>
          </p:nvGraphicFramePr>
          <p:xfrm>
            <a:off x="3888" y="2640"/>
            <a:ext cx="294" cy="408"/>
          </p:xfrm>
          <a:graphic>
            <a:graphicData uri="http://schemas.openxmlformats.org/presentationml/2006/ole">
              <p:oleObj spid="_x0000_s18960" name="Equation" r:id="rId8" imgW="164880" imgH="228600" progId="Equation.3">
                <p:embed/>
              </p:oleObj>
            </a:graphicData>
          </a:graphic>
        </p:graphicFrame>
        <p:sp>
          <p:nvSpPr>
            <p:cNvPr id="28702" name="Rectangle 30"/>
            <p:cNvSpPr>
              <a:spLocks noChangeArrowheads="1"/>
            </p:cNvSpPr>
            <p:nvPr/>
          </p:nvSpPr>
          <p:spPr bwMode="auto">
            <a:xfrm>
              <a:off x="1440" y="2649"/>
              <a:ext cx="2895" cy="951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03" name="Text Box 31"/>
            <p:cNvSpPr txBox="1">
              <a:spLocks noChangeArrowheads="1"/>
            </p:cNvSpPr>
            <p:nvPr/>
          </p:nvSpPr>
          <p:spPr bwMode="auto">
            <a:xfrm rot="16200000">
              <a:off x="832" y="2945"/>
              <a:ext cx="92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/>
                <a:t>Attributes</a:t>
              </a:r>
            </a:p>
          </p:txBody>
        </p:sp>
      </p:grpSp>
      <p:grpSp>
        <p:nvGrpSpPr>
          <p:cNvPr id="28704" name="Group 32"/>
          <p:cNvGrpSpPr>
            <a:grpSpLocks/>
          </p:cNvGrpSpPr>
          <p:nvPr/>
        </p:nvGrpSpPr>
        <p:grpSpPr bwMode="auto">
          <a:xfrm>
            <a:off x="584200" y="4768850"/>
            <a:ext cx="5283200" cy="488950"/>
            <a:chOff x="368" y="3004"/>
            <a:chExt cx="3328" cy="308"/>
          </a:xfrm>
        </p:grpSpPr>
        <p:sp>
          <p:nvSpPr>
            <p:cNvPr id="28705" name="Text Box 33"/>
            <p:cNvSpPr txBox="1">
              <a:spLocks noChangeArrowheads="1"/>
            </p:cNvSpPr>
            <p:nvPr/>
          </p:nvSpPr>
          <p:spPr bwMode="auto">
            <a:xfrm>
              <a:off x="368" y="3004"/>
              <a:ext cx="2784" cy="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600"/>
                <a:t>0.53            0.89             0.59</a:t>
              </a:r>
            </a:p>
          </p:txBody>
        </p:sp>
        <p:sp>
          <p:nvSpPr>
            <p:cNvPr id="28706" name="Text Box 34"/>
            <p:cNvSpPr txBox="1">
              <a:spLocks noChangeArrowheads="1"/>
            </p:cNvSpPr>
            <p:nvPr/>
          </p:nvSpPr>
          <p:spPr bwMode="auto">
            <a:xfrm>
              <a:off x="3174" y="3024"/>
              <a:ext cx="52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/>
                <a:t>AUC</a:t>
              </a:r>
            </a:p>
          </p:txBody>
        </p:sp>
      </p:grpSp>
      <p:sp>
        <p:nvSpPr>
          <p:cNvPr id="28707" name="Line 35"/>
          <p:cNvSpPr>
            <a:spLocks noChangeShapeType="1"/>
          </p:cNvSpPr>
          <p:nvPr/>
        </p:nvSpPr>
        <p:spPr bwMode="auto">
          <a:xfrm flipV="1">
            <a:off x="7261225" y="3684588"/>
            <a:ext cx="0" cy="1984375"/>
          </a:xfrm>
          <a:prstGeom prst="line">
            <a:avLst/>
          </a:prstGeom>
          <a:noFill/>
          <a:ln w="222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708" name="Text Box 36"/>
          <p:cNvSpPr txBox="1">
            <a:spLocks noChangeArrowheads="1"/>
          </p:cNvSpPr>
          <p:nvPr/>
        </p:nvSpPr>
        <p:spPr bwMode="auto">
          <a:xfrm>
            <a:off x="7434263" y="4524375"/>
            <a:ext cx="1801812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600">
                <a:solidFill>
                  <a:srgbClr val="0000FF"/>
                </a:solidFill>
              </a:rPr>
              <a:t>Bottom-up </a:t>
            </a:r>
          </a:p>
          <a:p>
            <a:r>
              <a:rPr lang="en-US" sz="2600">
                <a:solidFill>
                  <a:srgbClr val="0000FF"/>
                </a:solidFill>
              </a:rPr>
              <a:t>Influence</a:t>
            </a:r>
          </a:p>
        </p:txBody>
      </p:sp>
      <p:grpSp>
        <p:nvGrpSpPr>
          <p:cNvPr id="28709" name="Group 37"/>
          <p:cNvGrpSpPr>
            <a:grpSpLocks/>
          </p:cNvGrpSpPr>
          <p:nvPr/>
        </p:nvGrpSpPr>
        <p:grpSpPr bwMode="auto">
          <a:xfrm>
            <a:off x="914400" y="2514600"/>
            <a:ext cx="3657600" cy="1295400"/>
            <a:chOff x="1728" y="1872"/>
            <a:chExt cx="2304" cy="816"/>
          </a:xfrm>
        </p:grpSpPr>
        <p:sp>
          <p:nvSpPr>
            <p:cNvPr id="28710" name="Line 38"/>
            <p:cNvSpPr>
              <a:spLocks noChangeShapeType="1"/>
            </p:cNvSpPr>
            <p:nvPr/>
          </p:nvSpPr>
          <p:spPr bwMode="auto">
            <a:xfrm>
              <a:off x="2352" y="1880"/>
              <a:ext cx="528" cy="808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1" name="Line 39"/>
            <p:cNvSpPr>
              <a:spLocks noChangeShapeType="1"/>
            </p:cNvSpPr>
            <p:nvPr/>
          </p:nvSpPr>
          <p:spPr bwMode="auto">
            <a:xfrm>
              <a:off x="2360" y="1872"/>
              <a:ext cx="1672" cy="816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2" name="Line 40"/>
            <p:cNvSpPr>
              <a:spLocks noChangeShapeType="1"/>
            </p:cNvSpPr>
            <p:nvPr/>
          </p:nvSpPr>
          <p:spPr bwMode="auto">
            <a:xfrm>
              <a:off x="3456" y="1872"/>
              <a:ext cx="576" cy="816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3" name="Line 41"/>
            <p:cNvSpPr>
              <a:spLocks noChangeShapeType="1"/>
            </p:cNvSpPr>
            <p:nvPr/>
          </p:nvSpPr>
          <p:spPr bwMode="auto">
            <a:xfrm flipH="1">
              <a:off x="1728" y="1872"/>
              <a:ext cx="1728" cy="816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4" name="Line 42"/>
            <p:cNvSpPr>
              <a:spLocks noChangeShapeType="1"/>
            </p:cNvSpPr>
            <p:nvPr/>
          </p:nvSpPr>
          <p:spPr bwMode="auto">
            <a:xfrm flipH="1">
              <a:off x="2880" y="1880"/>
              <a:ext cx="576" cy="808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5" name="Line 43"/>
            <p:cNvSpPr>
              <a:spLocks noChangeShapeType="1"/>
            </p:cNvSpPr>
            <p:nvPr/>
          </p:nvSpPr>
          <p:spPr bwMode="auto">
            <a:xfrm flipH="1">
              <a:off x="1728" y="1888"/>
              <a:ext cx="624" cy="800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716" name="Line 44"/>
          <p:cNvSpPr>
            <a:spLocks noChangeShapeType="1"/>
          </p:cNvSpPr>
          <p:nvPr/>
        </p:nvSpPr>
        <p:spPr bwMode="auto">
          <a:xfrm flipV="1">
            <a:off x="7262813" y="1643063"/>
            <a:ext cx="0" cy="1984375"/>
          </a:xfrm>
          <a:prstGeom prst="line">
            <a:avLst/>
          </a:prstGeom>
          <a:noFill/>
          <a:ln w="22225">
            <a:solidFill>
              <a:srgbClr val="0000FF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717" name="Text Box 45"/>
          <p:cNvSpPr txBox="1">
            <a:spLocks noChangeArrowheads="1"/>
          </p:cNvSpPr>
          <p:nvPr/>
        </p:nvSpPr>
        <p:spPr bwMode="auto">
          <a:xfrm>
            <a:off x="7458075" y="1905000"/>
            <a:ext cx="1654175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600">
                <a:solidFill>
                  <a:srgbClr val="0000FF"/>
                </a:solidFill>
              </a:rPr>
              <a:t>Top-down</a:t>
            </a:r>
          </a:p>
          <a:p>
            <a:r>
              <a:rPr lang="en-US" sz="2600">
                <a:solidFill>
                  <a:srgbClr val="0000FF"/>
                </a:solidFill>
              </a:rPr>
              <a:t>Influence</a:t>
            </a:r>
          </a:p>
        </p:txBody>
      </p:sp>
      <p:sp>
        <p:nvSpPr>
          <p:cNvPr id="28718" name="Text Box 46"/>
          <p:cNvSpPr txBox="1">
            <a:spLocks noChangeArrowheads="1"/>
          </p:cNvSpPr>
          <p:nvPr/>
        </p:nvSpPr>
        <p:spPr bwMode="auto">
          <a:xfrm>
            <a:off x="4489450" y="1612900"/>
            <a:ext cx="1987550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600">
                <a:solidFill>
                  <a:srgbClr val="FF0000"/>
                </a:solidFill>
              </a:rPr>
              <a:t>  Use class </a:t>
            </a:r>
          </a:p>
          <a:p>
            <a:r>
              <a:rPr lang="en-US" sz="2600">
                <a:solidFill>
                  <a:srgbClr val="FF0000"/>
                </a:solidFill>
              </a:rPr>
              <a:t>labeled data</a:t>
            </a:r>
          </a:p>
        </p:txBody>
      </p:sp>
      <p:sp>
        <p:nvSpPr>
          <p:cNvPr id="28720" name="Line 48"/>
          <p:cNvSpPr>
            <a:spLocks noChangeShapeType="1"/>
          </p:cNvSpPr>
          <p:nvPr/>
        </p:nvSpPr>
        <p:spPr bwMode="auto">
          <a:xfrm>
            <a:off x="4038600" y="1828800"/>
            <a:ext cx="457200" cy="22860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28723" name="Object 51"/>
          <p:cNvGraphicFramePr>
            <a:graphicFrameLocks noChangeAspect="1"/>
          </p:cNvGraphicFramePr>
          <p:nvPr/>
        </p:nvGraphicFramePr>
        <p:xfrm>
          <a:off x="4424363" y="2800350"/>
          <a:ext cx="536575" cy="646113"/>
        </p:xfrm>
        <a:graphic>
          <a:graphicData uri="http://schemas.openxmlformats.org/presentationml/2006/ole">
            <p:oleObj spid="_x0000_s18961" name="Equation" r:id="rId9" imgW="190440" imgH="228600" progId="Equation.3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69694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07" grpId="0" animBg="1"/>
      <p:bldP spid="28708" grpId="0"/>
      <p:bldP spid="28716" grpId="0" animBg="1"/>
      <p:bldP spid="28717" grpId="0"/>
      <p:bldP spid="28718" grpId="0"/>
      <p:bldP spid="287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Formulation</a:t>
            </a:r>
          </a:p>
        </p:txBody>
      </p:sp>
      <p:graphicFrame>
        <p:nvGraphicFramePr>
          <p:cNvPr id="47108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762000" y="2657475"/>
          <a:ext cx="1033463" cy="531813"/>
        </p:xfrm>
        <a:graphic>
          <a:graphicData uri="http://schemas.openxmlformats.org/presentationml/2006/ole">
            <p:oleObj spid="_x0000_s33439" name="Equation" r:id="rId3" imgW="444240" imgH="228600" progId="Equation.3">
              <p:embed/>
            </p:oleObj>
          </a:graphicData>
        </a:graphic>
      </p:graphicFrame>
      <p:graphicFrame>
        <p:nvGraphicFramePr>
          <p:cNvPr id="47112" name="Object 8"/>
          <p:cNvGraphicFramePr>
            <a:graphicFrameLocks noChangeAspect="1"/>
          </p:cNvGraphicFramePr>
          <p:nvPr/>
        </p:nvGraphicFramePr>
        <p:xfrm>
          <a:off x="3733800" y="2657475"/>
          <a:ext cx="1476375" cy="531813"/>
        </p:xfrm>
        <a:graphic>
          <a:graphicData uri="http://schemas.openxmlformats.org/presentationml/2006/ole">
            <p:oleObj spid="_x0000_s33440" name="Equation" r:id="rId4" imgW="634680" imgH="228600" progId="Equation.3">
              <p:embed/>
            </p:oleObj>
          </a:graphicData>
        </a:graphic>
      </p:graphicFrame>
      <p:graphicFrame>
        <p:nvGraphicFramePr>
          <p:cNvPr id="47115" name="Object 11"/>
          <p:cNvGraphicFramePr>
            <a:graphicFrameLocks noChangeAspect="1"/>
          </p:cNvGraphicFramePr>
          <p:nvPr/>
        </p:nvGraphicFramePr>
        <p:xfrm>
          <a:off x="6938963" y="2657475"/>
          <a:ext cx="1062037" cy="531813"/>
        </p:xfrm>
        <a:graphic>
          <a:graphicData uri="http://schemas.openxmlformats.org/presentationml/2006/ole">
            <p:oleObj spid="_x0000_s33441" name="Equation" r:id="rId5" imgW="457200" imgH="228600" progId="Equation.3">
              <p:embed/>
            </p:oleObj>
          </a:graphicData>
        </a:graphic>
      </p:graphicFrame>
      <p:sp>
        <p:nvSpPr>
          <p:cNvPr id="47116" name="Text Box 12"/>
          <p:cNvSpPr txBox="1">
            <a:spLocks noChangeArrowheads="1"/>
          </p:cNvSpPr>
          <p:nvPr/>
        </p:nvSpPr>
        <p:spPr bwMode="auto">
          <a:xfrm>
            <a:off x="0" y="3609975"/>
            <a:ext cx="2290811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dirty="0"/>
              <a:t>Standard binary attribute   </a:t>
            </a:r>
          </a:p>
          <a:p>
            <a:r>
              <a:rPr lang="en-US" sz="1600" dirty="0" smtClean="0"/>
              <a:t>Classifier          term </a:t>
            </a:r>
            <a:endParaRPr lang="en-US" sz="1600" dirty="0"/>
          </a:p>
        </p:txBody>
      </p:sp>
      <p:sp>
        <p:nvSpPr>
          <p:cNvPr id="47117" name="Text Box 13"/>
          <p:cNvSpPr txBox="1">
            <a:spLocks noChangeArrowheads="1"/>
          </p:cNvSpPr>
          <p:nvPr/>
        </p:nvSpPr>
        <p:spPr bwMode="auto">
          <a:xfrm>
            <a:off x="0" y="4371975"/>
            <a:ext cx="256698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Uses training examples </a:t>
            </a:r>
          </a:p>
          <a:p>
            <a:r>
              <a:rPr lang="en-US" sz="1600"/>
              <a:t>available for each attribute</a:t>
            </a:r>
          </a:p>
        </p:txBody>
      </p:sp>
      <p:sp>
        <p:nvSpPr>
          <p:cNvPr id="47118" name="Text Box 14"/>
          <p:cNvSpPr txBox="1">
            <a:spLocks noChangeArrowheads="1"/>
          </p:cNvSpPr>
          <p:nvPr/>
        </p:nvSpPr>
        <p:spPr bwMode="auto">
          <a:xfrm>
            <a:off x="0" y="5335588"/>
            <a:ext cx="23971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Logistic regressor model</a:t>
            </a:r>
          </a:p>
        </p:txBody>
      </p:sp>
      <p:graphicFrame>
        <p:nvGraphicFramePr>
          <p:cNvPr id="47123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2120753"/>
              </p:ext>
            </p:extLst>
          </p:nvPr>
        </p:nvGraphicFramePr>
        <p:xfrm>
          <a:off x="839674" y="3887788"/>
          <a:ext cx="411162" cy="307975"/>
        </p:xfrm>
        <a:graphic>
          <a:graphicData uri="http://schemas.openxmlformats.org/presentationml/2006/ole">
            <p:oleObj spid="_x0000_s33442" name="Equation" r:id="rId6" imgW="304560" imgH="228600" progId="Equation.3">
              <p:embed/>
            </p:oleObj>
          </a:graphicData>
        </a:graphic>
      </p:graphicFrame>
      <p:graphicFrame>
        <p:nvGraphicFramePr>
          <p:cNvPr id="47126" name="Object 22"/>
          <p:cNvGraphicFramePr>
            <a:graphicFrameLocks noChangeAspect="1"/>
          </p:cNvGraphicFramePr>
          <p:nvPr/>
        </p:nvGraphicFramePr>
        <p:xfrm>
          <a:off x="2306638" y="3649663"/>
          <a:ext cx="292100" cy="292100"/>
        </p:xfrm>
        <a:graphic>
          <a:graphicData uri="http://schemas.openxmlformats.org/presentationml/2006/ole">
            <p:oleObj spid="_x0000_s33443" name="Equation" r:id="rId7" imgW="215640" imgH="215640" progId="Equation.3">
              <p:embed/>
            </p:oleObj>
          </a:graphicData>
        </a:graphic>
      </p:graphicFrame>
      <p:graphicFrame>
        <p:nvGraphicFramePr>
          <p:cNvPr id="47151" name="Object 47"/>
          <p:cNvGraphicFramePr>
            <a:graphicFrameLocks noChangeAspect="1"/>
          </p:cNvGraphicFramePr>
          <p:nvPr/>
        </p:nvGraphicFramePr>
        <p:xfrm>
          <a:off x="2547938" y="2676525"/>
          <a:ext cx="609600" cy="406400"/>
        </p:xfrm>
        <a:graphic>
          <a:graphicData uri="http://schemas.openxmlformats.org/presentationml/2006/ole">
            <p:oleObj spid="_x0000_s33444" name="Equation" r:id="rId8" imgW="139680" imgH="139680" progId="Equation.3">
              <p:embed/>
            </p:oleObj>
          </a:graphicData>
        </a:graphic>
      </p:graphicFrame>
      <p:graphicFrame>
        <p:nvGraphicFramePr>
          <p:cNvPr id="47155" name="Object 51"/>
          <p:cNvGraphicFramePr>
            <a:graphicFrameLocks noChangeAspect="1"/>
          </p:cNvGraphicFramePr>
          <p:nvPr/>
        </p:nvGraphicFramePr>
        <p:xfrm>
          <a:off x="5943600" y="2678113"/>
          <a:ext cx="609600" cy="406400"/>
        </p:xfrm>
        <a:graphic>
          <a:graphicData uri="http://schemas.openxmlformats.org/presentationml/2006/ole">
            <p:oleObj spid="_x0000_s33445" name="Equation" r:id="rId9" imgW="139680" imgH="139680" progId="Equation.3">
              <p:embed/>
            </p:oleObj>
          </a:graphicData>
        </a:graphic>
      </p:graphicFrame>
      <p:sp>
        <p:nvSpPr>
          <p:cNvPr id="47156" name="Text Box 52"/>
          <p:cNvSpPr txBox="1">
            <a:spLocks noChangeArrowheads="1"/>
          </p:cNvSpPr>
          <p:nvPr/>
        </p:nvSpPr>
        <p:spPr bwMode="auto">
          <a:xfrm>
            <a:off x="901700" y="1331913"/>
            <a:ext cx="29289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/>
              <a:t>- Attribute classifiers</a:t>
            </a:r>
          </a:p>
        </p:txBody>
      </p:sp>
      <p:sp>
        <p:nvSpPr>
          <p:cNvPr id="47157" name="Text Box 53"/>
          <p:cNvSpPr txBox="1">
            <a:spLocks noChangeArrowheads="1"/>
          </p:cNvSpPr>
          <p:nvPr/>
        </p:nvSpPr>
        <p:spPr bwMode="auto">
          <a:xfrm>
            <a:off x="901700" y="1730375"/>
            <a:ext cx="4892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/>
              <a:t>- Attribute vectors of known class k</a:t>
            </a:r>
          </a:p>
        </p:txBody>
      </p:sp>
      <p:graphicFrame>
        <p:nvGraphicFramePr>
          <p:cNvPr id="47160" name="Object 56"/>
          <p:cNvGraphicFramePr>
            <a:graphicFrameLocks noChangeAspect="1"/>
          </p:cNvGraphicFramePr>
          <p:nvPr/>
        </p:nvGraphicFramePr>
        <p:xfrm>
          <a:off x="630238" y="1395413"/>
          <a:ext cx="384175" cy="384175"/>
        </p:xfrm>
        <a:graphic>
          <a:graphicData uri="http://schemas.openxmlformats.org/presentationml/2006/ole">
            <p:oleObj spid="_x0000_s33446" name="Equation" r:id="rId10" imgW="177480" imgH="177480" progId="Equation.3">
              <p:embed/>
            </p:oleObj>
          </a:graphicData>
        </a:graphic>
      </p:graphicFrame>
      <p:graphicFrame>
        <p:nvGraphicFramePr>
          <p:cNvPr id="47163" name="Object 59"/>
          <p:cNvGraphicFramePr>
            <a:graphicFrameLocks noChangeAspect="1"/>
          </p:cNvGraphicFramePr>
          <p:nvPr/>
        </p:nvGraphicFramePr>
        <p:xfrm>
          <a:off x="582613" y="1752600"/>
          <a:ext cx="393700" cy="474663"/>
        </p:xfrm>
        <a:graphic>
          <a:graphicData uri="http://schemas.openxmlformats.org/presentationml/2006/ole">
            <p:oleObj spid="_x0000_s33447" name="Equation" r:id="rId11" imgW="190440" imgH="228600" progId="Equation.3">
              <p:embed/>
            </p:oleObj>
          </a:graphicData>
        </a:graphic>
      </p:graphicFrame>
      <p:sp>
        <p:nvSpPr>
          <p:cNvPr id="47164" name="Rectangle 60"/>
          <p:cNvSpPr>
            <a:spLocks noChangeArrowheads="1"/>
          </p:cNvSpPr>
          <p:nvPr/>
        </p:nvSpPr>
        <p:spPr bwMode="auto">
          <a:xfrm>
            <a:off x="3429000" y="2362200"/>
            <a:ext cx="4800600" cy="13716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-69850" y="6268930"/>
            <a:ext cx="92138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D. </a:t>
            </a:r>
            <a:r>
              <a:rPr lang="en-US" dirty="0" err="1"/>
              <a:t>Mahajan</a:t>
            </a:r>
            <a:r>
              <a:rPr lang="en-US" dirty="0"/>
              <a:t>, S. </a:t>
            </a:r>
            <a:r>
              <a:rPr lang="en-US" dirty="0" err="1"/>
              <a:t>Sellamanickam</a:t>
            </a:r>
            <a:r>
              <a:rPr lang="en-US" dirty="0"/>
              <a:t>, and V. Nair. A joint learning framework for attribute models and</a:t>
            </a:r>
          </a:p>
          <a:p>
            <a:r>
              <a:rPr lang="en-US" dirty="0" smtClean="0"/>
              <a:t>object </a:t>
            </a:r>
            <a:r>
              <a:rPr lang="en-US" dirty="0"/>
              <a:t>descriptions. In ICCV, 2011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53984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6" grpId="0"/>
      <p:bldP spid="47117" grpId="0"/>
      <p:bldP spid="47118" grpId="0"/>
      <p:bldP spid="4716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Formulation</a:t>
            </a:r>
          </a:p>
        </p:txBody>
      </p:sp>
      <p:graphicFrame>
        <p:nvGraphicFramePr>
          <p:cNvPr id="69635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762000" y="2657475"/>
          <a:ext cx="1033463" cy="531813"/>
        </p:xfrm>
        <a:graphic>
          <a:graphicData uri="http://schemas.openxmlformats.org/presentationml/2006/ole">
            <p:oleObj spid="_x0000_s34759" name="Equation" r:id="rId3" imgW="444240" imgH="228600" progId="Equation.3">
              <p:embed/>
            </p:oleObj>
          </a:graphicData>
        </a:graphic>
      </p:graphicFrame>
      <p:graphicFrame>
        <p:nvGraphicFramePr>
          <p:cNvPr id="69636" name="Object 4"/>
          <p:cNvGraphicFramePr>
            <a:graphicFrameLocks noChangeAspect="1"/>
          </p:cNvGraphicFramePr>
          <p:nvPr/>
        </p:nvGraphicFramePr>
        <p:xfrm>
          <a:off x="3733800" y="2657475"/>
          <a:ext cx="1476375" cy="531813"/>
        </p:xfrm>
        <a:graphic>
          <a:graphicData uri="http://schemas.openxmlformats.org/presentationml/2006/ole">
            <p:oleObj spid="_x0000_s34760" name="Equation" r:id="rId4" imgW="634680" imgH="228600" progId="Equation.3">
              <p:embed/>
            </p:oleObj>
          </a:graphicData>
        </a:graphic>
      </p:graphicFrame>
      <p:graphicFrame>
        <p:nvGraphicFramePr>
          <p:cNvPr id="69637" name="Object 5"/>
          <p:cNvGraphicFramePr>
            <a:graphicFrameLocks noChangeAspect="1"/>
          </p:cNvGraphicFramePr>
          <p:nvPr/>
        </p:nvGraphicFramePr>
        <p:xfrm>
          <a:off x="6938963" y="2657475"/>
          <a:ext cx="1062037" cy="531813"/>
        </p:xfrm>
        <a:graphic>
          <a:graphicData uri="http://schemas.openxmlformats.org/presentationml/2006/ole">
            <p:oleObj spid="_x0000_s34761" name="Equation" r:id="rId5" imgW="457200" imgH="228600" progId="Equation.3">
              <p:embed/>
            </p:oleObj>
          </a:graphicData>
        </a:graphic>
      </p:graphicFrame>
      <p:sp>
        <p:nvSpPr>
          <p:cNvPr id="69638" name="Text Box 6"/>
          <p:cNvSpPr txBox="1">
            <a:spLocks noChangeArrowheads="1"/>
          </p:cNvSpPr>
          <p:nvPr/>
        </p:nvSpPr>
        <p:spPr bwMode="auto">
          <a:xfrm>
            <a:off x="0" y="3609975"/>
            <a:ext cx="25812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Standard binary attribute   </a:t>
            </a:r>
          </a:p>
          <a:p>
            <a:r>
              <a:rPr lang="en-US" sz="1600"/>
              <a:t>classifier        term </a:t>
            </a:r>
          </a:p>
        </p:txBody>
      </p:sp>
      <p:sp>
        <p:nvSpPr>
          <p:cNvPr id="69639" name="Text Box 7"/>
          <p:cNvSpPr txBox="1">
            <a:spLocks noChangeArrowheads="1"/>
          </p:cNvSpPr>
          <p:nvPr/>
        </p:nvSpPr>
        <p:spPr bwMode="auto">
          <a:xfrm>
            <a:off x="0" y="4371975"/>
            <a:ext cx="256698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Uses training examples </a:t>
            </a:r>
          </a:p>
          <a:p>
            <a:r>
              <a:rPr lang="en-US" sz="1600"/>
              <a:t>available for each attribute</a:t>
            </a:r>
          </a:p>
        </p:txBody>
      </p:sp>
      <p:sp>
        <p:nvSpPr>
          <p:cNvPr id="69640" name="Text Box 8"/>
          <p:cNvSpPr txBox="1">
            <a:spLocks noChangeArrowheads="1"/>
          </p:cNvSpPr>
          <p:nvPr/>
        </p:nvSpPr>
        <p:spPr bwMode="auto">
          <a:xfrm>
            <a:off x="0" y="5335588"/>
            <a:ext cx="23971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Logistic regressor model</a:t>
            </a:r>
          </a:p>
        </p:txBody>
      </p:sp>
      <p:sp>
        <p:nvSpPr>
          <p:cNvPr id="69641" name="Text Box 9"/>
          <p:cNvSpPr txBox="1">
            <a:spLocks noChangeArrowheads="1"/>
          </p:cNvSpPr>
          <p:nvPr/>
        </p:nvSpPr>
        <p:spPr bwMode="auto">
          <a:xfrm>
            <a:off x="2892425" y="3533775"/>
            <a:ext cx="291237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dirty="0"/>
              <a:t>Captures interaction between </a:t>
            </a:r>
          </a:p>
          <a:p>
            <a:r>
              <a:rPr lang="en-US" sz="1600" dirty="0"/>
              <a:t>attribute vectors  </a:t>
            </a:r>
            <a:r>
              <a:rPr lang="en-US" sz="1600" dirty="0" smtClean="0"/>
              <a:t>          </a:t>
            </a:r>
            <a:r>
              <a:rPr lang="en-US" sz="1600" dirty="0"/>
              <a:t>of known </a:t>
            </a:r>
          </a:p>
          <a:p>
            <a:r>
              <a:rPr lang="en-US" sz="1600" dirty="0"/>
              <a:t>classes and attribute classifiers</a:t>
            </a:r>
          </a:p>
        </p:txBody>
      </p:sp>
      <p:sp>
        <p:nvSpPr>
          <p:cNvPr id="69642" name="Text Box 10"/>
          <p:cNvSpPr txBox="1">
            <a:spLocks noChangeArrowheads="1"/>
          </p:cNvSpPr>
          <p:nvPr/>
        </p:nvSpPr>
        <p:spPr bwMode="auto">
          <a:xfrm>
            <a:off x="2898775" y="4475163"/>
            <a:ext cx="29892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/>
              <a:t>Uses known class labeled data  </a:t>
            </a:r>
          </a:p>
        </p:txBody>
      </p:sp>
      <p:graphicFrame>
        <p:nvGraphicFramePr>
          <p:cNvPr id="69643" name="Object 11"/>
          <p:cNvGraphicFramePr>
            <a:graphicFrameLocks noChangeAspect="1"/>
          </p:cNvGraphicFramePr>
          <p:nvPr/>
        </p:nvGraphicFramePr>
        <p:xfrm>
          <a:off x="884238" y="3887788"/>
          <a:ext cx="411162" cy="307975"/>
        </p:xfrm>
        <a:graphic>
          <a:graphicData uri="http://schemas.openxmlformats.org/presentationml/2006/ole">
            <p:oleObj spid="_x0000_s34762" name="Equation" r:id="rId6" imgW="304560" imgH="228600" progId="Equation.3">
              <p:embed/>
            </p:oleObj>
          </a:graphicData>
        </a:graphic>
      </p:graphicFrame>
      <p:graphicFrame>
        <p:nvGraphicFramePr>
          <p:cNvPr id="69644" name="Object 12"/>
          <p:cNvGraphicFramePr>
            <a:graphicFrameLocks noChangeAspect="1"/>
          </p:cNvGraphicFramePr>
          <p:nvPr/>
        </p:nvGraphicFramePr>
        <p:xfrm>
          <a:off x="2306638" y="3649663"/>
          <a:ext cx="292100" cy="292100"/>
        </p:xfrm>
        <a:graphic>
          <a:graphicData uri="http://schemas.openxmlformats.org/presentationml/2006/ole">
            <p:oleObj spid="_x0000_s34763" name="Equation" r:id="rId7" imgW="215640" imgH="215640" progId="Equation.3">
              <p:embed/>
            </p:oleObj>
          </a:graphicData>
        </a:graphic>
      </p:graphicFrame>
      <p:graphicFrame>
        <p:nvGraphicFramePr>
          <p:cNvPr id="69645" name="Object 13"/>
          <p:cNvGraphicFramePr>
            <a:graphicFrameLocks noChangeAspect="1"/>
          </p:cNvGraphicFramePr>
          <p:nvPr/>
        </p:nvGraphicFramePr>
        <p:xfrm>
          <a:off x="4464050" y="3808413"/>
          <a:ext cx="401638" cy="314325"/>
        </p:xfrm>
        <a:graphic>
          <a:graphicData uri="http://schemas.openxmlformats.org/presentationml/2006/ole">
            <p:oleObj spid="_x0000_s34764" name="Equation" r:id="rId8" imgW="291960" imgH="228600" progId="Equation.3">
              <p:embed/>
            </p:oleObj>
          </a:graphicData>
        </a:graphic>
      </p:graphicFrame>
      <p:sp>
        <p:nvSpPr>
          <p:cNvPr id="69646" name="Text Box 14"/>
          <p:cNvSpPr txBox="1">
            <a:spLocks noChangeArrowheads="1"/>
          </p:cNvSpPr>
          <p:nvPr/>
        </p:nvSpPr>
        <p:spPr bwMode="auto">
          <a:xfrm>
            <a:off x="2900363" y="5029200"/>
            <a:ext cx="32766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 dirty="0"/>
              <a:t>For each class k, attribute vectors of all its images predicted </a:t>
            </a:r>
            <a:r>
              <a:rPr lang="en-US" sz="1600" dirty="0" smtClean="0"/>
              <a:t>using    </a:t>
            </a:r>
            <a:r>
              <a:rPr lang="en-US" sz="1600" dirty="0"/>
              <a:t>should cluster tightly around </a:t>
            </a:r>
          </a:p>
        </p:txBody>
      </p:sp>
      <p:graphicFrame>
        <p:nvGraphicFramePr>
          <p:cNvPr id="69647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11569848"/>
              </p:ext>
            </p:extLst>
          </p:nvPr>
        </p:nvGraphicFramePr>
        <p:xfrm>
          <a:off x="5377253" y="5338763"/>
          <a:ext cx="255588" cy="255587"/>
        </p:xfrm>
        <a:graphic>
          <a:graphicData uri="http://schemas.openxmlformats.org/presentationml/2006/ole">
            <p:oleObj spid="_x0000_s34765" name="Equation" r:id="rId9" imgW="177480" imgH="177480" progId="Equation.3">
              <p:embed/>
            </p:oleObj>
          </a:graphicData>
        </a:graphic>
      </p:graphicFrame>
      <p:graphicFrame>
        <p:nvGraphicFramePr>
          <p:cNvPr id="69648" name="Object 16"/>
          <p:cNvGraphicFramePr>
            <a:graphicFrameLocks noChangeAspect="1"/>
          </p:cNvGraphicFramePr>
          <p:nvPr/>
        </p:nvGraphicFramePr>
        <p:xfrm>
          <a:off x="5627688" y="5562600"/>
          <a:ext cx="255587" cy="304800"/>
        </p:xfrm>
        <a:graphic>
          <a:graphicData uri="http://schemas.openxmlformats.org/presentationml/2006/ole">
            <p:oleObj spid="_x0000_s34766" name="Equation" r:id="rId10" imgW="190440" imgH="228600" progId="Equation.3">
              <p:embed/>
            </p:oleObj>
          </a:graphicData>
        </a:graphic>
      </p:graphicFrame>
      <p:graphicFrame>
        <p:nvGraphicFramePr>
          <p:cNvPr id="69649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20644154"/>
              </p:ext>
            </p:extLst>
          </p:nvPr>
        </p:nvGraphicFramePr>
        <p:xfrm>
          <a:off x="5555623" y="4075113"/>
          <a:ext cx="255588" cy="255587"/>
        </p:xfrm>
        <a:graphic>
          <a:graphicData uri="http://schemas.openxmlformats.org/presentationml/2006/ole">
            <p:oleObj spid="_x0000_s34767" name="Equation" r:id="rId11" imgW="177480" imgH="177480" progId="Equation.3">
              <p:embed/>
            </p:oleObj>
          </a:graphicData>
        </a:graphic>
      </p:graphicFrame>
      <p:graphicFrame>
        <p:nvGraphicFramePr>
          <p:cNvPr id="69653" name="Object 21"/>
          <p:cNvGraphicFramePr>
            <a:graphicFrameLocks noChangeAspect="1"/>
          </p:cNvGraphicFramePr>
          <p:nvPr/>
        </p:nvGraphicFramePr>
        <p:xfrm>
          <a:off x="2547938" y="2676525"/>
          <a:ext cx="609600" cy="406400"/>
        </p:xfrm>
        <a:graphic>
          <a:graphicData uri="http://schemas.openxmlformats.org/presentationml/2006/ole">
            <p:oleObj spid="_x0000_s34768" name="Equation" r:id="rId12" imgW="139680" imgH="139680" progId="Equation.3">
              <p:embed/>
            </p:oleObj>
          </a:graphicData>
        </a:graphic>
      </p:graphicFrame>
      <p:graphicFrame>
        <p:nvGraphicFramePr>
          <p:cNvPr id="69654" name="Object 22"/>
          <p:cNvGraphicFramePr>
            <a:graphicFrameLocks noChangeAspect="1"/>
          </p:cNvGraphicFramePr>
          <p:nvPr/>
        </p:nvGraphicFramePr>
        <p:xfrm>
          <a:off x="5943600" y="2678113"/>
          <a:ext cx="609600" cy="406400"/>
        </p:xfrm>
        <a:graphic>
          <a:graphicData uri="http://schemas.openxmlformats.org/presentationml/2006/ole">
            <p:oleObj spid="_x0000_s34769" name="Equation" r:id="rId13" imgW="139680" imgH="139680" progId="Equation.3">
              <p:embed/>
            </p:oleObj>
          </a:graphicData>
        </a:graphic>
      </p:graphicFrame>
      <p:sp>
        <p:nvSpPr>
          <p:cNvPr id="69655" name="Text Box 23"/>
          <p:cNvSpPr txBox="1">
            <a:spLocks noChangeArrowheads="1"/>
          </p:cNvSpPr>
          <p:nvPr/>
        </p:nvSpPr>
        <p:spPr bwMode="auto">
          <a:xfrm>
            <a:off x="901700" y="1331913"/>
            <a:ext cx="29289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/>
              <a:t>- Attribute classifiers</a:t>
            </a:r>
          </a:p>
        </p:txBody>
      </p:sp>
      <p:sp>
        <p:nvSpPr>
          <p:cNvPr id="69656" name="Text Box 24"/>
          <p:cNvSpPr txBox="1">
            <a:spLocks noChangeArrowheads="1"/>
          </p:cNvSpPr>
          <p:nvPr/>
        </p:nvSpPr>
        <p:spPr bwMode="auto">
          <a:xfrm>
            <a:off x="901700" y="1730375"/>
            <a:ext cx="4892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/>
              <a:t>- Attribute vectors of known class k</a:t>
            </a:r>
          </a:p>
        </p:txBody>
      </p:sp>
      <p:graphicFrame>
        <p:nvGraphicFramePr>
          <p:cNvPr id="69657" name="Object 25"/>
          <p:cNvGraphicFramePr>
            <a:graphicFrameLocks noChangeAspect="1"/>
          </p:cNvGraphicFramePr>
          <p:nvPr/>
        </p:nvGraphicFramePr>
        <p:xfrm>
          <a:off x="630238" y="1395413"/>
          <a:ext cx="384175" cy="384175"/>
        </p:xfrm>
        <a:graphic>
          <a:graphicData uri="http://schemas.openxmlformats.org/presentationml/2006/ole">
            <p:oleObj spid="_x0000_s34770" name="Equation" r:id="rId14" imgW="177480" imgH="177480" progId="Equation.3">
              <p:embed/>
            </p:oleObj>
          </a:graphicData>
        </a:graphic>
      </p:graphicFrame>
      <p:graphicFrame>
        <p:nvGraphicFramePr>
          <p:cNvPr id="69658" name="Object 26"/>
          <p:cNvGraphicFramePr>
            <a:graphicFrameLocks noChangeAspect="1"/>
          </p:cNvGraphicFramePr>
          <p:nvPr/>
        </p:nvGraphicFramePr>
        <p:xfrm>
          <a:off x="582613" y="1752600"/>
          <a:ext cx="393700" cy="474663"/>
        </p:xfrm>
        <a:graphic>
          <a:graphicData uri="http://schemas.openxmlformats.org/presentationml/2006/ole">
            <p:oleObj spid="_x0000_s34771" name="Equation" r:id="rId15" imgW="190440" imgH="228600" progId="Equation.3">
              <p:embed/>
            </p:oleObj>
          </a:graphicData>
        </a:graphic>
      </p:graphicFrame>
      <p:sp>
        <p:nvSpPr>
          <p:cNvPr id="69659" name="Rectangle 27"/>
          <p:cNvSpPr>
            <a:spLocks noChangeArrowheads="1"/>
          </p:cNvSpPr>
          <p:nvPr/>
        </p:nvSpPr>
        <p:spPr bwMode="auto">
          <a:xfrm>
            <a:off x="0" y="2667000"/>
            <a:ext cx="2590800" cy="32004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60" name="Rectangle 28"/>
          <p:cNvSpPr>
            <a:spLocks noChangeArrowheads="1"/>
          </p:cNvSpPr>
          <p:nvPr/>
        </p:nvSpPr>
        <p:spPr bwMode="auto">
          <a:xfrm>
            <a:off x="6324600" y="2590800"/>
            <a:ext cx="2590800" cy="9144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-69850" y="6268930"/>
            <a:ext cx="92138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D. </a:t>
            </a:r>
            <a:r>
              <a:rPr lang="en-US" dirty="0" err="1"/>
              <a:t>Mahajan</a:t>
            </a:r>
            <a:r>
              <a:rPr lang="en-US" dirty="0"/>
              <a:t>, S. </a:t>
            </a:r>
            <a:r>
              <a:rPr lang="en-US" dirty="0" err="1"/>
              <a:t>Sellamanickam</a:t>
            </a:r>
            <a:r>
              <a:rPr lang="en-US" dirty="0"/>
              <a:t>, and V. Nair. A joint learning framework for attribute models and</a:t>
            </a:r>
          </a:p>
          <a:p>
            <a:r>
              <a:rPr lang="en-US" dirty="0" smtClean="0"/>
              <a:t>object </a:t>
            </a:r>
            <a:r>
              <a:rPr lang="en-US" dirty="0"/>
              <a:t>descriptions. In ICCV, 2011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65266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42" grpId="0"/>
      <p:bldP spid="6964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Formulation</a:t>
            </a:r>
          </a:p>
        </p:txBody>
      </p:sp>
      <p:graphicFrame>
        <p:nvGraphicFramePr>
          <p:cNvPr id="67587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762000" y="2657475"/>
          <a:ext cx="1033463" cy="531813"/>
        </p:xfrm>
        <a:graphic>
          <a:graphicData uri="http://schemas.openxmlformats.org/presentationml/2006/ole">
            <p:oleObj spid="_x0000_s35783" name="Equation" r:id="rId3" imgW="444240" imgH="228600" progId="Equation.3">
              <p:embed/>
            </p:oleObj>
          </a:graphicData>
        </a:graphic>
      </p:graphicFrame>
      <p:graphicFrame>
        <p:nvGraphicFramePr>
          <p:cNvPr id="67588" name="Object 4"/>
          <p:cNvGraphicFramePr>
            <a:graphicFrameLocks noChangeAspect="1"/>
          </p:cNvGraphicFramePr>
          <p:nvPr/>
        </p:nvGraphicFramePr>
        <p:xfrm>
          <a:off x="3733800" y="2657475"/>
          <a:ext cx="1476375" cy="531813"/>
        </p:xfrm>
        <a:graphic>
          <a:graphicData uri="http://schemas.openxmlformats.org/presentationml/2006/ole">
            <p:oleObj spid="_x0000_s35784" name="Equation" r:id="rId4" imgW="634680" imgH="228600" progId="Equation.3">
              <p:embed/>
            </p:oleObj>
          </a:graphicData>
        </a:graphic>
      </p:graphicFrame>
      <p:graphicFrame>
        <p:nvGraphicFramePr>
          <p:cNvPr id="67589" name="Object 5"/>
          <p:cNvGraphicFramePr>
            <a:graphicFrameLocks noChangeAspect="1"/>
          </p:cNvGraphicFramePr>
          <p:nvPr/>
        </p:nvGraphicFramePr>
        <p:xfrm>
          <a:off x="6938963" y="2657475"/>
          <a:ext cx="1062037" cy="531813"/>
        </p:xfrm>
        <a:graphic>
          <a:graphicData uri="http://schemas.openxmlformats.org/presentationml/2006/ole">
            <p:oleObj spid="_x0000_s35785" name="Equation" r:id="rId5" imgW="457200" imgH="228600" progId="Equation.3">
              <p:embed/>
            </p:oleObj>
          </a:graphicData>
        </a:graphic>
      </p:graphicFrame>
      <p:sp>
        <p:nvSpPr>
          <p:cNvPr id="67590" name="Text Box 6"/>
          <p:cNvSpPr txBox="1">
            <a:spLocks noChangeArrowheads="1"/>
          </p:cNvSpPr>
          <p:nvPr/>
        </p:nvSpPr>
        <p:spPr bwMode="auto">
          <a:xfrm>
            <a:off x="0" y="3609975"/>
            <a:ext cx="25812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Standard binary attribute   </a:t>
            </a:r>
          </a:p>
          <a:p>
            <a:r>
              <a:rPr lang="en-US" sz="1600"/>
              <a:t>classifier        term </a:t>
            </a:r>
          </a:p>
        </p:txBody>
      </p:sp>
      <p:sp>
        <p:nvSpPr>
          <p:cNvPr id="67591" name="Text Box 7"/>
          <p:cNvSpPr txBox="1">
            <a:spLocks noChangeArrowheads="1"/>
          </p:cNvSpPr>
          <p:nvPr/>
        </p:nvSpPr>
        <p:spPr bwMode="auto">
          <a:xfrm>
            <a:off x="0" y="4371975"/>
            <a:ext cx="256698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Uses training examples </a:t>
            </a:r>
          </a:p>
          <a:p>
            <a:r>
              <a:rPr lang="en-US" sz="1600"/>
              <a:t>available for each attribute</a:t>
            </a:r>
          </a:p>
        </p:txBody>
      </p:sp>
      <p:sp>
        <p:nvSpPr>
          <p:cNvPr id="67592" name="Text Box 8"/>
          <p:cNvSpPr txBox="1">
            <a:spLocks noChangeArrowheads="1"/>
          </p:cNvSpPr>
          <p:nvPr/>
        </p:nvSpPr>
        <p:spPr bwMode="auto">
          <a:xfrm>
            <a:off x="0" y="5335588"/>
            <a:ext cx="23971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Logistic regressor model</a:t>
            </a:r>
          </a:p>
        </p:txBody>
      </p:sp>
      <p:sp>
        <p:nvSpPr>
          <p:cNvPr id="67593" name="Text Box 9"/>
          <p:cNvSpPr txBox="1">
            <a:spLocks noChangeArrowheads="1"/>
          </p:cNvSpPr>
          <p:nvPr/>
        </p:nvSpPr>
        <p:spPr bwMode="auto">
          <a:xfrm>
            <a:off x="2892425" y="3533775"/>
            <a:ext cx="2995613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Captures interaction between </a:t>
            </a:r>
          </a:p>
          <a:p>
            <a:r>
              <a:rPr lang="en-US" sz="1600"/>
              <a:t>attribute vectors        of known </a:t>
            </a:r>
          </a:p>
          <a:p>
            <a:r>
              <a:rPr lang="en-US" sz="1600"/>
              <a:t>classes and attribute classifiers</a:t>
            </a:r>
          </a:p>
        </p:txBody>
      </p:sp>
      <p:sp>
        <p:nvSpPr>
          <p:cNvPr id="67594" name="Text Box 10"/>
          <p:cNvSpPr txBox="1">
            <a:spLocks noChangeArrowheads="1"/>
          </p:cNvSpPr>
          <p:nvPr/>
        </p:nvSpPr>
        <p:spPr bwMode="auto">
          <a:xfrm>
            <a:off x="2898775" y="4475163"/>
            <a:ext cx="29892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/>
              <a:t>Uses known class labeled data  </a:t>
            </a:r>
          </a:p>
        </p:txBody>
      </p:sp>
      <p:graphicFrame>
        <p:nvGraphicFramePr>
          <p:cNvPr id="67595" name="Object 11"/>
          <p:cNvGraphicFramePr>
            <a:graphicFrameLocks noChangeAspect="1"/>
          </p:cNvGraphicFramePr>
          <p:nvPr/>
        </p:nvGraphicFramePr>
        <p:xfrm>
          <a:off x="884238" y="3887788"/>
          <a:ext cx="411162" cy="307975"/>
        </p:xfrm>
        <a:graphic>
          <a:graphicData uri="http://schemas.openxmlformats.org/presentationml/2006/ole">
            <p:oleObj spid="_x0000_s35786" name="Equation" r:id="rId6" imgW="304560" imgH="228600" progId="Equation.3">
              <p:embed/>
            </p:oleObj>
          </a:graphicData>
        </a:graphic>
      </p:graphicFrame>
      <p:graphicFrame>
        <p:nvGraphicFramePr>
          <p:cNvPr id="67596" name="Object 12"/>
          <p:cNvGraphicFramePr>
            <a:graphicFrameLocks noChangeAspect="1"/>
          </p:cNvGraphicFramePr>
          <p:nvPr/>
        </p:nvGraphicFramePr>
        <p:xfrm>
          <a:off x="2306638" y="3649663"/>
          <a:ext cx="292100" cy="292100"/>
        </p:xfrm>
        <a:graphic>
          <a:graphicData uri="http://schemas.openxmlformats.org/presentationml/2006/ole">
            <p:oleObj spid="_x0000_s35787" name="Equation" r:id="rId7" imgW="215640" imgH="215640" progId="Equation.3">
              <p:embed/>
            </p:oleObj>
          </a:graphicData>
        </a:graphic>
      </p:graphicFrame>
      <p:graphicFrame>
        <p:nvGraphicFramePr>
          <p:cNvPr id="67597" name="Object 13"/>
          <p:cNvGraphicFramePr>
            <a:graphicFrameLocks noChangeAspect="1"/>
          </p:cNvGraphicFramePr>
          <p:nvPr/>
        </p:nvGraphicFramePr>
        <p:xfrm>
          <a:off x="4464050" y="3808413"/>
          <a:ext cx="401638" cy="314325"/>
        </p:xfrm>
        <a:graphic>
          <a:graphicData uri="http://schemas.openxmlformats.org/presentationml/2006/ole">
            <p:oleObj spid="_x0000_s35788" name="Equation" r:id="rId8" imgW="291960" imgH="228600" progId="Equation.3">
              <p:embed/>
            </p:oleObj>
          </a:graphicData>
        </a:graphic>
      </p:graphicFrame>
      <p:sp>
        <p:nvSpPr>
          <p:cNvPr id="67598" name="Text Box 14"/>
          <p:cNvSpPr txBox="1">
            <a:spLocks noChangeArrowheads="1"/>
          </p:cNvSpPr>
          <p:nvPr/>
        </p:nvSpPr>
        <p:spPr bwMode="auto">
          <a:xfrm>
            <a:off x="2900363" y="5029200"/>
            <a:ext cx="32766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/>
              <a:t>For each class k, attribute vectors of all its images predicted using should cluster tightly around </a:t>
            </a:r>
          </a:p>
        </p:txBody>
      </p:sp>
      <p:graphicFrame>
        <p:nvGraphicFramePr>
          <p:cNvPr id="67599" name="Object 15"/>
          <p:cNvGraphicFramePr>
            <a:graphicFrameLocks noChangeAspect="1"/>
          </p:cNvGraphicFramePr>
          <p:nvPr/>
        </p:nvGraphicFramePr>
        <p:xfrm>
          <a:off x="5845175" y="5338763"/>
          <a:ext cx="255588" cy="255587"/>
        </p:xfrm>
        <a:graphic>
          <a:graphicData uri="http://schemas.openxmlformats.org/presentationml/2006/ole">
            <p:oleObj spid="_x0000_s35789" name="Equation" r:id="rId9" imgW="177480" imgH="177480" progId="Equation.3">
              <p:embed/>
            </p:oleObj>
          </a:graphicData>
        </a:graphic>
      </p:graphicFrame>
      <p:graphicFrame>
        <p:nvGraphicFramePr>
          <p:cNvPr id="67600" name="Object 16"/>
          <p:cNvGraphicFramePr>
            <a:graphicFrameLocks noChangeAspect="1"/>
          </p:cNvGraphicFramePr>
          <p:nvPr/>
        </p:nvGraphicFramePr>
        <p:xfrm>
          <a:off x="5627688" y="5562600"/>
          <a:ext cx="255587" cy="304800"/>
        </p:xfrm>
        <a:graphic>
          <a:graphicData uri="http://schemas.openxmlformats.org/presentationml/2006/ole">
            <p:oleObj spid="_x0000_s35790" name="Equation" r:id="rId10" imgW="190440" imgH="228600" progId="Equation.3">
              <p:embed/>
            </p:oleObj>
          </a:graphicData>
        </a:graphic>
      </p:graphicFrame>
      <p:graphicFrame>
        <p:nvGraphicFramePr>
          <p:cNvPr id="67601" name="Object 17"/>
          <p:cNvGraphicFramePr>
            <a:graphicFrameLocks noChangeAspect="1"/>
          </p:cNvGraphicFramePr>
          <p:nvPr/>
        </p:nvGraphicFramePr>
        <p:xfrm>
          <a:off x="5800725" y="4075113"/>
          <a:ext cx="255588" cy="255587"/>
        </p:xfrm>
        <a:graphic>
          <a:graphicData uri="http://schemas.openxmlformats.org/presentationml/2006/ole">
            <p:oleObj spid="_x0000_s35791" name="Equation" r:id="rId11" imgW="177480" imgH="177480" progId="Equation.3">
              <p:embed/>
            </p:oleObj>
          </a:graphicData>
        </a:graphic>
      </p:graphicFrame>
      <p:sp>
        <p:nvSpPr>
          <p:cNvPr id="67602" name="Text Box 18"/>
          <p:cNvSpPr txBox="1">
            <a:spLocks noChangeArrowheads="1"/>
          </p:cNvSpPr>
          <p:nvPr/>
        </p:nvSpPr>
        <p:spPr bwMode="auto">
          <a:xfrm>
            <a:off x="6311900" y="3778250"/>
            <a:ext cx="25796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Atrribute vector regularizer</a:t>
            </a:r>
          </a:p>
        </p:txBody>
      </p:sp>
      <p:sp>
        <p:nvSpPr>
          <p:cNvPr id="67603" name="Text Box 19"/>
          <p:cNvSpPr txBox="1">
            <a:spLocks noChangeArrowheads="1"/>
          </p:cNvSpPr>
          <p:nvPr/>
        </p:nvSpPr>
        <p:spPr bwMode="auto">
          <a:xfrm>
            <a:off x="6324600" y="4475163"/>
            <a:ext cx="16271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FF0000"/>
                </a:solidFill>
              </a:rPr>
              <a:t>Row Separation</a:t>
            </a:r>
          </a:p>
        </p:txBody>
      </p:sp>
      <p:sp>
        <p:nvSpPr>
          <p:cNvPr id="67604" name="Text Box 20"/>
          <p:cNvSpPr txBox="1">
            <a:spLocks noChangeArrowheads="1"/>
          </p:cNvSpPr>
          <p:nvPr/>
        </p:nvSpPr>
        <p:spPr bwMode="auto">
          <a:xfrm>
            <a:off x="6324600" y="5224463"/>
            <a:ext cx="19208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FF0000"/>
                </a:solidFill>
              </a:rPr>
              <a:t>Column Separation</a:t>
            </a:r>
          </a:p>
        </p:txBody>
      </p:sp>
      <p:graphicFrame>
        <p:nvGraphicFramePr>
          <p:cNvPr id="67605" name="Object 21"/>
          <p:cNvGraphicFramePr>
            <a:graphicFrameLocks noChangeAspect="1"/>
          </p:cNvGraphicFramePr>
          <p:nvPr/>
        </p:nvGraphicFramePr>
        <p:xfrm>
          <a:off x="2547938" y="2676525"/>
          <a:ext cx="609600" cy="406400"/>
        </p:xfrm>
        <a:graphic>
          <a:graphicData uri="http://schemas.openxmlformats.org/presentationml/2006/ole">
            <p:oleObj spid="_x0000_s35792" name="Equation" r:id="rId12" imgW="139680" imgH="139680" progId="Equation.3">
              <p:embed/>
            </p:oleObj>
          </a:graphicData>
        </a:graphic>
      </p:graphicFrame>
      <p:graphicFrame>
        <p:nvGraphicFramePr>
          <p:cNvPr id="67606" name="Object 22"/>
          <p:cNvGraphicFramePr>
            <a:graphicFrameLocks noChangeAspect="1"/>
          </p:cNvGraphicFramePr>
          <p:nvPr/>
        </p:nvGraphicFramePr>
        <p:xfrm>
          <a:off x="5983288" y="2678113"/>
          <a:ext cx="609600" cy="406400"/>
        </p:xfrm>
        <a:graphic>
          <a:graphicData uri="http://schemas.openxmlformats.org/presentationml/2006/ole">
            <p:oleObj spid="_x0000_s35793" name="Equation" r:id="rId13" imgW="139680" imgH="139680" progId="Equation.3">
              <p:embed/>
            </p:oleObj>
          </a:graphicData>
        </a:graphic>
      </p:graphicFrame>
      <p:sp>
        <p:nvSpPr>
          <p:cNvPr id="67607" name="Text Box 23"/>
          <p:cNvSpPr txBox="1">
            <a:spLocks noChangeArrowheads="1"/>
          </p:cNvSpPr>
          <p:nvPr/>
        </p:nvSpPr>
        <p:spPr bwMode="auto">
          <a:xfrm>
            <a:off x="901700" y="1331913"/>
            <a:ext cx="29289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/>
              <a:t>- Attribute classifiers</a:t>
            </a:r>
          </a:p>
        </p:txBody>
      </p:sp>
      <p:sp>
        <p:nvSpPr>
          <p:cNvPr id="67608" name="Text Box 24"/>
          <p:cNvSpPr txBox="1">
            <a:spLocks noChangeArrowheads="1"/>
          </p:cNvSpPr>
          <p:nvPr/>
        </p:nvSpPr>
        <p:spPr bwMode="auto">
          <a:xfrm>
            <a:off x="901700" y="1730375"/>
            <a:ext cx="4892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/>
              <a:t>- Attribute vectors of known class k</a:t>
            </a:r>
          </a:p>
        </p:txBody>
      </p:sp>
      <p:graphicFrame>
        <p:nvGraphicFramePr>
          <p:cNvPr id="67609" name="Object 25"/>
          <p:cNvGraphicFramePr>
            <a:graphicFrameLocks noChangeAspect="1"/>
          </p:cNvGraphicFramePr>
          <p:nvPr/>
        </p:nvGraphicFramePr>
        <p:xfrm>
          <a:off x="630238" y="1395413"/>
          <a:ext cx="384175" cy="384175"/>
        </p:xfrm>
        <a:graphic>
          <a:graphicData uri="http://schemas.openxmlformats.org/presentationml/2006/ole">
            <p:oleObj spid="_x0000_s35794" name="Equation" r:id="rId14" imgW="177480" imgH="177480" progId="Equation.3">
              <p:embed/>
            </p:oleObj>
          </a:graphicData>
        </a:graphic>
      </p:graphicFrame>
      <p:graphicFrame>
        <p:nvGraphicFramePr>
          <p:cNvPr id="67610" name="Object 26"/>
          <p:cNvGraphicFramePr>
            <a:graphicFrameLocks noChangeAspect="1"/>
          </p:cNvGraphicFramePr>
          <p:nvPr/>
        </p:nvGraphicFramePr>
        <p:xfrm>
          <a:off x="582613" y="1752600"/>
          <a:ext cx="393700" cy="474663"/>
        </p:xfrm>
        <a:graphic>
          <a:graphicData uri="http://schemas.openxmlformats.org/presentationml/2006/ole">
            <p:oleObj spid="_x0000_s35795" name="Equation" r:id="rId15" imgW="190440" imgH="228600" progId="Equation.3">
              <p:embed/>
            </p:oleObj>
          </a:graphicData>
        </a:graphic>
      </p:graphicFrame>
      <p:sp>
        <p:nvSpPr>
          <p:cNvPr id="67611" name="Rectangle 27"/>
          <p:cNvSpPr>
            <a:spLocks noChangeArrowheads="1"/>
          </p:cNvSpPr>
          <p:nvPr/>
        </p:nvSpPr>
        <p:spPr bwMode="auto">
          <a:xfrm>
            <a:off x="0" y="2667000"/>
            <a:ext cx="6096000" cy="32004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-69850" y="6268930"/>
            <a:ext cx="92138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D. </a:t>
            </a:r>
            <a:r>
              <a:rPr lang="en-US" dirty="0" err="1"/>
              <a:t>Mahajan</a:t>
            </a:r>
            <a:r>
              <a:rPr lang="en-US" dirty="0"/>
              <a:t>, S. </a:t>
            </a:r>
            <a:r>
              <a:rPr lang="en-US" dirty="0" err="1"/>
              <a:t>Sellamanickam</a:t>
            </a:r>
            <a:r>
              <a:rPr lang="en-US" dirty="0"/>
              <a:t>, and V. Nair. A joint learning framework for attribute models and</a:t>
            </a:r>
          </a:p>
          <a:p>
            <a:r>
              <a:rPr lang="en-US" dirty="0" smtClean="0"/>
              <a:t>object </a:t>
            </a:r>
            <a:r>
              <a:rPr lang="en-US" dirty="0"/>
              <a:t>descriptions. In ICCV, 2011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85132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603" grpId="0"/>
      <p:bldP spid="6760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7625"/>
            <a:ext cx="8229600" cy="1143000"/>
          </a:xfrm>
        </p:spPr>
        <p:txBody>
          <a:bodyPr/>
          <a:lstStyle/>
          <a:p>
            <a:r>
              <a:rPr lang="en-US"/>
              <a:t>Attribute Vector Regularization</a:t>
            </a:r>
          </a:p>
        </p:txBody>
      </p:sp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-19050" y="1046163"/>
            <a:ext cx="24399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Row Separation:</a:t>
            </a:r>
          </a:p>
        </p:txBody>
      </p:sp>
      <p:sp>
        <p:nvSpPr>
          <p:cNvPr id="62469" name="Text Box 5"/>
          <p:cNvSpPr txBox="1">
            <a:spLocks noChangeArrowheads="1"/>
          </p:cNvSpPr>
          <p:nvPr/>
        </p:nvSpPr>
        <p:spPr bwMode="auto">
          <a:xfrm>
            <a:off x="6165850" y="1860550"/>
            <a:ext cx="2368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Maintain some mean </a:t>
            </a:r>
          </a:p>
          <a:p>
            <a:r>
              <a:rPr lang="en-US"/>
              <a:t>hamming distance </a:t>
            </a:r>
          </a:p>
        </p:txBody>
      </p:sp>
      <p:sp>
        <p:nvSpPr>
          <p:cNvPr id="62470" name="Text Box 6"/>
          <p:cNvSpPr txBox="1">
            <a:spLocks noChangeArrowheads="1"/>
          </p:cNvSpPr>
          <p:nvPr/>
        </p:nvSpPr>
        <p:spPr bwMode="auto">
          <a:xfrm>
            <a:off x="-9525" y="3035300"/>
            <a:ext cx="6572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Makes sure that flipped attributes like smelly are discriminative </a:t>
            </a:r>
          </a:p>
        </p:txBody>
      </p:sp>
      <p:sp>
        <p:nvSpPr>
          <p:cNvPr id="62473" name="Text Box 9"/>
          <p:cNvSpPr txBox="1">
            <a:spLocks noChangeArrowheads="1"/>
          </p:cNvSpPr>
          <p:nvPr/>
        </p:nvSpPr>
        <p:spPr bwMode="auto">
          <a:xfrm>
            <a:off x="0" y="5630863"/>
            <a:ext cx="5810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Zero correlation removes redundancy among attributes </a:t>
            </a:r>
          </a:p>
        </p:txBody>
      </p:sp>
      <p:graphicFrame>
        <p:nvGraphicFramePr>
          <p:cNvPr id="62514" name="Group 50"/>
          <p:cNvGraphicFramePr>
            <a:graphicFrameLocks noGrp="1"/>
          </p:cNvGraphicFramePr>
          <p:nvPr>
            <p:ph idx="1"/>
          </p:nvPr>
        </p:nvGraphicFramePr>
        <p:xfrm>
          <a:off x="3078163" y="1776413"/>
          <a:ext cx="2946400" cy="1187450"/>
        </p:xfrm>
        <a:graphic>
          <a:graphicData uri="http://schemas.openxmlformats.org/drawingml/2006/table">
            <a:tbl>
              <a:tblPr/>
              <a:tblGrid>
                <a:gridCol w="982662"/>
                <a:gridCol w="981075"/>
                <a:gridCol w="982663"/>
              </a:tblGrid>
              <a:tr h="593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3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62519" name="Group 55"/>
          <p:cNvGrpSpPr>
            <a:grpSpLocks/>
          </p:cNvGrpSpPr>
          <p:nvPr/>
        </p:nvGrpSpPr>
        <p:grpSpPr bwMode="auto">
          <a:xfrm>
            <a:off x="2132013" y="1427163"/>
            <a:ext cx="3962400" cy="1536700"/>
            <a:chOff x="380" y="1000"/>
            <a:chExt cx="2496" cy="968"/>
          </a:xfrm>
        </p:grpSpPr>
        <p:sp>
          <p:nvSpPr>
            <p:cNvPr id="62512" name="Text Box 48"/>
            <p:cNvSpPr txBox="1">
              <a:spLocks noChangeArrowheads="1"/>
            </p:cNvSpPr>
            <p:nvPr/>
          </p:nvSpPr>
          <p:spPr bwMode="auto">
            <a:xfrm>
              <a:off x="912" y="1000"/>
              <a:ext cx="196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Smelly         Water        Timid</a:t>
              </a:r>
            </a:p>
          </p:txBody>
        </p:sp>
        <p:sp>
          <p:nvSpPr>
            <p:cNvPr id="62515" name="Text Box 51"/>
            <p:cNvSpPr txBox="1">
              <a:spLocks noChangeArrowheads="1"/>
            </p:cNvSpPr>
            <p:nvPr/>
          </p:nvSpPr>
          <p:spPr bwMode="auto">
            <a:xfrm>
              <a:off x="380" y="1199"/>
              <a:ext cx="612" cy="7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   Zebra</a:t>
              </a:r>
            </a:p>
            <a:p>
              <a:endParaRPr lang="en-US" sz="500"/>
            </a:p>
            <a:p>
              <a:endParaRPr lang="en-US" sz="500"/>
            </a:p>
            <a:p>
              <a:r>
                <a:rPr lang="en-US"/>
                <a:t>Dolphin</a:t>
              </a:r>
            </a:p>
            <a:p>
              <a:endParaRPr lang="en-US" sz="900"/>
            </a:p>
            <a:p>
              <a:endParaRPr lang="en-US" sz="100"/>
            </a:p>
            <a:p>
              <a:r>
                <a:rPr lang="en-US"/>
                <a:t>      Rat</a:t>
              </a:r>
            </a:p>
          </p:txBody>
        </p:sp>
      </p:grpSp>
      <p:sp>
        <p:nvSpPr>
          <p:cNvPr id="62516" name="Text Box 52"/>
          <p:cNvSpPr txBox="1">
            <a:spLocks noChangeArrowheads="1"/>
          </p:cNvSpPr>
          <p:nvPr/>
        </p:nvSpPr>
        <p:spPr bwMode="auto">
          <a:xfrm>
            <a:off x="3189288" y="1768475"/>
            <a:ext cx="272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0                 0                 1</a:t>
            </a:r>
          </a:p>
        </p:txBody>
      </p:sp>
      <p:sp>
        <p:nvSpPr>
          <p:cNvPr id="62517" name="Text Box 53"/>
          <p:cNvSpPr txBox="1">
            <a:spLocks noChangeArrowheads="1"/>
          </p:cNvSpPr>
          <p:nvPr/>
        </p:nvSpPr>
        <p:spPr bwMode="auto">
          <a:xfrm>
            <a:off x="3189288" y="2198688"/>
            <a:ext cx="272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0                 1                 1</a:t>
            </a:r>
          </a:p>
        </p:txBody>
      </p:sp>
      <p:sp>
        <p:nvSpPr>
          <p:cNvPr id="62518" name="Text Box 54"/>
          <p:cNvSpPr txBox="1">
            <a:spLocks noChangeArrowheads="1"/>
          </p:cNvSpPr>
          <p:nvPr/>
        </p:nvSpPr>
        <p:spPr bwMode="auto">
          <a:xfrm>
            <a:off x="3189288" y="2597150"/>
            <a:ext cx="272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1                 0                 1</a:t>
            </a:r>
          </a:p>
        </p:txBody>
      </p:sp>
      <p:sp>
        <p:nvSpPr>
          <p:cNvPr id="62520" name="Rectangle 56"/>
          <p:cNvSpPr>
            <a:spLocks noChangeArrowheads="1"/>
          </p:cNvSpPr>
          <p:nvPr/>
        </p:nvSpPr>
        <p:spPr bwMode="auto">
          <a:xfrm>
            <a:off x="3198813" y="1808163"/>
            <a:ext cx="2667000" cy="3048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521" name="Rectangle 57"/>
          <p:cNvSpPr>
            <a:spLocks noChangeArrowheads="1"/>
          </p:cNvSpPr>
          <p:nvPr/>
        </p:nvSpPr>
        <p:spPr bwMode="auto">
          <a:xfrm>
            <a:off x="3198813" y="2238375"/>
            <a:ext cx="2667000" cy="3048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522" name="Line 58"/>
          <p:cNvSpPr>
            <a:spLocks noChangeShapeType="1"/>
          </p:cNvSpPr>
          <p:nvPr/>
        </p:nvSpPr>
        <p:spPr bwMode="auto">
          <a:xfrm>
            <a:off x="5865813" y="1884363"/>
            <a:ext cx="304800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523" name="Line 59"/>
          <p:cNvSpPr>
            <a:spLocks noChangeShapeType="1"/>
          </p:cNvSpPr>
          <p:nvPr/>
        </p:nvSpPr>
        <p:spPr bwMode="auto">
          <a:xfrm flipV="1">
            <a:off x="5865813" y="2189163"/>
            <a:ext cx="304800" cy="304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524" name="Text Box 60"/>
          <p:cNvSpPr txBox="1">
            <a:spLocks noChangeArrowheads="1"/>
          </p:cNvSpPr>
          <p:nvPr/>
        </p:nvSpPr>
        <p:spPr bwMode="auto">
          <a:xfrm>
            <a:off x="-9525" y="3352800"/>
            <a:ext cx="28813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Column Separation:</a:t>
            </a:r>
          </a:p>
        </p:txBody>
      </p:sp>
      <p:sp>
        <p:nvSpPr>
          <p:cNvPr id="62525" name="Text Box 61"/>
          <p:cNvSpPr txBox="1">
            <a:spLocks noChangeArrowheads="1"/>
          </p:cNvSpPr>
          <p:nvPr/>
        </p:nvSpPr>
        <p:spPr bwMode="auto">
          <a:xfrm>
            <a:off x="3962400" y="5327650"/>
            <a:ext cx="2381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Measures correlation </a:t>
            </a:r>
          </a:p>
        </p:txBody>
      </p:sp>
      <p:graphicFrame>
        <p:nvGraphicFramePr>
          <p:cNvPr id="62526" name="Group 62"/>
          <p:cNvGraphicFramePr>
            <a:graphicFrameLocks noGrp="1"/>
          </p:cNvGraphicFramePr>
          <p:nvPr/>
        </p:nvGraphicFramePr>
        <p:xfrm>
          <a:off x="3071813" y="4037013"/>
          <a:ext cx="2946400" cy="1187450"/>
        </p:xfrm>
        <a:graphic>
          <a:graphicData uri="http://schemas.openxmlformats.org/drawingml/2006/table">
            <a:tbl>
              <a:tblPr/>
              <a:tblGrid>
                <a:gridCol w="982662"/>
                <a:gridCol w="981075"/>
                <a:gridCol w="982663"/>
              </a:tblGrid>
              <a:tr h="593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3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62537" name="Group 73"/>
          <p:cNvGrpSpPr>
            <a:grpSpLocks/>
          </p:cNvGrpSpPr>
          <p:nvPr/>
        </p:nvGrpSpPr>
        <p:grpSpPr bwMode="auto">
          <a:xfrm>
            <a:off x="2125663" y="3687763"/>
            <a:ext cx="3962400" cy="1536700"/>
            <a:chOff x="380" y="1000"/>
            <a:chExt cx="2496" cy="968"/>
          </a:xfrm>
        </p:grpSpPr>
        <p:sp>
          <p:nvSpPr>
            <p:cNvPr id="62538" name="Text Box 74"/>
            <p:cNvSpPr txBox="1">
              <a:spLocks noChangeArrowheads="1"/>
            </p:cNvSpPr>
            <p:nvPr/>
          </p:nvSpPr>
          <p:spPr bwMode="auto">
            <a:xfrm>
              <a:off x="912" y="1000"/>
              <a:ext cx="196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Smelly         Water        Timid</a:t>
              </a:r>
            </a:p>
          </p:txBody>
        </p:sp>
        <p:sp>
          <p:nvSpPr>
            <p:cNvPr id="62539" name="Text Box 75"/>
            <p:cNvSpPr txBox="1">
              <a:spLocks noChangeArrowheads="1"/>
            </p:cNvSpPr>
            <p:nvPr/>
          </p:nvSpPr>
          <p:spPr bwMode="auto">
            <a:xfrm>
              <a:off x="380" y="1199"/>
              <a:ext cx="612" cy="7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   Zebra</a:t>
              </a:r>
            </a:p>
            <a:p>
              <a:endParaRPr lang="en-US" sz="500"/>
            </a:p>
            <a:p>
              <a:endParaRPr lang="en-US" sz="500"/>
            </a:p>
            <a:p>
              <a:r>
                <a:rPr lang="en-US"/>
                <a:t>Dolphin</a:t>
              </a:r>
            </a:p>
            <a:p>
              <a:endParaRPr lang="en-US" sz="900"/>
            </a:p>
            <a:p>
              <a:endParaRPr lang="en-US" sz="100"/>
            </a:p>
            <a:p>
              <a:r>
                <a:rPr lang="en-US"/>
                <a:t>      Rat</a:t>
              </a:r>
            </a:p>
          </p:txBody>
        </p:sp>
      </p:grpSp>
      <p:sp>
        <p:nvSpPr>
          <p:cNvPr id="62540" name="Text Box 76"/>
          <p:cNvSpPr txBox="1">
            <a:spLocks noChangeArrowheads="1"/>
          </p:cNvSpPr>
          <p:nvPr/>
        </p:nvSpPr>
        <p:spPr bwMode="auto">
          <a:xfrm>
            <a:off x="3182938" y="4029075"/>
            <a:ext cx="272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0                 0                 1</a:t>
            </a:r>
          </a:p>
        </p:txBody>
      </p:sp>
      <p:sp>
        <p:nvSpPr>
          <p:cNvPr id="62541" name="Text Box 77"/>
          <p:cNvSpPr txBox="1">
            <a:spLocks noChangeArrowheads="1"/>
          </p:cNvSpPr>
          <p:nvPr/>
        </p:nvSpPr>
        <p:spPr bwMode="auto">
          <a:xfrm>
            <a:off x="3182938" y="4459288"/>
            <a:ext cx="272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0                 1                 1</a:t>
            </a:r>
          </a:p>
        </p:txBody>
      </p:sp>
      <p:sp>
        <p:nvSpPr>
          <p:cNvPr id="62542" name="Text Box 78"/>
          <p:cNvSpPr txBox="1">
            <a:spLocks noChangeArrowheads="1"/>
          </p:cNvSpPr>
          <p:nvPr/>
        </p:nvSpPr>
        <p:spPr bwMode="auto">
          <a:xfrm>
            <a:off x="3182938" y="4857750"/>
            <a:ext cx="272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1                 0                 1</a:t>
            </a:r>
          </a:p>
        </p:txBody>
      </p:sp>
      <p:sp>
        <p:nvSpPr>
          <p:cNvPr id="62543" name="Rectangle 79"/>
          <p:cNvSpPr>
            <a:spLocks noChangeArrowheads="1"/>
          </p:cNvSpPr>
          <p:nvPr/>
        </p:nvSpPr>
        <p:spPr bwMode="auto">
          <a:xfrm>
            <a:off x="5161524" y="4100513"/>
            <a:ext cx="381000" cy="10668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547" name="Rectangle 83"/>
          <p:cNvSpPr>
            <a:spLocks noChangeArrowheads="1"/>
          </p:cNvSpPr>
          <p:nvPr/>
        </p:nvSpPr>
        <p:spPr bwMode="auto">
          <a:xfrm>
            <a:off x="4187369" y="4100513"/>
            <a:ext cx="381000" cy="10668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548" name="Line 84"/>
          <p:cNvSpPr>
            <a:spLocks noChangeShapeType="1"/>
          </p:cNvSpPr>
          <p:nvPr/>
        </p:nvSpPr>
        <p:spPr bwMode="auto">
          <a:xfrm>
            <a:off x="4487050" y="5227858"/>
            <a:ext cx="304800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549" name="Line 85"/>
          <p:cNvSpPr>
            <a:spLocks noChangeShapeType="1"/>
          </p:cNvSpPr>
          <p:nvPr/>
        </p:nvSpPr>
        <p:spPr bwMode="auto">
          <a:xfrm flipH="1">
            <a:off x="5109045" y="5226161"/>
            <a:ext cx="304800" cy="2444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551" name="Text Box 87"/>
          <p:cNvSpPr txBox="1">
            <a:spLocks noChangeArrowheads="1"/>
          </p:cNvSpPr>
          <p:nvPr/>
        </p:nvSpPr>
        <p:spPr bwMode="auto">
          <a:xfrm>
            <a:off x="-12700" y="6096000"/>
            <a:ext cx="83502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Minimize </a:t>
            </a:r>
            <a:r>
              <a:rPr lang="en-US" i="1">
                <a:solidFill>
                  <a:srgbClr val="0000FF"/>
                </a:solidFill>
              </a:rPr>
              <a:t>KL-divergence</a:t>
            </a:r>
            <a:r>
              <a:rPr lang="en-US"/>
              <a:t> with user-specified Gaussian distribution over hamming </a:t>
            </a:r>
          </a:p>
          <a:p>
            <a:r>
              <a:rPr lang="en-US"/>
              <a:t>distance and correlations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47380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9" grpId="0"/>
      <p:bldP spid="62470" grpId="0"/>
      <p:bldP spid="62473" grpId="0"/>
      <p:bldP spid="62520" grpId="0" animBg="1"/>
      <p:bldP spid="62521" grpId="0" animBg="1"/>
      <p:bldP spid="62522" grpId="0" animBg="1"/>
      <p:bldP spid="62523" grpId="0" animBg="1"/>
      <p:bldP spid="62524" grpId="0"/>
      <p:bldP spid="62525" grpId="0"/>
      <p:bldP spid="62540" grpId="0"/>
      <p:bldP spid="62541" grpId="0"/>
      <p:bldP spid="62542" grpId="0"/>
      <p:bldP spid="62543" grpId="0" animBg="1"/>
      <p:bldP spid="62547" grpId="0" animBg="1"/>
      <p:bldP spid="62548" grpId="0" animBg="1"/>
      <p:bldP spid="62549" grpId="0" animBg="1"/>
      <p:bldP spid="6255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Classification Accuracy</a:t>
            </a:r>
          </a:p>
        </p:txBody>
      </p:sp>
      <p:sp>
        <p:nvSpPr>
          <p:cNvPr id="98308" name="Text Box 4"/>
          <p:cNvSpPr txBox="1">
            <a:spLocks noChangeArrowheads="1"/>
          </p:cNvSpPr>
          <p:nvPr/>
        </p:nvSpPr>
        <p:spPr bwMode="auto">
          <a:xfrm>
            <a:off x="533400" y="1447800"/>
            <a:ext cx="22193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Known classes</a:t>
            </a:r>
          </a:p>
        </p:txBody>
      </p:sp>
      <p:graphicFrame>
        <p:nvGraphicFramePr>
          <p:cNvPr id="98381" name="Group 7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71036075"/>
              </p:ext>
            </p:extLst>
          </p:nvPr>
        </p:nvGraphicFramePr>
        <p:xfrm>
          <a:off x="914400" y="2620963"/>
          <a:ext cx="5453063" cy="2816225"/>
        </p:xfrm>
        <a:graphic>
          <a:graphicData uri="http://schemas.openxmlformats.org/drawingml/2006/table">
            <a:tbl>
              <a:tblPr/>
              <a:tblGrid>
                <a:gridCol w="1716088"/>
                <a:gridCol w="898525"/>
                <a:gridCol w="1462087"/>
                <a:gridCol w="1376363"/>
              </a:tblGrid>
              <a:tr h="835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Dataset</a:t>
                      </a:r>
                    </a:p>
                  </a:txBody>
                  <a:tcPr marL="45720" marR="4572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CLB1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CLB2/CLB3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Our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(Basic)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AwA (Cut 1)</a:t>
                      </a:r>
                    </a:p>
                  </a:txBody>
                  <a:tcPr marL="45720" marR="4572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30.92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54.00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54.62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AwA (Cut 2)</a:t>
                      </a:r>
                    </a:p>
                  </a:txBody>
                  <a:tcPr marL="45720" marR="4572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21.51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44.90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46.43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4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AwA (Cut 3)</a:t>
                      </a:r>
                    </a:p>
                  </a:txBody>
                  <a:tcPr marL="45720" marR="4572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18.77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51.40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52.04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7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AwA (Cut 4)</a:t>
                      </a:r>
                    </a:p>
                  </a:txBody>
                  <a:tcPr marL="45720" marR="4572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23.02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49.50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50.83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30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a-Pascal</a:t>
                      </a:r>
                    </a:p>
                  </a:txBody>
                  <a:tcPr marL="45720" marR="4572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30.83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62.01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67.33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8382" name="Text Box 78"/>
          <p:cNvSpPr txBox="1">
            <a:spLocks noChangeArrowheads="1"/>
          </p:cNvSpPr>
          <p:nvPr/>
        </p:nvSpPr>
        <p:spPr bwMode="auto">
          <a:xfrm>
            <a:off x="3621088" y="1905000"/>
            <a:ext cx="125571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200" dirty="0"/>
              <a:t>Hard </a:t>
            </a:r>
          </a:p>
          <a:p>
            <a:pPr algn="ctr"/>
            <a:r>
              <a:rPr lang="en-US" sz="2200" dirty="0"/>
              <a:t>Baseline</a:t>
            </a:r>
          </a:p>
        </p:txBody>
      </p:sp>
      <p:sp>
        <p:nvSpPr>
          <p:cNvPr id="6" name="Rectangle 5"/>
          <p:cNvSpPr/>
          <p:nvPr/>
        </p:nvSpPr>
        <p:spPr>
          <a:xfrm>
            <a:off x="-69850" y="6268930"/>
            <a:ext cx="92138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D. </a:t>
            </a:r>
            <a:r>
              <a:rPr lang="en-US" dirty="0" err="1"/>
              <a:t>Mahajan</a:t>
            </a:r>
            <a:r>
              <a:rPr lang="en-US" dirty="0"/>
              <a:t>, S. </a:t>
            </a:r>
            <a:r>
              <a:rPr lang="en-US" dirty="0" err="1"/>
              <a:t>Sellamanickam</a:t>
            </a:r>
            <a:r>
              <a:rPr lang="en-US" dirty="0"/>
              <a:t>, and V. Nair. A joint learning framework for attribute models and</a:t>
            </a:r>
          </a:p>
          <a:p>
            <a:r>
              <a:rPr lang="en-US" dirty="0" smtClean="0"/>
              <a:t>object </a:t>
            </a:r>
            <a:r>
              <a:rPr lang="en-US" dirty="0"/>
              <a:t>descriptions. In ICCV, 2011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2234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Classification Accuracy</a:t>
            </a:r>
          </a:p>
        </p:txBody>
      </p:sp>
      <p:sp>
        <p:nvSpPr>
          <p:cNvPr id="101379" name="Text Box 3"/>
          <p:cNvSpPr txBox="1">
            <a:spLocks noChangeArrowheads="1"/>
          </p:cNvSpPr>
          <p:nvPr/>
        </p:nvSpPr>
        <p:spPr bwMode="auto">
          <a:xfrm>
            <a:off x="533400" y="1447800"/>
            <a:ext cx="3695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Unseen/Unknown classes</a:t>
            </a:r>
          </a:p>
        </p:txBody>
      </p:sp>
      <p:graphicFrame>
        <p:nvGraphicFramePr>
          <p:cNvPr id="101446" name="Group 7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54747145"/>
              </p:ext>
            </p:extLst>
          </p:nvPr>
        </p:nvGraphicFramePr>
        <p:xfrm>
          <a:off x="1371600" y="2674938"/>
          <a:ext cx="6400800" cy="2835910"/>
        </p:xfrm>
        <a:graphic>
          <a:graphicData uri="http://schemas.openxmlformats.org/drawingml/2006/table">
            <a:tbl>
              <a:tblPr/>
              <a:tblGrid>
                <a:gridCol w="1684338"/>
                <a:gridCol w="927100"/>
                <a:gridCol w="925512"/>
                <a:gridCol w="1095375"/>
                <a:gridCol w="1768475"/>
              </a:tblGrid>
              <a:tr h="835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Dataset</a:t>
                      </a:r>
                    </a:p>
                  </a:txBody>
                  <a:tcPr marL="45720" marR="4572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CLB2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CLB3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Our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(Basic)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Our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(Transductive)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AwA (Cut 1)</a:t>
                      </a:r>
                    </a:p>
                  </a:txBody>
                  <a:tcPr marL="45720" marR="4572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26.17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26.8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28.28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33.61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5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AwA (Cut 2)</a:t>
                      </a:r>
                    </a:p>
                  </a:txBody>
                  <a:tcPr marL="45720" marR="4572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24.89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26.34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25.57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31.00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4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AwA (Cut 3)</a:t>
                      </a:r>
                    </a:p>
                  </a:txBody>
                  <a:tcPr marL="45720" marR="4572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27.02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27.12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28.96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32.33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7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AwA (Cut 4)</a:t>
                      </a:r>
                    </a:p>
                  </a:txBody>
                  <a:tcPr marL="45720" marR="4572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22.00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27.65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27.48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33.34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30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a-Pascal</a:t>
                      </a:r>
                    </a:p>
                  </a:txBody>
                  <a:tcPr marL="45720" marR="4572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28.14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28.78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29.77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37.93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1448" name="Rectangle 72"/>
          <p:cNvSpPr>
            <a:spLocks noChangeArrowheads="1"/>
          </p:cNvSpPr>
          <p:nvPr/>
        </p:nvSpPr>
        <p:spPr bwMode="auto">
          <a:xfrm>
            <a:off x="6011863" y="2514600"/>
            <a:ext cx="1905000" cy="304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6767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Importance of Joint Learning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600"/>
              <a:t>Stage-wise Learning</a:t>
            </a:r>
          </a:p>
          <a:p>
            <a:pPr lvl="1"/>
            <a:r>
              <a:rPr lang="en-US" sz="2200"/>
              <a:t>Classifiers and attribute vectors learned separately </a:t>
            </a:r>
          </a:p>
          <a:p>
            <a:pPr>
              <a:buFontTx/>
              <a:buNone/>
            </a:pPr>
            <a:r>
              <a:rPr lang="en-US" sz="2600"/>
              <a:t> </a:t>
            </a:r>
          </a:p>
          <a:p>
            <a:r>
              <a:rPr lang="en-US" sz="2600"/>
              <a:t>AwA</a:t>
            </a:r>
          </a:p>
          <a:p>
            <a:pPr lvl="1"/>
            <a:r>
              <a:rPr lang="en-US" sz="2200"/>
              <a:t> </a:t>
            </a:r>
            <a:r>
              <a:rPr lang="en-US" sz="2200">
                <a:solidFill>
                  <a:srgbClr val="FF0000"/>
                </a:solidFill>
              </a:rPr>
              <a:t>10%</a:t>
            </a:r>
            <a:r>
              <a:rPr lang="en-US" sz="2200"/>
              <a:t> improvement over known classes</a:t>
            </a:r>
          </a:p>
          <a:p>
            <a:pPr lvl="1"/>
            <a:r>
              <a:rPr lang="en-US" sz="2200"/>
              <a:t>  </a:t>
            </a:r>
            <a:r>
              <a:rPr lang="en-US" sz="2200">
                <a:solidFill>
                  <a:srgbClr val="FF0000"/>
                </a:solidFill>
              </a:rPr>
              <a:t>3%</a:t>
            </a:r>
            <a:r>
              <a:rPr lang="en-US" sz="2200"/>
              <a:t> improvement over unseen classes</a:t>
            </a:r>
          </a:p>
          <a:p>
            <a:endParaRPr lang="en-US" sz="2600"/>
          </a:p>
          <a:p>
            <a:r>
              <a:rPr lang="en-US" sz="2600"/>
              <a:t>a-Pascal, a-Yahoo</a:t>
            </a:r>
          </a:p>
          <a:p>
            <a:pPr lvl="1"/>
            <a:r>
              <a:rPr lang="en-US" sz="2200"/>
              <a:t> </a:t>
            </a:r>
            <a:r>
              <a:rPr lang="en-US" sz="2200">
                <a:solidFill>
                  <a:srgbClr val="FF0000"/>
                </a:solidFill>
              </a:rPr>
              <a:t>8%</a:t>
            </a:r>
            <a:r>
              <a:rPr lang="en-US" sz="2200"/>
              <a:t> improvement over known classes</a:t>
            </a:r>
          </a:p>
          <a:p>
            <a:pPr lvl="1"/>
            <a:r>
              <a:rPr lang="en-US" sz="2200"/>
              <a:t> </a:t>
            </a:r>
            <a:r>
              <a:rPr lang="en-US" sz="2200">
                <a:solidFill>
                  <a:srgbClr val="FF0000"/>
                </a:solidFill>
              </a:rPr>
              <a:t>3%</a:t>
            </a:r>
            <a:r>
              <a:rPr lang="en-US" sz="2200"/>
              <a:t> improvement over unseen classes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54546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Attribute Regularization</a:t>
            </a:r>
          </a:p>
        </p:txBody>
      </p:sp>
      <p:graphicFrame>
        <p:nvGraphicFramePr>
          <p:cNvPr id="114804" name="Group 116"/>
          <p:cNvGraphicFramePr>
            <a:graphicFrameLocks noGrp="1"/>
          </p:cNvGraphicFramePr>
          <p:nvPr/>
        </p:nvGraphicFramePr>
        <p:xfrm>
          <a:off x="1344613" y="1524000"/>
          <a:ext cx="6656387" cy="3899218"/>
        </p:xfrm>
        <a:graphic>
          <a:graphicData uri="http://schemas.openxmlformats.org/drawingml/2006/table">
            <a:tbl>
              <a:tblPr/>
              <a:tblGrid>
                <a:gridCol w="1855787"/>
                <a:gridCol w="887413"/>
                <a:gridCol w="941387"/>
                <a:gridCol w="914400"/>
                <a:gridCol w="838200"/>
                <a:gridCol w="1219200"/>
              </a:tblGrid>
              <a:tr h="820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AwA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a-Pascal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Cut 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Cut 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Cut 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Cut 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Without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Regularization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49.58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42.60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44.51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48.99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60.31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04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Column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Separation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53.00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45.85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45.89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48.17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63.44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04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Row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Separation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54.71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45.80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48.21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51.30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67.33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Both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54.62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46.43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52.04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50.83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67.33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4805" name="Text Box 117"/>
          <p:cNvSpPr txBox="1">
            <a:spLocks noChangeArrowheads="1"/>
          </p:cNvSpPr>
          <p:nvPr/>
        </p:nvSpPr>
        <p:spPr bwMode="auto">
          <a:xfrm>
            <a:off x="1187450" y="5791200"/>
            <a:ext cx="7118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00FF"/>
                </a:solidFill>
              </a:rPr>
              <a:t>Average decrease in correlation of attributes – 22%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02892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80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to ask for semantics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From the beginning</a:t>
            </a:r>
          </a:p>
          <a:p>
            <a:pPr lvl="1"/>
            <a:r>
              <a:rPr lang="en-US" dirty="0" smtClean="0"/>
              <a:t>Known </a:t>
            </a:r>
            <a:r>
              <a:rPr lang="en-US" dirty="0" err="1" smtClean="0"/>
              <a:t>vocbulary</a:t>
            </a:r>
            <a:endParaRPr lang="en-US" dirty="0" smtClean="0"/>
          </a:p>
          <a:p>
            <a:pPr lvl="2"/>
            <a:r>
              <a:rPr lang="en-US" dirty="0" smtClean="0"/>
              <a:t>Unknown attribute-category relations</a:t>
            </a:r>
          </a:p>
          <a:p>
            <a:pPr lvl="1"/>
            <a:r>
              <a:rPr lang="en-US" dirty="0" smtClean="0"/>
              <a:t>Discovering the vocabulary of attributes</a:t>
            </a:r>
          </a:p>
          <a:p>
            <a:pPr lvl="2"/>
            <a:r>
              <a:rPr lang="en-US" dirty="0" smtClean="0"/>
              <a:t>Human in the loop</a:t>
            </a:r>
          </a:p>
          <a:p>
            <a:pPr lvl="2"/>
            <a:r>
              <a:rPr lang="en-US" dirty="0" smtClean="0"/>
              <a:t>Weakly supervised </a:t>
            </a:r>
          </a:p>
          <a:p>
            <a:endParaRPr lang="en-US" dirty="0"/>
          </a:p>
          <a:p>
            <a:r>
              <a:rPr lang="en-US" dirty="0" smtClean="0"/>
              <a:t>Semantics interleaved with discriminative power</a:t>
            </a:r>
          </a:p>
          <a:p>
            <a:endParaRPr lang="en-US" dirty="0"/>
          </a:p>
          <a:p>
            <a:r>
              <a:rPr lang="en-US" dirty="0" smtClean="0"/>
              <a:t>Delaying Semantics</a:t>
            </a:r>
          </a:p>
          <a:p>
            <a:endParaRPr lang="en-US" dirty="0"/>
          </a:p>
          <a:p>
            <a:r>
              <a:rPr lang="en-US" dirty="0" smtClean="0"/>
              <a:t>Never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235020" y="6557717"/>
            <a:ext cx="2113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A6A6A6"/>
                </a:solidFill>
              </a:rPr>
              <a:t>Slide: Ali Farhadi</a:t>
            </a:r>
            <a:endParaRPr lang="en-US" sz="14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2558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636" y="2792769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dirty="0" smtClean="0"/>
              <a:t>Unknown Attribute vocabulary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5416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Attribute Discovery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Human in the Loop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8594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 noGrp="1"/>
          </p:cNvSpPr>
          <p:nvPr>
            <p:ph type="title"/>
          </p:nvPr>
        </p:nvSpPr>
        <p:spPr>
          <a:xfrm>
            <a:off x="0" y="2"/>
            <a:ext cx="8915400" cy="914400"/>
          </a:xfrm>
        </p:spPr>
        <p:txBody>
          <a:bodyPr>
            <a:normAutofit fontScale="90000"/>
          </a:bodyPr>
          <a:lstStyle/>
          <a:p>
            <a:pPr lvl="0"/>
            <a:r>
              <a:rPr lang="en-US" dirty="0" smtClean="0">
                <a:latin typeface="Arial" pitchFamily="34"/>
                <a:cs typeface="Arial" pitchFamily="34"/>
              </a:rPr>
              <a:t>Which Scene Attributes are Relevant?</a:t>
            </a:r>
            <a:endParaRPr lang="en-US" dirty="0">
              <a:latin typeface="Arial" pitchFamily="34"/>
              <a:cs typeface="Arial" pitchFamily="34"/>
            </a:endParaRPr>
          </a:p>
        </p:txBody>
      </p:sp>
      <p:sp>
        <p:nvSpPr>
          <p:cNvPr id="3" name="Content Placeholder 4"/>
          <p:cNvSpPr txBox="1">
            <a:spLocks noGrp="1"/>
          </p:cNvSpPr>
          <p:nvPr>
            <p:ph idx="1"/>
          </p:nvPr>
        </p:nvSpPr>
        <p:spPr>
          <a:xfrm>
            <a:off x="457200" y="1143004"/>
            <a:ext cx="8229600" cy="4983168"/>
          </a:xfrm>
        </p:spPr>
        <p:txBody>
          <a:bodyPr anchorCtr="1">
            <a:normAutofit/>
          </a:bodyPr>
          <a:lstStyle/>
          <a:p>
            <a:pPr algn="ctr">
              <a:spcBef>
                <a:spcPts val="700"/>
              </a:spcBef>
              <a:buNone/>
            </a:pPr>
            <a:r>
              <a:rPr lang="en-US" sz="2400" dirty="0">
                <a:latin typeface="Arial" pitchFamily="18"/>
              </a:rPr>
              <a:t>	</a:t>
            </a:r>
            <a:r>
              <a:rPr lang="en-US" sz="2400" dirty="0" smtClean="0">
                <a:latin typeface="Arial" pitchFamily="18"/>
              </a:rPr>
              <a:t>Inspired by the “splitting</a:t>
            </a:r>
            <a:r>
              <a:rPr lang="en-US" sz="2400" dirty="0">
                <a:latin typeface="Arial" pitchFamily="18"/>
              </a:rPr>
              <a:t>” task of Oliva and Torralba and “ESP game” by von </a:t>
            </a:r>
            <a:r>
              <a:rPr lang="en-US" sz="2400" dirty="0" err="1">
                <a:latin typeface="Arial" pitchFamily="18"/>
              </a:rPr>
              <a:t>Ahn</a:t>
            </a:r>
            <a:r>
              <a:rPr lang="en-US" sz="2400" dirty="0">
                <a:latin typeface="Arial" pitchFamily="18"/>
              </a:rPr>
              <a:t> and Blum.</a:t>
            </a:r>
            <a:endParaRPr lang="en-US" sz="2400" dirty="0"/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04796" y="2590829"/>
            <a:ext cx="8340243" cy="33829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0" y="6237312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Genevieve Patterson, James Hays. SUN Attribute Database: Discovering, Annotating, and Recognizing Scene Attributes. Proceedings of CVPR 2012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901814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102 Scene Attributes</a:t>
            </a:r>
            <a:endParaRPr lang="en-US" dirty="0"/>
          </a:p>
        </p:txBody>
      </p:sp>
      <p:pic>
        <p:nvPicPr>
          <p:cNvPr id="5122" name="Picture 2" descr="C:\Users\James\Google Drive\presentations\12 2012 HRI symposium\attribute_word_clou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17997"/>
            <a:ext cx="9144000" cy="505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6237312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Genevieve Patterson, James Hays. SUN Attribute Database: Discovering, Annotating, and Recognizing Scene Attributes. Proceedings of CVPR 2012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5180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916" b="916"/>
          <a:stretch>
            <a:fillRect/>
          </a:stretch>
        </p:blipFill>
        <p:spPr>
          <a:xfrm>
            <a:off x="97916" y="856483"/>
            <a:ext cx="9351397" cy="5142908"/>
          </a:xfrm>
        </p:spPr>
      </p:pic>
      <p:sp>
        <p:nvSpPr>
          <p:cNvPr id="5" name="Rectangle 4"/>
          <p:cNvSpPr/>
          <p:nvPr/>
        </p:nvSpPr>
        <p:spPr>
          <a:xfrm>
            <a:off x="0" y="6237312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Genevieve Patterson, James Hays. SUN Attribute Database: Discovering, Annotating, and Recognizing Scene Attributes. Proceedings of CVPR 2012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58490485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7382" b="7382"/>
          <a:stretch>
            <a:fillRect/>
          </a:stretch>
        </p:blipFill>
        <p:spPr>
          <a:xfrm>
            <a:off x="457200" y="1176798"/>
            <a:ext cx="8229600" cy="4525963"/>
          </a:xfrm>
        </p:spPr>
      </p:pic>
      <p:sp>
        <p:nvSpPr>
          <p:cNvPr id="5" name="Rectangle 4"/>
          <p:cNvSpPr/>
          <p:nvPr/>
        </p:nvSpPr>
        <p:spPr>
          <a:xfrm>
            <a:off x="0" y="6237312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Genevieve Patterson, James Hays. SUN Attribute Database: Discovering, Annotating, and Recognizing Scene Attributes. Proceedings of CVPR 2012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9144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James\Desktop\presentations\cvpr area chair\journal_submission\gen_figs\t-SNE_space_nearest_neighbors.png"/>
          <p:cNvPicPr>
            <a:picLocks noChangeAspect="1" noChangeArrowheads="1"/>
          </p:cNvPicPr>
          <p:nvPr/>
        </p:nvPicPr>
        <p:blipFill>
          <a:blip r:embed="rId2" cstate="print"/>
          <a:srcRect l="551" r="9135"/>
          <a:stretch>
            <a:fillRect/>
          </a:stretch>
        </p:blipFill>
        <p:spPr bwMode="auto">
          <a:xfrm>
            <a:off x="0" y="14"/>
            <a:ext cx="9144000" cy="607044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85800" y="6172203"/>
            <a:ext cx="7772400" cy="461562"/>
          </a:xfrm>
          <a:prstGeom prst="rect">
            <a:avLst/>
          </a:prstGeom>
          <a:noFill/>
        </p:spPr>
        <p:txBody>
          <a:bodyPr wrap="square" lIns="91339" tIns="45669" rIns="91339" bIns="45669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102 dimensional attribute space reduced to 2d with t-SNE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44160160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James\Desktop\presentations\cvpr area chair\journal_submission\gen_figs\tsne_attribute_enclosed_area.png"/>
          <p:cNvPicPr>
            <a:picLocks noChangeAspect="1" noChangeArrowheads="1"/>
          </p:cNvPicPr>
          <p:nvPr/>
        </p:nvPicPr>
        <p:blipFill>
          <a:blip r:embed="rId2" cstate="print"/>
          <a:srcRect t="9807"/>
          <a:stretch>
            <a:fillRect/>
          </a:stretch>
        </p:blipFill>
        <p:spPr bwMode="auto">
          <a:xfrm>
            <a:off x="685804" y="381000"/>
            <a:ext cx="7766624" cy="70104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676400" y="152413"/>
            <a:ext cx="5791200" cy="646228"/>
          </a:xfrm>
          <a:prstGeom prst="rect">
            <a:avLst/>
          </a:prstGeom>
          <a:noFill/>
        </p:spPr>
        <p:txBody>
          <a:bodyPr wrap="square" lIns="91339" tIns="45669" rIns="91339" bIns="45669" rtlCol="0">
            <a:spAutoFit/>
          </a:bodyPr>
          <a:lstStyle/>
          <a:p>
            <a:pPr algn="ctr"/>
            <a:r>
              <a:rPr lang="en-US" sz="3600" dirty="0" smtClean="0">
                <a:solidFill>
                  <a:prstClr val="black"/>
                </a:solidFill>
              </a:rPr>
              <a:t>Enclosed Area</a:t>
            </a:r>
            <a:endParaRPr lang="en-US" sz="3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6742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:\Documents and Settings\James\Desktop\presentations\cvpr area chair\journal_submission\gen_figs\tsne_attribute_open_area.png"/>
          <p:cNvPicPr>
            <a:picLocks noChangeAspect="1" noChangeArrowheads="1"/>
          </p:cNvPicPr>
          <p:nvPr/>
        </p:nvPicPr>
        <p:blipFill>
          <a:blip r:embed="rId2" cstate="print"/>
          <a:srcRect t="9807"/>
          <a:stretch>
            <a:fillRect/>
          </a:stretch>
        </p:blipFill>
        <p:spPr bwMode="auto">
          <a:xfrm>
            <a:off x="685804" y="381000"/>
            <a:ext cx="7766624" cy="70104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676400" y="152413"/>
            <a:ext cx="5791200" cy="646228"/>
          </a:xfrm>
          <a:prstGeom prst="rect">
            <a:avLst/>
          </a:prstGeom>
          <a:noFill/>
        </p:spPr>
        <p:txBody>
          <a:bodyPr wrap="square" lIns="91339" tIns="45669" rIns="91339" bIns="45669" rtlCol="0">
            <a:spAutoFit/>
          </a:bodyPr>
          <a:lstStyle/>
          <a:p>
            <a:pPr algn="ctr"/>
            <a:r>
              <a:rPr lang="en-US" sz="3600" dirty="0" smtClean="0">
                <a:solidFill>
                  <a:prstClr val="black"/>
                </a:solidFill>
              </a:rPr>
              <a:t>Open Area</a:t>
            </a:r>
            <a:endParaRPr lang="en-US" sz="3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022678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5" descr="C:\Documents and Settings\James\Desktop\presentations\cvpr area chair\journal_submission\gen_figs\tsne_attribute_transpoting.png"/>
          <p:cNvPicPr>
            <a:picLocks noChangeAspect="1" noChangeArrowheads="1"/>
          </p:cNvPicPr>
          <p:nvPr/>
        </p:nvPicPr>
        <p:blipFill>
          <a:blip r:embed="rId2" cstate="print"/>
          <a:srcRect t="10788"/>
          <a:stretch>
            <a:fillRect/>
          </a:stretch>
        </p:blipFill>
        <p:spPr bwMode="auto">
          <a:xfrm>
            <a:off x="685804" y="457200"/>
            <a:ext cx="7766624" cy="69342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676400" y="152413"/>
            <a:ext cx="5791200" cy="646228"/>
          </a:xfrm>
          <a:prstGeom prst="rect">
            <a:avLst/>
          </a:prstGeom>
          <a:noFill/>
        </p:spPr>
        <p:txBody>
          <a:bodyPr wrap="square" lIns="91339" tIns="45669" rIns="91339" bIns="45669" rtlCol="0">
            <a:spAutoFit/>
          </a:bodyPr>
          <a:lstStyle/>
          <a:p>
            <a:pPr algn="ctr"/>
            <a:r>
              <a:rPr lang="en-US" sz="3600" dirty="0" smtClean="0">
                <a:solidFill>
                  <a:prstClr val="black"/>
                </a:solidFill>
              </a:rPr>
              <a:t>Transport</a:t>
            </a:r>
            <a:endParaRPr lang="en-US" sz="3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285298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the beginning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413" y="1514615"/>
            <a:ext cx="7817197" cy="45600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16764" y="6534212"/>
            <a:ext cx="2527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Slide: </a:t>
            </a:r>
            <a:r>
              <a:rPr lang="en-US" dirty="0" err="1" smtClean="0"/>
              <a:t>Christoph</a:t>
            </a:r>
            <a:r>
              <a:rPr lang="en-US" dirty="0" smtClean="0"/>
              <a:t> </a:t>
            </a:r>
            <a:r>
              <a:rPr lang="en-US" dirty="0" err="1" smtClean="0"/>
              <a:t>Lampert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09594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Knowledge transfer for zero-shot object class recognition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CVPR 2010 | What Helps Where - And Why?  Semantic Relatedness for Knowledge Transfer | Marcus Rohrbach | </a:t>
            </a:r>
            <a:endParaRPr lang="de-DE" dirty="0"/>
          </a:p>
        </p:txBody>
      </p:sp>
      <p:cxnSp>
        <p:nvCxnSpPr>
          <p:cNvPr id="14" name="Gerade Verbindung 13"/>
          <p:cNvCxnSpPr/>
          <p:nvPr/>
        </p:nvCxnSpPr>
        <p:spPr>
          <a:xfrm>
            <a:off x="285720" y="2571744"/>
            <a:ext cx="8643998" cy="20937"/>
          </a:xfrm>
          <a:prstGeom prst="line">
            <a:avLst/>
          </a:prstGeom>
          <a:ln w="50800">
            <a:solidFill>
              <a:srgbClr val="F5A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hteck 16"/>
          <p:cNvSpPr/>
          <p:nvPr/>
        </p:nvSpPr>
        <p:spPr>
          <a:xfrm>
            <a:off x="4786314" y="3286124"/>
            <a:ext cx="4105274" cy="285752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40000" dist="63500" dir="63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Group classes by attributes</a:t>
            </a:r>
          </a:p>
          <a:p>
            <a:pPr algn="ctr"/>
            <a:r>
              <a:rPr lang="en-US" sz="2000" dirty="0" smtClean="0">
                <a:solidFill>
                  <a:schemeClr val="accent2"/>
                </a:solidFill>
              </a:rPr>
              <a:t>[Lampert et al., CVPR `09]</a:t>
            </a:r>
          </a:p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1200" dirty="0" smtClean="0">
              <a:solidFill>
                <a:schemeClr val="tx1"/>
              </a:solidFill>
            </a:endParaRPr>
          </a:p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Manual supervision:</a:t>
            </a:r>
          </a:p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Object class-attribute associations</a:t>
            </a:r>
            <a:endParaRPr lang="de-DE" sz="2000" dirty="0">
              <a:solidFill>
                <a:schemeClr val="tx1"/>
              </a:solidFill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323850" y="3286124"/>
            <a:ext cx="4105274" cy="285752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40000" dist="63500" dir="63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Describing using attributes</a:t>
            </a:r>
          </a:p>
          <a:p>
            <a:pPr algn="ctr"/>
            <a:r>
              <a:rPr lang="en-US" sz="2000" dirty="0" smtClean="0">
                <a:solidFill>
                  <a:schemeClr val="accent2"/>
                </a:solidFill>
              </a:rPr>
              <a:t>[</a:t>
            </a:r>
            <a:r>
              <a:rPr lang="en-US" sz="2000" dirty="0" err="1" smtClean="0">
                <a:solidFill>
                  <a:schemeClr val="accent2"/>
                </a:solidFill>
              </a:rPr>
              <a:t>Farhadi</a:t>
            </a:r>
            <a:r>
              <a:rPr lang="en-US" sz="2000" dirty="0" smtClean="0">
                <a:solidFill>
                  <a:schemeClr val="accent2"/>
                </a:solidFill>
              </a:rPr>
              <a:t> et al., CVPR `09 &amp; `10]</a:t>
            </a:r>
          </a:p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1200" dirty="0" smtClean="0">
              <a:solidFill>
                <a:schemeClr val="tx1"/>
              </a:solidFill>
            </a:endParaRPr>
          </a:p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Manual supervision:</a:t>
            </a:r>
          </a:p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Attribute labels</a:t>
            </a:r>
            <a:endParaRPr lang="de-DE" sz="2000" dirty="0">
              <a:solidFill>
                <a:schemeClr val="tx1"/>
              </a:solidFill>
            </a:endParaRPr>
          </a:p>
        </p:txBody>
      </p:sp>
      <p:pic>
        <p:nvPicPr>
          <p:cNvPr id="20" name="Picture 13" descr="C:\Users\rohrbach\Documents\Uni\Masterarbeit\data\Awa\JPEGImages\sheep\sheep_0101.jpg"/>
          <p:cNvPicPr>
            <a:picLocks noChangeAspect="1" noChangeArrowheads="1"/>
          </p:cNvPicPr>
          <p:nvPr/>
        </p:nvPicPr>
        <p:blipFill>
          <a:blip r:embed="rId3" cstate="print"/>
          <a:srcRect l="34568" t="23451" r="8381" b="12811"/>
          <a:stretch>
            <a:fillRect/>
          </a:stretch>
        </p:blipFill>
        <p:spPr bwMode="auto">
          <a:xfrm>
            <a:off x="5091527" y="4292505"/>
            <a:ext cx="837795" cy="731944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21" name="Picture 5" descr="C:\Users\rohrbach\Documents\Uni\Masterarbeit\data\Awa\JPEGImages\rabbit\rabbit_0024.jpg"/>
          <p:cNvPicPr>
            <a:picLocks noChangeAspect="1" noChangeArrowheads="1"/>
          </p:cNvPicPr>
          <p:nvPr/>
        </p:nvPicPr>
        <p:blipFill>
          <a:blip r:embed="rId4" cstate="print"/>
          <a:srcRect l="6007" t="3091" r="10764" b="6688"/>
          <a:stretch>
            <a:fillRect/>
          </a:stretch>
        </p:blipFill>
        <p:spPr bwMode="auto">
          <a:xfrm>
            <a:off x="5929523" y="4277646"/>
            <a:ext cx="857055" cy="74509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22" name="Picture 16" descr="C:\Users\rohrbach\Documents\Uni\Masterarbeit\data\Awa\JPEGImages\tiger\tiger_003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76520" y="4268693"/>
            <a:ext cx="838884" cy="731944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23" name="Picture 14" descr="C:\Users\rohrbach\Documents\Uni\Masterarbeit\data\Awa\JPEGImages\gorilla\gorilla_0017.jpg"/>
          <p:cNvPicPr>
            <a:picLocks noChangeAspect="1" noChangeArrowheads="1"/>
          </p:cNvPicPr>
          <p:nvPr/>
        </p:nvPicPr>
        <p:blipFill>
          <a:blip r:embed="rId6" cstate="print"/>
          <a:srcRect t="25987" b="8139"/>
          <a:stretch>
            <a:fillRect/>
          </a:stretch>
        </p:blipFill>
        <p:spPr bwMode="auto">
          <a:xfrm>
            <a:off x="7038725" y="4268693"/>
            <a:ext cx="837795" cy="731944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24" name="Picture 3" descr="C:\Users\rohrbach\Documents\Uni\Masterarbeit\data\Awa\JPEGImages\giant+panda\giant+panda_0117.jpg"/>
          <p:cNvPicPr>
            <a:picLocks noChangeAspect="1" noChangeArrowheads="1"/>
          </p:cNvPicPr>
          <p:nvPr/>
        </p:nvPicPr>
        <p:blipFill>
          <a:blip r:embed="rId7" cstate="print"/>
          <a:srcRect l="4199" r="8845"/>
          <a:stretch>
            <a:fillRect/>
          </a:stretch>
        </p:blipFill>
        <p:spPr bwMode="auto">
          <a:xfrm>
            <a:off x="1313350" y="4313284"/>
            <a:ext cx="972634" cy="838902"/>
          </a:xfrm>
          <a:prstGeom prst="roundRect">
            <a:avLst>
              <a:gd name="adj" fmla="val 0"/>
            </a:avLst>
          </a:prstGeom>
          <a:ln/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sp>
        <p:nvSpPr>
          <p:cNvPr id="25" name="Textfeld 24"/>
          <p:cNvSpPr txBox="1"/>
          <p:nvPr/>
        </p:nvSpPr>
        <p:spPr>
          <a:xfrm>
            <a:off x="2285984" y="4287171"/>
            <a:ext cx="14335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975" indent="-180975">
              <a:buFont typeface="Arial" pitchFamily="34" charset="0"/>
              <a:buChar char="•"/>
            </a:pPr>
            <a:r>
              <a:rPr lang="en-US" dirty="0" smtClean="0">
                <a:latin typeface="+mn-lt"/>
              </a:rPr>
              <a:t>animal</a:t>
            </a:r>
          </a:p>
          <a:p>
            <a:pPr marL="180975" indent="-180975">
              <a:buFont typeface="Arial" pitchFamily="34" charset="0"/>
              <a:buChar char="•"/>
            </a:pPr>
            <a:r>
              <a:rPr lang="en-US" dirty="0" smtClean="0">
                <a:latin typeface="+mn-lt"/>
              </a:rPr>
              <a:t>four legged</a:t>
            </a:r>
          </a:p>
          <a:p>
            <a:pPr marL="180975" indent="-180975">
              <a:buFont typeface="Arial" pitchFamily="34" charset="0"/>
              <a:buChar char="•"/>
            </a:pPr>
            <a:r>
              <a:rPr lang="en-US" dirty="0" smtClean="0">
                <a:latin typeface="+mn-lt"/>
              </a:rPr>
              <a:t>mammal</a:t>
            </a:r>
            <a:endParaRPr lang="de-DE" dirty="0">
              <a:latin typeface="+mn-lt"/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5091527" y="5069214"/>
            <a:ext cx="1695051" cy="282573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0" rtlCol="0">
            <a:spAutoFit/>
          </a:bodyPr>
          <a:lstStyle/>
          <a:p>
            <a:pPr algn="ctr"/>
            <a:r>
              <a:rPr lang="en-US" sz="1600" dirty="0" smtClean="0">
                <a:latin typeface="+mn-lt"/>
              </a:rPr>
              <a:t>white</a:t>
            </a:r>
            <a:endParaRPr lang="de-DE" sz="1400" i="1" dirty="0">
              <a:latin typeface="+mn-lt"/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7038725" y="5024449"/>
            <a:ext cx="1676679" cy="282573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0" rtlCol="0">
            <a:spAutoFit/>
          </a:bodyPr>
          <a:lstStyle/>
          <a:p>
            <a:pPr algn="ctr"/>
            <a:r>
              <a:rPr lang="en-US" sz="1600" dirty="0" smtClean="0">
                <a:latin typeface="+mn-lt"/>
              </a:rPr>
              <a:t>paw</a:t>
            </a:r>
            <a:endParaRPr lang="de-DE" sz="1400" i="1" dirty="0">
              <a:latin typeface="+mn-lt"/>
            </a:endParaRPr>
          </a:p>
        </p:txBody>
      </p:sp>
      <p:pic>
        <p:nvPicPr>
          <p:cNvPr id="33" name="Picture 3" descr="C:\Users\rohrbach\Documents\Uni\Masterarbeit\data\Awa\JPEGImages\giant+panda\giant+panda_0117.jpg"/>
          <p:cNvPicPr>
            <a:picLocks noChangeAspect="1" noChangeArrowheads="1"/>
          </p:cNvPicPr>
          <p:nvPr/>
        </p:nvPicPr>
        <p:blipFill>
          <a:blip r:embed="rId7" cstate="print"/>
          <a:srcRect l="4199" r="8845"/>
          <a:stretch>
            <a:fillRect/>
          </a:stretch>
        </p:blipFill>
        <p:spPr bwMode="auto">
          <a:xfrm>
            <a:off x="4143372" y="1589966"/>
            <a:ext cx="972634" cy="8389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31750"/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sp>
        <p:nvSpPr>
          <p:cNvPr id="34" name="Textfeld 33"/>
          <p:cNvSpPr txBox="1"/>
          <p:nvPr/>
        </p:nvSpPr>
        <p:spPr>
          <a:xfrm>
            <a:off x="339197" y="1569353"/>
            <a:ext cx="2875481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 smtClean="0">
                <a:latin typeface="+mj-lt"/>
              </a:rPr>
              <a:t>Unseen class</a:t>
            </a:r>
          </a:p>
          <a:p>
            <a:r>
              <a:rPr lang="en-US" sz="2000" dirty="0" smtClean="0">
                <a:latin typeface="+mj-lt"/>
              </a:rPr>
              <a:t>(no training images)</a:t>
            </a:r>
            <a:endParaRPr lang="de-DE" sz="2000" dirty="0">
              <a:latin typeface="+mj-lt"/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5212945" y="1798988"/>
            <a:ext cx="1981372" cy="344128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0" rtlCol="0">
            <a:spAutoFit/>
          </a:bodyPr>
          <a:lstStyle/>
          <a:p>
            <a:r>
              <a:rPr lang="en-US" sz="2000" b="1" dirty="0" smtClean="0">
                <a:latin typeface="+mn-lt"/>
              </a:rPr>
              <a:t>Giant panda ? </a:t>
            </a:r>
            <a:endParaRPr lang="de-DE" sz="2000" i="1" dirty="0">
              <a:latin typeface="+mn-lt"/>
            </a:endParaRPr>
          </a:p>
        </p:txBody>
      </p:sp>
      <p:sp>
        <p:nvSpPr>
          <p:cNvPr id="28" name="Inhaltsplatzhalter 2"/>
          <p:cNvSpPr txBox="1">
            <a:spLocks/>
          </p:cNvSpPr>
          <p:nvPr/>
        </p:nvSpPr>
        <p:spPr bwMode="auto">
          <a:xfrm>
            <a:off x="2000232" y="2714620"/>
            <a:ext cx="5122648" cy="550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79388" marR="0" lvl="0" indent="-1793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Attributes for knowledge transfer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13668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allAtOnce" animBg="1"/>
      <p:bldP spid="19" grpId="0" build="allAtOnce" animBg="1"/>
      <p:bldP spid="25" grpId="0"/>
      <p:bldP spid="26" grpId="0"/>
      <p:bldP spid="29" grpId="0"/>
      <p:bldP spid="2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Knowledge transfer for zero-shot object class recognition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CVPR 2010 | What Helps Where - And Why?  Semantic Relatedness for Knowledge Transfer | Marcus Rohrbach | </a:t>
            </a:r>
            <a:endParaRPr lang="de-DE" dirty="0"/>
          </a:p>
        </p:txBody>
      </p:sp>
      <p:cxnSp>
        <p:nvCxnSpPr>
          <p:cNvPr id="14" name="Gerade Verbindung 13"/>
          <p:cNvCxnSpPr/>
          <p:nvPr/>
        </p:nvCxnSpPr>
        <p:spPr>
          <a:xfrm>
            <a:off x="285720" y="2571744"/>
            <a:ext cx="8643998" cy="20937"/>
          </a:xfrm>
          <a:prstGeom prst="line">
            <a:avLst/>
          </a:prstGeom>
          <a:ln w="50800">
            <a:solidFill>
              <a:srgbClr val="F5A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hteck 18"/>
          <p:cNvSpPr/>
          <p:nvPr/>
        </p:nvSpPr>
        <p:spPr>
          <a:xfrm>
            <a:off x="323850" y="3286124"/>
            <a:ext cx="4105274" cy="285752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40000" dist="63500" dir="63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Describing using attributes</a:t>
            </a:r>
          </a:p>
          <a:p>
            <a:pPr algn="ctr"/>
            <a:r>
              <a:rPr lang="en-US" sz="2000" dirty="0" smtClean="0">
                <a:solidFill>
                  <a:schemeClr val="accent2"/>
                </a:solidFill>
              </a:rPr>
              <a:t>[</a:t>
            </a:r>
            <a:r>
              <a:rPr lang="en-US" sz="2000" dirty="0" err="1" smtClean="0">
                <a:solidFill>
                  <a:schemeClr val="accent2"/>
                </a:solidFill>
              </a:rPr>
              <a:t>Farhadi</a:t>
            </a:r>
            <a:r>
              <a:rPr lang="en-US" sz="2000" dirty="0" smtClean="0">
                <a:solidFill>
                  <a:schemeClr val="accent2"/>
                </a:solidFill>
              </a:rPr>
              <a:t> et al., CVPR `09 &amp; `10]</a:t>
            </a:r>
          </a:p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1200" dirty="0" smtClean="0">
              <a:solidFill>
                <a:schemeClr val="tx1"/>
              </a:solidFill>
            </a:endParaRPr>
          </a:p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Manual supervision:</a:t>
            </a:r>
          </a:p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Attribute labels</a:t>
            </a:r>
            <a:endParaRPr lang="de-DE" sz="2000" dirty="0">
              <a:solidFill>
                <a:schemeClr val="tx1"/>
              </a:solidFill>
            </a:endParaRPr>
          </a:p>
        </p:txBody>
      </p:sp>
      <p:pic>
        <p:nvPicPr>
          <p:cNvPr id="24" name="Picture 3" descr="C:\Users\rohrbach\Documents\Uni\Masterarbeit\data\Awa\JPEGImages\giant+panda\giant+panda_0117.jpg"/>
          <p:cNvPicPr>
            <a:picLocks noChangeAspect="1" noChangeArrowheads="1"/>
          </p:cNvPicPr>
          <p:nvPr/>
        </p:nvPicPr>
        <p:blipFill>
          <a:blip r:embed="rId3" cstate="print"/>
          <a:srcRect l="4199" r="8845"/>
          <a:stretch>
            <a:fillRect/>
          </a:stretch>
        </p:blipFill>
        <p:spPr bwMode="auto">
          <a:xfrm>
            <a:off x="1313350" y="4313284"/>
            <a:ext cx="972634" cy="838902"/>
          </a:xfrm>
          <a:prstGeom prst="roundRect">
            <a:avLst>
              <a:gd name="adj" fmla="val 0"/>
            </a:avLst>
          </a:prstGeom>
          <a:ln/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sp>
        <p:nvSpPr>
          <p:cNvPr id="25" name="Textfeld 24"/>
          <p:cNvSpPr txBox="1"/>
          <p:nvPr/>
        </p:nvSpPr>
        <p:spPr>
          <a:xfrm>
            <a:off x="2285984" y="4287171"/>
            <a:ext cx="14335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975" indent="-180975">
              <a:buFont typeface="Arial" pitchFamily="34" charset="0"/>
              <a:buChar char="•"/>
            </a:pPr>
            <a:r>
              <a:rPr lang="en-US" dirty="0" smtClean="0">
                <a:latin typeface="+mn-lt"/>
              </a:rPr>
              <a:t>animal</a:t>
            </a:r>
          </a:p>
          <a:p>
            <a:pPr marL="180975" indent="-180975">
              <a:buFont typeface="Arial" pitchFamily="34" charset="0"/>
              <a:buChar char="•"/>
            </a:pPr>
            <a:r>
              <a:rPr lang="en-US" dirty="0" smtClean="0">
                <a:latin typeface="+mn-lt"/>
              </a:rPr>
              <a:t>four legged</a:t>
            </a:r>
          </a:p>
          <a:p>
            <a:pPr marL="180975" indent="-180975">
              <a:buFont typeface="Arial" pitchFamily="34" charset="0"/>
              <a:buChar char="•"/>
            </a:pPr>
            <a:r>
              <a:rPr lang="en-US" dirty="0" smtClean="0">
                <a:latin typeface="+mn-lt"/>
              </a:rPr>
              <a:t>mammal</a:t>
            </a:r>
            <a:endParaRPr lang="de-DE" dirty="0">
              <a:latin typeface="+mn-lt"/>
            </a:endParaRPr>
          </a:p>
        </p:txBody>
      </p:sp>
      <p:grpSp>
        <p:nvGrpSpPr>
          <p:cNvPr id="46" name="Gruppieren 45"/>
          <p:cNvGrpSpPr/>
          <p:nvPr/>
        </p:nvGrpSpPr>
        <p:grpSpPr>
          <a:xfrm>
            <a:off x="4786314" y="3286124"/>
            <a:ext cx="4105274" cy="2857520"/>
            <a:chOff x="4786314" y="3286124"/>
            <a:chExt cx="4105274" cy="2857520"/>
          </a:xfrm>
        </p:grpSpPr>
        <p:sp>
          <p:nvSpPr>
            <p:cNvPr id="17" name="Rechteck 16"/>
            <p:cNvSpPr/>
            <p:nvPr/>
          </p:nvSpPr>
          <p:spPr>
            <a:xfrm>
              <a:off x="4786314" y="3286124"/>
              <a:ext cx="4105274" cy="2857520"/>
            </a:xfrm>
            <a:prstGeom prst="rect">
              <a:avLst/>
            </a:prstGeom>
            <a:ln w="12700">
              <a:solidFill>
                <a:schemeClr val="tx1"/>
              </a:solidFill>
            </a:ln>
            <a:effectLst>
              <a:outerShdw blurRad="40000" dist="63500" dir="63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</a:rPr>
                <a:t>Group classes by attributes</a:t>
              </a:r>
            </a:p>
            <a:p>
              <a:pPr algn="ctr"/>
              <a:r>
                <a:rPr lang="en-US" sz="2000" dirty="0" smtClean="0">
                  <a:solidFill>
                    <a:schemeClr val="accent2"/>
                  </a:solidFill>
                </a:rPr>
                <a:t>[Lampert et al., CVPR `09]</a:t>
              </a:r>
            </a:p>
            <a:p>
              <a:pPr algn="ctr"/>
              <a:endParaRPr lang="en-US" sz="2000" dirty="0" smtClean="0">
                <a:solidFill>
                  <a:schemeClr val="accent2"/>
                </a:solidFill>
              </a:endParaRPr>
            </a:p>
            <a:p>
              <a:pPr algn="ctr"/>
              <a:endParaRPr lang="en-US" sz="2000" dirty="0" smtClean="0">
                <a:solidFill>
                  <a:schemeClr val="accent2"/>
                </a:solidFill>
              </a:endParaRPr>
            </a:p>
            <a:p>
              <a:pPr algn="ctr"/>
              <a:endParaRPr lang="en-US" sz="2000" dirty="0" smtClean="0">
                <a:solidFill>
                  <a:schemeClr val="accent2"/>
                </a:solidFill>
              </a:endParaRPr>
            </a:p>
            <a:p>
              <a:pPr algn="ctr"/>
              <a:endParaRPr lang="en-US" sz="2000" dirty="0" smtClean="0">
                <a:solidFill>
                  <a:schemeClr val="accent2"/>
                </a:solidFill>
              </a:endParaRPr>
            </a:p>
            <a:p>
              <a:pPr algn="ctr"/>
              <a:endParaRPr lang="en-US" sz="1200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en-US" sz="2400" b="1" dirty="0" smtClean="0">
                  <a:solidFill>
                    <a:schemeClr val="tx1"/>
                  </a:solidFill>
                </a:rPr>
                <a:t>Manual supervision:</a:t>
              </a:r>
            </a:p>
            <a:p>
              <a:pPr algn="ctr"/>
              <a:r>
                <a:rPr lang="en-US" sz="2000" dirty="0" smtClean="0">
                  <a:solidFill>
                    <a:schemeClr val="tx1"/>
                  </a:solidFill>
                </a:rPr>
                <a:t>Object class-attribute associations</a:t>
              </a:r>
              <a:endParaRPr lang="de-DE" sz="2000" dirty="0">
                <a:solidFill>
                  <a:schemeClr val="tx1"/>
                </a:solidFill>
              </a:endParaRPr>
            </a:p>
          </p:txBody>
        </p:sp>
        <p:pic>
          <p:nvPicPr>
            <p:cNvPr id="20" name="Picture 13" descr="C:\Users\rohrbach\Documents\Uni\Masterarbeit\data\Awa\JPEGImages\sheep\sheep_0101.jpg"/>
            <p:cNvPicPr>
              <a:picLocks noChangeAspect="1" noChangeArrowheads="1"/>
            </p:cNvPicPr>
            <p:nvPr/>
          </p:nvPicPr>
          <p:blipFill>
            <a:blip r:embed="rId4" cstate="print"/>
            <a:srcRect l="34568" t="23451" r="8381" b="12811"/>
            <a:stretch>
              <a:fillRect/>
            </a:stretch>
          </p:blipFill>
          <p:spPr bwMode="auto">
            <a:xfrm>
              <a:off x="5091527" y="4292505"/>
              <a:ext cx="837795" cy="731944"/>
            </a:xfrm>
            <a:prstGeom prst="rect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pic>
        <p:pic>
          <p:nvPicPr>
            <p:cNvPr id="21" name="Picture 5" descr="C:\Users\rohrbach\Documents\Uni\Masterarbeit\data\Awa\JPEGImages\rabbit\rabbit_0024.jpg"/>
            <p:cNvPicPr>
              <a:picLocks noChangeAspect="1" noChangeArrowheads="1"/>
            </p:cNvPicPr>
            <p:nvPr/>
          </p:nvPicPr>
          <p:blipFill>
            <a:blip r:embed="rId5" cstate="print"/>
            <a:srcRect l="6007" t="3091" r="10764" b="6688"/>
            <a:stretch>
              <a:fillRect/>
            </a:stretch>
          </p:blipFill>
          <p:spPr bwMode="auto">
            <a:xfrm>
              <a:off x="5929523" y="4277646"/>
              <a:ext cx="857055" cy="745095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pic>
        <p:pic>
          <p:nvPicPr>
            <p:cNvPr id="22" name="Picture 16" descr="C:\Users\rohrbach\Documents\Uni\Masterarbeit\data\Awa\JPEGImages\tiger\tiger_0036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876520" y="4268693"/>
              <a:ext cx="838884" cy="731944"/>
            </a:xfrm>
            <a:prstGeom prst="rect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pic>
        <p:pic>
          <p:nvPicPr>
            <p:cNvPr id="23" name="Picture 14" descr="C:\Users\rohrbach\Documents\Uni\Masterarbeit\data\Awa\JPEGImages\gorilla\gorilla_0017.jpg"/>
            <p:cNvPicPr>
              <a:picLocks noChangeAspect="1" noChangeArrowheads="1"/>
            </p:cNvPicPr>
            <p:nvPr/>
          </p:nvPicPr>
          <p:blipFill>
            <a:blip r:embed="rId7" cstate="print"/>
            <a:srcRect t="25987" b="8139"/>
            <a:stretch>
              <a:fillRect/>
            </a:stretch>
          </p:blipFill>
          <p:spPr bwMode="auto">
            <a:xfrm>
              <a:off x="7038725" y="4268693"/>
              <a:ext cx="837795" cy="731944"/>
            </a:xfrm>
            <a:prstGeom prst="rect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pic>
        <p:sp>
          <p:nvSpPr>
            <p:cNvPr id="26" name="Textfeld 25"/>
            <p:cNvSpPr txBox="1"/>
            <p:nvPr/>
          </p:nvSpPr>
          <p:spPr>
            <a:xfrm>
              <a:off x="5091527" y="5069214"/>
              <a:ext cx="1695051" cy="28257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3600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+mn-lt"/>
                </a:rPr>
                <a:t>white</a:t>
              </a:r>
              <a:endParaRPr lang="de-DE" sz="1400" i="1" dirty="0">
                <a:latin typeface="+mn-lt"/>
              </a:endParaRPr>
            </a:p>
          </p:txBody>
        </p:sp>
        <p:sp>
          <p:nvSpPr>
            <p:cNvPr id="29" name="Textfeld 28"/>
            <p:cNvSpPr txBox="1"/>
            <p:nvPr/>
          </p:nvSpPr>
          <p:spPr>
            <a:xfrm>
              <a:off x="7038725" y="5024449"/>
              <a:ext cx="1676679" cy="28257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3600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+mn-lt"/>
                </a:rPr>
                <a:t>paw</a:t>
              </a:r>
              <a:endParaRPr lang="de-DE" sz="1400" i="1" dirty="0">
                <a:latin typeface="+mn-lt"/>
              </a:endParaRPr>
            </a:p>
          </p:txBody>
        </p:sp>
      </p:grpSp>
      <p:pic>
        <p:nvPicPr>
          <p:cNvPr id="33" name="Picture 3" descr="C:\Users\rohrbach\Documents\Uni\Masterarbeit\data\Awa\JPEGImages\giant+panda\giant+panda_0117.jpg"/>
          <p:cNvPicPr>
            <a:picLocks noChangeAspect="1" noChangeArrowheads="1"/>
          </p:cNvPicPr>
          <p:nvPr/>
        </p:nvPicPr>
        <p:blipFill>
          <a:blip r:embed="rId3" cstate="print"/>
          <a:srcRect l="4199" r="8845"/>
          <a:stretch>
            <a:fillRect/>
          </a:stretch>
        </p:blipFill>
        <p:spPr bwMode="auto">
          <a:xfrm>
            <a:off x="4143372" y="1589966"/>
            <a:ext cx="972634" cy="8389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31750"/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sp>
        <p:nvSpPr>
          <p:cNvPr id="34" name="Textfeld 33"/>
          <p:cNvSpPr txBox="1"/>
          <p:nvPr/>
        </p:nvSpPr>
        <p:spPr>
          <a:xfrm>
            <a:off x="339197" y="1569353"/>
            <a:ext cx="2875481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 smtClean="0">
                <a:latin typeface="+mj-lt"/>
              </a:rPr>
              <a:t>Unseen class</a:t>
            </a:r>
          </a:p>
          <a:p>
            <a:r>
              <a:rPr lang="en-US" sz="2000" dirty="0" smtClean="0">
                <a:latin typeface="+mj-lt"/>
              </a:rPr>
              <a:t>(no training images)</a:t>
            </a:r>
            <a:endParaRPr lang="de-DE" sz="2000" dirty="0">
              <a:latin typeface="+mj-lt"/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5212945" y="1798988"/>
            <a:ext cx="1981372" cy="344128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0" rtlCol="0">
            <a:spAutoFit/>
          </a:bodyPr>
          <a:lstStyle/>
          <a:p>
            <a:r>
              <a:rPr lang="en-US" sz="2000" b="1" dirty="0" smtClean="0">
                <a:latin typeface="+mn-lt"/>
              </a:rPr>
              <a:t>Giant panda ? </a:t>
            </a:r>
            <a:endParaRPr lang="de-DE" sz="2000" i="1" dirty="0">
              <a:latin typeface="+mn-lt"/>
            </a:endParaRPr>
          </a:p>
        </p:txBody>
      </p:sp>
      <p:sp>
        <p:nvSpPr>
          <p:cNvPr id="27" name="Inhaltsplatzhalter 2"/>
          <p:cNvSpPr txBox="1">
            <a:spLocks/>
          </p:cNvSpPr>
          <p:nvPr/>
        </p:nvSpPr>
        <p:spPr bwMode="auto">
          <a:xfrm>
            <a:off x="265102" y="1500174"/>
            <a:ext cx="4331957" cy="462215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79388" marR="0" lvl="0" indent="-1793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Attributes for knowledge transfer</a:t>
            </a:r>
          </a:p>
          <a:p>
            <a:pPr marL="179388" marR="0" lvl="0" indent="-1793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Replace manual supervision</a:t>
            </a:r>
            <a:b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y semantic relatedness</a:t>
            </a:r>
            <a:b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</a:b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mined</a:t>
            </a:r>
            <a:r>
              <a:rPr kumimoji="0" lang="en-US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from language resources</a:t>
            </a: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179388" marR="0" lvl="0" indent="-1793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lang="en-US" kern="0" dirty="0" smtClean="0">
              <a:latin typeface="+mn-lt"/>
            </a:endParaRPr>
          </a:p>
          <a:p>
            <a:pPr marL="179388" marR="0" lvl="0" indent="-1793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ð"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79388" marR="0" lvl="0" indent="-1793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ð"/>
              <a:tabLst/>
              <a:defRPr/>
            </a:pPr>
            <a:endParaRPr lang="en-US" sz="2000" b="1" kern="0" dirty="0" smtClean="0">
              <a:latin typeface="+mn-lt"/>
            </a:endParaRPr>
          </a:p>
          <a:p>
            <a:pPr marL="179388" marR="0" lvl="0" indent="-1793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79388" marR="0" lvl="0" indent="-1793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79388" marR="0" lvl="0" indent="-1793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ð"/>
              <a:tabLst/>
              <a:defRPr/>
            </a:pPr>
            <a:r>
              <a:rPr lang="en-US" sz="2800" b="1" kern="0" dirty="0" smtClean="0">
                <a:latin typeface="+mn-lt"/>
              </a:rPr>
              <a:t>Unsupervised Transfer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79388" marR="0" lvl="0" indent="-1793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79388" marR="0" lvl="0" indent="-1793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8" name="Gruppieren 27"/>
          <p:cNvGrpSpPr/>
          <p:nvPr/>
        </p:nvGrpSpPr>
        <p:grpSpPr>
          <a:xfrm>
            <a:off x="539552" y="3080140"/>
            <a:ext cx="2630656" cy="1146180"/>
            <a:chOff x="-5461609" y="4723687"/>
            <a:chExt cx="2630656" cy="1146180"/>
          </a:xfrm>
        </p:grpSpPr>
        <p:pic>
          <p:nvPicPr>
            <p:cNvPr id="30" name="Picture 8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498" t="20642" r="84266" b="73337"/>
            <a:stretch>
              <a:fillRect/>
            </a:stretch>
          </p:blipFill>
          <p:spPr bwMode="auto">
            <a:xfrm>
              <a:off x="-5461609" y="5297480"/>
              <a:ext cx="1185860" cy="436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" name="Picture 10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E6E6E6"/>
                </a:clrFrom>
                <a:clrTo>
                  <a:srgbClr val="E6E6E6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3835986" y="4731146"/>
              <a:ext cx="1005033" cy="397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" name="Picture 3" descr="C:\Users\rohrbach\Documents\Uni\Masterarbeit\svn\thesis\fig\wikipedia-logo.jpg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-3786615" y="5182903"/>
              <a:ext cx="686964" cy="686964"/>
            </a:xfrm>
            <a:prstGeom prst="rect">
              <a:avLst/>
            </a:prstGeom>
            <a:noFill/>
          </p:spPr>
        </p:pic>
        <p:sp>
          <p:nvSpPr>
            <p:cNvPr id="36" name="Textfeld 35"/>
            <p:cNvSpPr txBox="1"/>
            <p:nvPr/>
          </p:nvSpPr>
          <p:spPr>
            <a:xfrm>
              <a:off x="-5461609" y="4723687"/>
              <a:ext cx="11683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 Rounded MT Bold" pitchFamily="34" charset="0"/>
                </a:rPr>
                <a:t>WordNet</a:t>
              </a:r>
              <a:endParaRPr lang="de-DE" dirty="0">
                <a:latin typeface="Arial Rounded MT Bold" pitchFamily="34" charset="0"/>
              </a:endParaRPr>
            </a:p>
          </p:txBody>
        </p:sp>
        <p:pic>
          <p:nvPicPr>
            <p:cNvPr id="37" name="Picture 2" descr="C:\Users\rohrbach\Documents\Uni\Masterarbeit\svn\thesis\fig\Wikipedia-word.pn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4000929" y="5515928"/>
              <a:ext cx="1082554" cy="311079"/>
            </a:xfrm>
            <a:prstGeom prst="rect">
              <a:avLst/>
            </a:prstGeom>
            <a:noFill/>
          </p:spPr>
        </p:pic>
      </p:grpSp>
      <p:sp>
        <p:nvSpPr>
          <p:cNvPr id="47" name="Rechteck 46"/>
          <p:cNvSpPr/>
          <p:nvPr/>
        </p:nvSpPr>
        <p:spPr>
          <a:xfrm>
            <a:off x="4788024" y="3284984"/>
            <a:ext cx="4105274" cy="2857520"/>
          </a:xfrm>
          <a:prstGeom prst="rect">
            <a:avLst/>
          </a:prstGeom>
          <a:noFill/>
          <a:ln w="50800">
            <a:solidFill>
              <a:srgbClr val="F5A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9" name="Inhaltsplatzhalter 2"/>
          <p:cNvSpPr txBox="1">
            <a:spLocks/>
          </p:cNvSpPr>
          <p:nvPr/>
        </p:nvSpPr>
        <p:spPr bwMode="auto">
          <a:xfrm>
            <a:off x="2000232" y="2714620"/>
            <a:ext cx="5122648" cy="550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79388" marR="0" lvl="0" indent="-1793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Attributes for knowledge transfer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43142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0148E-6 L 0.00017 -0.25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2.74746E-6 L -2.77778E-7 -0.2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81481E-6 L -0.21875 -0.18495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" y="-9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to="0.9" calcmode="lin" valueType="num">
                                      <p:cBhvr override="childStyle">
                                        <p:cTn id="30" dur="10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5" grpId="0"/>
      <p:bldP spid="34" grpId="0"/>
      <p:bldP spid="35" grpId="0"/>
      <p:bldP spid="27" grpId="0" build="allAtOnce" animBg="1"/>
      <p:bldP spid="47" grpId="0" animBg="1"/>
      <p:bldP spid="47" grpId="1" animBg="1"/>
      <p:bldP spid="49" grpId="0" build="p"/>
      <p:bldP spid="49" grpI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Rechteck 234"/>
          <p:cNvSpPr/>
          <p:nvPr/>
        </p:nvSpPr>
        <p:spPr>
          <a:xfrm>
            <a:off x="323850" y="5195081"/>
            <a:ext cx="5605472" cy="948563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40000" dist="63500" dir="63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1600" dirty="0" smtClean="0">
              <a:solidFill>
                <a:schemeClr val="tx1"/>
              </a:solidFill>
            </a:endParaRPr>
          </a:p>
        </p:txBody>
      </p:sp>
      <p:sp>
        <p:nvSpPr>
          <p:cNvPr id="234" name="Rechteck 233"/>
          <p:cNvSpPr/>
          <p:nvPr/>
        </p:nvSpPr>
        <p:spPr>
          <a:xfrm>
            <a:off x="323850" y="3364996"/>
            <a:ext cx="5605472" cy="948563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40000" dist="63500" dir="63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1600" dirty="0" smtClean="0">
              <a:solidFill>
                <a:schemeClr val="tx1"/>
              </a:solidFill>
            </a:endParaRPr>
          </a:p>
        </p:txBody>
      </p:sp>
      <p:sp>
        <p:nvSpPr>
          <p:cNvPr id="206" name="Rechteck 205"/>
          <p:cNvSpPr/>
          <p:nvPr/>
        </p:nvSpPr>
        <p:spPr>
          <a:xfrm>
            <a:off x="323850" y="1541876"/>
            <a:ext cx="5605472" cy="948563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40000" dist="63500" dir="63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1600" dirty="0" smtClean="0">
              <a:solidFill>
                <a:schemeClr val="tx1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Attribute-based model</a:t>
            </a:r>
            <a:endParaRPr lang="en-US" sz="24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CVPR 2010 | What Helps Where - And Why?  Semantic Relatedness for Knowledge Transfer | Marcus Rohrbach | </a:t>
            </a:r>
            <a:endParaRPr lang="de-DE" dirty="0"/>
          </a:p>
        </p:txBody>
      </p:sp>
      <p:cxnSp>
        <p:nvCxnSpPr>
          <p:cNvPr id="12" name="Gerade Verbindung 11"/>
          <p:cNvCxnSpPr>
            <a:stCxn id="44" idx="2"/>
            <a:endCxn id="55" idx="0"/>
          </p:cNvCxnSpPr>
          <p:nvPr/>
        </p:nvCxnSpPr>
        <p:spPr>
          <a:xfrm rot="5400000">
            <a:off x="3720787" y="2046070"/>
            <a:ext cx="1162915" cy="1894515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5" name="Picture 1" descr="C:\Users\rohrbach\Documents\Uni\Masterarbeit\data\Awa\JPEGImages\leopard\leopard_0274.jpg"/>
          <p:cNvPicPr>
            <a:picLocks noChangeAspect="1" noChangeArrowheads="1"/>
          </p:cNvPicPr>
          <p:nvPr/>
        </p:nvPicPr>
        <p:blipFill>
          <a:blip r:embed="rId2" cstate="print"/>
          <a:srcRect l="11567" r="12245"/>
          <a:stretch>
            <a:fillRect/>
          </a:stretch>
        </p:blipFill>
        <p:spPr bwMode="auto">
          <a:xfrm>
            <a:off x="2522658" y="5249218"/>
            <a:ext cx="972634" cy="8497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31750"/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cxnSp>
        <p:nvCxnSpPr>
          <p:cNvPr id="61" name="Gerade Verbindung 60"/>
          <p:cNvCxnSpPr>
            <a:endCxn id="55" idx="0"/>
          </p:cNvCxnSpPr>
          <p:nvPr/>
        </p:nvCxnSpPr>
        <p:spPr>
          <a:xfrm rot="16200000" flipH="1">
            <a:off x="2581887" y="2801686"/>
            <a:ext cx="1167038" cy="37916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6" name="Gerade Verbindung 65"/>
          <p:cNvCxnSpPr>
            <a:stCxn id="44" idx="2"/>
            <a:endCxn id="65" idx="0"/>
          </p:cNvCxnSpPr>
          <p:nvPr/>
        </p:nvCxnSpPr>
        <p:spPr>
          <a:xfrm rot="5400000">
            <a:off x="4292291" y="2617574"/>
            <a:ext cx="1162914" cy="751507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9" name="Gerade Verbindung 68"/>
          <p:cNvCxnSpPr>
            <a:stCxn id="41" idx="2"/>
            <a:endCxn id="65" idx="0"/>
          </p:cNvCxnSpPr>
          <p:nvPr/>
        </p:nvCxnSpPr>
        <p:spPr>
          <a:xfrm rot="16200000" flipH="1">
            <a:off x="3726159" y="2802948"/>
            <a:ext cx="1162913" cy="380758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1" name="Gerade Verbindung 90"/>
          <p:cNvCxnSpPr>
            <a:endCxn id="72" idx="0"/>
          </p:cNvCxnSpPr>
          <p:nvPr/>
        </p:nvCxnSpPr>
        <p:spPr>
          <a:xfrm rot="5400000">
            <a:off x="2010384" y="2609341"/>
            <a:ext cx="1167037" cy="763848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8" name="Gerade Verbindung 97"/>
          <p:cNvCxnSpPr>
            <a:stCxn id="25" idx="0"/>
            <a:endCxn id="55" idx="4"/>
          </p:cNvCxnSpPr>
          <p:nvPr/>
        </p:nvCxnSpPr>
        <p:spPr>
          <a:xfrm rot="5400000" flipH="1" flipV="1">
            <a:off x="2629062" y="4523295"/>
            <a:ext cx="1105837" cy="346011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1" name="Gerade Verbindung 100"/>
          <p:cNvCxnSpPr>
            <a:stCxn id="72" idx="4"/>
            <a:endCxn id="25" idx="0"/>
          </p:cNvCxnSpPr>
          <p:nvPr/>
        </p:nvCxnSpPr>
        <p:spPr>
          <a:xfrm rot="16200000" flipH="1">
            <a:off x="2057557" y="4297800"/>
            <a:ext cx="1105838" cy="796997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4" name="Gerade Verbindung 103"/>
          <p:cNvCxnSpPr>
            <a:stCxn id="65" idx="4"/>
          </p:cNvCxnSpPr>
          <p:nvPr/>
        </p:nvCxnSpPr>
        <p:spPr>
          <a:xfrm rot="5400000">
            <a:off x="3767867" y="4519091"/>
            <a:ext cx="1105838" cy="354417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5" name="Ellipse 64"/>
          <p:cNvSpPr/>
          <p:nvPr/>
        </p:nvSpPr>
        <p:spPr>
          <a:xfrm>
            <a:off x="3995359" y="3574784"/>
            <a:ext cx="1005269" cy="56859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dirty="0" smtClean="0"/>
              <a:t>ocean</a:t>
            </a:r>
          </a:p>
        </p:txBody>
      </p:sp>
      <p:sp>
        <p:nvSpPr>
          <p:cNvPr id="72" name="Ellipse 71"/>
          <p:cNvSpPr/>
          <p:nvPr/>
        </p:nvSpPr>
        <p:spPr>
          <a:xfrm>
            <a:off x="1709343" y="3574784"/>
            <a:ext cx="1005269" cy="56859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spots</a:t>
            </a:r>
          </a:p>
        </p:txBody>
      </p:sp>
      <p:pic>
        <p:nvPicPr>
          <p:cNvPr id="130" name="Picture 3" descr="C:\Users\rohrbach\Documents\Uni\Masterarbeit\data\Awa\JPEGImages\giant+panda\giant+panda_0117.jpg"/>
          <p:cNvPicPr>
            <a:picLocks noChangeAspect="1" noChangeArrowheads="1"/>
          </p:cNvPicPr>
          <p:nvPr/>
        </p:nvPicPr>
        <p:blipFill>
          <a:blip r:embed="rId3" cstate="print"/>
          <a:srcRect l="4199" r="8845"/>
          <a:stretch>
            <a:fillRect/>
          </a:stretch>
        </p:blipFill>
        <p:spPr bwMode="auto">
          <a:xfrm>
            <a:off x="4786313" y="5249218"/>
            <a:ext cx="972634" cy="8389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31750"/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sp>
        <p:nvSpPr>
          <p:cNvPr id="143" name="Ellipse 142"/>
          <p:cNvSpPr/>
          <p:nvPr/>
        </p:nvSpPr>
        <p:spPr>
          <a:xfrm>
            <a:off x="5171004" y="3574784"/>
            <a:ext cx="686880" cy="56859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…</a:t>
            </a:r>
          </a:p>
        </p:txBody>
      </p:sp>
      <p:cxnSp>
        <p:nvCxnSpPr>
          <p:cNvPr id="145" name="Gerade Verbindung 144"/>
          <p:cNvCxnSpPr>
            <a:stCxn id="143" idx="4"/>
            <a:endCxn id="130" idx="0"/>
          </p:cNvCxnSpPr>
          <p:nvPr/>
        </p:nvCxnSpPr>
        <p:spPr>
          <a:xfrm rot="5400000">
            <a:off x="4840618" y="4575392"/>
            <a:ext cx="1105838" cy="241814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8" name="Gerade Verbindung 147"/>
          <p:cNvCxnSpPr>
            <a:stCxn id="143" idx="0"/>
            <a:endCxn id="44" idx="2"/>
          </p:cNvCxnSpPr>
          <p:nvPr/>
        </p:nvCxnSpPr>
        <p:spPr>
          <a:xfrm rot="16200000" flipV="1">
            <a:off x="4800516" y="2860855"/>
            <a:ext cx="1162914" cy="264943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5" name="Textfeld 194"/>
          <p:cNvSpPr txBox="1"/>
          <p:nvPr/>
        </p:nvSpPr>
        <p:spPr>
          <a:xfrm>
            <a:off x="428595" y="1708381"/>
            <a:ext cx="2094063" cy="61555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2000" dirty="0" smtClean="0">
                <a:latin typeface="+mj-lt"/>
              </a:rPr>
              <a:t>Known </a:t>
            </a:r>
            <a:br>
              <a:rPr lang="en-US" sz="2000" dirty="0" smtClean="0">
                <a:latin typeface="+mj-lt"/>
              </a:rPr>
            </a:br>
            <a:r>
              <a:rPr lang="en-US" sz="2000" dirty="0" smtClean="0">
                <a:latin typeface="+mj-lt"/>
              </a:rPr>
              <a:t>training classes</a:t>
            </a:r>
          </a:p>
        </p:txBody>
      </p:sp>
      <p:sp>
        <p:nvSpPr>
          <p:cNvPr id="196" name="Textfeld 195"/>
          <p:cNvSpPr txBox="1"/>
          <p:nvPr/>
        </p:nvSpPr>
        <p:spPr>
          <a:xfrm>
            <a:off x="428596" y="3476258"/>
            <a:ext cx="209406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dirty="0" smtClean="0">
                <a:latin typeface="+mj-lt"/>
              </a:rPr>
              <a:t>Attribute </a:t>
            </a:r>
            <a:br>
              <a:rPr lang="en-US" sz="2000" dirty="0" smtClean="0">
                <a:latin typeface="+mj-lt"/>
              </a:rPr>
            </a:br>
            <a:r>
              <a:rPr lang="en-US" sz="2000" dirty="0" smtClean="0">
                <a:latin typeface="+mj-lt"/>
              </a:rPr>
              <a:t>classifiers</a:t>
            </a:r>
          </a:p>
        </p:txBody>
      </p:sp>
      <p:sp>
        <p:nvSpPr>
          <p:cNvPr id="200" name="Textfeld 199"/>
          <p:cNvSpPr txBox="1"/>
          <p:nvPr/>
        </p:nvSpPr>
        <p:spPr>
          <a:xfrm>
            <a:off x="428596" y="5360893"/>
            <a:ext cx="2094064" cy="61555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2000" dirty="0" smtClean="0">
                <a:latin typeface="+mj-lt"/>
              </a:rPr>
              <a:t>Unseen</a:t>
            </a:r>
            <a:br>
              <a:rPr lang="en-US" sz="2000" dirty="0" smtClean="0">
                <a:latin typeface="+mj-lt"/>
              </a:rPr>
            </a:br>
            <a:r>
              <a:rPr lang="en-US" sz="2000" dirty="0" smtClean="0">
                <a:latin typeface="+mj-lt"/>
              </a:rPr>
              <a:t>test classes</a:t>
            </a:r>
          </a:p>
        </p:txBody>
      </p:sp>
      <p:sp>
        <p:nvSpPr>
          <p:cNvPr id="226" name="Textfeld 225"/>
          <p:cNvSpPr txBox="1"/>
          <p:nvPr/>
        </p:nvSpPr>
        <p:spPr>
          <a:xfrm>
            <a:off x="323850" y="2639425"/>
            <a:ext cx="2094063" cy="61555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2000" b="1" i="1" dirty="0" smtClean="0">
                <a:solidFill>
                  <a:srgbClr val="00B0F0"/>
                </a:solidFill>
                <a:latin typeface="+mj-lt"/>
              </a:rPr>
              <a:t>Class-attribute associations</a:t>
            </a:r>
          </a:p>
        </p:txBody>
      </p:sp>
      <p:sp>
        <p:nvSpPr>
          <p:cNvPr id="236" name="Textfeld 235"/>
          <p:cNvSpPr txBox="1"/>
          <p:nvPr/>
        </p:nvSpPr>
        <p:spPr>
          <a:xfrm>
            <a:off x="334797" y="4456521"/>
            <a:ext cx="2094063" cy="61555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2000" b="1" i="1" dirty="0" smtClean="0">
                <a:solidFill>
                  <a:srgbClr val="00B0F0"/>
                </a:solidFill>
                <a:latin typeface="+mj-lt"/>
              </a:rPr>
              <a:t>Class-attribute associations</a:t>
            </a:r>
          </a:p>
        </p:txBody>
      </p:sp>
      <p:sp>
        <p:nvSpPr>
          <p:cNvPr id="238" name="Rechteck 237"/>
          <p:cNvSpPr/>
          <p:nvPr/>
        </p:nvSpPr>
        <p:spPr>
          <a:xfrm>
            <a:off x="6072198" y="3143248"/>
            <a:ext cx="2928958" cy="1428759"/>
          </a:xfrm>
          <a:prstGeom prst="rect">
            <a:avLst/>
          </a:prstGeom>
          <a:solidFill>
            <a:srgbClr val="00B0F0">
              <a:alpha val="20000"/>
            </a:srgbClr>
          </a:solidFill>
          <a:ln w="25400">
            <a:solidFill>
              <a:srgbClr val="00B0F0"/>
            </a:solidFill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" dirty="0" smtClean="0">
              <a:solidFill>
                <a:schemeClr val="tx1"/>
              </a:solidFill>
            </a:endParaRPr>
          </a:p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Supervised:</a:t>
            </a:r>
          </a:p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manual (human judges)</a:t>
            </a:r>
            <a:endParaRPr lang="de-DE" sz="2000" dirty="0">
              <a:solidFill>
                <a:schemeClr val="tx1"/>
              </a:solidFill>
            </a:endParaRPr>
          </a:p>
        </p:txBody>
      </p:sp>
      <p:sp>
        <p:nvSpPr>
          <p:cNvPr id="239" name="Rechteckiger Pfeil 238"/>
          <p:cNvSpPr/>
          <p:nvPr/>
        </p:nvSpPr>
        <p:spPr>
          <a:xfrm rot="10800000">
            <a:off x="5713484" y="4572007"/>
            <a:ext cx="2001788" cy="534959"/>
          </a:xfrm>
          <a:prstGeom prst="bentArrow">
            <a:avLst>
              <a:gd name="adj1" fmla="val 52462"/>
              <a:gd name="adj2" fmla="val 50000"/>
              <a:gd name="adj3" fmla="val 25418"/>
              <a:gd name="adj4" fmla="val 35920"/>
            </a:avLst>
          </a:prstGeom>
          <a:solidFill>
            <a:srgbClr val="00B0F0">
              <a:alpha val="15000"/>
            </a:srgbClr>
          </a:solidFill>
          <a:ln w="25400">
            <a:solidFill>
              <a:srgbClr val="00B0F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b="1" i="1" dirty="0">
              <a:solidFill>
                <a:schemeClr val="tx1"/>
              </a:solidFill>
              <a:latin typeface="FrontPage" pitchFamily="2" charset="0"/>
              <a:ea typeface="FrontPage" pitchFamily="2" charset="0"/>
            </a:endParaRPr>
          </a:p>
        </p:txBody>
      </p:sp>
      <p:sp>
        <p:nvSpPr>
          <p:cNvPr id="56" name="Rechteckiger Pfeil 55"/>
          <p:cNvSpPr/>
          <p:nvPr/>
        </p:nvSpPr>
        <p:spPr>
          <a:xfrm rot="10800000" flipV="1">
            <a:off x="5713483" y="2608289"/>
            <a:ext cx="2001788" cy="534959"/>
          </a:xfrm>
          <a:prstGeom prst="bentArrow">
            <a:avLst>
              <a:gd name="adj1" fmla="val 52462"/>
              <a:gd name="adj2" fmla="val 50000"/>
              <a:gd name="adj3" fmla="val 25418"/>
              <a:gd name="adj4" fmla="val 35920"/>
            </a:avLst>
          </a:prstGeom>
          <a:solidFill>
            <a:srgbClr val="00B0F0">
              <a:alpha val="15000"/>
            </a:srgbClr>
          </a:solidFill>
          <a:ln w="25400">
            <a:solidFill>
              <a:srgbClr val="00B0F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b="1" i="1" dirty="0">
              <a:solidFill>
                <a:schemeClr val="tx1"/>
              </a:solidFill>
              <a:latin typeface="FrontPage" pitchFamily="2" charset="0"/>
              <a:ea typeface="FrontPage" pitchFamily="2" charset="0"/>
            </a:endParaRPr>
          </a:p>
        </p:txBody>
      </p:sp>
      <p:sp>
        <p:nvSpPr>
          <p:cNvPr id="57" name="Textfeld 56"/>
          <p:cNvSpPr txBox="1"/>
          <p:nvPr/>
        </p:nvSpPr>
        <p:spPr>
          <a:xfrm>
            <a:off x="428005" y="3471156"/>
            <a:ext cx="2094064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2000" dirty="0" smtClean="0">
                <a:latin typeface="+mj-lt"/>
              </a:rPr>
              <a:t>Attributes</a:t>
            </a:r>
          </a:p>
        </p:txBody>
      </p:sp>
      <p:pic>
        <p:nvPicPr>
          <p:cNvPr id="44" name="Picture 4" descr="C:\Users\rohrbach\Documents\Uni\Masterarbeit\data\Awa\JPEGImages\blue+whale\blue+whale_0250.jpg"/>
          <p:cNvPicPr>
            <a:picLocks noChangeAspect="1" noChangeArrowheads="1"/>
          </p:cNvPicPr>
          <p:nvPr/>
        </p:nvPicPr>
        <p:blipFill>
          <a:blip r:embed="rId4" cstate="print"/>
          <a:srcRect l="11106" r="2045"/>
          <a:stretch>
            <a:fillRect/>
          </a:stretch>
        </p:blipFill>
        <p:spPr bwMode="auto">
          <a:xfrm>
            <a:off x="4785519" y="1615852"/>
            <a:ext cx="927964" cy="796018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cxnSp>
        <p:nvCxnSpPr>
          <p:cNvPr id="53" name="Gerade Verbindung 52"/>
          <p:cNvCxnSpPr>
            <a:stCxn id="55" idx="4"/>
            <a:endCxn id="130" idx="0"/>
          </p:cNvCxnSpPr>
          <p:nvPr/>
        </p:nvCxnSpPr>
        <p:spPr>
          <a:xfrm rot="16200000" flipH="1">
            <a:off x="3760890" y="3737477"/>
            <a:ext cx="1105837" cy="1917644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0" name="Gerade Verbindung 59"/>
          <p:cNvCxnSpPr>
            <a:stCxn id="41" idx="2"/>
            <a:endCxn id="55" idx="0"/>
          </p:cNvCxnSpPr>
          <p:nvPr/>
        </p:nvCxnSpPr>
        <p:spPr>
          <a:xfrm rot="5400000">
            <a:off x="3154654" y="2612203"/>
            <a:ext cx="1162914" cy="76225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5" name="Ellipse 54"/>
          <p:cNvSpPr/>
          <p:nvPr/>
        </p:nvSpPr>
        <p:spPr>
          <a:xfrm>
            <a:off x="2852351" y="3574785"/>
            <a:ext cx="1005269" cy="56859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white</a:t>
            </a:r>
          </a:p>
        </p:txBody>
      </p:sp>
      <p:pic>
        <p:nvPicPr>
          <p:cNvPr id="41" name="Picture 12" descr="C:\Users\rohrbach\Documents\Uni\Masterarbeit\data\Awa\JPEGImages\polar+bear\polar+bear_0012.jpg"/>
          <p:cNvPicPr>
            <a:picLocks noChangeAspect="1" noChangeArrowheads="1"/>
          </p:cNvPicPr>
          <p:nvPr/>
        </p:nvPicPr>
        <p:blipFill>
          <a:blip r:embed="rId5" cstate="print"/>
          <a:srcRect l="24179" t="7405" r="16564" b="34890"/>
          <a:stretch>
            <a:fillRect/>
          </a:stretch>
        </p:blipFill>
        <p:spPr bwMode="auto">
          <a:xfrm>
            <a:off x="3659308" y="1611729"/>
            <a:ext cx="915855" cy="800142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119" name="Picture 6" descr="C:\Users\rohrbach\Documents\Uni\Masterarbeit\data\Awa\JPEGImages\dalmatian\dalmatian_0570.jpg"/>
          <p:cNvPicPr>
            <a:picLocks noChangeAspect="1" noChangeArrowheads="1"/>
          </p:cNvPicPr>
          <p:nvPr/>
        </p:nvPicPr>
        <p:blipFill>
          <a:blip r:embed="rId6" cstate="print"/>
          <a:srcRect t="1147"/>
          <a:stretch>
            <a:fillRect/>
          </a:stretch>
        </p:blipFill>
        <p:spPr bwMode="auto">
          <a:xfrm>
            <a:off x="2522659" y="1613232"/>
            <a:ext cx="906333" cy="795301"/>
          </a:xfrm>
          <a:prstGeom prst="rect">
            <a:avLst/>
          </a:prstGeom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120" name="Picture 4" descr="C:\Users\rohrbach\Documents\Uni\Masterarbeit\data\Awa\JPEGImages\seal\seal_0422.jpg"/>
          <p:cNvPicPr>
            <a:picLocks noChangeAspect="1" noChangeArrowheads="1"/>
          </p:cNvPicPr>
          <p:nvPr/>
        </p:nvPicPr>
        <p:blipFill>
          <a:blip r:embed="rId7" cstate="print"/>
          <a:srcRect r="14375"/>
          <a:stretch>
            <a:fillRect/>
          </a:stretch>
        </p:blipFill>
        <p:spPr bwMode="auto">
          <a:xfrm>
            <a:off x="3663434" y="5241834"/>
            <a:ext cx="980004" cy="844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31750"/>
          </a:effectLst>
        </p:spPr>
      </p:pic>
      <p:cxnSp>
        <p:nvCxnSpPr>
          <p:cNvPr id="121" name="Gerade Verbindung 120"/>
          <p:cNvCxnSpPr>
            <a:stCxn id="143" idx="4"/>
            <a:endCxn id="120" idx="0"/>
          </p:cNvCxnSpPr>
          <p:nvPr/>
        </p:nvCxnSpPr>
        <p:spPr>
          <a:xfrm rot="5400000">
            <a:off x="4284713" y="4012103"/>
            <a:ext cx="1098454" cy="1361008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2200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" grpId="0" animBg="1"/>
      <p:bldP spid="234" grpId="0" animBg="1"/>
      <p:bldP spid="65" grpId="0" animBg="1"/>
      <p:bldP spid="72" grpId="0" animBg="1"/>
      <p:bldP spid="143" grpId="0" animBg="1"/>
      <p:bldP spid="196" grpId="0"/>
      <p:bldP spid="200" grpId="0"/>
      <p:bldP spid="226" grpId="0"/>
      <p:bldP spid="236" grpId="0"/>
      <p:bldP spid="238" grpId="0" animBg="1"/>
      <p:bldP spid="239" grpId="0" animBg="1"/>
      <p:bldP spid="56" grpId="0" animBg="1"/>
      <p:bldP spid="57" grpId="0"/>
      <p:bldP spid="57" grpId="1"/>
      <p:bldP spid="5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Attribute-based model</a:t>
            </a:r>
            <a:endParaRPr lang="en-US" sz="24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CVPR 2010 | What Helps Where - And Why?  Semantic Relatedness for Knowledge Transfer | Marcus Rohrbach | </a:t>
            </a:r>
            <a:endParaRPr lang="de-DE" dirty="0"/>
          </a:p>
        </p:txBody>
      </p:sp>
      <p:grpSp>
        <p:nvGrpSpPr>
          <p:cNvPr id="2" name="Gruppieren 44"/>
          <p:cNvGrpSpPr/>
          <p:nvPr/>
        </p:nvGrpSpPr>
        <p:grpSpPr>
          <a:xfrm>
            <a:off x="6063595" y="3099199"/>
            <a:ext cx="2915790" cy="1472808"/>
            <a:chOff x="4366118" y="6969898"/>
            <a:chExt cx="2915790" cy="1472808"/>
          </a:xfrm>
        </p:grpSpPr>
        <p:sp>
          <p:nvSpPr>
            <p:cNvPr id="50" name="Abgerundetes Rechteck 49"/>
            <p:cNvSpPr/>
            <p:nvPr/>
          </p:nvSpPr>
          <p:spPr>
            <a:xfrm>
              <a:off x="4393870" y="7013947"/>
              <a:ext cx="2888038" cy="1428759"/>
            </a:xfrm>
            <a:prstGeom prst="roundRect">
              <a:avLst/>
            </a:prstGeom>
            <a:solidFill>
              <a:srgbClr val="00B0F0">
                <a:alpha val="15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1900" dirty="0"/>
            </a:p>
          </p:txBody>
        </p:sp>
        <p:pic>
          <p:nvPicPr>
            <p:cNvPr id="46" name="Picture 8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498" t="20642" r="84266" b="73337"/>
            <a:stretch>
              <a:fillRect/>
            </a:stretch>
          </p:blipFill>
          <p:spPr bwMode="auto">
            <a:xfrm>
              <a:off x="6035199" y="7558071"/>
              <a:ext cx="1185860" cy="436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" name="Picture 10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E6E6E6"/>
                </a:clrFrom>
                <a:clrTo>
                  <a:srgbClr val="E6E6E6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137760" y="7908996"/>
              <a:ext cx="1005033" cy="397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" name="Picture 3" descr="C:\Users\rohrbach\Documents\Uni\Masterarbeit\svn\thesis\fig\wikipedia-logo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5269520" y="7661942"/>
              <a:ext cx="686964" cy="686964"/>
            </a:xfrm>
            <a:prstGeom prst="rect">
              <a:avLst/>
            </a:prstGeom>
            <a:noFill/>
          </p:spPr>
        </p:pic>
        <p:sp>
          <p:nvSpPr>
            <p:cNvPr id="49" name="Textfeld 48"/>
            <p:cNvSpPr txBox="1"/>
            <p:nvPr/>
          </p:nvSpPr>
          <p:spPr>
            <a:xfrm>
              <a:off x="4366118" y="7705144"/>
              <a:ext cx="774058" cy="5796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900"/>
                </a:lnSpc>
              </a:pPr>
              <a:r>
                <a:rPr lang="en-US" dirty="0" smtClean="0">
                  <a:latin typeface="Arial Rounded MT Bold" pitchFamily="34" charset="0"/>
                </a:rPr>
                <a:t>Word</a:t>
              </a:r>
              <a:br>
                <a:rPr lang="en-US" dirty="0" smtClean="0">
                  <a:latin typeface="Arial Rounded MT Bold" pitchFamily="34" charset="0"/>
                </a:rPr>
              </a:br>
              <a:r>
                <a:rPr lang="en-US" dirty="0" smtClean="0">
                  <a:latin typeface="Arial Rounded MT Bold" pitchFamily="34" charset="0"/>
                </a:rPr>
                <a:t>Net</a:t>
              </a:r>
              <a:endParaRPr lang="de-DE" dirty="0">
                <a:latin typeface="Arial Rounded MT Bold" pitchFamily="34" charset="0"/>
              </a:endParaRPr>
            </a:p>
          </p:txBody>
        </p:sp>
        <p:sp>
          <p:nvSpPr>
            <p:cNvPr id="51" name="Textfeld 50"/>
            <p:cNvSpPr txBox="1"/>
            <p:nvPr/>
          </p:nvSpPr>
          <p:spPr>
            <a:xfrm>
              <a:off x="4366118" y="6969898"/>
              <a:ext cx="2832803" cy="615553"/>
            </a:xfrm>
            <a:prstGeom prst="rect">
              <a:avLst/>
            </a:prstGeom>
            <a:noFill/>
          </p:spPr>
          <p:txBody>
            <a:bodyPr wrap="square" lIns="36000" rIns="72000" rtlCol="0">
              <a:spAutoFit/>
            </a:bodyPr>
            <a:lstStyle/>
            <a:p>
              <a:pPr algn="ctr"/>
              <a:r>
                <a:rPr lang="en-US" sz="1700" b="1" dirty="0" smtClean="0">
                  <a:latin typeface="+mn-lt"/>
                </a:rPr>
                <a:t>semantic relatedness</a:t>
              </a:r>
            </a:p>
            <a:p>
              <a:pPr algn="ctr"/>
              <a:r>
                <a:rPr lang="en-US" sz="1700" b="1" dirty="0" smtClean="0">
                  <a:latin typeface="+mn-lt"/>
                </a:rPr>
                <a:t>from language</a:t>
              </a:r>
              <a:endParaRPr lang="de-DE" sz="1700" b="1" dirty="0">
                <a:latin typeface="+mn-lt"/>
              </a:endParaRPr>
            </a:p>
          </p:txBody>
        </p:sp>
        <p:pic>
          <p:nvPicPr>
            <p:cNvPr id="52" name="Picture 2" descr="C:\Users\rohrbach\Documents\Uni\Masterarbeit\svn\thesis\fig\Wikipedia-word.pn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055206" y="7994967"/>
              <a:ext cx="1082554" cy="311079"/>
            </a:xfrm>
            <a:prstGeom prst="rect">
              <a:avLst/>
            </a:prstGeom>
            <a:noFill/>
          </p:spPr>
        </p:pic>
      </p:grpSp>
      <p:sp>
        <p:nvSpPr>
          <p:cNvPr id="239" name="Rechteckiger Pfeil 238"/>
          <p:cNvSpPr/>
          <p:nvPr/>
        </p:nvSpPr>
        <p:spPr>
          <a:xfrm rot="10800000">
            <a:off x="5713484" y="4572007"/>
            <a:ext cx="2001788" cy="534959"/>
          </a:xfrm>
          <a:prstGeom prst="bentArrow">
            <a:avLst>
              <a:gd name="adj1" fmla="val 52462"/>
              <a:gd name="adj2" fmla="val 50000"/>
              <a:gd name="adj3" fmla="val 25418"/>
              <a:gd name="adj4" fmla="val 35920"/>
            </a:avLst>
          </a:prstGeom>
          <a:solidFill>
            <a:srgbClr val="00B0F0">
              <a:alpha val="15000"/>
            </a:srgbClr>
          </a:solidFill>
          <a:ln w="25400">
            <a:solidFill>
              <a:srgbClr val="00B0F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b="1" i="1" dirty="0">
              <a:solidFill>
                <a:schemeClr val="tx1"/>
              </a:solidFill>
              <a:latin typeface="FrontPage" pitchFamily="2" charset="0"/>
              <a:ea typeface="FrontPage" pitchFamily="2" charset="0"/>
            </a:endParaRPr>
          </a:p>
        </p:txBody>
      </p:sp>
      <p:grpSp>
        <p:nvGrpSpPr>
          <p:cNvPr id="53" name="Gruppieren 52"/>
          <p:cNvGrpSpPr/>
          <p:nvPr/>
        </p:nvGrpSpPr>
        <p:grpSpPr>
          <a:xfrm>
            <a:off x="5758947" y="3143248"/>
            <a:ext cx="3430516" cy="1428759"/>
            <a:chOff x="5758947" y="3143248"/>
            <a:chExt cx="3430516" cy="1428759"/>
          </a:xfrm>
        </p:grpSpPr>
        <p:sp>
          <p:nvSpPr>
            <p:cNvPr id="238" name="Rechteck 237"/>
            <p:cNvSpPr/>
            <p:nvPr/>
          </p:nvSpPr>
          <p:spPr>
            <a:xfrm>
              <a:off x="6072198" y="3143248"/>
              <a:ext cx="2928958" cy="1428759"/>
            </a:xfrm>
            <a:prstGeom prst="rect">
              <a:avLst/>
            </a:prstGeom>
            <a:solidFill>
              <a:srgbClr val="00B0F0">
                <a:alpha val="20000"/>
              </a:srgbClr>
            </a:solidFill>
            <a:ln w="25400">
              <a:solidFill>
                <a:srgbClr val="00B0F0"/>
              </a:solidFill>
            </a:ln>
            <a:effectLst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en-US" sz="2000" dirty="0" smtClean="0">
                <a:solidFill>
                  <a:schemeClr val="tx1"/>
                </a:solidFill>
              </a:endParaRPr>
            </a:p>
            <a:p>
              <a:pPr algn="ctr"/>
              <a:endParaRPr lang="en-US" sz="600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en-US" sz="2400" b="1" dirty="0" smtClean="0">
                  <a:solidFill>
                    <a:schemeClr val="tx1"/>
                  </a:solidFill>
                </a:rPr>
                <a:t>Supervised:</a:t>
              </a:r>
            </a:p>
            <a:p>
              <a:pPr algn="ctr"/>
              <a:r>
                <a:rPr lang="en-US" sz="2000" dirty="0" smtClean="0">
                  <a:solidFill>
                    <a:schemeClr val="tx1"/>
                  </a:solidFill>
                </a:rPr>
                <a:t>manual (human judges)</a:t>
              </a:r>
              <a:endParaRPr lang="de-DE" sz="2000" dirty="0">
                <a:solidFill>
                  <a:schemeClr val="tx1"/>
                </a:solidFill>
              </a:endParaRPr>
            </a:p>
          </p:txBody>
        </p:sp>
        <p:sp>
          <p:nvSpPr>
            <p:cNvPr id="54" name="Multiplizieren 53"/>
            <p:cNvSpPr/>
            <p:nvPr/>
          </p:nvSpPr>
          <p:spPr>
            <a:xfrm>
              <a:off x="5758947" y="3523215"/>
              <a:ext cx="3430516" cy="954992"/>
            </a:xfrm>
            <a:prstGeom prst="mathMultiply">
              <a:avLst>
                <a:gd name="adj1" fmla="val 20878"/>
              </a:avLst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56" name="Rechteckiger Pfeil 55"/>
          <p:cNvSpPr/>
          <p:nvPr/>
        </p:nvSpPr>
        <p:spPr>
          <a:xfrm rot="10800000" flipV="1">
            <a:off x="5713483" y="2608289"/>
            <a:ext cx="2001788" cy="534959"/>
          </a:xfrm>
          <a:prstGeom prst="bentArrow">
            <a:avLst>
              <a:gd name="adj1" fmla="val 52462"/>
              <a:gd name="adj2" fmla="val 50000"/>
              <a:gd name="adj3" fmla="val 25418"/>
              <a:gd name="adj4" fmla="val 35920"/>
            </a:avLst>
          </a:prstGeom>
          <a:solidFill>
            <a:srgbClr val="00B0F0">
              <a:alpha val="15000"/>
            </a:srgbClr>
          </a:solidFill>
          <a:ln w="25400">
            <a:solidFill>
              <a:srgbClr val="00B0F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b="1" i="1" dirty="0">
              <a:solidFill>
                <a:schemeClr val="tx1"/>
              </a:solidFill>
              <a:latin typeface="FrontPage" pitchFamily="2" charset="0"/>
              <a:ea typeface="FrontPage" pitchFamily="2" charset="0"/>
            </a:endParaRPr>
          </a:p>
        </p:txBody>
      </p:sp>
      <p:sp>
        <p:nvSpPr>
          <p:cNvPr id="105" name="Rechteck 104"/>
          <p:cNvSpPr/>
          <p:nvPr/>
        </p:nvSpPr>
        <p:spPr>
          <a:xfrm>
            <a:off x="323850" y="5195081"/>
            <a:ext cx="5605472" cy="948563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40000" dist="63500" dir="63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1600" dirty="0" smtClean="0">
              <a:solidFill>
                <a:schemeClr val="tx1"/>
              </a:solidFill>
            </a:endParaRPr>
          </a:p>
        </p:txBody>
      </p:sp>
      <p:sp>
        <p:nvSpPr>
          <p:cNvPr id="106" name="Rechteck 105"/>
          <p:cNvSpPr/>
          <p:nvPr/>
        </p:nvSpPr>
        <p:spPr>
          <a:xfrm>
            <a:off x="323850" y="3364996"/>
            <a:ext cx="5605472" cy="948563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40000" dist="63500" dir="63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1600" dirty="0" smtClean="0">
              <a:solidFill>
                <a:schemeClr val="tx1"/>
              </a:solidFill>
            </a:endParaRPr>
          </a:p>
        </p:txBody>
      </p:sp>
      <p:sp>
        <p:nvSpPr>
          <p:cNvPr id="108" name="Rechteck 107"/>
          <p:cNvSpPr/>
          <p:nvPr/>
        </p:nvSpPr>
        <p:spPr>
          <a:xfrm>
            <a:off x="323850" y="1541876"/>
            <a:ext cx="5605472" cy="948563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40000" dist="63500" dir="63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1600" dirty="0" smtClean="0">
              <a:solidFill>
                <a:schemeClr val="tx1"/>
              </a:solidFill>
            </a:endParaRPr>
          </a:p>
        </p:txBody>
      </p:sp>
      <p:cxnSp>
        <p:nvCxnSpPr>
          <p:cNvPr id="109" name="Gerade Verbindung 108"/>
          <p:cNvCxnSpPr>
            <a:stCxn id="132" idx="2"/>
            <a:endCxn id="136" idx="0"/>
          </p:cNvCxnSpPr>
          <p:nvPr/>
        </p:nvCxnSpPr>
        <p:spPr>
          <a:xfrm rot="5400000">
            <a:off x="3720787" y="2046070"/>
            <a:ext cx="1162915" cy="1894515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11" name="Picture 1" descr="C:\Users\rohrbach\Documents\Uni\Masterarbeit\data\Awa\JPEGImages\leopard\leopard_0274.jpg"/>
          <p:cNvPicPr>
            <a:picLocks noChangeAspect="1" noChangeArrowheads="1"/>
          </p:cNvPicPr>
          <p:nvPr/>
        </p:nvPicPr>
        <p:blipFill>
          <a:blip r:embed="rId6" cstate="print"/>
          <a:srcRect l="11567" r="12245"/>
          <a:stretch>
            <a:fillRect/>
          </a:stretch>
        </p:blipFill>
        <p:spPr bwMode="auto">
          <a:xfrm>
            <a:off x="2522658" y="5249218"/>
            <a:ext cx="972634" cy="8497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31750"/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cxnSp>
        <p:nvCxnSpPr>
          <p:cNvPr id="112" name="Gerade Verbindung 111"/>
          <p:cNvCxnSpPr>
            <a:endCxn id="136" idx="0"/>
          </p:cNvCxnSpPr>
          <p:nvPr/>
        </p:nvCxnSpPr>
        <p:spPr>
          <a:xfrm rot="16200000" flipH="1">
            <a:off x="2581887" y="2801686"/>
            <a:ext cx="1167038" cy="37916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3" name="Gerade Verbindung 112"/>
          <p:cNvCxnSpPr>
            <a:stCxn id="132" idx="2"/>
            <a:endCxn id="119" idx="0"/>
          </p:cNvCxnSpPr>
          <p:nvPr/>
        </p:nvCxnSpPr>
        <p:spPr>
          <a:xfrm rot="5400000">
            <a:off x="4292291" y="2617574"/>
            <a:ext cx="1162914" cy="751507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4" name="Gerade Verbindung 113"/>
          <p:cNvCxnSpPr>
            <a:stCxn id="137" idx="2"/>
            <a:endCxn id="119" idx="0"/>
          </p:cNvCxnSpPr>
          <p:nvPr/>
        </p:nvCxnSpPr>
        <p:spPr>
          <a:xfrm rot="16200000" flipH="1">
            <a:off x="3726159" y="2802948"/>
            <a:ext cx="1162913" cy="380758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5" name="Gerade Verbindung 114"/>
          <p:cNvCxnSpPr>
            <a:endCxn id="120" idx="0"/>
          </p:cNvCxnSpPr>
          <p:nvPr/>
        </p:nvCxnSpPr>
        <p:spPr>
          <a:xfrm rot="5400000">
            <a:off x="2010384" y="2609341"/>
            <a:ext cx="1167037" cy="763848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6" name="Gerade Verbindung 115"/>
          <p:cNvCxnSpPr>
            <a:stCxn id="111" idx="0"/>
            <a:endCxn id="136" idx="4"/>
          </p:cNvCxnSpPr>
          <p:nvPr/>
        </p:nvCxnSpPr>
        <p:spPr>
          <a:xfrm rot="5400000" flipH="1" flipV="1">
            <a:off x="2629062" y="4523295"/>
            <a:ext cx="1105837" cy="346011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7" name="Gerade Verbindung 116"/>
          <p:cNvCxnSpPr>
            <a:stCxn id="120" idx="4"/>
            <a:endCxn id="111" idx="0"/>
          </p:cNvCxnSpPr>
          <p:nvPr/>
        </p:nvCxnSpPr>
        <p:spPr>
          <a:xfrm rot="16200000" flipH="1">
            <a:off x="2057557" y="4297800"/>
            <a:ext cx="1105838" cy="796997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8" name="Gerade Verbindung 117"/>
          <p:cNvCxnSpPr>
            <a:stCxn id="119" idx="4"/>
          </p:cNvCxnSpPr>
          <p:nvPr/>
        </p:nvCxnSpPr>
        <p:spPr>
          <a:xfrm rot="5400000">
            <a:off x="3767867" y="4519091"/>
            <a:ext cx="1105838" cy="354417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9" name="Ellipse 118"/>
          <p:cNvSpPr/>
          <p:nvPr/>
        </p:nvSpPr>
        <p:spPr>
          <a:xfrm>
            <a:off x="3995359" y="3574784"/>
            <a:ext cx="1005269" cy="56859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dirty="0" smtClean="0"/>
              <a:t>ocean</a:t>
            </a:r>
          </a:p>
        </p:txBody>
      </p:sp>
      <p:sp>
        <p:nvSpPr>
          <p:cNvPr id="120" name="Ellipse 119"/>
          <p:cNvSpPr/>
          <p:nvPr/>
        </p:nvSpPr>
        <p:spPr>
          <a:xfrm>
            <a:off x="1709343" y="3574784"/>
            <a:ext cx="1005269" cy="56859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spots</a:t>
            </a:r>
          </a:p>
        </p:txBody>
      </p:sp>
      <p:pic>
        <p:nvPicPr>
          <p:cNvPr id="121" name="Picture 3" descr="C:\Users\rohrbach\Documents\Uni\Masterarbeit\data\Awa\JPEGImages\giant+panda\giant+panda_0117.jpg"/>
          <p:cNvPicPr>
            <a:picLocks noChangeAspect="1" noChangeArrowheads="1"/>
          </p:cNvPicPr>
          <p:nvPr/>
        </p:nvPicPr>
        <p:blipFill>
          <a:blip r:embed="rId7" cstate="print"/>
          <a:srcRect l="4199" r="8845"/>
          <a:stretch>
            <a:fillRect/>
          </a:stretch>
        </p:blipFill>
        <p:spPr bwMode="auto">
          <a:xfrm>
            <a:off x="4786313" y="5249218"/>
            <a:ext cx="972634" cy="8389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31750"/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sp>
        <p:nvSpPr>
          <p:cNvPr id="122" name="Ellipse 121"/>
          <p:cNvSpPr/>
          <p:nvPr/>
        </p:nvSpPr>
        <p:spPr>
          <a:xfrm>
            <a:off x="5171004" y="3574784"/>
            <a:ext cx="686880" cy="56859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…</a:t>
            </a:r>
          </a:p>
        </p:txBody>
      </p:sp>
      <p:cxnSp>
        <p:nvCxnSpPr>
          <p:cNvPr id="123" name="Gerade Verbindung 122"/>
          <p:cNvCxnSpPr>
            <a:stCxn id="122" idx="4"/>
            <a:endCxn id="121" idx="0"/>
          </p:cNvCxnSpPr>
          <p:nvPr/>
        </p:nvCxnSpPr>
        <p:spPr>
          <a:xfrm rot="5400000">
            <a:off x="4840618" y="4575392"/>
            <a:ext cx="1105838" cy="241814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4" name="Gerade Verbindung 123"/>
          <p:cNvCxnSpPr>
            <a:stCxn id="122" idx="0"/>
            <a:endCxn id="132" idx="2"/>
          </p:cNvCxnSpPr>
          <p:nvPr/>
        </p:nvCxnSpPr>
        <p:spPr>
          <a:xfrm rot="16200000" flipV="1">
            <a:off x="4800516" y="2860855"/>
            <a:ext cx="1162914" cy="264943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5" name="Textfeld 124"/>
          <p:cNvSpPr txBox="1"/>
          <p:nvPr/>
        </p:nvSpPr>
        <p:spPr>
          <a:xfrm>
            <a:off x="428595" y="1708381"/>
            <a:ext cx="2094063" cy="61555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2000" dirty="0" smtClean="0">
                <a:latin typeface="+mj-lt"/>
              </a:rPr>
              <a:t>Known </a:t>
            </a:r>
            <a:br>
              <a:rPr lang="en-US" sz="2000" dirty="0" smtClean="0">
                <a:latin typeface="+mj-lt"/>
              </a:rPr>
            </a:br>
            <a:r>
              <a:rPr lang="en-US" sz="2000" dirty="0" smtClean="0">
                <a:latin typeface="+mj-lt"/>
              </a:rPr>
              <a:t>training classes</a:t>
            </a:r>
          </a:p>
        </p:txBody>
      </p:sp>
      <p:sp>
        <p:nvSpPr>
          <p:cNvPr id="126" name="Textfeld 125"/>
          <p:cNvSpPr txBox="1"/>
          <p:nvPr/>
        </p:nvSpPr>
        <p:spPr>
          <a:xfrm>
            <a:off x="428596" y="3476258"/>
            <a:ext cx="209406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dirty="0" smtClean="0">
                <a:latin typeface="+mj-lt"/>
              </a:rPr>
              <a:t>Attribute </a:t>
            </a:r>
            <a:br>
              <a:rPr lang="en-US" sz="2000" dirty="0" smtClean="0">
                <a:latin typeface="+mj-lt"/>
              </a:rPr>
            </a:br>
            <a:r>
              <a:rPr lang="en-US" sz="2000" dirty="0" smtClean="0">
                <a:latin typeface="+mj-lt"/>
              </a:rPr>
              <a:t>classifiers</a:t>
            </a:r>
          </a:p>
        </p:txBody>
      </p:sp>
      <p:sp>
        <p:nvSpPr>
          <p:cNvPr id="127" name="Textfeld 126"/>
          <p:cNvSpPr txBox="1"/>
          <p:nvPr/>
        </p:nvSpPr>
        <p:spPr>
          <a:xfrm>
            <a:off x="428596" y="5360893"/>
            <a:ext cx="2094064" cy="61555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2000" dirty="0" smtClean="0">
                <a:latin typeface="+mj-lt"/>
              </a:rPr>
              <a:t>Unseen</a:t>
            </a:r>
            <a:br>
              <a:rPr lang="en-US" sz="2000" dirty="0" smtClean="0">
                <a:latin typeface="+mj-lt"/>
              </a:rPr>
            </a:br>
            <a:r>
              <a:rPr lang="en-US" sz="2000" dirty="0" smtClean="0">
                <a:latin typeface="+mj-lt"/>
              </a:rPr>
              <a:t>test classes</a:t>
            </a:r>
          </a:p>
        </p:txBody>
      </p:sp>
      <p:sp>
        <p:nvSpPr>
          <p:cNvPr id="128" name="Textfeld 127"/>
          <p:cNvSpPr txBox="1"/>
          <p:nvPr/>
        </p:nvSpPr>
        <p:spPr>
          <a:xfrm>
            <a:off x="323850" y="2639425"/>
            <a:ext cx="2094063" cy="61555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2000" b="1" i="1" dirty="0" smtClean="0">
                <a:solidFill>
                  <a:srgbClr val="00B0F0"/>
                </a:solidFill>
                <a:latin typeface="+mj-lt"/>
              </a:rPr>
              <a:t>Class-attribute associations</a:t>
            </a:r>
          </a:p>
        </p:txBody>
      </p:sp>
      <p:sp>
        <p:nvSpPr>
          <p:cNvPr id="129" name="Textfeld 128"/>
          <p:cNvSpPr txBox="1"/>
          <p:nvPr/>
        </p:nvSpPr>
        <p:spPr>
          <a:xfrm>
            <a:off x="334797" y="4456521"/>
            <a:ext cx="2094063" cy="61555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2000" b="1" i="1" dirty="0" smtClean="0">
                <a:solidFill>
                  <a:srgbClr val="00B0F0"/>
                </a:solidFill>
                <a:latin typeface="+mj-lt"/>
              </a:rPr>
              <a:t>Class-attribute associations</a:t>
            </a:r>
          </a:p>
        </p:txBody>
      </p:sp>
      <p:pic>
        <p:nvPicPr>
          <p:cNvPr id="132" name="Picture 4" descr="C:\Users\rohrbach\Documents\Uni\Masterarbeit\data\Awa\JPEGImages\blue+whale\blue+whale_0250.jpg"/>
          <p:cNvPicPr>
            <a:picLocks noChangeAspect="1" noChangeArrowheads="1"/>
          </p:cNvPicPr>
          <p:nvPr/>
        </p:nvPicPr>
        <p:blipFill>
          <a:blip r:embed="rId8" cstate="print"/>
          <a:srcRect l="11106" r="2045"/>
          <a:stretch>
            <a:fillRect/>
          </a:stretch>
        </p:blipFill>
        <p:spPr bwMode="auto">
          <a:xfrm>
            <a:off x="4785519" y="1615852"/>
            <a:ext cx="927964" cy="796018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cxnSp>
        <p:nvCxnSpPr>
          <p:cNvPr id="133" name="Gerade Verbindung 132"/>
          <p:cNvCxnSpPr>
            <a:stCxn id="136" idx="4"/>
            <a:endCxn id="121" idx="0"/>
          </p:cNvCxnSpPr>
          <p:nvPr/>
        </p:nvCxnSpPr>
        <p:spPr>
          <a:xfrm rot="16200000" flipH="1">
            <a:off x="3760890" y="3737477"/>
            <a:ext cx="1105837" cy="1917644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5" name="Gerade Verbindung 134"/>
          <p:cNvCxnSpPr>
            <a:stCxn id="137" idx="2"/>
            <a:endCxn id="136" idx="0"/>
          </p:cNvCxnSpPr>
          <p:nvPr/>
        </p:nvCxnSpPr>
        <p:spPr>
          <a:xfrm rot="5400000">
            <a:off x="3154654" y="2612203"/>
            <a:ext cx="1162914" cy="76225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6" name="Ellipse 135"/>
          <p:cNvSpPr/>
          <p:nvPr/>
        </p:nvSpPr>
        <p:spPr>
          <a:xfrm>
            <a:off x="2852351" y="3574785"/>
            <a:ext cx="1005269" cy="56859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white</a:t>
            </a:r>
          </a:p>
        </p:txBody>
      </p:sp>
      <p:pic>
        <p:nvPicPr>
          <p:cNvPr id="137" name="Picture 12" descr="C:\Users\rohrbach\Documents\Uni\Masterarbeit\data\Awa\JPEGImages\polar+bear\polar+bear_0012.jpg"/>
          <p:cNvPicPr>
            <a:picLocks noChangeAspect="1" noChangeArrowheads="1"/>
          </p:cNvPicPr>
          <p:nvPr/>
        </p:nvPicPr>
        <p:blipFill>
          <a:blip r:embed="rId9" cstate="print"/>
          <a:srcRect l="24179" t="7405" r="16564" b="34890"/>
          <a:stretch>
            <a:fillRect/>
          </a:stretch>
        </p:blipFill>
        <p:spPr bwMode="auto">
          <a:xfrm>
            <a:off x="3659308" y="1611729"/>
            <a:ext cx="915855" cy="800142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138" name="Picture 6" descr="C:\Users\rohrbach\Documents\Uni\Masterarbeit\data\Awa\JPEGImages\dalmatian\dalmatian_0570.jpg"/>
          <p:cNvPicPr>
            <a:picLocks noChangeAspect="1" noChangeArrowheads="1"/>
          </p:cNvPicPr>
          <p:nvPr/>
        </p:nvPicPr>
        <p:blipFill>
          <a:blip r:embed="rId10" cstate="print"/>
          <a:srcRect t="1147"/>
          <a:stretch>
            <a:fillRect/>
          </a:stretch>
        </p:blipFill>
        <p:spPr bwMode="auto">
          <a:xfrm>
            <a:off x="2522659" y="1613232"/>
            <a:ext cx="906333" cy="795301"/>
          </a:xfrm>
          <a:prstGeom prst="rect">
            <a:avLst/>
          </a:prstGeom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139" name="Picture 4" descr="C:\Users\rohrbach\Documents\Uni\Masterarbeit\data\Awa\JPEGImages\seal\seal_0422.jpg"/>
          <p:cNvPicPr>
            <a:picLocks noChangeAspect="1" noChangeArrowheads="1"/>
          </p:cNvPicPr>
          <p:nvPr/>
        </p:nvPicPr>
        <p:blipFill>
          <a:blip r:embed="rId11" cstate="print"/>
          <a:srcRect r="14375"/>
          <a:stretch>
            <a:fillRect/>
          </a:stretch>
        </p:blipFill>
        <p:spPr bwMode="auto">
          <a:xfrm>
            <a:off x="3663434" y="5241834"/>
            <a:ext cx="980004" cy="844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31750"/>
          </a:effectLst>
        </p:spPr>
      </p:pic>
      <p:cxnSp>
        <p:nvCxnSpPr>
          <p:cNvPr id="140" name="Gerade Verbindung 139"/>
          <p:cNvCxnSpPr>
            <a:stCxn id="122" idx="4"/>
            <a:endCxn id="139" idx="0"/>
          </p:cNvCxnSpPr>
          <p:nvPr/>
        </p:nvCxnSpPr>
        <p:spPr>
          <a:xfrm rot="5400000">
            <a:off x="4284713" y="4012103"/>
            <a:ext cx="1098454" cy="1361008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48861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96159E-7 L 0.06059 -0.2829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0" y="-142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 similarity-based model 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CVPR 2010 | What Helps Where - And Why?  Semantic Relatedness for Knowledge Transfer | Marcus Rohrbach | </a:t>
            </a:r>
            <a:endParaRPr lang="de-DE" dirty="0"/>
          </a:p>
        </p:txBody>
      </p:sp>
      <p:grpSp>
        <p:nvGrpSpPr>
          <p:cNvPr id="2" name="Gruppieren 44"/>
          <p:cNvGrpSpPr/>
          <p:nvPr/>
        </p:nvGrpSpPr>
        <p:grpSpPr>
          <a:xfrm>
            <a:off x="6063595" y="3099199"/>
            <a:ext cx="2915790" cy="1472808"/>
            <a:chOff x="4366118" y="6969898"/>
            <a:chExt cx="2915790" cy="1472808"/>
          </a:xfrm>
        </p:grpSpPr>
        <p:sp>
          <p:nvSpPr>
            <p:cNvPr id="50" name="Abgerundetes Rechteck 49"/>
            <p:cNvSpPr/>
            <p:nvPr/>
          </p:nvSpPr>
          <p:spPr>
            <a:xfrm>
              <a:off x="4393870" y="7013947"/>
              <a:ext cx="2888038" cy="1428759"/>
            </a:xfrm>
            <a:prstGeom prst="roundRect">
              <a:avLst/>
            </a:prstGeom>
            <a:solidFill>
              <a:srgbClr val="00B0F0">
                <a:alpha val="15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1900" dirty="0"/>
            </a:p>
          </p:txBody>
        </p:sp>
        <p:pic>
          <p:nvPicPr>
            <p:cNvPr id="46" name="Picture 8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498" t="20642" r="84266" b="73337"/>
            <a:stretch>
              <a:fillRect/>
            </a:stretch>
          </p:blipFill>
          <p:spPr bwMode="auto">
            <a:xfrm>
              <a:off x="6035199" y="7558071"/>
              <a:ext cx="1185860" cy="436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" name="Picture 10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E6E6E6"/>
                </a:clrFrom>
                <a:clrTo>
                  <a:srgbClr val="E6E6E6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137760" y="7908996"/>
              <a:ext cx="1005033" cy="397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" name="Picture 3" descr="C:\Users\rohrbach\Documents\Uni\Masterarbeit\svn\thesis\fig\wikipedia-logo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5269520" y="7661942"/>
              <a:ext cx="686964" cy="686964"/>
            </a:xfrm>
            <a:prstGeom prst="rect">
              <a:avLst/>
            </a:prstGeom>
            <a:noFill/>
          </p:spPr>
        </p:pic>
        <p:sp>
          <p:nvSpPr>
            <p:cNvPr id="49" name="Textfeld 48"/>
            <p:cNvSpPr txBox="1"/>
            <p:nvPr/>
          </p:nvSpPr>
          <p:spPr>
            <a:xfrm>
              <a:off x="4366118" y="7705144"/>
              <a:ext cx="774058" cy="5796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900"/>
                </a:lnSpc>
              </a:pPr>
              <a:r>
                <a:rPr lang="en-US" dirty="0" smtClean="0">
                  <a:latin typeface="Arial Rounded MT Bold" pitchFamily="34" charset="0"/>
                </a:rPr>
                <a:t>Word</a:t>
              </a:r>
              <a:br>
                <a:rPr lang="en-US" dirty="0" smtClean="0">
                  <a:latin typeface="Arial Rounded MT Bold" pitchFamily="34" charset="0"/>
                </a:rPr>
              </a:br>
              <a:r>
                <a:rPr lang="en-US" dirty="0" smtClean="0">
                  <a:latin typeface="Arial Rounded MT Bold" pitchFamily="34" charset="0"/>
                </a:rPr>
                <a:t>Net</a:t>
              </a:r>
              <a:endParaRPr lang="de-DE" dirty="0">
                <a:latin typeface="Arial Rounded MT Bold" pitchFamily="34" charset="0"/>
              </a:endParaRPr>
            </a:p>
          </p:txBody>
        </p:sp>
        <p:sp>
          <p:nvSpPr>
            <p:cNvPr id="51" name="Textfeld 50"/>
            <p:cNvSpPr txBox="1"/>
            <p:nvPr/>
          </p:nvSpPr>
          <p:spPr>
            <a:xfrm>
              <a:off x="4366118" y="6969898"/>
              <a:ext cx="2832803" cy="615553"/>
            </a:xfrm>
            <a:prstGeom prst="rect">
              <a:avLst/>
            </a:prstGeom>
            <a:noFill/>
          </p:spPr>
          <p:txBody>
            <a:bodyPr wrap="square" lIns="36000" rIns="72000" rtlCol="0">
              <a:spAutoFit/>
            </a:bodyPr>
            <a:lstStyle/>
            <a:p>
              <a:pPr algn="ctr"/>
              <a:r>
                <a:rPr lang="en-US" sz="1700" b="1" dirty="0" smtClean="0">
                  <a:latin typeface="+mn-lt"/>
                </a:rPr>
                <a:t>semantic relatedness</a:t>
              </a:r>
            </a:p>
            <a:p>
              <a:pPr algn="ctr"/>
              <a:r>
                <a:rPr lang="en-US" sz="1700" b="1" dirty="0" smtClean="0">
                  <a:latin typeface="+mn-lt"/>
                </a:rPr>
                <a:t>from language</a:t>
              </a:r>
              <a:endParaRPr lang="de-DE" sz="1700" b="1" dirty="0">
                <a:latin typeface="+mn-lt"/>
              </a:endParaRPr>
            </a:p>
          </p:txBody>
        </p:sp>
        <p:pic>
          <p:nvPicPr>
            <p:cNvPr id="52" name="Picture 2" descr="C:\Users\rohrbach\Documents\Uni\Masterarbeit\svn\thesis\fig\Wikipedia-word.pn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055206" y="7994967"/>
              <a:ext cx="1082554" cy="311079"/>
            </a:xfrm>
            <a:prstGeom prst="rect">
              <a:avLst/>
            </a:prstGeom>
            <a:noFill/>
          </p:spPr>
        </p:pic>
      </p:grpSp>
      <p:sp>
        <p:nvSpPr>
          <p:cNvPr id="239" name="Rechteckiger Pfeil 238"/>
          <p:cNvSpPr/>
          <p:nvPr/>
        </p:nvSpPr>
        <p:spPr>
          <a:xfrm rot="10800000">
            <a:off x="5713484" y="4572007"/>
            <a:ext cx="2001788" cy="534959"/>
          </a:xfrm>
          <a:prstGeom prst="bentArrow">
            <a:avLst>
              <a:gd name="adj1" fmla="val 52462"/>
              <a:gd name="adj2" fmla="val 50000"/>
              <a:gd name="adj3" fmla="val 25418"/>
              <a:gd name="adj4" fmla="val 35920"/>
            </a:avLst>
          </a:prstGeom>
          <a:solidFill>
            <a:srgbClr val="00B0F0">
              <a:alpha val="15000"/>
            </a:srgbClr>
          </a:solidFill>
          <a:ln w="25400">
            <a:solidFill>
              <a:srgbClr val="00B0F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b="1" i="1" dirty="0">
              <a:solidFill>
                <a:schemeClr val="tx1"/>
              </a:solidFill>
              <a:latin typeface="FrontPage" pitchFamily="2" charset="0"/>
              <a:ea typeface="FrontPage" pitchFamily="2" charset="0"/>
            </a:endParaRPr>
          </a:p>
        </p:txBody>
      </p:sp>
      <p:sp>
        <p:nvSpPr>
          <p:cNvPr id="56" name="Rechteckiger Pfeil 55"/>
          <p:cNvSpPr/>
          <p:nvPr/>
        </p:nvSpPr>
        <p:spPr>
          <a:xfrm rot="10800000" flipV="1">
            <a:off x="5713483" y="2608289"/>
            <a:ext cx="2001788" cy="534959"/>
          </a:xfrm>
          <a:prstGeom prst="bentArrow">
            <a:avLst>
              <a:gd name="adj1" fmla="val 52462"/>
              <a:gd name="adj2" fmla="val 50000"/>
              <a:gd name="adj3" fmla="val 25418"/>
              <a:gd name="adj4" fmla="val 35920"/>
            </a:avLst>
          </a:prstGeom>
          <a:solidFill>
            <a:srgbClr val="00B0F0">
              <a:alpha val="15000"/>
            </a:srgbClr>
          </a:solidFill>
          <a:ln w="25400">
            <a:solidFill>
              <a:srgbClr val="00B0F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b="1" i="1" dirty="0">
              <a:solidFill>
                <a:schemeClr val="tx1"/>
              </a:solidFill>
              <a:latin typeface="FrontPage" pitchFamily="2" charset="0"/>
              <a:ea typeface="FrontPage" pitchFamily="2" charset="0"/>
            </a:endParaRPr>
          </a:p>
        </p:txBody>
      </p:sp>
      <p:sp>
        <p:nvSpPr>
          <p:cNvPr id="62" name="Rechteck 61"/>
          <p:cNvSpPr/>
          <p:nvPr/>
        </p:nvSpPr>
        <p:spPr>
          <a:xfrm>
            <a:off x="323850" y="5195081"/>
            <a:ext cx="5605472" cy="948563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40000" dist="63500" dir="63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1600" dirty="0" smtClean="0">
              <a:solidFill>
                <a:schemeClr val="tx1"/>
              </a:solidFill>
            </a:endParaRPr>
          </a:p>
        </p:txBody>
      </p:sp>
      <p:sp>
        <p:nvSpPr>
          <p:cNvPr id="63" name="Rechteck 62"/>
          <p:cNvSpPr/>
          <p:nvPr/>
        </p:nvSpPr>
        <p:spPr>
          <a:xfrm>
            <a:off x="323850" y="3364996"/>
            <a:ext cx="5605472" cy="948563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40000" dist="63500" dir="63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1600" dirty="0" smtClean="0">
              <a:solidFill>
                <a:schemeClr val="tx1"/>
              </a:solidFill>
            </a:endParaRPr>
          </a:p>
        </p:txBody>
      </p:sp>
      <p:sp>
        <p:nvSpPr>
          <p:cNvPr id="64" name="Rechteck 63"/>
          <p:cNvSpPr/>
          <p:nvPr/>
        </p:nvSpPr>
        <p:spPr>
          <a:xfrm>
            <a:off x="323850" y="1541876"/>
            <a:ext cx="5605472" cy="948563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40000" dist="63500" dir="63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1600" dirty="0" smtClean="0">
              <a:solidFill>
                <a:schemeClr val="tx1"/>
              </a:solidFill>
            </a:endParaRPr>
          </a:p>
        </p:txBody>
      </p:sp>
      <p:cxnSp>
        <p:nvCxnSpPr>
          <p:cNvPr id="67" name="Gerade Verbindung 66"/>
          <p:cNvCxnSpPr>
            <a:stCxn id="90" idx="2"/>
            <a:endCxn id="94" idx="0"/>
          </p:cNvCxnSpPr>
          <p:nvPr/>
        </p:nvCxnSpPr>
        <p:spPr>
          <a:xfrm rot="5400000">
            <a:off x="3720787" y="2046070"/>
            <a:ext cx="1162915" cy="1894515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8" name="Picture 1" descr="C:\Users\rohrbach\Documents\Uni\Masterarbeit\data\Awa\JPEGImages\leopard\leopard_0274.jpg"/>
          <p:cNvPicPr>
            <a:picLocks noChangeAspect="1" noChangeArrowheads="1"/>
          </p:cNvPicPr>
          <p:nvPr/>
        </p:nvPicPr>
        <p:blipFill>
          <a:blip r:embed="rId6" cstate="print"/>
          <a:srcRect l="11567" r="12245"/>
          <a:stretch>
            <a:fillRect/>
          </a:stretch>
        </p:blipFill>
        <p:spPr bwMode="auto">
          <a:xfrm>
            <a:off x="2522658" y="5249218"/>
            <a:ext cx="972634" cy="8497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31750"/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cxnSp>
        <p:nvCxnSpPr>
          <p:cNvPr id="70" name="Gerade Verbindung 69"/>
          <p:cNvCxnSpPr>
            <a:endCxn id="94" idx="0"/>
          </p:cNvCxnSpPr>
          <p:nvPr/>
        </p:nvCxnSpPr>
        <p:spPr>
          <a:xfrm rot="16200000" flipH="1">
            <a:off x="2581887" y="2801686"/>
            <a:ext cx="1167038" cy="37916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1" name="Gerade Verbindung 70"/>
          <p:cNvCxnSpPr>
            <a:stCxn id="90" idx="2"/>
            <a:endCxn id="78" idx="0"/>
          </p:cNvCxnSpPr>
          <p:nvPr/>
        </p:nvCxnSpPr>
        <p:spPr>
          <a:xfrm rot="5400000">
            <a:off x="4292291" y="2617574"/>
            <a:ext cx="1162914" cy="751507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3" name="Gerade Verbindung 72"/>
          <p:cNvCxnSpPr>
            <a:stCxn id="96" idx="2"/>
            <a:endCxn id="78" idx="0"/>
          </p:cNvCxnSpPr>
          <p:nvPr/>
        </p:nvCxnSpPr>
        <p:spPr>
          <a:xfrm rot="16200000" flipH="1">
            <a:off x="3726159" y="2802948"/>
            <a:ext cx="1162913" cy="380758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4" name="Gerade Verbindung 73"/>
          <p:cNvCxnSpPr>
            <a:endCxn id="79" idx="0"/>
          </p:cNvCxnSpPr>
          <p:nvPr/>
        </p:nvCxnSpPr>
        <p:spPr>
          <a:xfrm rot="5400000">
            <a:off x="2010384" y="2609341"/>
            <a:ext cx="1167037" cy="763848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5" name="Gerade Verbindung 74"/>
          <p:cNvCxnSpPr>
            <a:stCxn id="68" idx="0"/>
            <a:endCxn id="94" idx="4"/>
          </p:cNvCxnSpPr>
          <p:nvPr/>
        </p:nvCxnSpPr>
        <p:spPr>
          <a:xfrm rot="5400000" flipH="1" flipV="1">
            <a:off x="2629062" y="4523295"/>
            <a:ext cx="1105837" cy="346011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6" name="Gerade Verbindung 75"/>
          <p:cNvCxnSpPr>
            <a:stCxn id="79" idx="4"/>
            <a:endCxn id="68" idx="0"/>
          </p:cNvCxnSpPr>
          <p:nvPr/>
        </p:nvCxnSpPr>
        <p:spPr>
          <a:xfrm rot="16200000" flipH="1">
            <a:off x="2057557" y="4297800"/>
            <a:ext cx="1105838" cy="796997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7" name="Gerade Verbindung 76"/>
          <p:cNvCxnSpPr>
            <a:stCxn id="78" idx="4"/>
          </p:cNvCxnSpPr>
          <p:nvPr/>
        </p:nvCxnSpPr>
        <p:spPr>
          <a:xfrm rot="5400000">
            <a:off x="3767867" y="4519091"/>
            <a:ext cx="1105838" cy="354417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8" name="Ellipse 77"/>
          <p:cNvSpPr/>
          <p:nvPr/>
        </p:nvSpPr>
        <p:spPr>
          <a:xfrm>
            <a:off x="3995359" y="3574784"/>
            <a:ext cx="1005269" cy="56859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dirty="0" smtClean="0"/>
              <a:t>ocean</a:t>
            </a:r>
          </a:p>
        </p:txBody>
      </p:sp>
      <p:sp>
        <p:nvSpPr>
          <p:cNvPr id="79" name="Ellipse 78"/>
          <p:cNvSpPr/>
          <p:nvPr/>
        </p:nvSpPr>
        <p:spPr>
          <a:xfrm>
            <a:off x="1709343" y="3574784"/>
            <a:ext cx="1005269" cy="56859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spots</a:t>
            </a:r>
          </a:p>
        </p:txBody>
      </p:sp>
      <p:pic>
        <p:nvPicPr>
          <p:cNvPr id="80" name="Picture 3" descr="C:\Users\rohrbach\Documents\Uni\Masterarbeit\data\Awa\JPEGImages\giant+panda\giant+panda_0117.jpg"/>
          <p:cNvPicPr>
            <a:picLocks noChangeAspect="1" noChangeArrowheads="1"/>
          </p:cNvPicPr>
          <p:nvPr/>
        </p:nvPicPr>
        <p:blipFill>
          <a:blip r:embed="rId7" cstate="print"/>
          <a:srcRect l="4199" r="8845"/>
          <a:stretch>
            <a:fillRect/>
          </a:stretch>
        </p:blipFill>
        <p:spPr bwMode="auto">
          <a:xfrm>
            <a:off x="4786313" y="5249218"/>
            <a:ext cx="972634" cy="8389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31750"/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sp>
        <p:nvSpPr>
          <p:cNvPr id="81" name="Ellipse 80"/>
          <p:cNvSpPr/>
          <p:nvPr/>
        </p:nvSpPr>
        <p:spPr>
          <a:xfrm>
            <a:off x="5171004" y="3574784"/>
            <a:ext cx="686880" cy="56859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…</a:t>
            </a:r>
          </a:p>
        </p:txBody>
      </p:sp>
      <p:cxnSp>
        <p:nvCxnSpPr>
          <p:cNvPr id="82" name="Gerade Verbindung 81"/>
          <p:cNvCxnSpPr>
            <a:stCxn id="81" idx="4"/>
            <a:endCxn id="80" idx="0"/>
          </p:cNvCxnSpPr>
          <p:nvPr/>
        </p:nvCxnSpPr>
        <p:spPr>
          <a:xfrm rot="5400000">
            <a:off x="4840618" y="4575392"/>
            <a:ext cx="1105838" cy="241814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3" name="Gerade Verbindung 82"/>
          <p:cNvCxnSpPr>
            <a:stCxn id="81" idx="0"/>
            <a:endCxn id="90" idx="2"/>
          </p:cNvCxnSpPr>
          <p:nvPr/>
        </p:nvCxnSpPr>
        <p:spPr>
          <a:xfrm rot="16200000" flipV="1">
            <a:off x="4800516" y="2860855"/>
            <a:ext cx="1162914" cy="264943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4" name="Textfeld 83"/>
          <p:cNvSpPr txBox="1"/>
          <p:nvPr/>
        </p:nvSpPr>
        <p:spPr>
          <a:xfrm>
            <a:off x="428595" y="1708381"/>
            <a:ext cx="2094063" cy="61555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2000" dirty="0" smtClean="0">
                <a:latin typeface="+mj-lt"/>
              </a:rPr>
              <a:t>Known </a:t>
            </a:r>
            <a:br>
              <a:rPr lang="en-US" sz="2000" dirty="0" smtClean="0">
                <a:latin typeface="+mj-lt"/>
              </a:rPr>
            </a:br>
            <a:r>
              <a:rPr lang="en-US" sz="2000" dirty="0" smtClean="0">
                <a:latin typeface="+mj-lt"/>
              </a:rPr>
              <a:t>training classes</a:t>
            </a:r>
          </a:p>
        </p:txBody>
      </p:sp>
      <p:sp>
        <p:nvSpPr>
          <p:cNvPr id="85" name="Textfeld 84"/>
          <p:cNvSpPr txBox="1"/>
          <p:nvPr/>
        </p:nvSpPr>
        <p:spPr>
          <a:xfrm>
            <a:off x="428596" y="3476258"/>
            <a:ext cx="209406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dirty="0" smtClean="0">
                <a:latin typeface="+mj-lt"/>
              </a:rPr>
              <a:t>Attribute </a:t>
            </a:r>
            <a:br>
              <a:rPr lang="en-US" sz="2000" dirty="0" smtClean="0">
                <a:latin typeface="+mj-lt"/>
              </a:rPr>
            </a:br>
            <a:r>
              <a:rPr lang="en-US" sz="2000" dirty="0" smtClean="0">
                <a:latin typeface="+mj-lt"/>
              </a:rPr>
              <a:t>classifiers</a:t>
            </a:r>
          </a:p>
        </p:txBody>
      </p:sp>
      <p:sp>
        <p:nvSpPr>
          <p:cNvPr id="86" name="Textfeld 85"/>
          <p:cNvSpPr txBox="1"/>
          <p:nvPr/>
        </p:nvSpPr>
        <p:spPr>
          <a:xfrm>
            <a:off x="428596" y="5360893"/>
            <a:ext cx="2094064" cy="61555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2000" dirty="0" smtClean="0">
                <a:latin typeface="+mj-lt"/>
              </a:rPr>
              <a:t>Unseen</a:t>
            </a:r>
            <a:br>
              <a:rPr lang="en-US" sz="2000" dirty="0" smtClean="0">
                <a:latin typeface="+mj-lt"/>
              </a:rPr>
            </a:br>
            <a:r>
              <a:rPr lang="en-US" sz="2000" dirty="0" smtClean="0">
                <a:latin typeface="+mj-lt"/>
              </a:rPr>
              <a:t>test classes</a:t>
            </a:r>
          </a:p>
        </p:txBody>
      </p:sp>
      <p:sp>
        <p:nvSpPr>
          <p:cNvPr id="87" name="Textfeld 86"/>
          <p:cNvSpPr txBox="1"/>
          <p:nvPr/>
        </p:nvSpPr>
        <p:spPr>
          <a:xfrm>
            <a:off x="323850" y="2639425"/>
            <a:ext cx="2094063" cy="61555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2000" b="1" i="1" dirty="0" smtClean="0">
                <a:solidFill>
                  <a:srgbClr val="00B0F0"/>
                </a:solidFill>
                <a:latin typeface="+mj-lt"/>
              </a:rPr>
              <a:t>Class-attribute associations</a:t>
            </a:r>
          </a:p>
        </p:txBody>
      </p:sp>
      <p:sp>
        <p:nvSpPr>
          <p:cNvPr id="88" name="Textfeld 87"/>
          <p:cNvSpPr txBox="1"/>
          <p:nvPr/>
        </p:nvSpPr>
        <p:spPr>
          <a:xfrm>
            <a:off x="334797" y="4456521"/>
            <a:ext cx="2094063" cy="61555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2000" b="1" i="1" dirty="0" smtClean="0">
                <a:solidFill>
                  <a:srgbClr val="00B0F0"/>
                </a:solidFill>
                <a:latin typeface="+mj-lt"/>
              </a:rPr>
              <a:t>Class-attribute associations</a:t>
            </a:r>
          </a:p>
        </p:txBody>
      </p:sp>
      <p:pic>
        <p:nvPicPr>
          <p:cNvPr id="90" name="Picture 4" descr="C:\Users\rohrbach\Documents\Uni\Masterarbeit\data\Awa\JPEGImages\blue+whale\blue+whale_0250.jpg"/>
          <p:cNvPicPr>
            <a:picLocks noChangeAspect="1" noChangeArrowheads="1"/>
          </p:cNvPicPr>
          <p:nvPr/>
        </p:nvPicPr>
        <p:blipFill>
          <a:blip r:embed="rId8" cstate="print"/>
          <a:srcRect l="11106" r="2045"/>
          <a:stretch>
            <a:fillRect/>
          </a:stretch>
        </p:blipFill>
        <p:spPr bwMode="auto">
          <a:xfrm>
            <a:off x="4785519" y="1615852"/>
            <a:ext cx="927964" cy="796018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cxnSp>
        <p:nvCxnSpPr>
          <p:cNvPr id="92" name="Gerade Verbindung 91"/>
          <p:cNvCxnSpPr>
            <a:stCxn id="94" idx="4"/>
            <a:endCxn id="80" idx="0"/>
          </p:cNvCxnSpPr>
          <p:nvPr/>
        </p:nvCxnSpPr>
        <p:spPr>
          <a:xfrm rot="16200000" flipH="1">
            <a:off x="3760890" y="3737477"/>
            <a:ext cx="1105837" cy="1917644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3" name="Gerade Verbindung 92"/>
          <p:cNvCxnSpPr>
            <a:stCxn id="96" idx="2"/>
            <a:endCxn id="94" idx="0"/>
          </p:cNvCxnSpPr>
          <p:nvPr/>
        </p:nvCxnSpPr>
        <p:spPr>
          <a:xfrm rot="5400000">
            <a:off x="3154654" y="2612203"/>
            <a:ext cx="1162914" cy="76225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4" name="Ellipse 93"/>
          <p:cNvSpPr/>
          <p:nvPr/>
        </p:nvSpPr>
        <p:spPr>
          <a:xfrm>
            <a:off x="2852351" y="3574785"/>
            <a:ext cx="1005269" cy="56859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white</a:t>
            </a:r>
          </a:p>
        </p:txBody>
      </p:sp>
      <p:pic>
        <p:nvPicPr>
          <p:cNvPr id="96" name="Picture 12" descr="C:\Users\rohrbach\Documents\Uni\Masterarbeit\data\Awa\JPEGImages\polar+bear\polar+bear_0012.jpg"/>
          <p:cNvPicPr>
            <a:picLocks noChangeAspect="1" noChangeArrowheads="1"/>
          </p:cNvPicPr>
          <p:nvPr/>
        </p:nvPicPr>
        <p:blipFill>
          <a:blip r:embed="rId9" cstate="print"/>
          <a:srcRect l="24179" t="7405" r="16564" b="34890"/>
          <a:stretch>
            <a:fillRect/>
          </a:stretch>
        </p:blipFill>
        <p:spPr bwMode="auto">
          <a:xfrm>
            <a:off x="3659308" y="1611729"/>
            <a:ext cx="915855" cy="800142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97" name="Picture 6" descr="C:\Users\rohrbach\Documents\Uni\Masterarbeit\data\Awa\JPEGImages\dalmatian\dalmatian_0570.jpg"/>
          <p:cNvPicPr>
            <a:picLocks noChangeAspect="1" noChangeArrowheads="1"/>
          </p:cNvPicPr>
          <p:nvPr/>
        </p:nvPicPr>
        <p:blipFill>
          <a:blip r:embed="rId10" cstate="print"/>
          <a:srcRect t="1147"/>
          <a:stretch>
            <a:fillRect/>
          </a:stretch>
        </p:blipFill>
        <p:spPr bwMode="auto">
          <a:xfrm>
            <a:off x="2522659" y="1613232"/>
            <a:ext cx="906333" cy="795301"/>
          </a:xfrm>
          <a:prstGeom prst="rect">
            <a:avLst/>
          </a:prstGeom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99" name="Picture 4" descr="C:\Users\rohrbach\Documents\Uni\Masterarbeit\data\Awa\JPEGImages\seal\seal_0422.jpg"/>
          <p:cNvPicPr>
            <a:picLocks noChangeAspect="1" noChangeArrowheads="1"/>
          </p:cNvPicPr>
          <p:nvPr/>
        </p:nvPicPr>
        <p:blipFill>
          <a:blip r:embed="rId11" cstate="print"/>
          <a:srcRect r="14375"/>
          <a:stretch>
            <a:fillRect/>
          </a:stretch>
        </p:blipFill>
        <p:spPr bwMode="auto">
          <a:xfrm>
            <a:off x="3663434" y="5241834"/>
            <a:ext cx="980004" cy="844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31750"/>
          </a:effectLst>
        </p:spPr>
      </p:pic>
      <p:cxnSp>
        <p:nvCxnSpPr>
          <p:cNvPr id="100" name="Gerade Verbindung 99"/>
          <p:cNvCxnSpPr>
            <a:stCxn id="81" idx="4"/>
            <a:endCxn id="99" idx="0"/>
          </p:cNvCxnSpPr>
          <p:nvPr/>
        </p:nvCxnSpPr>
        <p:spPr>
          <a:xfrm rot="5400000">
            <a:off x="4284713" y="4012103"/>
            <a:ext cx="1098454" cy="1361008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8849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0" dur="indefinite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3" dur="indefinite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6" dur="indefinite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9" dur="indefinite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2" dur="indefinite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5" dur="indefinite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7" dur="indefinite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8" dur="indefinite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1" dur="indefinite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3" dur="indefinite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4" dur="indefinite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7" dur="indefinite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9" dur="indefinite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0" dur="indefinite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indefinite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3" dur="indefinite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" grpId="0" animBg="1"/>
      <p:bldP spid="56" grpId="0" animBg="1"/>
      <p:bldP spid="63" grpId="0" animBg="1"/>
      <p:bldP spid="78" grpId="0" animBg="1"/>
      <p:bldP spid="79" grpId="0" animBg="1"/>
      <p:bldP spid="81" grpId="0" animBg="1"/>
      <p:bldP spid="85" grpId="0"/>
      <p:bldP spid="87" grpId="0"/>
      <p:bldP spid="88" grpId="0"/>
      <p:bldP spid="9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Rechteck 234"/>
          <p:cNvSpPr/>
          <p:nvPr/>
        </p:nvSpPr>
        <p:spPr>
          <a:xfrm>
            <a:off x="323850" y="5195081"/>
            <a:ext cx="5605472" cy="948563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40000" dist="63500" dir="63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1600" dirty="0" smtClean="0">
              <a:solidFill>
                <a:schemeClr val="tx1"/>
              </a:solidFill>
            </a:endParaRPr>
          </a:p>
        </p:txBody>
      </p:sp>
      <p:sp>
        <p:nvSpPr>
          <p:cNvPr id="206" name="Rechteck 205"/>
          <p:cNvSpPr/>
          <p:nvPr/>
        </p:nvSpPr>
        <p:spPr>
          <a:xfrm>
            <a:off x="323850" y="1541876"/>
            <a:ext cx="5605472" cy="948563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40000" dist="63500" dir="63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1600" dirty="0" smtClean="0">
              <a:solidFill>
                <a:schemeClr val="tx1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 similarity-based model 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CVPR 2010 | What Helps Where - And Why?  Semantic Relatedness for Knowledge Transfer | Marcus Rohrbach | </a:t>
            </a:r>
            <a:endParaRPr lang="de-DE" dirty="0"/>
          </a:p>
        </p:txBody>
      </p:sp>
      <p:pic>
        <p:nvPicPr>
          <p:cNvPr id="25" name="Picture 1" descr="C:\Users\rohrbach\Documents\Uni\Masterarbeit\data\Awa\JPEGImages\leopard\leopard_0274.jpg"/>
          <p:cNvPicPr>
            <a:picLocks noChangeAspect="1" noChangeArrowheads="1"/>
          </p:cNvPicPr>
          <p:nvPr/>
        </p:nvPicPr>
        <p:blipFill>
          <a:blip r:embed="rId2" cstate="print"/>
          <a:srcRect l="11567" r="12245"/>
          <a:stretch>
            <a:fillRect/>
          </a:stretch>
        </p:blipFill>
        <p:spPr bwMode="auto">
          <a:xfrm>
            <a:off x="2522658" y="5249218"/>
            <a:ext cx="972634" cy="8497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31750"/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37" name="Picture 6" descr="C:\Users\rohrbach\Documents\Uni\Masterarbeit\data\Awa\JPEGImages\dalmatian\dalmatian_0570.jpg"/>
          <p:cNvPicPr>
            <a:picLocks noChangeAspect="1" noChangeArrowheads="1"/>
          </p:cNvPicPr>
          <p:nvPr/>
        </p:nvPicPr>
        <p:blipFill>
          <a:blip r:embed="rId3" cstate="print"/>
          <a:srcRect t="1147"/>
          <a:stretch>
            <a:fillRect/>
          </a:stretch>
        </p:blipFill>
        <p:spPr bwMode="auto">
          <a:xfrm>
            <a:off x="2522659" y="1613232"/>
            <a:ext cx="906333" cy="795301"/>
          </a:xfrm>
          <a:prstGeom prst="rect">
            <a:avLst/>
          </a:prstGeom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grpSp>
        <p:nvGrpSpPr>
          <p:cNvPr id="2" name="Gruppieren 44"/>
          <p:cNvGrpSpPr/>
          <p:nvPr/>
        </p:nvGrpSpPr>
        <p:grpSpPr>
          <a:xfrm>
            <a:off x="6063595" y="3099199"/>
            <a:ext cx="2915790" cy="1472808"/>
            <a:chOff x="4366118" y="6969898"/>
            <a:chExt cx="2915790" cy="1472808"/>
          </a:xfrm>
        </p:grpSpPr>
        <p:sp>
          <p:nvSpPr>
            <p:cNvPr id="50" name="Abgerundetes Rechteck 49"/>
            <p:cNvSpPr/>
            <p:nvPr/>
          </p:nvSpPr>
          <p:spPr>
            <a:xfrm>
              <a:off x="4393870" y="7013947"/>
              <a:ext cx="2888038" cy="1428759"/>
            </a:xfrm>
            <a:prstGeom prst="roundRect">
              <a:avLst/>
            </a:prstGeom>
            <a:solidFill>
              <a:srgbClr val="00B0F0">
                <a:alpha val="15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1900" dirty="0"/>
            </a:p>
          </p:txBody>
        </p:sp>
        <p:pic>
          <p:nvPicPr>
            <p:cNvPr id="46" name="Picture 8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498" t="20642" r="84266" b="73337"/>
            <a:stretch>
              <a:fillRect/>
            </a:stretch>
          </p:blipFill>
          <p:spPr bwMode="auto">
            <a:xfrm>
              <a:off x="6035199" y="7558071"/>
              <a:ext cx="1185860" cy="436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" name="Picture 10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E6E6E6"/>
                </a:clrFrom>
                <a:clrTo>
                  <a:srgbClr val="E6E6E6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137760" y="7908996"/>
              <a:ext cx="1005033" cy="397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" name="Picture 3" descr="C:\Users\rohrbach\Documents\Uni\Masterarbeit\svn\thesis\fig\wikipedia-logo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5269520" y="7661942"/>
              <a:ext cx="686964" cy="686964"/>
            </a:xfrm>
            <a:prstGeom prst="rect">
              <a:avLst/>
            </a:prstGeom>
            <a:noFill/>
          </p:spPr>
        </p:pic>
        <p:sp>
          <p:nvSpPr>
            <p:cNvPr id="49" name="Textfeld 48"/>
            <p:cNvSpPr txBox="1"/>
            <p:nvPr/>
          </p:nvSpPr>
          <p:spPr>
            <a:xfrm>
              <a:off x="4366118" y="7705144"/>
              <a:ext cx="774058" cy="5796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900"/>
                </a:lnSpc>
              </a:pPr>
              <a:r>
                <a:rPr lang="en-US" dirty="0" smtClean="0">
                  <a:latin typeface="Arial Rounded MT Bold" pitchFamily="34" charset="0"/>
                </a:rPr>
                <a:t>Word</a:t>
              </a:r>
              <a:br>
                <a:rPr lang="en-US" dirty="0" smtClean="0">
                  <a:latin typeface="Arial Rounded MT Bold" pitchFamily="34" charset="0"/>
                </a:rPr>
              </a:br>
              <a:r>
                <a:rPr lang="en-US" dirty="0" smtClean="0">
                  <a:latin typeface="Arial Rounded MT Bold" pitchFamily="34" charset="0"/>
                </a:rPr>
                <a:t>Net</a:t>
              </a:r>
              <a:endParaRPr lang="de-DE" dirty="0">
                <a:latin typeface="Arial Rounded MT Bold" pitchFamily="34" charset="0"/>
              </a:endParaRPr>
            </a:p>
          </p:txBody>
        </p:sp>
        <p:sp>
          <p:nvSpPr>
            <p:cNvPr id="51" name="Textfeld 50"/>
            <p:cNvSpPr txBox="1"/>
            <p:nvPr/>
          </p:nvSpPr>
          <p:spPr>
            <a:xfrm>
              <a:off x="4366118" y="6969898"/>
              <a:ext cx="2832803" cy="615553"/>
            </a:xfrm>
            <a:prstGeom prst="rect">
              <a:avLst/>
            </a:prstGeom>
            <a:noFill/>
          </p:spPr>
          <p:txBody>
            <a:bodyPr wrap="square" lIns="36000" rIns="72000" rtlCol="0">
              <a:spAutoFit/>
            </a:bodyPr>
            <a:lstStyle/>
            <a:p>
              <a:pPr algn="ctr"/>
              <a:r>
                <a:rPr lang="en-US" sz="1700" b="1" dirty="0" smtClean="0">
                  <a:latin typeface="+mn-lt"/>
                </a:rPr>
                <a:t>semantic relatedness</a:t>
              </a:r>
            </a:p>
            <a:p>
              <a:pPr algn="ctr"/>
              <a:r>
                <a:rPr lang="en-US" sz="1700" b="1" dirty="0" smtClean="0">
                  <a:latin typeface="+mn-lt"/>
                </a:rPr>
                <a:t>from language</a:t>
              </a:r>
              <a:endParaRPr lang="de-DE" sz="1700" b="1" dirty="0">
                <a:latin typeface="+mn-lt"/>
              </a:endParaRPr>
            </a:p>
          </p:txBody>
        </p:sp>
        <p:pic>
          <p:nvPicPr>
            <p:cNvPr id="52" name="Picture 2" descr="C:\Users\rohrbach\Documents\Uni\Masterarbeit\svn\thesis\fig\Wikipedia-word.pn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055206" y="7994967"/>
              <a:ext cx="1082554" cy="311079"/>
            </a:xfrm>
            <a:prstGeom prst="rect">
              <a:avLst/>
            </a:prstGeom>
            <a:noFill/>
          </p:spPr>
        </p:pic>
      </p:grpSp>
      <p:pic>
        <p:nvPicPr>
          <p:cNvPr id="130" name="Picture 3" descr="C:\Users\rohrbach\Documents\Uni\Masterarbeit\data\Awa\JPEGImages\giant+panda\giant+panda_0117.jpg"/>
          <p:cNvPicPr>
            <a:picLocks noChangeAspect="1" noChangeArrowheads="1"/>
          </p:cNvPicPr>
          <p:nvPr/>
        </p:nvPicPr>
        <p:blipFill>
          <a:blip r:embed="rId8" cstate="print"/>
          <a:srcRect l="4199" r="8845"/>
          <a:stretch>
            <a:fillRect/>
          </a:stretch>
        </p:blipFill>
        <p:spPr bwMode="auto">
          <a:xfrm>
            <a:off x="4786313" y="5249218"/>
            <a:ext cx="972634" cy="8389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31750"/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sp>
        <p:nvSpPr>
          <p:cNvPr id="195" name="Textfeld 194"/>
          <p:cNvSpPr txBox="1"/>
          <p:nvPr/>
        </p:nvSpPr>
        <p:spPr>
          <a:xfrm>
            <a:off x="428595" y="1708381"/>
            <a:ext cx="2094063" cy="61555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2000" dirty="0" smtClean="0">
                <a:latin typeface="+mj-lt"/>
              </a:rPr>
              <a:t>Known </a:t>
            </a:r>
            <a:br>
              <a:rPr lang="en-US" sz="2000" dirty="0" smtClean="0">
                <a:latin typeface="+mj-lt"/>
              </a:rPr>
            </a:br>
            <a:r>
              <a:rPr lang="en-US" sz="2000" dirty="0" smtClean="0">
                <a:latin typeface="+mj-lt"/>
              </a:rPr>
              <a:t>training classes</a:t>
            </a:r>
          </a:p>
        </p:txBody>
      </p:sp>
      <p:sp>
        <p:nvSpPr>
          <p:cNvPr id="200" name="Textfeld 199"/>
          <p:cNvSpPr txBox="1"/>
          <p:nvPr/>
        </p:nvSpPr>
        <p:spPr>
          <a:xfrm>
            <a:off x="428596" y="5360893"/>
            <a:ext cx="2094064" cy="61555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2000" dirty="0" smtClean="0">
                <a:latin typeface="+mj-lt"/>
              </a:rPr>
              <a:t>Unseen</a:t>
            </a:r>
            <a:br>
              <a:rPr lang="en-US" sz="2000" dirty="0" smtClean="0">
                <a:latin typeface="+mj-lt"/>
              </a:rPr>
            </a:br>
            <a:r>
              <a:rPr lang="en-US" sz="2000" dirty="0" smtClean="0">
                <a:latin typeface="+mj-lt"/>
              </a:rPr>
              <a:t>test classes</a:t>
            </a:r>
          </a:p>
        </p:txBody>
      </p:sp>
      <p:sp>
        <p:nvSpPr>
          <p:cNvPr id="239" name="Rechteckiger Pfeil 238"/>
          <p:cNvSpPr/>
          <p:nvPr/>
        </p:nvSpPr>
        <p:spPr>
          <a:xfrm rot="10800000">
            <a:off x="5713484" y="4572007"/>
            <a:ext cx="2001788" cy="534959"/>
          </a:xfrm>
          <a:prstGeom prst="bentArrow">
            <a:avLst>
              <a:gd name="adj1" fmla="val 52462"/>
              <a:gd name="adj2" fmla="val 50000"/>
              <a:gd name="adj3" fmla="val 25418"/>
              <a:gd name="adj4" fmla="val 35920"/>
            </a:avLst>
          </a:prstGeom>
          <a:solidFill>
            <a:srgbClr val="00B0F0">
              <a:alpha val="15000"/>
            </a:srgbClr>
          </a:solidFill>
          <a:ln w="25400">
            <a:solidFill>
              <a:srgbClr val="00B0F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b="1" i="1" dirty="0">
              <a:solidFill>
                <a:schemeClr val="tx1"/>
              </a:solidFill>
              <a:latin typeface="FrontPage" pitchFamily="2" charset="0"/>
              <a:ea typeface="FrontPage" pitchFamily="2" charset="0"/>
            </a:endParaRPr>
          </a:p>
        </p:txBody>
      </p:sp>
      <p:pic>
        <p:nvPicPr>
          <p:cNvPr id="56" name="Picture 4" descr="C:\Users\rohrbach\Documents\Uni\Masterarbeit\data\Awa\JPEGImages\blue+whale\blue+whale_0250.jpg"/>
          <p:cNvPicPr>
            <a:picLocks noChangeAspect="1" noChangeArrowheads="1"/>
          </p:cNvPicPr>
          <p:nvPr/>
        </p:nvPicPr>
        <p:blipFill>
          <a:blip r:embed="rId9" cstate="print"/>
          <a:srcRect l="11106" r="2045"/>
          <a:stretch>
            <a:fillRect/>
          </a:stretch>
        </p:blipFill>
        <p:spPr bwMode="auto">
          <a:xfrm>
            <a:off x="4785519" y="1615852"/>
            <a:ext cx="927964" cy="796018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61" name="Picture 12" descr="C:\Users\rohrbach\Documents\Uni\Masterarbeit\data\Awa\JPEGImages\polar+bear\polar+bear_0012.jpg"/>
          <p:cNvPicPr>
            <a:picLocks noChangeAspect="1" noChangeArrowheads="1"/>
          </p:cNvPicPr>
          <p:nvPr/>
        </p:nvPicPr>
        <p:blipFill>
          <a:blip r:embed="rId10" cstate="print"/>
          <a:srcRect l="24179" t="7405" r="16564" b="34890"/>
          <a:stretch>
            <a:fillRect/>
          </a:stretch>
        </p:blipFill>
        <p:spPr bwMode="auto">
          <a:xfrm>
            <a:off x="3659308" y="1611729"/>
            <a:ext cx="915855" cy="800142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65" name="Picture 4" descr="C:\Users\rohrbach\Documents\Uni\Masterarbeit\data\Awa\JPEGImages\seal\seal_0422.jpg"/>
          <p:cNvPicPr>
            <a:picLocks noChangeAspect="1" noChangeArrowheads="1"/>
          </p:cNvPicPr>
          <p:nvPr/>
        </p:nvPicPr>
        <p:blipFill>
          <a:blip r:embed="rId11" cstate="print"/>
          <a:srcRect r="14375"/>
          <a:stretch>
            <a:fillRect/>
          </a:stretch>
        </p:blipFill>
        <p:spPr bwMode="auto">
          <a:xfrm>
            <a:off x="3663434" y="5241834"/>
            <a:ext cx="980004" cy="844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31750"/>
          </a:effectLst>
        </p:spPr>
      </p:pic>
      <p:cxnSp>
        <p:nvCxnSpPr>
          <p:cNvPr id="66" name="Gerade Verbindung 65"/>
          <p:cNvCxnSpPr/>
          <p:nvPr/>
        </p:nvCxnSpPr>
        <p:spPr>
          <a:xfrm rot="5400000" flipH="1" flipV="1">
            <a:off x="2629062" y="4523295"/>
            <a:ext cx="1105837" cy="346011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9" name="Gerade Verbindung 68"/>
          <p:cNvCxnSpPr/>
          <p:nvPr/>
        </p:nvCxnSpPr>
        <p:spPr>
          <a:xfrm rot="16200000" flipH="1">
            <a:off x="2057557" y="4297800"/>
            <a:ext cx="1105838" cy="796997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1" name="Gerade Verbindung 70"/>
          <p:cNvCxnSpPr/>
          <p:nvPr/>
        </p:nvCxnSpPr>
        <p:spPr>
          <a:xfrm rot="5400000">
            <a:off x="3767867" y="4519091"/>
            <a:ext cx="1105838" cy="354417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2" name="Gerade Verbindung 71"/>
          <p:cNvCxnSpPr/>
          <p:nvPr/>
        </p:nvCxnSpPr>
        <p:spPr>
          <a:xfrm rot="5400000">
            <a:off x="4840618" y="4575392"/>
            <a:ext cx="1105838" cy="241814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3" name="Textfeld 72"/>
          <p:cNvSpPr txBox="1"/>
          <p:nvPr/>
        </p:nvSpPr>
        <p:spPr>
          <a:xfrm>
            <a:off x="334797" y="4456521"/>
            <a:ext cx="2094063" cy="61555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2000" b="1" i="1" dirty="0" smtClean="0">
                <a:solidFill>
                  <a:srgbClr val="00B0F0"/>
                </a:solidFill>
                <a:latin typeface="+mj-lt"/>
              </a:rPr>
              <a:t>Class-attribute associations</a:t>
            </a:r>
          </a:p>
        </p:txBody>
      </p:sp>
      <p:cxnSp>
        <p:nvCxnSpPr>
          <p:cNvPr id="74" name="Gerade Verbindung 73"/>
          <p:cNvCxnSpPr/>
          <p:nvPr/>
        </p:nvCxnSpPr>
        <p:spPr>
          <a:xfrm rot="16200000" flipH="1">
            <a:off x="3760890" y="3737477"/>
            <a:ext cx="1105837" cy="1917644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5" name="Gerade Verbindung 74"/>
          <p:cNvCxnSpPr/>
          <p:nvPr/>
        </p:nvCxnSpPr>
        <p:spPr>
          <a:xfrm rot="5400000">
            <a:off x="4284713" y="4012103"/>
            <a:ext cx="1098454" cy="1361008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3" name="Rechteck 52"/>
          <p:cNvSpPr/>
          <p:nvPr/>
        </p:nvSpPr>
        <p:spPr>
          <a:xfrm>
            <a:off x="323850" y="3364996"/>
            <a:ext cx="5605472" cy="948563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40000" dist="63500" dir="63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1600" dirty="0" smtClean="0">
              <a:solidFill>
                <a:schemeClr val="tx1"/>
              </a:solidFill>
            </a:endParaRPr>
          </a:p>
        </p:txBody>
      </p:sp>
      <p:cxnSp>
        <p:nvCxnSpPr>
          <p:cNvPr id="57" name="Gerade Verbindung 56"/>
          <p:cNvCxnSpPr>
            <a:endCxn id="68" idx="0"/>
          </p:cNvCxnSpPr>
          <p:nvPr/>
        </p:nvCxnSpPr>
        <p:spPr>
          <a:xfrm rot="16200000" flipH="1">
            <a:off x="2429470" y="2954889"/>
            <a:ext cx="1114682" cy="219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8" name="Gerade Verbindung 57"/>
          <p:cNvCxnSpPr>
            <a:endCxn id="63" idx="0"/>
          </p:cNvCxnSpPr>
          <p:nvPr/>
        </p:nvCxnSpPr>
        <p:spPr>
          <a:xfrm rot="16200000" flipH="1">
            <a:off x="4687302" y="2970343"/>
            <a:ext cx="1147925" cy="2273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2" name="Textfeld 61"/>
          <p:cNvSpPr txBox="1"/>
          <p:nvPr/>
        </p:nvSpPr>
        <p:spPr>
          <a:xfrm>
            <a:off x="428596" y="3476258"/>
            <a:ext cx="209406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dirty="0" smtClean="0">
                <a:latin typeface="+mj-lt"/>
              </a:rPr>
              <a:t>Classifier</a:t>
            </a:r>
          </a:p>
          <a:p>
            <a:r>
              <a:rPr lang="en-US" sz="2000" dirty="0" smtClean="0">
                <a:latin typeface="+mj-lt"/>
              </a:rPr>
              <a:t>per class</a:t>
            </a:r>
          </a:p>
        </p:txBody>
      </p:sp>
      <p:sp>
        <p:nvSpPr>
          <p:cNvPr id="63" name="Ellipse 62"/>
          <p:cNvSpPr/>
          <p:nvPr/>
        </p:nvSpPr>
        <p:spPr>
          <a:xfrm>
            <a:off x="4769995" y="3555672"/>
            <a:ext cx="1005269" cy="56859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/>
              <a:t>killer whale</a:t>
            </a:r>
          </a:p>
        </p:txBody>
      </p:sp>
      <p:grpSp>
        <p:nvGrpSpPr>
          <p:cNvPr id="67" name="Gruppieren 66"/>
          <p:cNvGrpSpPr/>
          <p:nvPr/>
        </p:nvGrpSpPr>
        <p:grpSpPr>
          <a:xfrm>
            <a:off x="2495161" y="3523215"/>
            <a:ext cx="1040677" cy="568596"/>
            <a:chOff x="2495161" y="3523215"/>
            <a:chExt cx="1040677" cy="568596"/>
          </a:xfrm>
        </p:grpSpPr>
        <p:sp>
          <p:nvSpPr>
            <p:cNvPr id="68" name="Ellipse 67"/>
            <p:cNvSpPr/>
            <p:nvPr/>
          </p:nvSpPr>
          <p:spPr>
            <a:xfrm>
              <a:off x="2495161" y="3523215"/>
              <a:ext cx="1005269" cy="568596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600" dirty="0" smtClean="0"/>
            </a:p>
          </p:txBody>
        </p:sp>
        <p:sp>
          <p:nvSpPr>
            <p:cNvPr id="70" name="Rechteck 69"/>
            <p:cNvSpPr/>
            <p:nvPr/>
          </p:nvSpPr>
          <p:spPr>
            <a:xfrm>
              <a:off x="2500298" y="3639209"/>
              <a:ext cx="103554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 smtClean="0">
                  <a:latin typeface="+mn-lt"/>
                </a:rPr>
                <a:t>Dalmatian</a:t>
              </a:r>
            </a:p>
          </p:txBody>
        </p:sp>
      </p:grpSp>
      <p:cxnSp>
        <p:nvCxnSpPr>
          <p:cNvPr id="54" name="Gerade Verbindung 53"/>
          <p:cNvCxnSpPr>
            <a:endCxn id="60" idx="0"/>
          </p:cNvCxnSpPr>
          <p:nvPr/>
        </p:nvCxnSpPr>
        <p:spPr>
          <a:xfrm rot="16200000" flipH="1">
            <a:off x="3573645" y="2956056"/>
            <a:ext cx="1111344" cy="229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0" name="Ellipse 59"/>
          <p:cNvSpPr/>
          <p:nvPr/>
        </p:nvSpPr>
        <p:spPr>
          <a:xfrm>
            <a:off x="3638169" y="3523215"/>
            <a:ext cx="1005269" cy="56859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/>
              <a:t>polar bear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28491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" grpId="0" animBg="1"/>
      <p:bldP spid="7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Rechteck 234"/>
          <p:cNvSpPr/>
          <p:nvPr/>
        </p:nvSpPr>
        <p:spPr>
          <a:xfrm>
            <a:off x="323850" y="5195081"/>
            <a:ext cx="5605472" cy="948563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40000" dist="63500" dir="63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1600" dirty="0" smtClean="0">
              <a:solidFill>
                <a:schemeClr val="tx1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 similarity-based model 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CVPR 2010 | What Helps Where - And Why?  Semantic Relatedness for Knowledge Transfer | Marcus Rohrbach | </a:t>
            </a:r>
            <a:endParaRPr lang="de-DE" dirty="0"/>
          </a:p>
        </p:txBody>
      </p:sp>
      <p:pic>
        <p:nvPicPr>
          <p:cNvPr id="25" name="Picture 1" descr="C:\Users\rohrbach\Documents\Uni\Masterarbeit\data\Awa\JPEGImages\leopard\leopard_0274.jpg"/>
          <p:cNvPicPr>
            <a:picLocks noChangeAspect="1" noChangeArrowheads="1"/>
          </p:cNvPicPr>
          <p:nvPr/>
        </p:nvPicPr>
        <p:blipFill>
          <a:blip r:embed="rId2" cstate="print"/>
          <a:srcRect l="11567" r="12245"/>
          <a:stretch>
            <a:fillRect/>
          </a:stretch>
        </p:blipFill>
        <p:spPr bwMode="auto">
          <a:xfrm>
            <a:off x="2522658" y="5249218"/>
            <a:ext cx="972634" cy="8497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31750"/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grpSp>
        <p:nvGrpSpPr>
          <p:cNvPr id="2" name="Gruppieren 44"/>
          <p:cNvGrpSpPr/>
          <p:nvPr/>
        </p:nvGrpSpPr>
        <p:grpSpPr>
          <a:xfrm>
            <a:off x="6063595" y="3099199"/>
            <a:ext cx="2915790" cy="1472808"/>
            <a:chOff x="4366118" y="6969898"/>
            <a:chExt cx="2915790" cy="1472808"/>
          </a:xfrm>
        </p:grpSpPr>
        <p:sp>
          <p:nvSpPr>
            <p:cNvPr id="50" name="Abgerundetes Rechteck 49"/>
            <p:cNvSpPr/>
            <p:nvPr/>
          </p:nvSpPr>
          <p:spPr>
            <a:xfrm>
              <a:off x="4393870" y="7013947"/>
              <a:ext cx="2888038" cy="1428759"/>
            </a:xfrm>
            <a:prstGeom prst="roundRect">
              <a:avLst/>
            </a:prstGeom>
            <a:solidFill>
              <a:srgbClr val="00B0F0">
                <a:alpha val="15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1900" dirty="0"/>
            </a:p>
          </p:txBody>
        </p:sp>
        <p:pic>
          <p:nvPicPr>
            <p:cNvPr id="46" name="Picture 8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498" t="20642" r="84266" b="73337"/>
            <a:stretch>
              <a:fillRect/>
            </a:stretch>
          </p:blipFill>
          <p:spPr bwMode="auto">
            <a:xfrm>
              <a:off x="6035199" y="7558071"/>
              <a:ext cx="1185860" cy="436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" name="Picture 10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E6E6E6"/>
                </a:clrFrom>
                <a:clrTo>
                  <a:srgbClr val="E6E6E6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137760" y="7908996"/>
              <a:ext cx="1005033" cy="397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" name="Picture 3" descr="C:\Users\rohrbach\Documents\Uni\Masterarbeit\svn\thesis\fig\wikipedia-logo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5269520" y="7661942"/>
              <a:ext cx="686964" cy="686964"/>
            </a:xfrm>
            <a:prstGeom prst="rect">
              <a:avLst/>
            </a:prstGeom>
            <a:noFill/>
          </p:spPr>
        </p:pic>
        <p:sp>
          <p:nvSpPr>
            <p:cNvPr id="49" name="Textfeld 48"/>
            <p:cNvSpPr txBox="1"/>
            <p:nvPr/>
          </p:nvSpPr>
          <p:spPr>
            <a:xfrm>
              <a:off x="4366118" y="7705144"/>
              <a:ext cx="774058" cy="5796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900"/>
                </a:lnSpc>
              </a:pPr>
              <a:r>
                <a:rPr lang="en-US" dirty="0" smtClean="0">
                  <a:latin typeface="Arial Rounded MT Bold" pitchFamily="34" charset="0"/>
                </a:rPr>
                <a:t>Word</a:t>
              </a:r>
              <a:br>
                <a:rPr lang="en-US" dirty="0" smtClean="0">
                  <a:latin typeface="Arial Rounded MT Bold" pitchFamily="34" charset="0"/>
                </a:rPr>
              </a:br>
              <a:r>
                <a:rPr lang="en-US" dirty="0" smtClean="0">
                  <a:latin typeface="Arial Rounded MT Bold" pitchFamily="34" charset="0"/>
                </a:rPr>
                <a:t>Net</a:t>
              </a:r>
              <a:endParaRPr lang="de-DE" dirty="0">
                <a:latin typeface="Arial Rounded MT Bold" pitchFamily="34" charset="0"/>
              </a:endParaRPr>
            </a:p>
          </p:txBody>
        </p:sp>
        <p:sp>
          <p:nvSpPr>
            <p:cNvPr id="51" name="Textfeld 50"/>
            <p:cNvSpPr txBox="1"/>
            <p:nvPr/>
          </p:nvSpPr>
          <p:spPr>
            <a:xfrm>
              <a:off x="4366118" y="6969898"/>
              <a:ext cx="2832803" cy="615553"/>
            </a:xfrm>
            <a:prstGeom prst="rect">
              <a:avLst/>
            </a:prstGeom>
            <a:noFill/>
          </p:spPr>
          <p:txBody>
            <a:bodyPr wrap="square" lIns="36000" rIns="72000" rtlCol="0">
              <a:spAutoFit/>
            </a:bodyPr>
            <a:lstStyle/>
            <a:p>
              <a:pPr algn="ctr"/>
              <a:r>
                <a:rPr lang="en-US" sz="1700" b="1" dirty="0" smtClean="0">
                  <a:latin typeface="+mn-lt"/>
                </a:rPr>
                <a:t>semantic relatedness</a:t>
              </a:r>
            </a:p>
            <a:p>
              <a:pPr algn="ctr"/>
              <a:r>
                <a:rPr lang="en-US" sz="1700" b="1" dirty="0" smtClean="0">
                  <a:latin typeface="+mn-lt"/>
                </a:rPr>
                <a:t>from language</a:t>
              </a:r>
              <a:endParaRPr lang="de-DE" sz="1700" b="1" dirty="0">
                <a:latin typeface="+mn-lt"/>
              </a:endParaRPr>
            </a:p>
          </p:txBody>
        </p:sp>
        <p:pic>
          <p:nvPicPr>
            <p:cNvPr id="52" name="Picture 2" descr="C:\Users\rohrbach\Documents\Uni\Masterarbeit\svn\thesis\fig\Wikipedia-word.pn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055206" y="7994967"/>
              <a:ext cx="1082554" cy="311079"/>
            </a:xfrm>
            <a:prstGeom prst="rect">
              <a:avLst/>
            </a:prstGeom>
            <a:noFill/>
          </p:spPr>
        </p:pic>
      </p:grpSp>
      <p:pic>
        <p:nvPicPr>
          <p:cNvPr id="130" name="Picture 3" descr="C:\Users\rohrbach\Documents\Uni\Masterarbeit\data\Awa\JPEGImages\giant+panda\giant+panda_0117.jpg"/>
          <p:cNvPicPr>
            <a:picLocks noChangeAspect="1" noChangeArrowheads="1"/>
          </p:cNvPicPr>
          <p:nvPr/>
        </p:nvPicPr>
        <p:blipFill>
          <a:blip r:embed="rId7" cstate="print"/>
          <a:srcRect l="4199" r="8845"/>
          <a:stretch>
            <a:fillRect/>
          </a:stretch>
        </p:blipFill>
        <p:spPr bwMode="auto">
          <a:xfrm>
            <a:off x="4786313" y="5249218"/>
            <a:ext cx="972634" cy="8389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31750"/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sp>
        <p:nvSpPr>
          <p:cNvPr id="200" name="Textfeld 199"/>
          <p:cNvSpPr txBox="1"/>
          <p:nvPr/>
        </p:nvSpPr>
        <p:spPr>
          <a:xfrm>
            <a:off x="428596" y="5360893"/>
            <a:ext cx="2094064" cy="61555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2000" dirty="0" smtClean="0">
                <a:latin typeface="+mj-lt"/>
              </a:rPr>
              <a:t>Unseen</a:t>
            </a:r>
            <a:br>
              <a:rPr lang="en-US" sz="2000" dirty="0" smtClean="0">
                <a:latin typeface="+mj-lt"/>
              </a:rPr>
            </a:br>
            <a:r>
              <a:rPr lang="en-US" sz="2000" dirty="0" smtClean="0">
                <a:latin typeface="+mj-lt"/>
              </a:rPr>
              <a:t>test classes</a:t>
            </a:r>
          </a:p>
        </p:txBody>
      </p:sp>
      <p:sp>
        <p:nvSpPr>
          <p:cNvPr id="236" name="Textfeld 235"/>
          <p:cNvSpPr txBox="1"/>
          <p:nvPr/>
        </p:nvSpPr>
        <p:spPr>
          <a:xfrm>
            <a:off x="334797" y="4456521"/>
            <a:ext cx="2094063" cy="61555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2000" b="1" i="1" dirty="0" smtClean="0">
                <a:solidFill>
                  <a:srgbClr val="00B0F0"/>
                </a:solidFill>
                <a:latin typeface="+mj-lt"/>
              </a:rPr>
              <a:t>most similar</a:t>
            </a:r>
            <a:br>
              <a:rPr lang="en-US" sz="2000" b="1" i="1" dirty="0" smtClean="0">
                <a:solidFill>
                  <a:srgbClr val="00B0F0"/>
                </a:solidFill>
                <a:latin typeface="+mj-lt"/>
              </a:rPr>
            </a:br>
            <a:r>
              <a:rPr lang="en-US" sz="2000" b="1" i="1" dirty="0" smtClean="0">
                <a:solidFill>
                  <a:srgbClr val="00B0F0"/>
                </a:solidFill>
                <a:latin typeface="+mj-lt"/>
              </a:rPr>
              <a:t>classes</a:t>
            </a:r>
          </a:p>
        </p:txBody>
      </p:sp>
      <p:sp>
        <p:nvSpPr>
          <p:cNvPr id="239" name="Rechteckiger Pfeil 238"/>
          <p:cNvSpPr/>
          <p:nvPr/>
        </p:nvSpPr>
        <p:spPr>
          <a:xfrm rot="10800000">
            <a:off x="5713484" y="4572007"/>
            <a:ext cx="2001788" cy="534959"/>
          </a:xfrm>
          <a:prstGeom prst="bentArrow">
            <a:avLst>
              <a:gd name="adj1" fmla="val 52462"/>
              <a:gd name="adj2" fmla="val 50000"/>
              <a:gd name="adj3" fmla="val 25418"/>
              <a:gd name="adj4" fmla="val 35920"/>
            </a:avLst>
          </a:prstGeom>
          <a:solidFill>
            <a:srgbClr val="00B0F0">
              <a:alpha val="15000"/>
            </a:srgbClr>
          </a:solidFill>
          <a:ln w="25400">
            <a:solidFill>
              <a:srgbClr val="00B0F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b="1" i="1" dirty="0">
              <a:solidFill>
                <a:schemeClr val="tx1"/>
              </a:solidFill>
              <a:latin typeface="FrontPage" pitchFamily="2" charset="0"/>
              <a:ea typeface="FrontPage" pitchFamily="2" charset="0"/>
            </a:endParaRPr>
          </a:p>
        </p:txBody>
      </p:sp>
      <p:pic>
        <p:nvPicPr>
          <p:cNvPr id="42" name="Picture 4" descr="C:\Users\rohrbach\Documents\Uni\Masterarbeit\data\Awa\JPEGImages\seal\seal_0422.jpg"/>
          <p:cNvPicPr>
            <a:picLocks noChangeAspect="1" noChangeArrowheads="1"/>
          </p:cNvPicPr>
          <p:nvPr/>
        </p:nvPicPr>
        <p:blipFill>
          <a:blip r:embed="rId8" cstate="print"/>
          <a:srcRect r="14375"/>
          <a:stretch>
            <a:fillRect/>
          </a:stretch>
        </p:blipFill>
        <p:spPr bwMode="auto">
          <a:xfrm>
            <a:off x="3663434" y="5241834"/>
            <a:ext cx="980004" cy="844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31750"/>
          </a:effectLst>
        </p:spPr>
      </p:pic>
      <p:sp>
        <p:nvSpPr>
          <p:cNvPr id="44" name="Rechteck 43"/>
          <p:cNvSpPr/>
          <p:nvPr/>
        </p:nvSpPr>
        <p:spPr>
          <a:xfrm>
            <a:off x="323850" y="1541876"/>
            <a:ext cx="5605472" cy="948563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40000" dist="63500" dir="63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1600" dirty="0" smtClean="0">
              <a:solidFill>
                <a:schemeClr val="tx1"/>
              </a:solidFill>
            </a:endParaRPr>
          </a:p>
        </p:txBody>
      </p:sp>
      <p:pic>
        <p:nvPicPr>
          <p:cNvPr id="45" name="Picture 6" descr="C:\Users\rohrbach\Documents\Uni\Masterarbeit\data\Awa\JPEGImages\dalmatian\dalmatian_0570.jpg"/>
          <p:cNvPicPr>
            <a:picLocks noChangeAspect="1" noChangeArrowheads="1"/>
          </p:cNvPicPr>
          <p:nvPr/>
        </p:nvPicPr>
        <p:blipFill>
          <a:blip r:embed="rId9" cstate="print"/>
          <a:srcRect t="1147"/>
          <a:stretch>
            <a:fillRect/>
          </a:stretch>
        </p:blipFill>
        <p:spPr bwMode="auto">
          <a:xfrm>
            <a:off x="2522659" y="1613232"/>
            <a:ext cx="906333" cy="795301"/>
          </a:xfrm>
          <a:prstGeom prst="rect">
            <a:avLst/>
          </a:prstGeom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sp>
        <p:nvSpPr>
          <p:cNvPr id="53" name="Textfeld 52"/>
          <p:cNvSpPr txBox="1"/>
          <p:nvPr/>
        </p:nvSpPr>
        <p:spPr>
          <a:xfrm>
            <a:off x="428595" y="1708381"/>
            <a:ext cx="2094063" cy="61555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2000" dirty="0" smtClean="0">
                <a:latin typeface="+mj-lt"/>
              </a:rPr>
              <a:t>Known </a:t>
            </a:r>
            <a:br>
              <a:rPr lang="en-US" sz="2000" dirty="0" smtClean="0">
                <a:latin typeface="+mj-lt"/>
              </a:rPr>
            </a:br>
            <a:r>
              <a:rPr lang="en-US" sz="2000" dirty="0" smtClean="0">
                <a:latin typeface="+mj-lt"/>
              </a:rPr>
              <a:t>training classes</a:t>
            </a:r>
          </a:p>
        </p:txBody>
      </p:sp>
      <p:pic>
        <p:nvPicPr>
          <p:cNvPr id="54" name="Picture 4" descr="C:\Users\rohrbach\Documents\Uni\Masterarbeit\data\Awa\JPEGImages\blue+whale\blue+whale_0250.jpg"/>
          <p:cNvPicPr>
            <a:picLocks noChangeAspect="1" noChangeArrowheads="1"/>
          </p:cNvPicPr>
          <p:nvPr/>
        </p:nvPicPr>
        <p:blipFill>
          <a:blip r:embed="rId10" cstate="print"/>
          <a:srcRect l="11106" r="2045"/>
          <a:stretch>
            <a:fillRect/>
          </a:stretch>
        </p:blipFill>
        <p:spPr bwMode="auto">
          <a:xfrm>
            <a:off x="4785519" y="1615852"/>
            <a:ext cx="927964" cy="796018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56" name="Picture 12" descr="C:\Users\rohrbach\Documents\Uni\Masterarbeit\data\Awa\JPEGImages\polar+bear\polar+bear_0012.jpg"/>
          <p:cNvPicPr>
            <a:picLocks noChangeAspect="1" noChangeArrowheads="1"/>
          </p:cNvPicPr>
          <p:nvPr/>
        </p:nvPicPr>
        <p:blipFill>
          <a:blip r:embed="rId11" cstate="print"/>
          <a:srcRect l="24179" t="7405" r="16564" b="34890"/>
          <a:stretch>
            <a:fillRect/>
          </a:stretch>
        </p:blipFill>
        <p:spPr bwMode="auto">
          <a:xfrm>
            <a:off x="3659308" y="1611729"/>
            <a:ext cx="915855" cy="800142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sp>
        <p:nvSpPr>
          <p:cNvPr id="57" name="Rechteck 56"/>
          <p:cNvSpPr/>
          <p:nvPr/>
        </p:nvSpPr>
        <p:spPr>
          <a:xfrm>
            <a:off x="323850" y="3364996"/>
            <a:ext cx="5605472" cy="948563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40000" dist="63500" dir="63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1600" dirty="0" smtClean="0">
              <a:solidFill>
                <a:schemeClr val="tx1"/>
              </a:solidFill>
            </a:endParaRPr>
          </a:p>
        </p:txBody>
      </p:sp>
      <p:cxnSp>
        <p:nvCxnSpPr>
          <p:cNvPr id="58" name="Gerade Verbindung 57"/>
          <p:cNvCxnSpPr>
            <a:endCxn id="67" idx="0"/>
          </p:cNvCxnSpPr>
          <p:nvPr/>
        </p:nvCxnSpPr>
        <p:spPr>
          <a:xfrm rot="16200000" flipH="1">
            <a:off x="2429470" y="2954889"/>
            <a:ext cx="1114682" cy="219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Gerade Verbindung 58"/>
          <p:cNvCxnSpPr>
            <a:endCxn id="63" idx="0"/>
          </p:cNvCxnSpPr>
          <p:nvPr/>
        </p:nvCxnSpPr>
        <p:spPr>
          <a:xfrm rot="16200000" flipH="1">
            <a:off x="4687302" y="2970343"/>
            <a:ext cx="1147925" cy="2273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2" name="Textfeld 61"/>
          <p:cNvSpPr txBox="1"/>
          <p:nvPr/>
        </p:nvSpPr>
        <p:spPr>
          <a:xfrm>
            <a:off x="428596" y="3476258"/>
            <a:ext cx="209406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dirty="0" smtClean="0">
                <a:latin typeface="+mj-lt"/>
              </a:rPr>
              <a:t>Classifier</a:t>
            </a:r>
          </a:p>
          <a:p>
            <a:r>
              <a:rPr lang="en-US" sz="2000" dirty="0" smtClean="0">
                <a:latin typeface="+mj-lt"/>
              </a:rPr>
              <a:t>per class</a:t>
            </a:r>
          </a:p>
        </p:txBody>
      </p:sp>
      <p:cxnSp>
        <p:nvCxnSpPr>
          <p:cNvPr id="69" name="Gerade Verbindung 68"/>
          <p:cNvCxnSpPr>
            <a:endCxn id="60" idx="0"/>
          </p:cNvCxnSpPr>
          <p:nvPr/>
        </p:nvCxnSpPr>
        <p:spPr>
          <a:xfrm rot="16200000" flipH="1">
            <a:off x="3573645" y="2956056"/>
            <a:ext cx="1111344" cy="229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4" name="Gerade Verbindung 103"/>
          <p:cNvCxnSpPr>
            <a:endCxn id="25" idx="0"/>
          </p:cNvCxnSpPr>
          <p:nvPr/>
        </p:nvCxnSpPr>
        <p:spPr>
          <a:xfrm rot="16200000" flipH="1">
            <a:off x="2424682" y="4664924"/>
            <a:ext cx="1157407" cy="11179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4" name="Gerade Verbindung 133"/>
          <p:cNvCxnSpPr>
            <a:stCxn id="60" idx="4"/>
            <a:endCxn id="130" idx="0"/>
          </p:cNvCxnSpPr>
          <p:nvPr/>
        </p:nvCxnSpPr>
        <p:spPr>
          <a:xfrm rot="16200000" flipH="1">
            <a:off x="4128014" y="4104601"/>
            <a:ext cx="1157407" cy="1131826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6" name="Gerade Verbindung 95"/>
          <p:cNvCxnSpPr>
            <a:endCxn id="63" idx="4"/>
          </p:cNvCxnSpPr>
          <p:nvPr/>
        </p:nvCxnSpPr>
        <p:spPr>
          <a:xfrm flipV="1">
            <a:off x="4143579" y="4124268"/>
            <a:ext cx="1129051" cy="1124951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0" name="Ellipse 59"/>
          <p:cNvSpPr/>
          <p:nvPr/>
        </p:nvSpPr>
        <p:spPr>
          <a:xfrm>
            <a:off x="3638169" y="3523215"/>
            <a:ext cx="1005269" cy="56859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/>
              <a:t>polar bear</a:t>
            </a:r>
          </a:p>
        </p:txBody>
      </p:sp>
      <p:sp>
        <p:nvSpPr>
          <p:cNvPr id="63" name="Ellipse 62"/>
          <p:cNvSpPr/>
          <p:nvPr/>
        </p:nvSpPr>
        <p:spPr>
          <a:xfrm>
            <a:off x="4769995" y="3555672"/>
            <a:ext cx="1005269" cy="56859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/>
              <a:t>killer whale</a:t>
            </a:r>
          </a:p>
        </p:txBody>
      </p:sp>
      <p:grpSp>
        <p:nvGrpSpPr>
          <p:cNvPr id="64" name="Gruppieren 63"/>
          <p:cNvGrpSpPr/>
          <p:nvPr/>
        </p:nvGrpSpPr>
        <p:grpSpPr>
          <a:xfrm>
            <a:off x="2495161" y="3523215"/>
            <a:ext cx="1040677" cy="568596"/>
            <a:chOff x="2495161" y="3523215"/>
            <a:chExt cx="1040677" cy="568596"/>
          </a:xfrm>
        </p:grpSpPr>
        <p:sp>
          <p:nvSpPr>
            <p:cNvPr id="67" name="Ellipse 66"/>
            <p:cNvSpPr/>
            <p:nvPr/>
          </p:nvSpPr>
          <p:spPr>
            <a:xfrm>
              <a:off x="2495161" y="3523215"/>
              <a:ext cx="1005269" cy="568596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600" dirty="0" smtClean="0"/>
            </a:p>
          </p:txBody>
        </p:sp>
        <p:sp>
          <p:nvSpPr>
            <p:cNvPr id="68" name="Rechteck 67"/>
            <p:cNvSpPr/>
            <p:nvPr/>
          </p:nvSpPr>
          <p:spPr>
            <a:xfrm>
              <a:off x="2500298" y="3639209"/>
              <a:ext cx="103554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 smtClean="0">
                  <a:latin typeface="+mn-lt"/>
                </a:rPr>
                <a:t>Dalmatian</a:t>
              </a:r>
            </a:p>
          </p:txBody>
        </p:sp>
      </p:grpSp>
      <p:cxnSp>
        <p:nvCxnSpPr>
          <p:cNvPr id="73" name="Gerade Verbindung 72"/>
          <p:cNvCxnSpPr>
            <a:endCxn id="77" idx="4"/>
          </p:cNvCxnSpPr>
          <p:nvPr/>
        </p:nvCxnSpPr>
        <p:spPr>
          <a:xfrm rot="16200000" flipV="1">
            <a:off x="2486326" y="3591966"/>
            <a:ext cx="1157409" cy="2157095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4" name="Gerade Verbindung 73"/>
          <p:cNvCxnSpPr/>
          <p:nvPr/>
        </p:nvCxnSpPr>
        <p:spPr>
          <a:xfrm rot="16200000" flipH="1">
            <a:off x="1418156" y="2954889"/>
            <a:ext cx="1114682" cy="219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6" name="Gerade Verbindung 75"/>
          <p:cNvCxnSpPr>
            <a:endCxn id="77" idx="5"/>
          </p:cNvCxnSpPr>
          <p:nvPr/>
        </p:nvCxnSpPr>
        <p:spPr>
          <a:xfrm rot="10800000">
            <a:off x="2229332" y="4008541"/>
            <a:ext cx="3043299" cy="1240679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7" name="Ellipse 76"/>
          <p:cNvSpPr/>
          <p:nvPr/>
        </p:nvSpPr>
        <p:spPr>
          <a:xfrm>
            <a:off x="1643042" y="3523213"/>
            <a:ext cx="686880" cy="56859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…</a:t>
            </a:r>
          </a:p>
        </p:txBody>
      </p:sp>
      <p:cxnSp>
        <p:nvCxnSpPr>
          <p:cNvPr id="79" name="Gerade Verbindung 78"/>
          <p:cNvCxnSpPr>
            <a:endCxn id="77" idx="4"/>
          </p:cNvCxnSpPr>
          <p:nvPr/>
        </p:nvCxnSpPr>
        <p:spPr>
          <a:xfrm rot="16200000" flipV="1">
            <a:off x="1919025" y="4159267"/>
            <a:ext cx="1157409" cy="1022493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81330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179388" lvl="1" indent="-179388"/>
            <a:r>
              <a:rPr lang="en-US" sz="2800" b="1" dirty="0" smtClean="0"/>
              <a:t>WordNet</a:t>
            </a:r>
            <a:endParaRPr lang="en-US" sz="2800" b="1" dirty="0" smtClean="0">
              <a:solidFill>
                <a:srgbClr val="F5A300"/>
              </a:solidFill>
            </a:endParaRPr>
          </a:p>
          <a:p>
            <a:pPr lvl="1"/>
            <a:r>
              <a:rPr lang="en-US" b="1" dirty="0" smtClean="0"/>
              <a:t>Lin measure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200" dirty="0" smtClean="0">
                <a:solidFill>
                  <a:schemeClr val="accent2"/>
                </a:solidFill>
              </a:rPr>
              <a:t>[</a:t>
            </a:r>
            <a:r>
              <a:rPr lang="de-DE" sz="2200" dirty="0" err="1" smtClean="0">
                <a:solidFill>
                  <a:schemeClr val="accent2"/>
                </a:solidFill>
              </a:rPr>
              <a:t>Budanitsky</a:t>
            </a:r>
            <a:r>
              <a:rPr lang="de-DE" sz="2200" dirty="0" smtClean="0">
                <a:solidFill>
                  <a:schemeClr val="accent2"/>
                </a:solidFill>
              </a:rPr>
              <a:t> &amp; Hirst,</a:t>
            </a:r>
            <a:r>
              <a:rPr lang="en-US" sz="2200" dirty="0" smtClean="0">
                <a:solidFill>
                  <a:schemeClr val="accent2"/>
                </a:solidFill>
              </a:rPr>
              <a:t> CL `06]</a:t>
            </a:r>
            <a:endParaRPr lang="en-US" dirty="0" smtClean="0">
              <a:solidFill>
                <a:schemeClr val="accent2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Wikipedia</a:t>
            </a:r>
          </a:p>
          <a:p>
            <a:pPr lvl="1"/>
            <a:r>
              <a:rPr lang="de-DE" b="1" dirty="0" smtClean="0">
                <a:solidFill>
                  <a:schemeClr val="bg1"/>
                </a:solidFill>
              </a:rPr>
              <a:t>Explicit </a:t>
            </a:r>
            <a:r>
              <a:rPr lang="de-DE" b="1" dirty="0" err="1" smtClean="0">
                <a:solidFill>
                  <a:schemeClr val="bg1"/>
                </a:solidFill>
              </a:rPr>
              <a:t>Semantic</a:t>
            </a:r>
            <a:r>
              <a:rPr lang="de-DE" b="1" dirty="0" smtClean="0">
                <a:solidFill>
                  <a:schemeClr val="bg1"/>
                </a:solidFill>
              </a:rPr>
              <a:t> Analysis</a:t>
            </a:r>
            <a:br>
              <a:rPr lang="de-DE" b="1" dirty="0" smtClean="0">
                <a:solidFill>
                  <a:schemeClr val="bg1"/>
                </a:solidFill>
              </a:rPr>
            </a:br>
            <a:r>
              <a:rPr lang="de-DE" sz="2000" dirty="0" smtClean="0">
                <a:solidFill>
                  <a:schemeClr val="bg1"/>
                </a:solidFill>
              </a:rPr>
              <a:t>[</a:t>
            </a:r>
            <a:r>
              <a:rPr lang="de-DE" sz="2000" dirty="0" err="1" smtClean="0">
                <a:solidFill>
                  <a:schemeClr val="bg1"/>
                </a:solidFill>
              </a:rPr>
              <a:t>Gabrilovich</a:t>
            </a:r>
            <a:r>
              <a:rPr lang="de-DE" sz="2000" dirty="0" smtClean="0">
                <a:solidFill>
                  <a:schemeClr val="bg1"/>
                </a:solidFill>
              </a:rPr>
              <a:t> &amp; </a:t>
            </a:r>
            <a:r>
              <a:rPr lang="de-DE" sz="2000" dirty="0" err="1" smtClean="0">
                <a:solidFill>
                  <a:schemeClr val="bg1"/>
                </a:solidFill>
              </a:rPr>
              <a:t>MarkovitchI</a:t>
            </a:r>
            <a:r>
              <a:rPr lang="de-DE" sz="2000" dirty="0" smtClean="0">
                <a:solidFill>
                  <a:schemeClr val="bg1"/>
                </a:solidFill>
              </a:rPr>
              <a:t>, IJCAI `07]</a:t>
            </a:r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Word Wide Web</a:t>
            </a:r>
          </a:p>
          <a:p>
            <a:pPr lvl="1"/>
            <a:r>
              <a:rPr lang="en-US" dirty="0" err="1" smtClean="0">
                <a:solidFill>
                  <a:schemeClr val="bg1"/>
                </a:solidFill>
              </a:rPr>
              <a:t>Hitcount</a:t>
            </a:r>
            <a:r>
              <a:rPr lang="en-US" dirty="0" smtClean="0">
                <a:solidFill>
                  <a:schemeClr val="bg1"/>
                </a:solidFill>
              </a:rPr>
              <a:t> (Dice </a:t>
            </a:r>
            <a:r>
              <a:rPr lang="en-US" dirty="0" err="1" smtClean="0">
                <a:solidFill>
                  <a:schemeClr val="bg1"/>
                </a:solidFill>
              </a:rPr>
              <a:t>coeffient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[</a:t>
            </a:r>
            <a:r>
              <a:rPr lang="de-DE" sz="2000" dirty="0" err="1" smtClean="0">
                <a:solidFill>
                  <a:schemeClr val="bg1"/>
                </a:solidFill>
              </a:rPr>
              <a:t>Kilgarriff</a:t>
            </a:r>
            <a:r>
              <a:rPr lang="de-DE" sz="2000" dirty="0" smtClean="0">
                <a:solidFill>
                  <a:schemeClr val="bg1"/>
                </a:solidFill>
              </a:rPr>
              <a:t> &amp; </a:t>
            </a:r>
            <a:r>
              <a:rPr lang="de-DE" sz="2000" dirty="0" err="1" smtClean="0">
                <a:solidFill>
                  <a:schemeClr val="bg1"/>
                </a:solidFill>
              </a:rPr>
              <a:t>Grefenstette</a:t>
            </a:r>
            <a:r>
              <a:rPr lang="de-DE" sz="2000" dirty="0" smtClean="0">
                <a:solidFill>
                  <a:schemeClr val="bg1"/>
                </a:solidFill>
              </a:rPr>
              <a:t>, CL `03]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Image search</a:t>
            </a:r>
          </a:p>
          <a:p>
            <a:pPr lvl="1"/>
            <a:r>
              <a:rPr lang="en-US" b="1" dirty="0" smtClean="0">
                <a:solidFill>
                  <a:schemeClr val="bg1"/>
                </a:solidFill>
              </a:rPr>
              <a:t>Visually more relevant</a:t>
            </a:r>
          </a:p>
          <a:p>
            <a:pPr lvl="1"/>
            <a:r>
              <a:rPr lang="en-US" b="1" dirty="0" err="1" smtClean="0">
                <a:solidFill>
                  <a:schemeClr val="bg1"/>
                </a:solidFill>
              </a:rPr>
              <a:t>Hitcount</a:t>
            </a:r>
            <a:r>
              <a:rPr lang="en-US" b="1" dirty="0" smtClean="0">
                <a:solidFill>
                  <a:schemeClr val="bg1"/>
                </a:solidFill>
              </a:rPr>
              <a:t>  (Dice </a:t>
            </a:r>
            <a:r>
              <a:rPr lang="en-US" b="1" dirty="0" err="1" smtClean="0">
                <a:solidFill>
                  <a:schemeClr val="bg1"/>
                </a:solidFill>
              </a:rPr>
              <a:t>coeffient</a:t>
            </a:r>
            <a:r>
              <a:rPr lang="en-US" b="1" dirty="0" smtClean="0">
                <a:solidFill>
                  <a:schemeClr val="bg1"/>
                </a:solidFill>
              </a:rPr>
              <a:t>)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1741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Semantic Relatedness Measures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CVPR 2010 | What Helps Where - And Why?  Semantic Relatedness for Knowledge Transfer | Marcus Rohrbach | 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4286248" y="1592263"/>
            <a:ext cx="4605340" cy="4500562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40000" dist="63500" dir="63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WordNet</a:t>
            </a:r>
          </a:p>
          <a:p>
            <a:pPr algn="ctr"/>
            <a:r>
              <a:rPr lang="en-US" sz="2000" dirty="0" smtClean="0">
                <a:solidFill>
                  <a:schemeClr val="accent2"/>
                </a:solidFill>
              </a:rPr>
              <a:t>[</a:t>
            </a:r>
            <a:r>
              <a:rPr lang="en-US" sz="2000" dirty="0" err="1" smtClean="0">
                <a:solidFill>
                  <a:schemeClr val="accent2"/>
                </a:solidFill>
              </a:rPr>
              <a:t>Fellbaum</a:t>
            </a:r>
            <a:r>
              <a:rPr lang="en-US" sz="2000" dirty="0" smtClean="0">
                <a:solidFill>
                  <a:schemeClr val="accent2"/>
                </a:solidFill>
              </a:rPr>
              <a:t>, MIT press `98]</a:t>
            </a:r>
          </a:p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1600" dirty="0" smtClean="0">
              <a:solidFill>
                <a:schemeClr val="tx1"/>
              </a:solidFill>
            </a:endParaRPr>
          </a:p>
        </p:txBody>
      </p:sp>
      <p:graphicFrame>
        <p:nvGraphicFramePr>
          <p:cNvPr id="10" name="Diagramm 9"/>
          <p:cNvGraphicFramePr/>
          <p:nvPr/>
        </p:nvGraphicFramePr>
        <p:xfrm>
          <a:off x="4500562" y="2428867"/>
          <a:ext cx="4214842" cy="3663957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604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179388" lvl="1" indent="-179388"/>
            <a:r>
              <a:rPr lang="en-US" sz="2800" b="1" dirty="0" smtClean="0"/>
              <a:t>WordNet</a:t>
            </a:r>
            <a:endParaRPr lang="en-US" sz="2800" b="1" dirty="0" smtClean="0">
              <a:solidFill>
                <a:srgbClr val="F5A300"/>
              </a:solidFill>
            </a:endParaRPr>
          </a:p>
          <a:p>
            <a:pPr lvl="1"/>
            <a:r>
              <a:rPr lang="en-US" b="1" dirty="0" smtClean="0"/>
              <a:t>Lin measure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200" dirty="0" smtClean="0">
                <a:solidFill>
                  <a:schemeClr val="accent2"/>
                </a:solidFill>
              </a:rPr>
              <a:t>[</a:t>
            </a:r>
            <a:r>
              <a:rPr lang="de-DE" sz="2200" dirty="0" err="1" smtClean="0">
                <a:solidFill>
                  <a:schemeClr val="accent2"/>
                </a:solidFill>
              </a:rPr>
              <a:t>Budanitsky</a:t>
            </a:r>
            <a:r>
              <a:rPr lang="de-DE" sz="2200" dirty="0" smtClean="0">
                <a:solidFill>
                  <a:schemeClr val="accent2"/>
                </a:solidFill>
              </a:rPr>
              <a:t> &amp; Hirst,</a:t>
            </a:r>
            <a:r>
              <a:rPr lang="en-US" sz="2200" dirty="0" smtClean="0">
                <a:solidFill>
                  <a:schemeClr val="accent2"/>
                </a:solidFill>
              </a:rPr>
              <a:t> CL `06]</a:t>
            </a:r>
            <a:endParaRPr lang="en-US" dirty="0" smtClean="0">
              <a:solidFill>
                <a:schemeClr val="accent2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Wikipedia</a:t>
            </a:r>
          </a:p>
          <a:p>
            <a:pPr lvl="1"/>
            <a:r>
              <a:rPr lang="de-DE" b="1" dirty="0" smtClean="0">
                <a:solidFill>
                  <a:schemeClr val="bg1"/>
                </a:solidFill>
              </a:rPr>
              <a:t>Explicit </a:t>
            </a:r>
            <a:r>
              <a:rPr lang="de-DE" b="1" dirty="0" err="1" smtClean="0">
                <a:solidFill>
                  <a:schemeClr val="bg1"/>
                </a:solidFill>
              </a:rPr>
              <a:t>Semantic</a:t>
            </a:r>
            <a:r>
              <a:rPr lang="de-DE" b="1" dirty="0" smtClean="0">
                <a:solidFill>
                  <a:schemeClr val="bg1"/>
                </a:solidFill>
              </a:rPr>
              <a:t> Analysis</a:t>
            </a:r>
            <a:br>
              <a:rPr lang="de-DE" b="1" dirty="0" smtClean="0">
                <a:solidFill>
                  <a:schemeClr val="bg1"/>
                </a:solidFill>
              </a:rPr>
            </a:br>
            <a:r>
              <a:rPr lang="de-DE" sz="2000" dirty="0" smtClean="0">
                <a:solidFill>
                  <a:schemeClr val="bg1"/>
                </a:solidFill>
              </a:rPr>
              <a:t>[</a:t>
            </a:r>
            <a:r>
              <a:rPr lang="de-DE" sz="2000" dirty="0" err="1" smtClean="0">
                <a:solidFill>
                  <a:schemeClr val="bg1"/>
                </a:solidFill>
              </a:rPr>
              <a:t>Gabrilovich</a:t>
            </a:r>
            <a:r>
              <a:rPr lang="de-DE" sz="2000" dirty="0" smtClean="0">
                <a:solidFill>
                  <a:schemeClr val="bg1"/>
                </a:solidFill>
              </a:rPr>
              <a:t> &amp; </a:t>
            </a:r>
            <a:r>
              <a:rPr lang="de-DE" sz="2000" dirty="0" err="1" smtClean="0">
                <a:solidFill>
                  <a:schemeClr val="bg1"/>
                </a:solidFill>
              </a:rPr>
              <a:t>MarkovitchI</a:t>
            </a:r>
            <a:r>
              <a:rPr lang="de-DE" sz="2000" dirty="0" smtClean="0">
                <a:solidFill>
                  <a:schemeClr val="bg1"/>
                </a:solidFill>
              </a:rPr>
              <a:t>, IJCAI `07]</a:t>
            </a:r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Word Wide Web</a:t>
            </a:r>
          </a:p>
          <a:p>
            <a:pPr lvl="1"/>
            <a:r>
              <a:rPr lang="en-US" dirty="0" err="1" smtClean="0">
                <a:solidFill>
                  <a:schemeClr val="bg1"/>
                </a:solidFill>
              </a:rPr>
              <a:t>Hitcount</a:t>
            </a:r>
            <a:r>
              <a:rPr lang="en-US" dirty="0" smtClean="0">
                <a:solidFill>
                  <a:schemeClr val="bg1"/>
                </a:solidFill>
              </a:rPr>
              <a:t> (Dice </a:t>
            </a:r>
            <a:r>
              <a:rPr lang="en-US" dirty="0" err="1" smtClean="0">
                <a:solidFill>
                  <a:schemeClr val="bg1"/>
                </a:solidFill>
              </a:rPr>
              <a:t>coeffient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[</a:t>
            </a:r>
            <a:r>
              <a:rPr lang="de-DE" sz="2000" dirty="0" err="1" smtClean="0">
                <a:solidFill>
                  <a:schemeClr val="bg1"/>
                </a:solidFill>
              </a:rPr>
              <a:t>Kilgarriff</a:t>
            </a:r>
            <a:r>
              <a:rPr lang="de-DE" sz="2000" dirty="0" smtClean="0">
                <a:solidFill>
                  <a:schemeClr val="bg1"/>
                </a:solidFill>
              </a:rPr>
              <a:t> &amp; </a:t>
            </a:r>
            <a:r>
              <a:rPr lang="de-DE" sz="2000" dirty="0" err="1" smtClean="0">
                <a:solidFill>
                  <a:schemeClr val="bg1"/>
                </a:solidFill>
              </a:rPr>
              <a:t>Grefenstette</a:t>
            </a:r>
            <a:r>
              <a:rPr lang="de-DE" sz="2000" dirty="0" smtClean="0">
                <a:solidFill>
                  <a:schemeClr val="bg1"/>
                </a:solidFill>
              </a:rPr>
              <a:t>, CL `03]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Image search</a:t>
            </a:r>
          </a:p>
          <a:p>
            <a:pPr lvl="1"/>
            <a:r>
              <a:rPr lang="en-US" b="1" dirty="0" smtClean="0">
                <a:solidFill>
                  <a:schemeClr val="bg1"/>
                </a:solidFill>
              </a:rPr>
              <a:t>Visually more relevant</a:t>
            </a:r>
          </a:p>
          <a:p>
            <a:pPr lvl="1"/>
            <a:r>
              <a:rPr lang="en-US" b="1" dirty="0" err="1" smtClean="0">
                <a:solidFill>
                  <a:schemeClr val="bg1"/>
                </a:solidFill>
              </a:rPr>
              <a:t>Hitcount</a:t>
            </a:r>
            <a:r>
              <a:rPr lang="en-US" b="1" dirty="0" smtClean="0">
                <a:solidFill>
                  <a:schemeClr val="bg1"/>
                </a:solidFill>
              </a:rPr>
              <a:t>  (Dice </a:t>
            </a:r>
            <a:r>
              <a:rPr lang="en-US" b="1" dirty="0" err="1" smtClean="0">
                <a:solidFill>
                  <a:schemeClr val="bg1"/>
                </a:solidFill>
              </a:rPr>
              <a:t>coeffient</a:t>
            </a:r>
            <a:r>
              <a:rPr lang="en-US" b="1" dirty="0" smtClean="0">
                <a:solidFill>
                  <a:schemeClr val="bg1"/>
                </a:solidFill>
              </a:rPr>
              <a:t>)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1741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Semantic Relatedness Measures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CVPR 2010 | What Helps Where - And Why?  Semantic Relatedness for Knowledge Transfer | Marcus Rohrbach | 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4286248" y="1592263"/>
            <a:ext cx="4605340" cy="4500562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40000" dist="63500" dir="63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WordNet</a:t>
            </a:r>
          </a:p>
          <a:p>
            <a:pPr algn="ctr"/>
            <a:r>
              <a:rPr lang="en-US" sz="2000" dirty="0" smtClean="0">
                <a:solidFill>
                  <a:schemeClr val="accent2"/>
                </a:solidFill>
              </a:rPr>
              <a:t>[</a:t>
            </a:r>
            <a:r>
              <a:rPr lang="en-US" sz="2000" dirty="0" err="1" smtClean="0">
                <a:solidFill>
                  <a:schemeClr val="accent2"/>
                </a:solidFill>
              </a:rPr>
              <a:t>Fellbaum</a:t>
            </a:r>
            <a:r>
              <a:rPr lang="en-US" sz="2000" dirty="0" smtClean="0">
                <a:solidFill>
                  <a:schemeClr val="accent2"/>
                </a:solidFill>
              </a:rPr>
              <a:t>, MIT press `98]</a:t>
            </a:r>
          </a:p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1600" dirty="0" smtClean="0">
              <a:solidFill>
                <a:schemeClr val="tx1"/>
              </a:solidFill>
            </a:endParaRPr>
          </a:p>
        </p:txBody>
      </p:sp>
      <p:graphicFrame>
        <p:nvGraphicFramePr>
          <p:cNvPr id="10" name="Diagramm 9"/>
          <p:cNvGraphicFramePr/>
          <p:nvPr/>
        </p:nvGraphicFramePr>
        <p:xfrm>
          <a:off x="4500562" y="2428867"/>
          <a:ext cx="4214842" cy="3663957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Ellipse 6"/>
          <p:cNvSpPr/>
          <p:nvPr/>
        </p:nvSpPr>
        <p:spPr>
          <a:xfrm>
            <a:off x="4610093" y="5400658"/>
            <a:ext cx="803787" cy="500066"/>
          </a:xfrm>
          <a:prstGeom prst="ellipse">
            <a:avLst/>
          </a:prstGeom>
          <a:solidFill>
            <a:srgbClr val="F5A300">
              <a:alpha val="20000"/>
            </a:srgbClr>
          </a:solidFill>
          <a:ln w="38100">
            <a:solidFill>
              <a:srgbClr val="F5A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Ellipse 7"/>
          <p:cNvSpPr/>
          <p:nvPr/>
        </p:nvSpPr>
        <p:spPr>
          <a:xfrm>
            <a:off x="5829297" y="5400674"/>
            <a:ext cx="895353" cy="500066"/>
          </a:xfrm>
          <a:prstGeom prst="ellipse">
            <a:avLst/>
          </a:prstGeom>
          <a:solidFill>
            <a:srgbClr val="F5A300">
              <a:alpha val="20000"/>
            </a:srgbClr>
          </a:solidFill>
          <a:ln w="38100">
            <a:solidFill>
              <a:srgbClr val="F5A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Ellipse 10"/>
          <p:cNvSpPr/>
          <p:nvPr/>
        </p:nvSpPr>
        <p:spPr>
          <a:xfrm>
            <a:off x="6535245" y="4471995"/>
            <a:ext cx="803787" cy="500066"/>
          </a:xfrm>
          <a:prstGeom prst="ellipse">
            <a:avLst/>
          </a:prstGeom>
          <a:solidFill>
            <a:srgbClr val="F5A300">
              <a:alpha val="20000"/>
            </a:srgbClr>
          </a:solidFill>
          <a:ln w="38100">
            <a:solidFill>
              <a:srgbClr val="F5A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3" name="Gerade Verbindung mit Pfeil 12"/>
          <p:cNvCxnSpPr>
            <a:stCxn id="7" idx="6"/>
            <a:endCxn id="8" idx="2"/>
          </p:cNvCxnSpPr>
          <p:nvPr/>
        </p:nvCxnSpPr>
        <p:spPr>
          <a:xfrm>
            <a:off x="5413880" y="5650691"/>
            <a:ext cx="415417" cy="16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>
            <a:stCxn id="7" idx="7"/>
            <a:endCxn id="11" idx="3"/>
          </p:cNvCxnSpPr>
          <p:nvPr/>
        </p:nvCxnSpPr>
        <p:spPr>
          <a:xfrm rot="5400000" flipH="1" flipV="1">
            <a:off x="5687031" y="4507966"/>
            <a:ext cx="575063" cy="1356789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3477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179388" lvl="1" indent="-179388"/>
            <a:r>
              <a:rPr lang="en-US" sz="2800" dirty="0" smtClean="0"/>
              <a:t>WordNet</a:t>
            </a:r>
            <a:endParaRPr lang="en-US" sz="2800" dirty="0" smtClean="0">
              <a:solidFill>
                <a:srgbClr val="F5A300"/>
              </a:solidFill>
            </a:endParaRPr>
          </a:p>
          <a:p>
            <a:pPr lvl="1"/>
            <a:r>
              <a:rPr lang="en-US" dirty="0" smtClean="0"/>
              <a:t>Lin measure </a:t>
            </a:r>
            <a:br>
              <a:rPr lang="en-US" dirty="0" smtClean="0"/>
            </a:br>
            <a:r>
              <a:rPr lang="en-US" sz="2200" dirty="0" smtClean="0">
                <a:solidFill>
                  <a:schemeClr val="accent2"/>
                </a:solidFill>
              </a:rPr>
              <a:t>[</a:t>
            </a:r>
            <a:r>
              <a:rPr lang="de-DE" sz="2200" dirty="0" err="1" smtClean="0">
                <a:solidFill>
                  <a:schemeClr val="accent2"/>
                </a:solidFill>
              </a:rPr>
              <a:t>Budanitsky</a:t>
            </a:r>
            <a:r>
              <a:rPr lang="de-DE" sz="2200" dirty="0" smtClean="0">
                <a:solidFill>
                  <a:schemeClr val="accent2"/>
                </a:solidFill>
              </a:rPr>
              <a:t> &amp; Hirst,</a:t>
            </a:r>
            <a:r>
              <a:rPr lang="en-US" sz="2200" dirty="0" smtClean="0">
                <a:solidFill>
                  <a:schemeClr val="accent2"/>
                </a:solidFill>
              </a:rPr>
              <a:t> CL `06]</a:t>
            </a:r>
            <a:endParaRPr lang="en-US" dirty="0" smtClean="0">
              <a:solidFill>
                <a:schemeClr val="accent2"/>
              </a:solidFill>
            </a:endParaRPr>
          </a:p>
          <a:p>
            <a:r>
              <a:rPr lang="en-US" b="1" dirty="0" smtClean="0"/>
              <a:t>Wikipedia</a:t>
            </a:r>
          </a:p>
          <a:p>
            <a:pPr lvl="1"/>
            <a:r>
              <a:rPr lang="de-DE" b="1" dirty="0" smtClean="0"/>
              <a:t>Explicit </a:t>
            </a:r>
            <a:r>
              <a:rPr lang="de-DE" b="1" dirty="0" err="1" smtClean="0"/>
              <a:t>Semantic</a:t>
            </a:r>
            <a:r>
              <a:rPr lang="de-DE" b="1" dirty="0" smtClean="0"/>
              <a:t> Analysis</a:t>
            </a:r>
            <a:br>
              <a:rPr lang="de-DE" b="1" dirty="0" smtClean="0"/>
            </a:br>
            <a:r>
              <a:rPr lang="de-DE" sz="2000" dirty="0" smtClean="0">
                <a:solidFill>
                  <a:schemeClr val="accent2"/>
                </a:solidFill>
              </a:rPr>
              <a:t>[</a:t>
            </a:r>
            <a:r>
              <a:rPr lang="de-DE" sz="2000" dirty="0" err="1" smtClean="0">
                <a:solidFill>
                  <a:schemeClr val="accent2"/>
                </a:solidFill>
              </a:rPr>
              <a:t>Gabrilovich</a:t>
            </a:r>
            <a:r>
              <a:rPr lang="de-DE" sz="2000" dirty="0" smtClean="0">
                <a:solidFill>
                  <a:schemeClr val="accent2"/>
                </a:solidFill>
              </a:rPr>
              <a:t> &amp; </a:t>
            </a:r>
            <a:r>
              <a:rPr lang="de-DE" sz="2000" dirty="0" err="1" smtClean="0">
                <a:solidFill>
                  <a:schemeClr val="accent2"/>
                </a:solidFill>
              </a:rPr>
              <a:t>MarkovitchI</a:t>
            </a:r>
            <a:r>
              <a:rPr lang="de-DE" sz="2000" dirty="0" smtClean="0">
                <a:solidFill>
                  <a:schemeClr val="accent2"/>
                </a:solidFill>
              </a:rPr>
              <a:t>, IJCAI `07]</a:t>
            </a:r>
            <a:endParaRPr lang="en-US" sz="2000" dirty="0" smtClean="0">
              <a:solidFill>
                <a:schemeClr val="accent2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Word Wide Web</a:t>
            </a:r>
          </a:p>
          <a:p>
            <a:pPr lvl="1"/>
            <a:r>
              <a:rPr lang="en-US" dirty="0" err="1" smtClean="0">
                <a:solidFill>
                  <a:schemeClr val="bg1"/>
                </a:solidFill>
              </a:rPr>
              <a:t>Hitcount</a:t>
            </a:r>
            <a:r>
              <a:rPr lang="en-US" dirty="0" smtClean="0">
                <a:solidFill>
                  <a:schemeClr val="bg1"/>
                </a:solidFill>
              </a:rPr>
              <a:t> (Dice </a:t>
            </a:r>
            <a:r>
              <a:rPr lang="en-US" dirty="0" err="1" smtClean="0">
                <a:solidFill>
                  <a:schemeClr val="bg1"/>
                </a:solidFill>
              </a:rPr>
              <a:t>coeffient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[</a:t>
            </a:r>
            <a:r>
              <a:rPr lang="de-DE" sz="2000" dirty="0" err="1" smtClean="0">
                <a:solidFill>
                  <a:schemeClr val="bg1"/>
                </a:solidFill>
              </a:rPr>
              <a:t>Kilgarriff</a:t>
            </a:r>
            <a:r>
              <a:rPr lang="de-DE" sz="2000" dirty="0" smtClean="0">
                <a:solidFill>
                  <a:schemeClr val="bg1"/>
                </a:solidFill>
              </a:rPr>
              <a:t> &amp; </a:t>
            </a:r>
            <a:r>
              <a:rPr lang="de-DE" sz="2000" dirty="0" err="1" smtClean="0">
                <a:solidFill>
                  <a:schemeClr val="bg1"/>
                </a:solidFill>
              </a:rPr>
              <a:t>Grefenstette</a:t>
            </a:r>
            <a:r>
              <a:rPr lang="de-DE" sz="2000" dirty="0" smtClean="0">
                <a:solidFill>
                  <a:schemeClr val="bg1"/>
                </a:solidFill>
              </a:rPr>
              <a:t>, CL `03]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Image search</a:t>
            </a:r>
          </a:p>
          <a:p>
            <a:pPr lvl="1"/>
            <a:r>
              <a:rPr lang="en-US" b="1" dirty="0" smtClean="0">
                <a:solidFill>
                  <a:schemeClr val="bg1"/>
                </a:solidFill>
              </a:rPr>
              <a:t>Visually more relevant</a:t>
            </a:r>
          </a:p>
          <a:p>
            <a:pPr lvl="1"/>
            <a:r>
              <a:rPr lang="en-US" b="1" dirty="0" err="1" smtClean="0">
                <a:solidFill>
                  <a:schemeClr val="bg1"/>
                </a:solidFill>
              </a:rPr>
              <a:t>Hitcount</a:t>
            </a:r>
            <a:r>
              <a:rPr lang="en-US" b="1" dirty="0" smtClean="0">
                <a:solidFill>
                  <a:schemeClr val="bg1"/>
                </a:solidFill>
              </a:rPr>
              <a:t>  (Dice </a:t>
            </a:r>
            <a:r>
              <a:rPr lang="en-US" b="1" dirty="0" err="1" smtClean="0">
                <a:solidFill>
                  <a:schemeClr val="bg1"/>
                </a:solidFill>
              </a:rPr>
              <a:t>coeffient</a:t>
            </a:r>
            <a:r>
              <a:rPr lang="en-US" b="1" dirty="0" smtClean="0">
                <a:solidFill>
                  <a:schemeClr val="bg1"/>
                </a:solidFill>
              </a:rPr>
              <a:t>)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1741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Semantic Relatedness Measures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CVPR 2010 | What Helps Where - And Why?  Semantic Relatedness for Knowledge Transfer | Marcus Rohrbach | 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4610092" y="1592263"/>
            <a:ext cx="4281495" cy="4500562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40000" dist="63500" dir="63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1600" dirty="0" smtClean="0">
              <a:solidFill>
                <a:schemeClr val="tx1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5151380" y="3457643"/>
            <a:ext cx="1214044" cy="16927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Ins="0" rtlCol="0">
            <a:spAutoFit/>
          </a:bodyPr>
          <a:lstStyle/>
          <a:p>
            <a:r>
              <a:rPr lang="en-US" sz="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en-US" sz="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farm</a:t>
            </a:r>
            <a:r>
              <a:rPr lang="en-US" sz="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is an area of </a:t>
            </a:r>
            <a:r>
              <a:rPr lang="en-US" sz="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lan</a:t>
            </a:r>
            <a:r>
              <a:rPr lang="en-US" sz="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the training of horses. 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800" dirty="0" smtClean="0">
                <a:latin typeface="Arial" pitchFamily="34" charset="0"/>
                <a:cs typeface="Arial" pitchFamily="34" charset="0"/>
              </a:rPr>
            </a:br>
            <a:endParaRPr lang="en-US" sz="800" dirty="0" smtClean="0">
              <a:latin typeface="Arial" pitchFamily="34" charset="0"/>
              <a:cs typeface="Arial" pitchFamily="34" charset="0"/>
            </a:endParaRPr>
          </a:p>
          <a:p>
            <a:endParaRPr lang="en-US" sz="800" dirty="0" smtClean="0">
              <a:latin typeface="Arial" pitchFamily="34" charset="0"/>
              <a:cs typeface="Arial" pitchFamily="34" charset="0"/>
            </a:endParaRPr>
          </a:p>
          <a:p>
            <a:endParaRPr lang="en-US" sz="800" dirty="0" smtClean="0">
              <a:latin typeface="Arial" pitchFamily="34" charset="0"/>
              <a:cs typeface="Arial" pitchFamily="34" charset="0"/>
            </a:endParaRPr>
          </a:p>
          <a:p>
            <a:endParaRPr lang="en-US" sz="800" dirty="0" smtClean="0">
              <a:latin typeface="Arial" pitchFamily="34" charset="0"/>
              <a:cs typeface="Arial" pitchFamily="34" charset="0"/>
            </a:endParaRPr>
          </a:p>
          <a:p>
            <a:endParaRPr lang="en-US" sz="800" dirty="0" smtClean="0">
              <a:latin typeface="Arial" pitchFamily="34" charset="0"/>
              <a:cs typeface="Arial" pitchFamily="34" charset="0"/>
            </a:endParaRPr>
          </a:p>
          <a:p>
            <a:endParaRPr lang="en-US" sz="800" dirty="0" smtClean="0">
              <a:latin typeface="Arial" pitchFamily="34" charset="0"/>
              <a:cs typeface="Arial" pitchFamily="34" charset="0"/>
            </a:endParaRPr>
          </a:p>
          <a:p>
            <a:endParaRPr lang="en-US" sz="800" dirty="0" smtClean="0">
              <a:latin typeface="Arial" pitchFamily="34" charset="0"/>
              <a:cs typeface="Arial" pitchFamily="34" charset="0"/>
            </a:endParaRPr>
          </a:p>
          <a:p>
            <a:endParaRPr lang="en-US" sz="800" dirty="0" smtClean="0">
              <a:latin typeface="Arial" pitchFamily="34" charset="0"/>
              <a:cs typeface="Arial" pitchFamily="34" charset="0"/>
            </a:endParaRPr>
          </a:p>
          <a:p>
            <a:endParaRPr lang="en-US" sz="800" dirty="0" smtClean="0">
              <a:latin typeface="Arial" pitchFamily="34" charset="0"/>
              <a:cs typeface="Arial" pitchFamily="34" charset="0"/>
            </a:endParaRPr>
          </a:p>
          <a:p>
            <a:endParaRPr lang="en-US" sz="800" dirty="0" smtClean="0">
              <a:latin typeface="Arial" pitchFamily="34" charset="0"/>
              <a:cs typeface="Arial" pitchFamily="34" charset="0"/>
            </a:endParaRPr>
          </a:p>
          <a:p>
            <a:endParaRPr lang="en-US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Abgerundetes Rechteck 13"/>
          <p:cNvSpPr/>
          <p:nvPr/>
        </p:nvSpPr>
        <p:spPr>
          <a:xfrm>
            <a:off x="5865760" y="3608139"/>
            <a:ext cx="357190" cy="154466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feld 15"/>
          <p:cNvSpPr txBox="1"/>
          <p:nvPr/>
        </p:nvSpPr>
        <p:spPr>
          <a:xfrm>
            <a:off x="5338304" y="4507119"/>
            <a:ext cx="110206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r>
              <a:rPr lang="en-US" sz="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en-US" sz="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hoof</a:t>
            </a:r>
            <a:r>
              <a:rPr lang="en-US" sz="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is the tip of a toe</a:t>
            </a:r>
          </a:p>
          <a:p>
            <a:endParaRPr lang="en-US" sz="8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Rear hooves of a horse </a:t>
            </a:r>
            <a:endParaRPr lang="en-US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Abgerundetes Rechteck 16"/>
          <p:cNvSpPr/>
          <p:nvPr/>
        </p:nvSpPr>
        <p:spPr>
          <a:xfrm>
            <a:off x="6108882" y="4739557"/>
            <a:ext cx="308612" cy="154466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feld 17"/>
          <p:cNvSpPr txBox="1"/>
          <p:nvPr/>
        </p:nvSpPr>
        <p:spPr>
          <a:xfrm>
            <a:off x="5335170" y="4211851"/>
            <a:ext cx="1097564" cy="2154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Hoof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5212340" y="3170761"/>
            <a:ext cx="1097564" cy="2154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Farm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5490704" y="5686414"/>
            <a:ext cx="1102062" cy="24622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r>
              <a:rPr lang="en-US" sz="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Tusks </a:t>
            </a:r>
            <a:r>
              <a:rPr lang="en-US" sz="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are long teeth, u</a:t>
            </a:r>
          </a:p>
          <a:p>
            <a:r>
              <a:rPr lang="en-US" sz="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Elephants and narwhals</a:t>
            </a:r>
            <a:endParaRPr lang="en-US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5487570" y="5391146"/>
            <a:ext cx="1097564" cy="2154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Tusk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Abgerundetes Rechteck 21"/>
          <p:cNvSpPr/>
          <p:nvPr/>
        </p:nvSpPr>
        <p:spPr>
          <a:xfrm>
            <a:off x="5467844" y="5793409"/>
            <a:ext cx="500066" cy="154466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3" name="Tabelle 22"/>
          <p:cNvGraphicFramePr>
            <a:graphicFrameLocks noGrp="1"/>
          </p:cNvGraphicFramePr>
          <p:nvPr/>
        </p:nvGraphicFramePr>
        <p:xfrm>
          <a:off x="5865760" y="1643051"/>
          <a:ext cx="2977420" cy="137160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1134255"/>
                <a:gridCol w="858133"/>
                <a:gridCol w="985032"/>
              </a:tblGrid>
              <a:tr h="27146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Article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horse</a:t>
                      </a:r>
                      <a:endParaRPr lang="en-US" i="1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elephant</a:t>
                      </a:r>
                      <a:endParaRPr lang="en-US" i="1" dirty="0"/>
                    </a:p>
                  </a:txBody>
                  <a:tcPr marL="0" marR="0" marT="0" marB="0" anchor="ctr"/>
                </a:tc>
              </a:tr>
              <a:tr h="27146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Farm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 marL="0" marR="14400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marL="0" marR="144000" marT="0" marB="0" anchor="ctr"/>
                </a:tc>
              </a:tr>
              <a:tr h="27146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Hoof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marL="0" marR="14400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marL="0" marR="144000" marT="0" marB="0" anchor="ctr"/>
                </a:tc>
              </a:tr>
              <a:tr h="27146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Tusk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marL="0" marR="14400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 marL="0" marR="144000" marT="0" marB="0" anchor="ctr"/>
                </a:tc>
              </a:tr>
              <a:tr h="27146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 marL="0" marR="10800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 marL="0" marR="108000" marT="0" marB="0" anchor="ctr"/>
                </a:tc>
              </a:tr>
            </a:tbl>
          </a:graphicData>
        </a:graphic>
      </p:graphicFrame>
      <p:pic>
        <p:nvPicPr>
          <p:cNvPr id="24" name="Picture 1"/>
          <p:cNvPicPr>
            <a:picLocks noChangeAspect="1" noChangeArrowheads="1"/>
          </p:cNvPicPr>
          <p:nvPr/>
        </p:nvPicPr>
        <p:blipFill>
          <a:blip r:embed="rId3" cstate="print"/>
          <a:srcRect l="342" t="20415" r="77932" b="50000"/>
          <a:stretch>
            <a:fillRect/>
          </a:stretch>
        </p:blipFill>
        <p:spPr bwMode="auto">
          <a:xfrm>
            <a:off x="4714876" y="3173599"/>
            <a:ext cx="2463385" cy="20442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" name="Textfeld 24"/>
          <p:cNvSpPr txBox="1"/>
          <p:nvPr/>
        </p:nvSpPr>
        <p:spPr>
          <a:xfrm>
            <a:off x="5964217" y="3460481"/>
            <a:ext cx="1214044" cy="16927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Ins="0" rtlCol="0">
            <a:spAutoFit/>
          </a:bodyPr>
          <a:lstStyle/>
          <a:p>
            <a:r>
              <a:rPr lang="en-US" sz="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en-US" sz="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farm</a:t>
            </a:r>
            <a:r>
              <a:rPr lang="en-US" sz="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is an area of </a:t>
            </a:r>
            <a:r>
              <a:rPr lang="en-US" sz="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lan</a:t>
            </a:r>
            <a:r>
              <a:rPr lang="en-US" sz="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the training of horses. 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800" dirty="0" smtClean="0">
                <a:latin typeface="Arial" pitchFamily="34" charset="0"/>
                <a:cs typeface="Arial" pitchFamily="34" charset="0"/>
              </a:rPr>
            </a:br>
            <a:endParaRPr lang="en-US" sz="800" dirty="0" smtClean="0">
              <a:latin typeface="Arial" pitchFamily="34" charset="0"/>
              <a:cs typeface="Arial" pitchFamily="34" charset="0"/>
            </a:endParaRPr>
          </a:p>
          <a:p>
            <a:endParaRPr lang="en-US" sz="800" dirty="0" smtClean="0">
              <a:latin typeface="Arial" pitchFamily="34" charset="0"/>
              <a:cs typeface="Arial" pitchFamily="34" charset="0"/>
            </a:endParaRPr>
          </a:p>
          <a:p>
            <a:endParaRPr lang="en-US" sz="800" dirty="0" smtClean="0">
              <a:latin typeface="Arial" pitchFamily="34" charset="0"/>
              <a:cs typeface="Arial" pitchFamily="34" charset="0"/>
            </a:endParaRPr>
          </a:p>
          <a:p>
            <a:endParaRPr lang="en-US" sz="800" dirty="0" smtClean="0">
              <a:latin typeface="Arial" pitchFamily="34" charset="0"/>
              <a:cs typeface="Arial" pitchFamily="34" charset="0"/>
            </a:endParaRPr>
          </a:p>
          <a:p>
            <a:endParaRPr lang="en-US" sz="800" dirty="0" smtClean="0">
              <a:latin typeface="Arial" pitchFamily="34" charset="0"/>
              <a:cs typeface="Arial" pitchFamily="34" charset="0"/>
            </a:endParaRPr>
          </a:p>
          <a:p>
            <a:endParaRPr lang="en-US" sz="800" dirty="0" smtClean="0">
              <a:latin typeface="Arial" pitchFamily="34" charset="0"/>
              <a:cs typeface="Arial" pitchFamily="34" charset="0"/>
            </a:endParaRPr>
          </a:p>
          <a:p>
            <a:endParaRPr lang="en-US" sz="800" dirty="0" smtClean="0">
              <a:latin typeface="Arial" pitchFamily="34" charset="0"/>
              <a:cs typeface="Arial" pitchFamily="34" charset="0"/>
            </a:endParaRPr>
          </a:p>
          <a:p>
            <a:endParaRPr lang="en-US" sz="800" dirty="0" smtClean="0">
              <a:latin typeface="Arial" pitchFamily="34" charset="0"/>
              <a:cs typeface="Arial" pitchFamily="34" charset="0"/>
            </a:endParaRPr>
          </a:p>
          <a:p>
            <a:endParaRPr lang="en-US" sz="800" dirty="0" smtClean="0">
              <a:latin typeface="Arial" pitchFamily="34" charset="0"/>
              <a:cs typeface="Arial" pitchFamily="34" charset="0"/>
            </a:endParaRPr>
          </a:p>
          <a:p>
            <a:endParaRPr lang="en-US" sz="800" dirty="0" smtClean="0">
              <a:latin typeface="Arial" pitchFamily="34" charset="0"/>
              <a:cs typeface="Arial" pitchFamily="34" charset="0"/>
            </a:endParaRPr>
          </a:p>
          <a:p>
            <a:endParaRPr lang="en-US" sz="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8" name="Picture 1"/>
          <p:cNvPicPr>
            <a:picLocks noChangeAspect="1" noChangeArrowheads="1"/>
          </p:cNvPicPr>
          <p:nvPr/>
        </p:nvPicPr>
        <p:blipFill>
          <a:blip r:embed="rId3" cstate="print"/>
          <a:srcRect l="-49" t="15084" r="77932" b="57609"/>
          <a:stretch>
            <a:fillRect/>
          </a:stretch>
        </p:blipFill>
        <p:spPr bwMode="auto">
          <a:xfrm>
            <a:off x="4786314" y="3817671"/>
            <a:ext cx="2507835" cy="18868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9" name="Textfeld 28"/>
          <p:cNvSpPr txBox="1"/>
          <p:nvPr/>
        </p:nvSpPr>
        <p:spPr>
          <a:xfrm>
            <a:off x="6151141" y="4509957"/>
            <a:ext cx="1102062" cy="492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r>
              <a:rPr lang="en-US" sz="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en-US" sz="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hoof</a:t>
            </a:r>
            <a:r>
              <a:rPr lang="en-US" sz="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is the tip of a toe</a:t>
            </a:r>
          </a:p>
          <a:p>
            <a:endParaRPr lang="en-US" sz="8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Rear hooves of a horse </a:t>
            </a:r>
          </a:p>
          <a:p>
            <a:r>
              <a:rPr lang="en-US" sz="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Most </a:t>
            </a:r>
            <a:r>
              <a:rPr lang="en-US" sz="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evem</a:t>
            </a:r>
            <a:r>
              <a:rPr lang="en-US" sz="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tped</a:t>
            </a:r>
            <a:r>
              <a:rPr lang="en-US" sz="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ungulat</a:t>
            </a:r>
            <a:endParaRPr lang="en-US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Abgerundetes Rechteck 29"/>
          <p:cNvSpPr/>
          <p:nvPr/>
        </p:nvSpPr>
        <p:spPr>
          <a:xfrm>
            <a:off x="6928523" y="4742395"/>
            <a:ext cx="308612" cy="154466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feld 30"/>
          <p:cNvSpPr txBox="1"/>
          <p:nvPr/>
        </p:nvSpPr>
        <p:spPr>
          <a:xfrm>
            <a:off x="6148007" y="4214689"/>
            <a:ext cx="1097564" cy="2154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Hoof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6025177" y="3173599"/>
            <a:ext cx="1097564" cy="2154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Farm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3" name="Gerade Verbindung mit Pfeil 32"/>
          <p:cNvCxnSpPr/>
          <p:nvPr/>
        </p:nvCxnSpPr>
        <p:spPr>
          <a:xfrm rot="5400000" flipH="1" flipV="1">
            <a:off x="6176548" y="3343710"/>
            <a:ext cx="2282105" cy="5095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34" name="Picture 1"/>
          <p:cNvPicPr>
            <a:picLocks noChangeAspect="1" noChangeArrowheads="1"/>
          </p:cNvPicPr>
          <p:nvPr/>
        </p:nvPicPr>
        <p:blipFill>
          <a:blip r:embed="rId3" cstate="print"/>
          <a:srcRect l="-49" t="15084" r="77932" b="70554"/>
          <a:stretch>
            <a:fillRect/>
          </a:stretch>
        </p:blipFill>
        <p:spPr bwMode="auto">
          <a:xfrm>
            <a:off x="4938714" y="5012206"/>
            <a:ext cx="2507835" cy="99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5" name="Textfeld 34"/>
          <p:cNvSpPr txBox="1"/>
          <p:nvPr/>
        </p:nvSpPr>
        <p:spPr>
          <a:xfrm>
            <a:off x="6303541" y="5689252"/>
            <a:ext cx="1102062" cy="24622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r>
              <a:rPr lang="en-US" sz="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Tusks </a:t>
            </a:r>
            <a:r>
              <a:rPr lang="en-US" sz="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are long teeth, u</a:t>
            </a:r>
          </a:p>
          <a:p>
            <a:r>
              <a:rPr lang="en-US" sz="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Elephants and narwhals</a:t>
            </a:r>
            <a:endParaRPr lang="en-US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6300407" y="5393984"/>
            <a:ext cx="1097564" cy="2154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Tusk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Abgerundetes Rechteck 36"/>
          <p:cNvSpPr/>
          <p:nvPr/>
        </p:nvSpPr>
        <p:spPr>
          <a:xfrm>
            <a:off x="6280681" y="5796247"/>
            <a:ext cx="500066" cy="154466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Gerade Verbindung mit Pfeil 37"/>
          <p:cNvCxnSpPr>
            <a:stCxn id="37" idx="3"/>
          </p:cNvCxnSpPr>
          <p:nvPr/>
        </p:nvCxnSpPr>
        <p:spPr>
          <a:xfrm flipV="1">
            <a:off x="6780747" y="2705100"/>
            <a:ext cx="1801278" cy="31683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6" name="Abgerundetes Rechteck 25"/>
          <p:cNvSpPr/>
          <p:nvPr/>
        </p:nvSpPr>
        <p:spPr>
          <a:xfrm>
            <a:off x="6676587" y="3610977"/>
            <a:ext cx="357190" cy="154466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Gerade Verbindung mit Pfeil 26"/>
          <p:cNvCxnSpPr/>
          <p:nvPr/>
        </p:nvCxnSpPr>
        <p:spPr>
          <a:xfrm rot="5400000" flipH="1" flipV="1">
            <a:off x="6457756" y="2493498"/>
            <a:ext cx="1536462" cy="6928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3468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11642" r="-11642"/>
          <a:stretch>
            <a:fillRect/>
          </a:stretch>
        </p:blipFill>
        <p:spPr>
          <a:xfrm>
            <a:off x="136468" y="919136"/>
            <a:ext cx="8784284" cy="4831018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616764" y="6534212"/>
            <a:ext cx="2527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Slide: </a:t>
            </a:r>
            <a:r>
              <a:rPr lang="en-US" dirty="0" err="1" smtClean="0"/>
              <a:t>Christoph</a:t>
            </a:r>
            <a:r>
              <a:rPr lang="en-US" dirty="0" smtClean="0"/>
              <a:t> </a:t>
            </a:r>
            <a:r>
              <a:rPr lang="en-US" dirty="0" err="1" smtClean="0"/>
              <a:t>Lampert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605459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179388" lvl="1" indent="-179388"/>
            <a:r>
              <a:rPr lang="en-US" sz="2800" dirty="0" smtClean="0"/>
              <a:t>WordNet</a:t>
            </a:r>
            <a:endParaRPr lang="en-US" sz="2800" dirty="0" smtClean="0">
              <a:solidFill>
                <a:srgbClr val="F5A300"/>
              </a:solidFill>
            </a:endParaRPr>
          </a:p>
          <a:p>
            <a:pPr lvl="1"/>
            <a:r>
              <a:rPr lang="en-US" dirty="0" smtClean="0"/>
              <a:t>Lin measure </a:t>
            </a:r>
            <a:br>
              <a:rPr lang="en-US" dirty="0" smtClean="0"/>
            </a:br>
            <a:r>
              <a:rPr lang="en-US" sz="2200" dirty="0" smtClean="0">
                <a:solidFill>
                  <a:schemeClr val="accent2"/>
                </a:solidFill>
              </a:rPr>
              <a:t>[</a:t>
            </a:r>
            <a:r>
              <a:rPr lang="de-DE" sz="2200" dirty="0" err="1" smtClean="0">
                <a:solidFill>
                  <a:schemeClr val="accent2"/>
                </a:solidFill>
              </a:rPr>
              <a:t>Budanitsky</a:t>
            </a:r>
            <a:r>
              <a:rPr lang="de-DE" sz="2200" dirty="0" smtClean="0">
                <a:solidFill>
                  <a:schemeClr val="accent2"/>
                </a:solidFill>
              </a:rPr>
              <a:t> &amp; Hirst,</a:t>
            </a:r>
            <a:r>
              <a:rPr lang="en-US" sz="2200" dirty="0" smtClean="0">
                <a:solidFill>
                  <a:schemeClr val="accent2"/>
                </a:solidFill>
              </a:rPr>
              <a:t> CL `06]</a:t>
            </a:r>
          </a:p>
          <a:p>
            <a:r>
              <a:rPr lang="en-US" b="1" dirty="0" smtClean="0"/>
              <a:t>Wikipedia</a:t>
            </a:r>
          </a:p>
          <a:p>
            <a:pPr lvl="1"/>
            <a:r>
              <a:rPr lang="de-DE" b="1" dirty="0" smtClean="0"/>
              <a:t>Explicit </a:t>
            </a:r>
            <a:r>
              <a:rPr lang="de-DE" b="1" dirty="0" err="1" smtClean="0"/>
              <a:t>Semantic</a:t>
            </a:r>
            <a:r>
              <a:rPr lang="de-DE" b="1" dirty="0" smtClean="0"/>
              <a:t> Analysis</a:t>
            </a:r>
            <a:br>
              <a:rPr lang="de-DE" b="1" dirty="0" smtClean="0"/>
            </a:br>
            <a:r>
              <a:rPr lang="de-DE" sz="2000" dirty="0" smtClean="0">
                <a:solidFill>
                  <a:schemeClr val="accent2"/>
                </a:solidFill>
              </a:rPr>
              <a:t>[</a:t>
            </a:r>
            <a:r>
              <a:rPr lang="de-DE" sz="2000" dirty="0" err="1" smtClean="0">
                <a:solidFill>
                  <a:schemeClr val="accent2"/>
                </a:solidFill>
              </a:rPr>
              <a:t>Gabrilovich</a:t>
            </a:r>
            <a:r>
              <a:rPr lang="de-DE" sz="2000" dirty="0" smtClean="0">
                <a:solidFill>
                  <a:schemeClr val="accent2"/>
                </a:solidFill>
              </a:rPr>
              <a:t> &amp; </a:t>
            </a:r>
            <a:r>
              <a:rPr lang="de-DE" sz="2000" dirty="0" err="1" smtClean="0">
                <a:solidFill>
                  <a:schemeClr val="accent2"/>
                </a:solidFill>
              </a:rPr>
              <a:t>MarkovitchI</a:t>
            </a:r>
            <a:r>
              <a:rPr lang="de-DE" sz="2000" dirty="0" smtClean="0">
                <a:solidFill>
                  <a:schemeClr val="accent2"/>
                </a:solidFill>
              </a:rPr>
              <a:t>, IJCAI `07]</a:t>
            </a:r>
            <a:endParaRPr lang="en-US" sz="2000" dirty="0" smtClean="0">
              <a:solidFill>
                <a:schemeClr val="accent2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Word Wide Web</a:t>
            </a:r>
          </a:p>
          <a:p>
            <a:pPr lvl="1"/>
            <a:r>
              <a:rPr lang="en-US" dirty="0" err="1" smtClean="0">
                <a:solidFill>
                  <a:schemeClr val="bg1"/>
                </a:solidFill>
              </a:rPr>
              <a:t>Hitcount</a:t>
            </a:r>
            <a:r>
              <a:rPr lang="en-US" dirty="0" smtClean="0">
                <a:solidFill>
                  <a:schemeClr val="bg1"/>
                </a:solidFill>
              </a:rPr>
              <a:t> (Dice </a:t>
            </a:r>
            <a:r>
              <a:rPr lang="en-US" dirty="0" err="1" smtClean="0">
                <a:solidFill>
                  <a:schemeClr val="bg1"/>
                </a:solidFill>
              </a:rPr>
              <a:t>coeffient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[</a:t>
            </a:r>
            <a:r>
              <a:rPr lang="de-DE" sz="2000" dirty="0" err="1" smtClean="0">
                <a:solidFill>
                  <a:schemeClr val="bg1"/>
                </a:solidFill>
              </a:rPr>
              <a:t>Kilgarriff</a:t>
            </a:r>
            <a:r>
              <a:rPr lang="de-DE" sz="2000" dirty="0" smtClean="0">
                <a:solidFill>
                  <a:schemeClr val="bg1"/>
                </a:solidFill>
              </a:rPr>
              <a:t> &amp; </a:t>
            </a:r>
            <a:r>
              <a:rPr lang="de-DE" sz="2000" dirty="0" err="1" smtClean="0">
                <a:solidFill>
                  <a:schemeClr val="bg1"/>
                </a:solidFill>
              </a:rPr>
              <a:t>Grefenstette</a:t>
            </a:r>
            <a:r>
              <a:rPr lang="de-DE" sz="2000" dirty="0" smtClean="0">
                <a:solidFill>
                  <a:schemeClr val="bg1"/>
                </a:solidFill>
              </a:rPr>
              <a:t>, CL `03]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Image search</a:t>
            </a:r>
          </a:p>
          <a:p>
            <a:pPr lvl="1"/>
            <a:r>
              <a:rPr lang="en-US" b="1" dirty="0" smtClean="0">
                <a:solidFill>
                  <a:schemeClr val="bg1"/>
                </a:solidFill>
              </a:rPr>
              <a:t>Visually more relevant</a:t>
            </a:r>
          </a:p>
          <a:p>
            <a:pPr lvl="1"/>
            <a:r>
              <a:rPr lang="en-US" b="1" dirty="0" err="1" smtClean="0">
                <a:solidFill>
                  <a:schemeClr val="bg1"/>
                </a:solidFill>
              </a:rPr>
              <a:t>Hitcount</a:t>
            </a:r>
            <a:r>
              <a:rPr lang="en-US" b="1" dirty="0" smtClean="0">
                <a:solidFill>
                  <a:schemeClr val="bg1"/>
                </a:solidFill>
              </a:rPr>
              <a:t>  (Dice </a:t>
            </a:r>
            <a:r>
              <a:rPr lang="en-US" b="1" dirty="0" err="1" smtClean="0">
                <a:solidFill>
                  <a:schemeClr val="bg1"/>
                </a:solidFill>
              </a:rPr>
              <a:t>coeffient</a:t>
            </a:r>
            <a:r>
              <a:rPr lang="en-US" b="1" dirty="0" smtClean="0">
                <a:solidFill>
                  <a:schemeClr val="bg1"/>
                </a:solidFill>
              </a:rPr>
              <a:t>)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1741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Semantic Relatedness Measures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CVPR 2010 | What Helps Where - And Why?  Semantic Relatedness for Knowledge Transfer | Marcus Rohrbach | 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4610092" y="1592263"/>
            <a:ext cx="4281495" cy="4500562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40000" dist="63500" dir="63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1600" dirty="0" smtClean="0">
              <a:solidFill>
                <a:schemeClr val="tx1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5151380" y="3457643"/>
            <a:ext cx="1214044" cy="16927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Ins="0" rtlCol="0">
            <a:spAutoFit/>
          </a:bodyPr>
          <a:lstStyle/>
          <a:p>
            <a:r>
              <a:rPr lang="en-US" sz="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en-US" sz="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farm</a:t>
            </a:r>
            <a:r>
              <a:rPr lang="en-US" sz="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is an area of </a:t>
            </a:r>
            <a:r>
              <a:rPr lang="en-US" sz="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lan</a:t>
            </a:r>
            <a:r>
              <a:rPr lang="en-US" sz="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the training of horses. 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800" dirty="0" smtClean="0">
                <a:latin typeface="Arial" pitchFamily="34" charset="0"/>
                <a:cs typeface="Arial" pitchFamily="34" charset="0"/>
              </a:rPr>
            </a:br>
            <a:endParaRPr lang="en-US" sz="800" dirty="0" smtClean="0">
              <a:latin typeface="Arial" pitchFamily="34" charset="0"/>
              <a:cs typeface="Arial" pitchFamily="34" charset="0"/>
            </a:endParaRPr>
          </a:p>
          <a:p>
            <a:endParaRPr lang="en-US" sz="800" dirty="0" smtClean="0">
              <a:latin typeface="Arial" pitchFamily="34" charset="0"/>
              <a:cs typeface="Arial" pitchFamily="34" charset="0"/>
            </a:endParaRPr>
          </a:p>
          <a:p>
            <a:endParaRPr lang="en-US" sz="800" dirty="0" smtClean="0">
              <a:latin typeface="Arial" pitchFamily="34" charset="0"/>
              <a:cs typeface="Arial" pitchFamily="34" charset="0"/>
            </a:endParaRPr>
          </a:p>
          <a:p>
            <a:endParaRPr lang="en-US" sz="800" dirty="0" smtClean="0">
              <a:latin typeface="Arial" pitchFamily="34" charset="0"/>
              <a:cs typeface="Arial" pitchFamily="34" charset="0"/>
            </a:endParaRPr>
          </a:p>
          <a:p>
            <a:endParaRPr lang="en-US" sz="800" dirty="0" smtClean="0">
              <a:latin typeface="Arial" pitchFamily="34" charset="0"/>
              <a:cs typeface="Arial" pitchFamily="34" charset="0"/>
            </a:endParaRPr>
          </a:p>
          <a:p>
            <a:endParaRPr lang="en-US" sz="800" dirty="0" smtClean="0">
              <a:latin typeface="Arial" pitchFamily="34" charset="0"/>
              <a:cs typeface="Arial" pitchFamily="34" charset="0"/>
            </a:endParaRPr>
          </a:p>
          <a:p>
            <a:endParaRPr lang="en-US" sz="800" dirty="0" smtClean="0">
              <a:latin typeface="Arial" pitchFamily="34" charset="0"/>
              <a:cs typeface="Arial" pitchFamily="34" charset="0"/>
            </a:endParaRPr>
          </a:p>
          <a:p>
            <a:endParaRPr lang="en-US" sz="800" dirty="0" smtClean="0">
              <a:latin typeface="Arial" pitchFamily="34" charset="0"/>
              <a:cs typeface="Arial" pitchFamily="34" charset="0"/>
            </a:endParaRPr>
          </a:p>
          <a:p>
            <a:endParaRPr lang="en-US" sz="800" dirty="0" smtClean="0">
              <a:latin typeface="Arial" pitchFamily="34" charset="0"/>
              <a:cs typeface="Arial" pitchFamily="34" charset="0"/>
            </a:endParaRPr>
          </a:p>
          <a:p>
            <a:endParaRPr lang="en-US" sz="800" dirty="0" smtClean="0">
              <a:latin typeface="Arial" pitchFamily="34" charset="0"/>
              <a:cs typeface="Arial" pitchFamily="34" charset="0"/>
            </a:endParaRPr>
          </a:p>
          <a:p>
            <a:endParaRPr lang="en-US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Abgerundetes Rechteck 13"/>
          <p:cNvSpPr/>
          <p:nvPr/>
        </p:nvSpPr>
        <p:spPr>
          <a:xfrm>
            <a:off x="5865760" y="3608139"/>
            <a:ext cx="357190" cy="154466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feld 15"/>
          <p:cNvSpPr txBox="1"/>
          <p:nvPr/>
        </p:nvSpPr>
        <p:spPr>
          <a:xfrm>
            <a:off x="5338304" y="4507119"/>
            <a:ext cx="110206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r>
              <a:rPr lang="en-US" sz="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en-US" sz="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hoof</a:t>
            </a:r>
            <a:r>
              <a:rPr lang="en-US" sz="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is the tip of a toe</a:t>
            </a:r>
          </a:p>
          <a:p>
            <a:endParaRPr lang="en-US" sz="8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Rear hooves of a horse </a:t>
            </a:r>
            <a:endParaRPr lang="en-US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Abgerundetes Rechteck 16"/>
          <p:cNvSpPr/>
          <p:nvPr/>
        </p:nvSpPr>
        <p:spPr>
          <a:xfrm>
            <a:off x="6108882" y="4739557"/>
            <a:ext cx="308612" cy="154466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feld 17"/>
          <p:cNvSpPr txBox="1"/>
          <p:nvPr/>
        </p:nvSpPr>
        <p:spPr>
          <a:xfrm>
            <a:off x="5335170" y="4211851"/>
            <a:ext cx="1097564" cy="2154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Hoof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5212340" y="3170761"/>
            <a:ext cx="1097564" cy="2154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Farm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5490704" y="5686414"/>
            <a:ext cx="1102062" cy="24622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r>
              <a:rPr lang="en-US" sz="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Tusks </a:t>
            </a:r>
            <a:r>
              <a:rPr lang="en-US" sz="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are long teeth, u</a:t>
            </a:r>
          </a:p>
          <a:p>
            <a:r>
              <a:rPr lang="en-US" sz="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Elephants and narwhals</a:t>
            </a:r>
            <a:endParaRPr lang="en-US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5487570" y="5391146"/>
            <a:ext cx="1097564" cy="2154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Tusk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Abgerundetes Rechteck 21"/>
          <p:cNvSpPr/>
          <p:nvPr/>
        </p:nvSpPr>
        <p:spPr>
          <a:xfrm>
            <a:off x="5467844" y="5793409"/>
            <a:ext cx="500066" cy="154466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3" name="Tabelle 22"/>
          <p:cNvGraphicFramePr>
            <a:graphicFrameLocks noGrp="1"/>
          </p:cNvGraphicFramePr>
          <p:nvPr/>
        </p:nvGraphicFramePr>
        <p:xfrm>
          <a:off x="5865760" y="1643051"/>
          <a:ext cx="2977420" cy="137160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1134255"/>
                <a:gridCol w="858133"/>
                <a:gridCol w="985032"/>
              </a:tblGrid>
              <a:tr h="27146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Article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horse</a:t>
                      </a:r>
                      <a:endParaRPr lang="en-US" i="1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elephant</a:t>
                      </a:r>
                      <a:endParaRPr lang="en-US" i="1" dirty="0"/>
                    </a:p>
                  </a:txBody>
                  <a:tcPr marL="0" marR="0" marT="0" marB="0" anchor="ctr"/>
                </a:tc>
              </a:tr>
              <a:tr h="27146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Farm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 marL="0" marR="14400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marL="0" marR="144000" marT="0" marB="0" anchor="ctr"/>
                </a:tc>
              </a:tr>
              <a:tr h="27146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Hoof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marL="0" marR="14400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marL="0" marR="144000" marT="0" marB="0" anchor="ctr"/>
                </a:tc>
              </a:tr>
              <a:tr h="27146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Tusk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marL="0" marR="14400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 marL="0" marR="144000" marT="0" marB="0" anchor="ctr"/>
                </a:tc>
              </a:tr>
              <a:tr h="27146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 marL="0" marR="10800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 marL="0" marR="108000" marT="0" marB="0" anchor="ctr"/>
                </a:tc>
              </a:tr>
            </a:tbl>
          </a:graphicData>
        </a:graphic>
      </p:graphicFrame>
      <p:pic>
        <p:nvPicPr>
          <p:cNvPr id="24" name="Picture 1"/>
          <p:cNvPicPr>
            <a:picLocks noChangeAspect="1" noChangeArrowheads="1"/>
          </p:cNvPicPr>
          <p:nvPr/>
        </p:nvPicPr>
        <p:blipFill>
          <a:blip r:embed="rId3" cstate="print"/>
          <a:srcRect l="342" t="20415" r="77932" b="50000"/>
          <a:stretch>
            <a:fillRect/>
          </a:stretch>
        </p:blipFill>
        <p:spPr bwMode="auto">
          <a:xfrm>
            <a:off x="4714876" y="3173599"/>
            <a:ext cx="2463385" cy="20442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" name="Textfeld 24"/>
          <p:cNvSpPr txBox="1"/>
          <p:nvPr/>
        </p:nvSpPr>
        <p:spPr>
          <a:xfrm>
            <a:off x="5964217" y="3460481"/>
            <a:ext cx="1214044" cy="16927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Ins="0" rtlCol="0">
            <a:spAutoFit/>
          </a:bodyPr>
          <a:lstStyle/>
          <a:p>
            <a:r>
              <a:rPr lang="en-US" sz="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en-US" sz="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farm</a:t>
            </a:r>
            <a:r>
              <a:rPr lang="en-US" sz="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is an area of </a:t>
            </a:r>
            <a:r>
              <a:rPr lang="en-US" sz="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lan</a:t>
            </a:r>
            <a:r>
              <a:rPr lang="en-US" sz="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the training of horses. 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800" dirty="0" smtClean="0">
                <a:latin typeface="Arial" pitchFamily="34" charset="0"/>
                <a:cs typeface="Arial" pitchFamily="34" charset="0"/>
              </a:rPr>
            </a:br>
            <a:endParaRPr lang="en-US" sz="800" dirty="0" smtClean="0">
              <a:latin typeface="Arial" pitchFamily="34" charset="0"/>
              <a:cs typeface="Arial" pitchFamily="34" charset="0"/>
            </a:endParaRPr>
          </a:p>
          <a:p>
            <a:endParaRPr lang="en-US" sz="800" dirty="0" smtClean="0">
              <a:latin typeface="Arial" pitchFamily="34" charset="0"/>
              <a:cs typeface="Arial" pitchFamily="34" charset="0"/>
            </a:endParaRPr>
          </a:p>
          <a:p>
            <a:endParaRPr lang="en-US" sz="800" dirty="0" smtClean="0">
              <a:latin typeface="Arial" pitchFamily="34" charset="0"/>
              <a:cs typeface="Arial" pitchFamily="34" charset="0"/>
            </a:endParaRPr>
          </a:p>
          <a:p>
            <a:endParaRPr lang="en-US" sz="800" dirty="0" smtClean="0">
              <a:latin typeface="Arial" pitchFamily="34" charset="0"/>
              <a:cs typeface="Arial" pitchFamily="34" charset="0"/>
            </a:endParaRPr>
          </a:p>
          <a:p>
            <a:endParaRPr lang="en-US" sz="800" dirty="0" smtClean="0">
              <a:latin typeface="Arial" pitchFamily="34" charset="0"/>
              <a:cs typeface="Arial" pitchFamily="34" charset="0"/>
            </a:endParaRPr>
          </a:p>
          <a:p>
            <a:endParaRPr lang="en-US" sz="800" dirty="0" smtClean="0">
              <a:latin typeface="Arial" pitchFamily="34" charset="0"/>
              <a:cs typeface="Arial" pitchFamily="34" charset="0"/>
            </a:endParaRPr>
          </a:p>
          <a:p>
            <a:endParaRPr lang="en-US" sz="800" dirty="0" smtClean="0">
              <a:latin typeface="Arial" pitchFamily="34" charset="0"/>
              <a:cs typeface="Arial" pitchFamily="34" charset="0"/>
            </a:endParaRPr>
          </a:p>
          <a:p>
            <a:endParaRPr lang="en-US" sz="800" dirty="0" smtClean="0">
              <a:latin typeface="Arial" pitchFamily="34" charset="0"/>
              <a:cs typeface="Arial" pitchFamily="34" charset="0"/>
            </a:endParaRPr>
          </a:p>
          <a:p>
            <a:endParaRPr lang="en-US" sz="800" dirty="0" smtClean="0">
              <a:latin typeface="Arial" pitchFamily="34" charset="0"/>
              <a:cs typeface="Arial" pitchFamily="34" charset="0"/>
            </a:endParaRPr>
          </a:p>
          <a:p>
            <a:endParaRPr lang="en-US" sz="800" dirty="0" smtClean="0">
              <a:latin typeface="Arial" pitchFamily="34" charset="0"/>
              <a:cs typeface="Arial" pitchFamily="34" charset="0"/>
            </a:endParaRPr>
          </a:p>
          <a:p>
            <a:endParaRPr lang="en-US" sz="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8" name="Picture 1"/>
          <p:cNvPicPr>
            <a:picLocks noChangeAspect="1" noChangeArrowheads="1"/>
          </p:cNvPicPr>
          <p:nvPr/>
        </p:nvPicPr>
        <p:blipFill>
          <a:blip r:embed="rId3" cstate="print"/>
          <a:srcRect l="-49" t="15084" r="77932" b="57609"/>
          <a:stretch>
            <a:fillRect/>
          </a:stretch>
        </p:blipFill>
        <p:spPr bwMode="auto">
          <a:xfrm>
            <a:off x="4786314" y="3817671"/>
            <a:ext cx="2507835" cy="18868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9" name="Textfeld 28"/>
          <p:cNvSpPr txBox="1"/>
          <p:nvPr/>
        </p:nvSpPr>
        <p:spPr>
          <a:xfrm>
            <a:off x="6151141" y="4509957"/>
            <a:ext cx="1102062" cy="492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r>
              <a:rPr lang="en-US" sz="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en-US" sz="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hoof</a:t>
            </a:r>
            <a:r>
              <a:rPr lang="en-US" sz="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is the tip of a toe</a:t>
            </a:r>
          </a:p>
          <a:p>
            <a:endParaRPr lang="en-US" sz="8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Rear hooves of a horse </a:t>
            </a:r>
          </a:p>
          <a:p>
            <a:r>
              <a:rPr lang="en-US" sz="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Most </a:t>
            </a:r>
            <a:r>
              <a:rPr lang="en-US" sz="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evem</a:t>
            </a:r>
            <a:r>
              <a:rPr lang="en-US" sz="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tped</a:t>
            </a:r>
            <a:r>
              <a:rPr lang="en-US" sz="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ungulat</a:t>
            </a:r>
            <a:endParaRPr lang="en-US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Abgerundetes Rechteck 29"/>
          <p:cNvSpPr/>
          <p:nvPr/>
        </p:nvSpPr>
        <p:spPr>
          <a:xfrm>
            <a:off x="6928523" y="4742395"/>
            <a:ext cx="308612" cy="154466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feld 30"/>
          <p:cNvSpPr txBox="1"/>
          <p:nvPr/>
        </p:nvSpPr>
        <p:spPr>
          <a:xfrm>
            <a:off x="6148007" y="4214689"/>
            <a:ext cx="1097564" cy="2154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Hoof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6025177" y="3173599"/>
            <a:ext cx="1097564" cy="2154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Farm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4" name="Picture 1"/>
          <p:cNvPicPr>
            <a:picLocks noChangeAspect="1" noChangeArrowheads="1"/>
          </p:cNvPicPr>
          <p:nvPr/>
        </p:nvPicPr>
        <p:blipFill>
          <a:blip r:embed="rId3" cstate="print"/>
          <a:srcRect l="-49" t="15084" r="77932" b="70554"/>
          <a:stretch>
            <a:fillRect/>
          </a:stretch>
        </p:blipFill>
        <p:spPr bwMode="auto">
          <a:xfrm>
            <a:off x="4938714" y="5012206"/>
            <a:ext cx="2507835" cy="99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5" name="Textfeld 34"/>
          <p:cNvSpPr txBox="1"/>
          <p:nvPr/>
        </p:nvSpPr>
        <p:spPr>
          <a:xfrm>
            <a:off x="6303541" y="5689252"/>
            <a:ext cx="1102062" cy="24622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r>
              <a:rPr lang="en-US" sz="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Tusks </a:t>
            </a:r>
            <a:r>
              <a:rPr lang="en-US" sz="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are long teeth, u</a:t>
            </a:r>
          </a:p>
          <a:p>
            <a:r>
              <a:rPr lang="en-US" sz="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Elephants and narwhals</a:t>
            </a:r>
            <a:endParaRPr lang="en-US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6300407" y="5393984"/>
            <a:ext cx="1097564" cy="2154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Tusk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Abgerundetes Rechteck 36"/>
          <p:cNvSpPr/>
          <p:nvPr/>
        </p:nvSpPr>
        <p:spPr>
          <a:xfrm>
            <a:off x="6280681" y="5796247"/>
            <a:ext cx="500066" cy="154466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bgerundetes Rechteck 25"/>
          <p:cNvSpPr/>
          <p:nvPr/>
        </p:nvSpPr>
        <p:spPr>
          <a:xfrm>
            <a:off x="6676587" y="3610977"/>
            <a:ext cx="357190" cy="154466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uppieren 16"/>
          <p:cNvGrpSpPr/>
          <p:nvPr/>
        </p:nvGrpSpPr>
        <p:grpSpPr>
          <a:xfrm>
            <a:off x="7429520" y="1892515"/>
            <a:ext cx="1398465" cy="2250865"/>
            <a:chOff x="4069852" y="3981646"/>
            <a:chExt cx="1398465" cy="2250865"/>
          </a:xfrm>
        </p:grpSpPr>
        <p:sp>
          <p:nvSpPr>
            <p:cNvPr id="40" name="Abgerundetes Rechteck 39"/>
            <p:cNvSpPr/>
            <p:nvPr/>
          </p:nvSpPr>
          <p:spPr>
            <a:xfrm>
              <a:off x="4177009" y="3984484"/>
              <a:ext cx="250033" cy="1400172"/>
            </a:xfrm>
            <a:prstGeom prst="roundRect">
              <a:avLst/>
            </a:prstGeom>
            <a:no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Abgerundetes Rechteck 40"/>
            <p:cNvSpPr/>
            <p:nvPr/>
          </p:nvSpPr>
          <p:spPr>
            <a:xfrm>
              <a:off x="5177142" y="3981646"/>
              <a:ext cx="250032" cy="1400172"/>
            </a:xfrm>
            <a:prstGeom prst="roundRect">
              <a:avLst/>
            </a:prstGeom>
            <a:no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Ellipse 41"/>
            <p:cNvSpPr/>
            <p:nvPr/>
          </p:nvSpPr>
          <p:spPr>
            <a:xfrm>
              <a:off x="4069852" y="5610240"/>
              <a:ext cx="1398465" cy="622271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/>
                <a:t>cosine</a:t>
              </a:r>
              <a:endParaRPr lang="en-US" dirty="0"/>
            </a:p>
          </p:txBody>
        </p:sp>
        <p:cxnSp>
          <p:nvCxnSpPr>
            <p:cNvPr id="43" name="Gerade Verbindung mit Pfeil 42"/>
            <p:cNvCxnSpPr>
              <a:stCxn id="40" idx="2"/>
            </p:cNvCxnSpPr>
            <p:nvPr/>
          </p:nvCxnSpPr>
          <p:spPr>
            <a:xfrm rot="16200000" flipH="1">
              <a:off x="4323179" y="5363503"/>
              <a:ext cx="225586" cy="26789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4" name="Gerade Verbindung mit Pfeil 43"/>
            <p:cNvCxnSpPr>
              <a:stCxn id="41" idx="2"/>
            </p:cNvCxnSpPr>
            <p:nvPr/>
          </p:nvCxnSpPr>
          <p:spPr>
            <a:xfrm rot="5400000">
              <a:off x="5000424" y="5308506"/>
              <a:ext cx="228423" cy="37504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7944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3" cstate="print"/>
          <a:srcRect l="381" t="12419" r="69609" b="69819"/>
          <a:stretch>
            <a:fillRect/>
          </a:stretch>
        </p:blipFill>
        <p:spPr bwMode="auto">
          <a:xfrm>
            <a:off x="4664021" y="3129582"/>
            <a:ext cx="4127554" cy="148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179388" lvl="1" indent="-179388"/>
            <a:r>
              <a:rPr lang="en-US" sz="2800" dirty="0" smtClean="0"/>
              <a:t>WordNet</a:t>
            </a:r>
            <a:endParaRPr lang="en-US" sz="2800" dirty="0" smtClean="0">
              <a:solidFill>
                <a:srgbClr val="F5A300"/>
              </a:solidFill>
            </a:endParaRPr>
          </a:p>
          <a:p>
            <a:pPr lvl="1"/>
            <a:r>
              <a:rPr lang="en-US" dirty="0" smtClean="0"/>
              <a:t>Lin measure </a:t>
            </a:r>
            <a:br>
              <a:rPr lang="en-US" dirty="0" smtClean="0"/>
            </a:br>
            <a:r>
              <a:rPr lang="en-US" sz="2200" dirty="0" smtClean="0">
                <a:solidFill>
                  <a:schemeClr val="accent2"/>
                </a:solidFill>
              </a:rPr>
              <a:t>[</a:t>
            </a:r>
            <a:r>
              <a:rPr lang="de-DE" sz="2200" dirty="0" err="1" smtClean="0">
                <a:solidFill>
                  <a:schemeClr val="accent2"/>
                </a:solidFill>
              </a:rPr>
              <a:t>Budanitsky</a:t>
            </a:r>
            <a:r>
              <a:rPr lang="de-DE" sz="2200" dirty="0" smtClean="0">
                <a:solidFill>
                  <a:schemeClr val="accent2"/>
                </a:solidFill>
              </a:rPr>
              <a:t> &amp; Hirst,</a:t>
            </a:r>
            <a:r>
              <a:rPr lang="en-US" sz="2200" dirty="0" smtClean="0">
                <a:solidFill>
                  <a:schemeClr val="accent2"/>
                </a:solidFill>
              </a:rPr>
              <a:t> CL `06]</a:t>
            </a:r>
            <a:endParaRPr lang="en-US" dirty="0" smtClean="0">
              <a:solidFill>
                <a:schemeClr val="accent2"/>
              </a:solidFill>
            </a:endParaRPr>
          </a:p>
          <a:p>
            <a:r>
              <a:rPr lang="en-US" dirty="0" smtClean="0"/>
              <a:t>Wikipedia</a:t>
            </a:r>
          </a:p>
          <a:p>
            <a:pPr lvl="1"/>
            <a:r>
              <a:rPr lang="de-DE" dirty="0" smtClean="0"/>
              <a:t>Explicit </a:t>
            </a:r>
            <a:r>
              <a:rPr lang="de-DE" dirty="0" err="1" smtClean="0"/>
              <a:t>Semantic</a:t>
            </a:r>
            <a:r>
              <a:rPr lang="de-DE" dirty="0" smtClean="0"/>
              <a:t> Analysis</a:t>
            </a:r>
            <a:r>
              <a:rPr lang="de-DE" b="1" dirty="0" smtClean="0"/>
              <a:t/>
            </a:r>
            <a:br>
              <a:rPr lang="de-DE" b="1" dirty="0" smtClean="0"/>
            </a:br>
            <a:r>
              <a:rPr lang="de-DE" sz="2000" dirty="0" smtClean="0">
                <a:solidFill>
                  <a:schemeClr val="accent2"/>
                </a:solidFill>
              </a:rPr>
              <a:t>[</a:t>
            </a:r>
            <a:r>
              <a:rPr lang="de-DE" sz="2000" dirty="0" err="1" smtClean="0">
                <a:solidFill>
                  <a:schemeClr val="accent2"/>
                </a:solidFill>
              </a:rPr>
              <a:t>Gabrilovich</a:t>
            </a:r>
            <a:r>
              <a:rPr lang="de-DE" sz="2000" dirty="0" smtClean="0">
                <a:solidFill>
                  <a:schemeClr val="accent2"/>
                </a:solidFill>
              </a:rPr>
              <a:t> &amp; </a:t>
            </a:r>
            <a:r>
              <a:rPr lang="de-DE" sz="2000" dirty="0" err="1" smtClean="0">
                <a:solidFill>
                  <a:schemeClr val="accent2"/>
                </a:solidFill>
              </a:rPr>
              <a:t>MarkovitchI</a:t>
            </a:r>
            <a:r>
              <a:rPr lang="de-DE" sz="2000" dirty="0" smtClean="0">
                <a:solidFill>
                  <a:schemeClr val="accent2"/>
                </a:solidFill>
              </a:rPr>
              <a:t>, IJCAI `07]</a:t>
            </a:r>
            <a:endParaRPr lang="en-US" sz="2000" dirty="0" smtClean="0">
              <a:solidFill>
                <a:schemeClr val="accent2"/>
              </a:solidFill>
            </a:endParaRPr>
          </a:p>
          <a:p>
            <a:r>
              <a:rPr lang="en-US" b="1" dirty="0" smtClean="0"/>
              <a:t>Word Wide Web</a:t>
            </a:r>
          </a:p>
          <a:p>
            <a:pPr lvl="1"/>
            <a:r>
              <a:rPr lang="en-US" b="1" dirty="0" err="1" smtClean="0"/>
              <a:t>Hitcount</a:t>
            </a:r>
            <a:r>
              <a:rPr lang="en-US" b="1" dirty="0" smtClean="0"/>
              <a:t> (Dice </a:t>
            </a:r>
            <a:r>
              <a:rPr lang="en-US" b="1" dirty="0" err="1" smtClean="0"/>
              <a:t>coeffient</a:t>
            </a:r>
            <a:r>
              <a:rPr lang="en-US" b="1" dirty="0" smtClean="0"/>
              <a:t>)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dirty="0" smtClean="0">
                <a:solidFill>
                  <a:schemeClr val="accent2"/>
                </a:solidFill>
              </a:rPr>
              <a:t>[</a:t>
            </a:r>
            <a:r>
              <a:rPr lang="de-DE" sz="2000" dirty="0" err="1" smtClean="0">
                <a:solidFill>
                  <a:schemeClr val="accent2"/>
                </a:solidFill>
              </a:rPr>
              <a:t>Kilgarriff</a:t>
            </a:r>
            <a:r>
              <a:rPr lang="de-DE" sz="2000" dirty="0" smtClean="0">
                <a:solidFill>
                  <a:schemeClr val="accent2"/>
                </a:solidFill>
              </a:rPr>
              <a:t> &amp; </a:t>
            </a:r>
            <a:r>
              <a:rPr lang="de-DE" sz="2000" dirty="0" err="1" smtClean="0">
                <a:solidFill>
                  <a:schemeClr val="accent2"/>
                </a:solidFill>
              </a:rPr>
              <a:t>Grefenstette</a:t>
            </a:r>
            <a:r>
              <a:rPr lang="de-DE" sz="2000" dirty="0" smtClean="0">
                <a:solidFill>
                  <a:schemeClr val="accent2"/>
                </a:solidFill>
              </a:rPr>
              <a:t>, CL `03]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Image search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Visually more relevant</a:t>
            </a:r>
          </a:p>
          <a:p>
            <a:pPr lvl="1"/>
            <a:r>
              <a:rPr lang="en-US" dirty="0" err="1" smtClean="0">
                <a:solidFill>
                  <a:schemeClr val="bg1"/>
                </a:solidFill>
              </a:rPr>
              <a:t>Hitcount</a:t>
            </a:r>
            <a:r>
              <a:rPr lang="en-US" dirty="0" smtClean="0">
                <a:solidFill>
                  <a:schemeClr val="bg1"/>
                </a:solidFill>
              </a:rPr>
              <a:t>  (Dice </a:t>
            </a:r>
            <a:r>
              <a:rPr lang="en-US" dirty="0" err="1" smtClean="0">
                <a:solidFill>
                  <a:schemeClr val="bg1"/>
                </a:solidFill>
              </a:rPr>
              <a:t>coeffient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741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Semantic Relatedness Measures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CVPR 2010 | What Helps Where - And Why?  Semantic Relatedness for Knowledge Transfer | Marcus Rohrbach | 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4610092" y="1592263"/>
            <a:ext cx="4281495" cy="4500562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40000" dist="63500" dir="63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1600" dirty="0" smtClean="0">
              <a:solidFill>
                <a:schemeClr val="tx1"/>
              </a:solidFill>
            </a:endParaRPr>
          </a:p>
        </p:txBody>
      </p:sp>
      <p:pic>
        <p:nvPicPr>
          <p:cNvPr id="39" name="Picture 6"/>
          <p:cNvPicPr>
            <a:picLocks noChangeAspect="1" noChangeArrowheads="1"/>
          </p:cNvPicPr>
          <p:nvPr/>
        </p:nvPicPr>
        <p:blipFill>
          <a:blip r:embed="rId3" cstate="print"/>
          <a:srcRect l="381" t="42492" r="69436" b="48511"/>
          <a:stretch>
            <a:fillRect/>
          </a:stretch>
        </p:blipFill>
        <p:spPr bwMode="auto">
          <a:xfrm>
            <a:off x="4640238" y="4618257"/>
            <a:ext cx="4151337" cy="754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6"/>
          <p:cNvPicPr>
            <a:picLocks noChangeAspect="1" noChangeArrowheads="1"/>
          </p:cNvPicPr>
          <p:nvPr/>
        </p:nvPicPr>
        <p:blipFill>
          <a:blip r:embed="rId3" cstate="print"/>
          <a:srcRect l="381" t="12419" r="78574" b="69819"/>
          <a:stretch>
            <a:fillRect/>
          </a:stretch>
        </p:blipFill>
        <p:spPr bwMode="auto">
          <a:xfrm>
            <a:off x="4664020" y="2587704"/>
            <a:ext cx="4112315" cy="2115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6"/>
          <p:cNvPicPr>
            <a:picLocks noChangeAspect="1" noChangeArrowheads="1"/>
          </p:cNvPicPr>
          <p:nvPr/>
        </p:nvPicPr>
        <p:blipFill>
          <a:blip r:embed="rId3" cstate="print"/>
          <a:srcRect l="69721" t="27453" r="15467" b="70585"/>
          <a:stretch>
            <a:fillRect/>
          </a:stretch>
        </p:blipFill>
        <p:spPr bwMode="auto">
          <a:xfrm>
            <a:off x="4664022" y="4284439"/>
            <a:ext cx="4134615" cy="333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Abgerundetes Rechteck 46"/>
          <p:cNvSpPr/>
          <p:nvPr/>
        </p:nvSpPr>
        <p:spPr>
          <a:xfrm>
            <a:off x="5636895" y="4275355"/>
            <a:ext cx="1127761" cy="312001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Gerade Verbindung mit Pfeil 48"/>
          <p:cNvCxnSpPr>
            <a:endCxn id="47" idx="1"/>
          </p:cNvCxnSpPr>
          <p:nvPr/>
        </p:nvCxnSpPr>
        <p:spPr>
          <a:xfrm>
            <a:off x="3814757" y="4343959"/>
            <a:ext cx="1822138" cy="873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51" name="Picture 8"/>
          <p:cNvPicPr>
            <a:picLocks noChangeAspect="1" noChangeArrowheads="1"/>
          </p:cNvPicPr>
          <p:nvPr/>
        </p:nvPicPr>
        <p:blipFill>
          <a:blip r:embed="rId4" cstate="print"/>
          <a:srcRect l="1498" t="20642" r="84266" b="73337"/>
          <a:stretch>
            <a:fillRect/>
          </a:stretch>
        </p:blipFill>
        <p:spPr bwMode="auto">
          <a:xfrm>
            <a:off x="5715008" y="1785926"/>
            <a:ext cx="1939031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3" cstate="print"/>
          <a:srcRect l="24334" t="18275" r="69609" b="74468"/>
          <a:stretch>
            <a:fillRect/>
          </a:stretch>
        </p:blipFill>
        <p:spPr bwMode="auto">
          <a:xfrm>
            <a:off x="7607948" y="3284984"/>
            <a:ext cx="1183627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Rechteck 47"/>
          <p:cNvSpPr/>
          <p:nvPr/>
        </p:nvSpPr>
        <p:spPr>
          <a:xfrm>
            <a:off x="4664022" y="2587704"/>
            <a:ext cx="4127553" cy="285752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9586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179388" lvl="1" indent="-179388"/>
            <a:r>
              <a:rPr lang="en-US" sz="2800" dirty="0" smtClean="0"/>
              <a:t>WordNet</a:t>
            </a:r>
            <a:endParaRPr lang="en-US" sz="2800" dirty="0" smtClean="0">
              <a:solidFill>
                <a:srgbClr val="F5A300"/>
              </a:solidFill>
            </a:endParaRPr>
          </a:p>
          <a:p>
            <a:pPr lvl="1"/>
            <a:r>
              <a:rPr lang="en-US" dirty="0" smtClean="0"/>
              <a:t>Lin measure </a:t>
            </a:r>
            <a:br>
              <a:rPr lang="en-US" dirty="0" smtClean="0"/>
            </a:br>
            <a:r>
              <a:rPr lang="en-US" sz="2200" dirty="0" smtClean="0">
                <a:solidFill>
                  <a:schemeClr val="accent2"/>
                </a:solidFill>
              </a:rPr>
              <a:t>[</a:t>
            </a:r>
            <a:r>
              <a:rPr lang="de-DE" sz="2200" dirty="0" err="1" smtClean="0">
                <a:solidFill>
                  <a:schemeClr val="accent2"/>
                </a:solidFill>
              </a:rPr>
              <a:t>Budanitsky</a:t>
            </a:r>
            <a:r>
              <a:rPr lang="de-DE" sz="2200" dirty="0" smtClean="0">
                <a:solidFill>
                  <a:schemeClr val="accent2"/>
                </a:solidFill>
              </a:rPr>
              <a:t> &amp; Hirst,</a:t>
            </a:r>
            <a:r>
              <a:rPr lang="en-US" sz="2200" dirty="0" smtClean="0">
                <a:solidFill>
                  <a:schemeClr val="accent2"/>
                </a:solidFill>
              </a:rPr>
              <a:t> CL `06]</a:t>
            </a:r>
            <a:endParaRPr lang="en-US" dirty="0" smtClean="0">
              <a:solidFill>
                <a:schemeClr val="accent2"/>
              </a:solidFill>
            </a:endParaRPr>
          </a:p>
          <a:p>
            <a:r>
              <a:rPr lang="en-US" dirty="0" smtClean="0"/>
              <a:t>Wikipedia</a:t>
            </a:r>
          </a:p>
          <a:p>
            <a:pPr lvl="1"/>
            <a:r>
              <a:rPr lang="de-DE" dirty="0" smtClean="0"/>
              <a:t>Explicit </a:t>
            </a:r>
            <a:r>
              <a:rPr lang="de-DE" dirty="0" err="1" smtClean="0"/>
              <a:t>Semantic</a:t>
            </a:r>
            <a:r>
              <a:rPr lang="de-DE" dirty="0" smtClean="0"/>
              <a:t> Analysis</a:t>
            </a:r>
            <a:r>
              <a:rPr lang="de-DE" b="1" dirty="0" smtClean="0"/>
              <a:t/>
            </a:r>
            <a:br>
              <a:rPr lang="de-DE" b="1" dirty="0" smtClean="0"/>
            </a:br>
            <a:r>
              <a:rPr lang="de-DE" sz="2000" dirty="0" smtClean="0">
                <a:solidFill>
                  <a:schemeClr val="accent2"/>
                </a:solidFill>
              </a:rPr>
              <a:t>[</a:t>
            </a:r>
            <a:r>
              <a:rPr lang="de-DE" sz="2000" dirty="0" err="1" smtClean="0">
                <a:solidFill>
                  <a:schemeClr val="accent2"/>
                </a:solidFill>
              </a:rPr>
              <a:t>Gabrilovich</a:t>
            </a:r>
            <a:r>
              <a:rPr lang="de-DE" sz="2000" dirty="0" smtClean="0">
                <a:solidFill>
                  <a:schemeClr val="accent2"/>
                </a:solidFill>
              </a:rPr>
              <a:t> &amp; </a:t>
            </a:r>
            <a:r>
              <a:rPr lang="de-DE" sz="2000" dirty="0" err="1" smtClean="0">
                <a:solidFill>
                  <a:schemeClr val="accent2"/>
                </a:solidFill>
              </a:rPr>
              <a:t>MarkovitchI</a:t>
            </a:r>
            <a:r>
              <a:rPr lang="de-DE" sz="2000" dirty="0" smtClean="0">
                <a:solidFill>
                  <a:schemeClr val="accent2"/>
                </a:solidFill>
              </a:rPr>
              <a:t>, IJCAI `07]</a:t>
            </a:r>
            <a:endParaRPr lang="en-US" sz="2000" dirty="0" smtClean="0">
              <a:solidFill>
                <a:schemeClr val="accent2"/>
              </a:solidFill>
            </a:endParaRPr>
          </a:p>
          <a:p>
            <a:r>
              <a:rPr lang="en-US" dirty="0" smtClean="0"/>
              <a:t>Word Wide Web</a:t>
            </a:r>
          </a:p>
          <a:p>
            <a:pPr lvl="1"/>
            <a:r>
              <a:rPr lang="en-US" dirty="0" err="1" smtClean="0"/>
              <a:t>Hitcount</a:t>
            </a:r>
            <a:r>
              <a:rPr lang="en-US" dirty="0" smtClean="0"/>
              <a:t> (Dice </a:t>
            </a:r>
            <a:r>
              <a:rPr lang="en-US" dirty="0" err="1" smtClean="0"/>
              <a:t>coeffient</a:t>
            </a:r>
            <a:r>
              <a:rPr lang="en-US" dirty="0" smtClean="0"/>
              <a:t>)</a:t>
            </a:r>
            <a:br>
              <a:rPr lang="en-US" dirty="0" smtClean="0"/>
            </a:br>
            <a:r>
              <a:rPr lang="en-US" sz="2000" dirty="0" smtClean="0">
                <a:solidFill>
                  <a:schemeClr val="accent2"/>
                </a:solidFill>
              </a:rPr>
              <a:t>[</a:t>
            </a:r>
            <a:r>
              <a:rPr lang="de-DE" sz="2000" dirty="0" err="1" smtClean="0">
                <a:solidFill>
                  <a:schemeClr val="accent2"/>
                </a:solidFill>
              </a:rPr>
              <a:t>Kilgarriff</a:t>
            </a:r>
            <a:r>
              <a:rPr lang="de-DE" sz="2000" dirty="0" smtClean="0">
                <a:solidFill>
                  <a:schemeClr val="accent2"/>
                </a:solidFill>
              </a:rPr>
              <a:t> &amp; </a:t>
            </a:r>
            <a:r>
              <a:rPr lang="de-DE" sz="2000" dirty="0" err="1" smtClean="0">
                <a:solidFill>
                  <a:schemeClr val="accent2"/>
                </a:solidFill>
              </a:rPr>
              <a:t>Grefenstette</a:t>
            </a:r>
            <a:r>
              <a:rPr lang="de-DE" sz="2000" dirty="0" smtClean="0">
                <a:solidFill>
                  <a:schemeClr val="accent2"/>
                </a:solidFill>
              </a:rPr>
              <a:t>, CL `03]</a:t>
            </a:r>
          </a:p>
          <a:p>
            <a:r>
              <a:rPr lang="en-US" b="1" dirty="0" smtClean="0"/>
              <a:t>Image search</a:t>
            </a:r>
          </a:p>
          <a:p>
            <a:pPr lvl="1"/>
            <a:r>
              <a:rPr lang="en-US" b="1" dirty="0" smtClean="0"/>
              <a:t>Visually more relevant</a:t>
            </a:r>
          </a:p>
          <a:p>
            <a:pPr lvl="1"/>
            <a:r>
              <a:rPr lang="en-US" b="1" dirty="0" err="1" smtClean="0"/>
              <a:t>Hitcount</a:t>
            </a:r>
            <a:r>
              <a:rPr lang="en-US" b="1" dirty="0" smtClean="0"/>
              <a:t>  (Dice </a:t>
            </a:r>
            <a:r>
              <a:rPr lang="en-US" b="1" dirty="0" err="1" smtClean="0"/>
              <a:t>coeffient</a:t>
            </a:r>
            <a:r>
              <a:rPr lang="en-US" b="1" dirty="0" smtClean="0"/>
              <a:t>)</a:t>
            </a:r>
            <a:endParaRPr lang="en-US" dirty="0" smtClean="0"/>
          </a:p>
        </p:txBody>
      </p:sp>
      <p:sp>
        <p:nvSpPr>
          <p:cNvPr id="1741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Semantic Relatedness Measures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CVPR 2010 | What Helps Where - And Why?  Semantic Relatedness for Knowledge Transfer | Marcus Rohrbach | 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4610092" y="1592263"/>
            <a:ext cx="4281495" cy="4500562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40000" dist="63500" dir="63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1600" dirty="0" smtClean="0">
              <a:solidFill>
                <a:schemeClr val="tx1"/>
              </a:solidFill>
            </a:endParaRPr>
          </a:p>
        </p:txBody>
      </p:sp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3" cstate="print"/>
          <a:srcRect l="1498" t="20642" r="84266" b="73337"/>
          <a:stretch>
            <a:fillRect/>
          </a:stretch>
        </p:blipFill>
        <p:spPr bwMode="auto">
          <a:xfrm>
            <a:off x="7072330" y="4929198"/>
            <a:ext cx="1357322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35825" y="5460842"/>
            <a:ext cx="1005033" cy="3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feld 15"/>
          <p:cNvSpPr txBox="1"/>
          <p:nvPr/>
        </p:nvSpPr>
        <p:spPr>
          <a:xfrm>
            <a:off x="4714876" y="2139727"/>
            <a:ext cx="1643074" cy="207848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tx1"/>
                </a:solidFill>
                <a:cs typeface="Times New Roman" pitchFamily="18" charset="0"/>
              </a:rPr>
              <a:t>We watched a </a:t>
            </a:r>
            <a:r>
              <a:rPr lang="en-US" b="1" i="1" dirty="0" smtClean="0">
                <a:solidFill>
                  <a:schemeClr val="tx1"/>
                </a:solidFill>
                <a:cs typeface="Times New Roman" pitchFamily="18" charset="0"/>
              </a:rPr>
              <a:t>horse</a:t>
            </a:r>
            <a:r>
              <a:rPr lang="en-US" i="1" dirty="0" smtClean="0">
                <a:solidFill>
                  <a:schemeClr val="tx1"/>
                </a:solidFill>
                <a:cs typeface="Times New Roman" pitchFamily="18" charset="0"/>
              </a:rPr>
              <a:t> race yesterday. [..] Tomorrow we go in the zoo to look at the baby </a:t>
            </a:r>
            <a:r>
              <a:rPr lang="en-US" b="1" i="1" dirty="0" smtClean="0">
                <a:solidFill>
                  <a:schemeClr val="tx1"/>
                </a:solidFill>
                <a:cs typeface="Times New Roman" pitchFamily="18" charset="0"/>
              </a:rPr>
              <a:t>elephant</a:t>
            </a:r>
            <a:r>
              <a:rPr lang="en-US" i="1" dirty="0" smtClean="0">
                <a:solidFill>
                  <a:schemeClr val="tx1"/>
                </a:solidFill>
                <a:cs typeface="Times New Roman" pitchFamily="18" charset="0"/>
              </a:rPr>
              <a:t>.</a:t>
            </a:r>
            <a:endParaRPr lang="de-DE" i="1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6572264" y="3571876"/>
            <a:ext cx="2183472" cy="64633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i="1" dirty="0" smtClean="0">
                <a:solidFill>
                  <a:schemeClr val="tx1"/>
                </a:solidFill>
                <a:cs typeface="Times New Roman" pitchFamily="18" charset="0"/>
              </a:rPr>
              <a:t>„</a:t>
            </a:r>
            <a:r>
              <a:rPr lang="de-DE" i="1" dirty="0" err="1" smtClean="0">
                <a:solidFill>
                  <a:schemeClr val="tx1"/>
                </a:solidFill>
                <a:cs typeface="Times New Roman" pitchFamily="18" charset="0"/>
              </a:rPr>
              <a:t>the</a:t>
            </a:r>
            <a:r>
              <a:rPr lang="de-DE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de-DE" i="1" dirty="0" err="1" smtClean="0">
                <a:solidFill>
                  <a:schemeClr val="tx1"/>
                </a:solidFill>
                <a:cs typeface="Times New Roman" pitchFamily="18" charset="0"/>
              </a:rPr>
              <a:t>dance</a:t>
            </a:r>
            <a:r>
              <a:rPr lang="de-DE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de-DE" i="1" dirty="0" err="1" smtClean="0">
                <a:solidFill>
                  <a:schemeClr val="tx1"/>
                </a:solidFill>
                <a:cs typeface="Times New Roman" pitchFamily="18" charset="0"/>
              </a:rPr>
              <a:t>of</a:t>
            </a:r>
            <a:r>
              <a:rPr lang="de-DE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de-DE" i="1" dirty="0" err="1" smtClean="0">
                <a:solidFill>
                  <a:schemeClr val="tx1"/>
                </a:solidFill>
                <a:cs typeface="Times New Roman" pitchFamily="18" charset="0"/>
              </a:rPr>
              <a:t>the</a:t>
            </a:r>
            <a:r>
              <a:rPr lang="de-DE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de-DE" b="1" i="1" dirty="0" err="1" smtClean="0">
                <a:solidFill>
                  <a:schemeClr val="tx1"/>
                </a:solidFill>
                <a:cs typeface="Times New Roman" pitchFamily="18" charset="0"/>
              </a:rPr>
              <a:t>horse</a:t>
            </a:r>
            <a:r>
              <a:rPr lang="de-DE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de-DE" i="1" dirty="0" err="1" smtClean="0">
                <a:solidFill>
                  <a:schemeClr val="tx1"/>
                </a:solidFill>
                <a:cs typeface="Times New Roman" pitchFamily="18" charset="0"/>
              </a:rPr>
              <a:t>and</a:t>
            </a:r>
            <a:r>
              <a:rPr lang="de-DE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de-DE" b="1" i="1" dirty="0" err="1" smtClean="0">
                <a:solidFill>
                  <a:schemeClr val="tx1"/>
                </a:solidFill>
                <a:cs typeface="Times New Roman" pitchFamily="18" charset="0"/>
              </a:rPr>
              <a:t>elephant</a:t>
            </a:r>
            <a:r>
              <a:rPr lang="de-DE" i="1" dirty="0" smtClean="0">
                <a:solidFill>
                  <a:schemeClr val="tx1"/>
                </a:solidFill>
                <a:cs typeface="Times New Roman" pitchFamily="18" charset="0"/>
              </a:rPr>
              <a:t>“</a:t>
            </a:r>
            <a:endParaRPr lang="de-DE" i="1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4714876" y="1660312"/>
            <a:ext cx="16430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</a:rPr>
              <a:t>web search</a:t>
            </a:r>
          </a:p>
        </p:txBody>
      </p:sp>
      <p:sp>
        <p:nvSpPr>
          <p:cNvPr id="20" name="Rechteck 19"/>
          <p:cNvSpPr/>
          <p:nvPr/>
        </p:nvSpPr>
        <p:spPr>
          <a:xfrm>
            <a:off x="6572264" y="1660312"/>
            <a:ext cx="21834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</a:rPr>
              <a:t>image search</a:t>
            </a:r>
          </a:p>
        </p:txBody>
      </p:sp>
      <p:sp>
        <p:nvSpPr>
          <p:cNvPr id="22" name="Rechteck 21"/>
          <p:cNvSpPr/>
          <p:nvPr/>
        </p:nvSpPr>
        <p:spPr>
          <a:xfrm>
            <a:off x="6572263" y="2071678"/>
            <a:ext cx="2319323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200" dirty="0" smtClean="0">
                <a:solidFill>
                  <a:schemeClr val="accent2"/>
                </a:solidFill>
              </a:rPr>
              <a:t>[</a:t>
            </a:r>
            <a:r>
              <a:rPr lang="de-DE" sz="1200" dirty="0" smtClean="0">
                <a:solidFill>
                  <a:schemeClr val="accent2"/>
                </a:solidFill>
              </a:rPr>
              <a:t>http://www.flickr.com/photos/</a:t>
            </a:r>
            <a:br>
              <a:rPr lang="de-DE" sz="1200" dirty="0" smtClean="0">
                <a:solidFill>
                  <a:schemeClr val="accent2"/>
                </a:solidFill>
              </a:rPr>
            </a:br>
            <a:r>
              <a:rPr lang="de-DE" sz="1200" dirty="0" smtClean="0">
                <a:solidFill>
                  <a:schemeClr val="accent2"/>
                </a:solidFill>
              </a:rPr>
              <a:t> </a:t>
            </a:r>
            <a:r>
              <a:rPr lang="de-DE" sz="1200" dirty="0" err="1" smtClean="0">
                <a:solidFill>
                  <a:schemeClr val="accent2"/>
                </a:solidFill>
              </a:rPr>
              <a:t>lahierophant</a:t>
            </a:r>
            <a:r>
              <a:rPr lang="de-DE" sz="1200" dirty="0" smtClean="0">
                <a:solidFill>
                  <a:schemeClr val="accent2"/>
                </a:solidFill>
              </a:rPr>
              <a:t>/2099973716/]</a:t>
            </a:r>
            <a:endParaRPr lang="de-DE" sz="1200" dirty="0"/>
          </a:p>
        </p:txBody>
      </p:sp>
      <p:pic>
        <p:nvPicPr>
          <p:cNvPr id="259075" name="Picture 3"/>
          <p:cNvPicPr>
            <a:picLocks noChangeAspect="1" noChangeArrowheads="1"/>
          </p:cNvPicPr>
          <p:nvPr/>
        </p:nvPicPr>
        <p:blipFill>
          <a:blip r:embed="rId5" cstate="print"/>
          <a:srcRect l="22396" t="41250" r="49722" b="38509"/>
          <a:stretch>
            <a:fillRect/>
          </a:stretch>
        </p:blipFill>
        <p:spPr bwMode="auto">
          <a:xfrm>
            <a:off x="6572264" y="2500306"/>
            <a:ext cx="2183472" cy="990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8"/>
          <p:cNvPicPr>
            <a:picLocks noChangeAspect="1" noChangeArrowheads="1"/>
          </p:cNvPicPr>
          <p:nvPr/>
        </p:nvPicPr>
        <p:blipFill>
          <a:blip r:embed="rId3" cstate="print"/>
          <a:srcRect l="1498" t="20642" r="84266" b="73337"/>
          <a:stretch>
            <a:fillRect/>
          </a:stretch>
        </p:blipFill>
        <p:spPr bwMode="auto">
          <a:xfrm>
            <a:off x="4857752" y="4929198"/>
            <a:ext cx="1357322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hteck 25"/>
          <p:cNvSpPr/>
          <p:nvPr/>
        </p:nvSpPr>
        <p:spPr>
          <a:xfrm>
            <a:off x="4714876" y="4274114"/>
            <a:ext cx="16430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Incidental </a:t>
            </a:r>
            <a:br>
              <a:rPr lang="en-US" dirty="0" smtClean="0">
                <a:latin typeface="+mj-lt"/>
              </a:rPr>
            </a:br>
            <a:r>
              <a:rPr lang="en-US" dirty="0" smtClean="0">
                <a:latin typeface="+mj-lt"/>
              </a:rPr>
              <a:t>co-</a:t>
            </a:r>
            <a:r>
              <a:rPr lang="en-US" dirty="0" err="1" smtClean="0">
                <a:latin typeface="+mj-lt"/>
              </a:rPr>
              <a:t>occurence</a:t>
            </a:r>
            <a:endParaRPr lang="en-US" dirty="0" smtClean="0">
              <a:latin typeface="+mj-lt"/>
            </a:endParaRPr>
          </a:p>
        </p:txBody>
      </p:sp>
      <p:sp>
        <p:nvSpPr>
          <p:cNvPr id="28" name="Rechteck 27"/>
          <p:cNvSpPr/>
          <p:nvPr/>
        </p:nvSpPr>
        <p:spPr>
          <a:xfrm>
            <a:off x="6572264" y="4274114"/>
            <a:ext cx="2183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Terms refer to same entity (the image)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0962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Performance of supervised approach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CVPR 2010 | What Helps Where - And Why?  Semantic Relatedness for Knowledge Transfer | Marcus Rohrbach | </a:t>
            </a:r>
            <a:endParaRPr lang="de-DE" dirty="0"/>
          </a:p>
        </p:txBody>
      </p:sp>
      <p:graphicFrame>
        <p:nvGraphicFramePr>
          <p:cNvPr id="7" name="Diagramm 6"/>
          <p:cNvGraphicFramePr/>
          <p:nvPr/>
        </p:nvGraphicFramePr>
        <p:xfrm>
          <a:off x="4876817" y="1450848"/>
          <a:ext cx="4391026" cy="28354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Inhaltsplatzhalt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4719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4427984" y="4286250"/>
            <a:ext cx="4463603" cy="1857394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40000" dist="63500" dir="63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355600" indent="-355600" defTabSz="273050"/>
            <a:r>
              <a:rPr lang="en-US" sz="2000" dirty="0" smtClean="0">
                <a:solidFill>
                  <a:schemeClr val="accent2"/>
                </a:solidFill>
              </a:rPr>
              <a:t>Querying: abbreviation</a:t>
            </a:r>
            <a:br>
              <a:rPr lang="en-US" sz="2000" dirty="0" smtClean="0">
                <a:solidFill>
                  <a:schemeClr val="accent2"/>
                </a:solidFill>
              </a:rPr>
            </a:br>
            <a:r>
              <a:rPr lang="en-US" sz="2000" i="1" dirty="0" smtClean="0">
                <a:solidFill>
                  <a:schemeClr val="accent2"/>
                </a:solidFill>
              </a:rPr>
              <a:t>agile</a:t>
            </a:r>
          </a:p>
          <a:p>
            <a:pPr marL="355600" indent="-355600" defTabSz="273050"/>
            <a:endParaRPr lang="en-US" sz="800" dirty="0" smtClean="0">
              <a:solidFill>
                <a:schemeClr val="tx1"/>
              </a:solidFill>
            </a:endParaRPr>
          </a:p>
          <a:p>
            <a:pPr marL="355600" indent="-355600" defTabSz="273050"/>
            <a:r>
              <a:rPr lang="en-US" sz="2000" dirty="0" smtClean="0">
                <a:solidFill>
                  <a:schemeClr val="tx1"/>
                </a:solidFill>
              </a:rPr>
              <a:t>Manual supervision: detailed description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i="1" dirty="0" smtClean="0">
                <a:solidFill>
                  <a:schemeClr val="tx1"/>
                </a:solidFill>
              </a:rPr>
              <a:t>“having a high degree of </a:t>
            </a:r>
            <a:br>
              <a:rPr lang="en-US" sz="2000" i="1" dirty="0" smtClean="0">
                <a:solidFill>
                  <a:schemeClr val="tx1"/>
                </a:solidFill>
              </a:rPr>
            </a:br>
            <a:r>
              <a:rPr lang="en-US" sz="2000" i="1" dirty="0" smtClean="0">
                <a:solidFill>
                  <a:schemeClr val="tx1"/>
                </a:solidFill>
              </a:rPr>
              <a:t>physical coordination”</a:t>
            </a:r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250825" y="1592263"/>
            <a:ext cx="4749803" cy="4500562"/>
          </a:xfrm>
        </p:spPr>
        <p:txBody>
          <a:bodyPr>
            <a:normAutofit fontScale="92500"/>
          </a:bodyPr>
          <a:lstStyle/>
          <a:p>
            <a:r>
              <a:rPr lang="en-US" sz="2300" b="1" dirty="0" smtClean="0"/>
              <a:t>Performance of queried association</a:t>
            </a:r>
          </a:p>
          <a:p>
            <a:pPr lvl="1"/>
            <a:r>
              <a:rPr lang="en-US" sz="2000" b="1" dirty="0" smtClean="0"/>
              <a:t>Encouraging</a:t>
            </a:r>
          </a:p>
          <a:p>
            <a:pPr lvl="1"/>
            <a:r>
              <a:rPr lang="en-US" sz="2000" b="1" dirty="0" smtClean="0"/>
              <a:t>Below manual supervision</a:t>
            </a:r>
          </a:p>
          <a:p>
            <a:r>
              <a:rPr lang="en-US" sz="2300" dirty="0" smtClean="0">
                <a:solidFill>
                  <a:schemeClr val="bg1"/>
                </a:solidFill>
              </a:rPr>
              <a:t>Image search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Based on image related text</a:t>
            </a:r>
          </a:p>
          <a:p>
            <a:r>
              <a:rPr lang="en-US" sz="2300" dirty="0" smtClean="0">
                <a:solidFill>
                  <a:schemeClr val="bg1"/>
                </a:solidFill>
              </a:rPr>
              <a:t>Wikipedia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Robust resource</a:t>
            </a:r>
          </a:p>
          <a:p>
            <a:r>
              <a:rPr lang="en-US" sz="2300" dirty="0" smtClean="0">
                <a:solidFill>
                  <a:schemeClr val="bg1"/>
                </a:solidFill>
              </a:rPr>
              <a:t>Yahoo Web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Very noisy resource</a:t>
            </a:r>
          </a:p>
          <a:p>
            <a:r>
              <a:rPr lang="en-US" sz="2300" b="1" dirty="0" smtClean="0">
                <a:solidFill>
                  <a:schemeClr val="bg1"/>
                </a:solidFill>
              </a:rPr>
              <a:t>WordNet</a:t>
            </a:r>
          </a:p>
          <a:p>
            <a:pPr lvl="1"/>
            <a:r>
              <a:rPr lang="en-US" sz="2000" b="1" dirty="0" smtClean="0">
                <a:solidFill>
                  <a:schemeClr val="bg1"/>
                </a:solidFill>
              </a:rPr>
              <a:t>Path length poor  indicator of</a:t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class-attribute associations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Querying class-attribute association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CVPR 2010 | What Helps Where - And Why?  Semantic Relatedness for Knowledge Transfer | Marcus Rohrbach | </a:t>
            </a:r>
            <a:endParaRPr lang="de-DE" dirty="0"/>
          </a:p>
        </p:txBody>
      </p:sp>
      <p:graphicFrame>
        <p:nvGraphicFramePr>
          <p:cNvPr id="7" name="Diagramm 6"/>
          <p:cNvGraphicFramePr/>
          <p:nvPr/>
        </p:nvGraphicFramePr>
        <p:xfrm>
          <a:off x="4876817" y="1450848"/>
          <a:ext cx="4391026" cy="28354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51855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250825" y="1592263"/>
            <a:ext cx="4729184" cy="4500562"/>
          </a:xfrm>
        </p:spPr>
        <p:txBody>
          <a:bodyPr>
            <a:normAutofit fontScale="92500"/>
          </a:bodyPr>
          <a:lstStyle/>
          <a:p>
            <a:r>
              <a:rPr lang="en-US" sz="2300" dirty="0" smtClean="0"/>
              <a:t>Performance of queried association</a:t>
            </a:r>
          </a:p>
          <a:p>
            <a:pPr lvl="1"/>
            <a:r>
              <a:rPr lang="en-US" sz="2000" dirty="0" smtClean="0"/>
              <a:t>Encouraging</a:t>
            </a:r>
          </a:p>
          <a:p>
            <a:pPr lvl="1"/>
            <a:r>
              <a:rPr lang="en-US" sz="2000" dirty="0" smtClean="0"/>
              <a:t>Below manual supervision</a:t>
            </a:r>
          </a:p>
          <a:p>
            <a:r>
              <a:rPr lang="en-US" sz="2300" b="1" dirty="0" smtClean="0"/>
              <a:t>Image search (Yahoo </a:t>
            </a:r>
            <a:r>
              <a:rPr lang="en-US" sz="2300" b="1" dirty="0" err="1" smtClean="0"/>
              <a:t>Img</a:t>
            </a:r>
            <a:r>
              <a:rPr lang="en-US" sz="2300" b="1" dirty="0" smtClean="0"/>
              <a:t>, Flickr)</a:t>
            </a:r>
          </a:p>
          <a:p>
            <a:pPr lvl="1"/>
            <a:r>
              <a:rPr lang="en-US" sz="2000" b="1" dirty="0" smtClean="0"/>
              <a:t>Based on image related text</a:t>
            </a:r>
          </a:p>
          <a:p>
            <a:r>
              <a:rPr lang="en-US" sz="2300" b="1" dirty="0" smtClean="0"/>
              <a:t>Wikipedia</a:t>
            </a:r>
          </a:p>
          <a:p>
            <a:pPr lvl="1"/>
            <a:r>
              <a:rPr lang="en-US" sz="2000" b="1" dirty="0" smtClean="0"/>
              <a:t>Robust resource (definition texts)</a:t>
            </a:r>
          </a:p>
          <a:p>
            <a:r>
              <a:rPr lang="en-US" sz="2300" dirty="0" smtClean="0">
                <a:solidFill>
                  <a:schemeClr val="bg1"/>
                </a:solidFill>
              </a:rPr>
              <a:t>Yahoo Web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Very noisy resource</a:t>
            </a:r>
          </a:p>
          <a:p>
            <a:r>
              <a:rPr lang="en-US" sz="2300" b="1" dirty="0" smtClean="0">
                <a:solidFill>
                  <a:schemeClr val="bg1"/>
                </a:solidFill>
              </a:rPr>
              <a:t>WordNet</a:t>
            </a:r>
          </a:p>
          <a:p>
            <a:pPr lvl="1"/>
            <a:r>
              <a:rPr lang="en-US" sz="2000" b="1" dirty="0" smtClean="0">
                <a:solidFill>
                  <a:schemeClr val="bg1"/>
                </a:solidFill>
              </a:rPr>
              <a:t>Path length poor  indicator of</a:t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class-attribute associations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Querying class-attribute association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CVPR 2010 | What Helps Where - And Why?  Semantic Relatedness for Knowledge Transfer | Marcus Rohrbach | </a:t>
            </a:r>
            <a:endParaRPr lang="de-DE" dirty="0"/>
          </a:p>
        </p:txBody>
      </p:sp>
      <p:sp>
        <p:nvSpPr>
          <p:cNvPr id="9" name="Rechteck 8"/>
          <p:cNvSpPr/>
          <p:nvPr/>
        </p:nvSpPr>
        <p:spPr>
          <a:xfrm>
            <a:off x="4980009" y="4269027"/>
            <a:ext cx="3911579" cy="1874617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40000" dist="63500" dir="63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1600" dirty="0" smtClean="0">
              <a:solidFill>
                <a:schemeClr val="tx1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5388924" y="5765836"/>
            <a:ext cx="3397918" cy="276999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de-DE" i="1" dirty="0" err="1" smtClean="0">
                <a:solidFill>
                  <a:schemeClr val="tx1"/>
                </a:solidFill>
                <a:cs typeface="Times New Roman" pitchFamily="18" charset="0"/>
              </a:rPr>
              <a:t>the</a:t>
            </a:r>
            <a:r>
              <a:rPr lang="de-DE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de-DE" i="1" dirty="0" err="1" smtClean="0">
                <a:solidFill>
                  <a:schemeClr val="tx1"/>
                </a:solidFill>
                <a:cs typeface="Times New Roman" pitchFamily="18" charset="0"/>
              </a:rPr>
              <a:t>dance</a:t>
            </a:r>
            <a:r>
              <a:rPr lang="de-DE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de-DE" i="1" dirty="0" err="1" smtClean="0">
                <a:solidFill>
                  <a:schemeClr val="tx1"/>
                </a:solidFill>
                <a:cs typeface="Times New Roman" pitchFamily="18" charset="0"/>
              </a:rPr>
              <a:t>of</a:t>
            </a:r>
            <a:r>
              <a:rPr lang="de-DE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de-DE" i="1" dirty="0" err="1" smtClean="0">
                <a:solidFill>
                  <a:schemeClr val="tx1"/>
                </a:solidFill>
                <a:cs typeface="Times New Roman" pitchFamily="18" charset="0"/>
              </a:rPr>
              <a:t>the</a:t>
            </a:r>
            <a:r>
              <a:rPr lang="de-DE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de-DE" b="1" i="1" dirty="0" err="1" smtClean="0">
                <a:solidFill>
                  <a:schemeClr val="tx1"/>
                </a:solidFill>
                <a:cs typeface="Times New Roman" pitchFamily="18" charset="0"/>
              </a:rPr>
              <a:t>horse</a:t>
            </a:r>
            <a:r>
              <a:rPr lang="de-DE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de-DE" i="1" dirty="0" err="1" smtClean="0">
                <a:solidFill>
                  <a:schemeClr val="tx1"/>
                </a:solidFill>
                <a:cs typeface="Times New Roman" pitchFamily="18" charset="0"/>
              </a:rPr>
              <a:t>and</a:t>
            </a:r>
            <a:r>
              <a:rPr lang="de-DE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de-DE" b="1" i="1" dirty="0" err="1" smtClean="0">
                <a:solidFill>
                  <a:schemeClr val="tx1"/>
                </a:solidFill>
                <a:cs typeface="Times New Roman" pitchFamily="18" charset="0"/>
              </a:rPr>
              <a:t>elephant</a:t>
            </a:r>
            <a:endParaRPr lang="de-DE" b="1" i="1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6103304" y="4324934"/>
            <a:ext cx="21834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</a:rPr>
              <a:t>image search</a:t>
            </a: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2" cstate="print"/>
          <a:srcRect l="22396" t="41250" r="49722" b="38509"/>
          <a:stretch>
            <a:fillRect/>
          </a:stretch>
        </p:blipFill>
        <p:spPr bwMode="auto">
          <a:xfrm>
            <a:off x="6103304" y="4703732"/>
            <a:ext cx="2183472" cy="990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Diagramm 9"/>
          <p:cNvGraphicFramePr/>
          <p:nvPr/>
        </p:nvGraphicFramePr>
        <p:xfrm>
          <a:off x="4876817" y="1450848"/>
          <a:ext cx="4391026" cy="28354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Abgerundetes Rechteck 10"/>
          <p:cNvSpPr/>
          <p:nvPr/>
        </p:nvSpPr>
        <p:spPr>
          <a:xfrm>
            <a:off x="5500694" y="2357430"/>
            <a:ext cx="3286148" cy="857256"/>
          </a:xfrm>
          <a:prstGeom prst="roundRect">
            <a:avLst/>
          </a:prstGeom>
          <a:solidFill>
            <a:srgbClr val="F5A300">
              <a:alpha val="20000"/>
            </a:srgbClr>
          </a:solidFill>
          <a:ln>
            <a:solidFill>
              <a:srgbClr val="F5A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3459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250825" y="1592263"/>
            <a:ext cx="4749803" cy="4500562"/>
          </a:xfrm>
        </p:spPr>
        <p:txBody>
          <a:bodyPr>
            <a:normAutofit lnSpcReduction="10000"/>
          </a:bodyPr>
          <a:lstStyle/>
          <a:p>
            <a:r>
              <a:rPr lang="en-US" sz="2300" dirty="0" smtClean="0"/>
              <a:t>Performance of queried association</a:t>
            </a:r>
          </a:p>
          <a:p>
            <a:pPr lvl="1"/>
            <a:r>
              <a:rPr lang="en-US" sz="2000" dirty="0" smtClean="0"/>
              <a:t>Encouraging</a:t>
            </a:r>
          </a:p>
          <a:p>
            <a:pPr lvl="1"/>
            <a:r>
              <a:rPr lang="en-US" sz="2000" dirty="0" smtClean="0"/>
              <a:t>Below manual supervision</a:t>
            </a:r>
          </a:p>
          <a:p>
            <a:r>
              <a:rPr lang="en-US" sz="2300" dirty="0" smtClean="0"/>
              <a:t>Image search (Yahoo </a:t>
            </a:r>
            <a:r>
              <a:rPr lang="en-US" sz="2300" dirty="0" err="1" smtClean="0"/>
              <a:t>Img</a:t>
            </a:r>
            <a:r>
              <a:rPr lang="en-US" sz="2300" dirty="0" smtClean="0"/>
              <a:t>, Flickr)</a:t>
            </a:r>
          </a:p>
          <a:p>
            <a:pPr lvl="1"/>
            <a:r>
              <a:rPr lang="en-US" sz="2000" dirty="0" smtClean="0"/>
              <a:t>Based on image related text</a:t>
            </a:r>
          </a:p>
          <a:p>
            <a:r>
              <a:rPr lang="en-US" sz="2300" dirty="0" smtClean="0"/>
              <a:t>Wikipedia</a:t>
            </a:r>
          </a:p>
          <a:p>
            <a:pPr lvl="1"/>
            <a:r>
              <a:rPr lang="en-US" sz="2000" dirty="0" smtClean="0"/>
              <a:t>Robust resource (definition text)</a:t>
            </a:r>
          </a:p>
          <a:p>
            <a:r>
              <a:rPr lang="en-US" sz="2300" b="1" dirty="0" smtClean="0"/>
              <a:t>Yahoo Web</a:t>
            </a:r>
          </a:p>
          <a:p>
            <a:pPr lvl="1"/>
            <a:r>
              <a:rPr lang="en-US" sz="2000" b="1" dirty="0" smtClean="0"/>
              <a:t>Very noisy resource</a:t>
            </a:r>
          </a:p>
          <a:p>
            <a:r>
              <a:rPr lang="en-US" sz="2300" b="1" dirty="0" smtClean="0">
                <a:solidFill>
                  <a:schemeClr val="bg1"/>
                </a:solidFill>
              </a:rPr>
              <a:t>WordNet</a:t>
            </a:r>
          </a:p>
          <a:p>
            <a:pPr lvl="1"/>
            <a:r>
              <a:rPr lang="en-US" sz="2000" b="1" dirty="0" smtClean="0">
                <a:solidFill>
                  <a:schemeClr val="bg1"/>
                </a:solidFill>
              </a:rPr>
              <a:t>Path length poor  indicator of</a:t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class-attribute associations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Querying class-attribute association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CVPR 2010 | What Helps Where - And Why?  Semantic Relatedness for Knowledge Transfer | Marcus Rohrbach | </a:t>
            </a:r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5000628" y="4357693"/>
            <a:ext cx="3890959" cy="1071571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40000" dist="63500" dir="63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cs typeface="Times New Roman" pitchFamily="18" charset="0"/>
              </a:rPr>
              <a:t>Noise:</a:t>
            </a:r>
          </a:p>
          <a:p>
            <a:pPr algn="ctr"/>
            <a:r>
              <a:rPr lang="en-US" sz="2000" i="1" dirty="0" smtClean="0">
                <a:solidFill>
                  <a:schemeClr val="tx1"/>
                </a:solidFill>
                <a:cs typeface="Times New Roman" pitchFamily="18" charset="0"/>
              </a:rPr>
              <a:t>While he watched a </a:t>
            </a:r>
            <a:r>
              <a:rPr lang="en-US" sz="2000" b="1" i="1" dirty="0" smtClean="0">
                <a:solidFill>
                  <a:schemeClr val="tx1"/>
                </a:solidFill>
                <a:cs typeface="Times New Roman" pitchFamily="18" charset="0"/>
              </a:rPr>
              <a:t>horse</a:t>
            </a:r>
            <a:r>
              <a:rPr lang="en-US" sz="2000" i="1" dirty="0" smtClean="0">
                <a:solidFill>
                  <a:schemeClr val="tx1"/>
                </a:solidFill>
                <a:cs typeface="Times New Roman" pitchFamily="18" charset="0"/>
              </a:rPr>
              <a:t> race </a:t>
            </a:r>
            <a:br>
              <a:rPr lang="en-US" sz="2000" i="1" dirty="0" smtClean="0">
                <a:solidFill>
                  <a:schemeClr val="tx1"/>
                </a:solidFill>
                <a:cs typeface="Times New Roman" pitchFamily="18" charset="0"/>
              </a:rPr>
            </a:br>
            <a:r>
              <a:rPr lang="en-US" sz="2000" i="1" dirty="0" smtClean="0">
                <a:solidFill>
                  <a:schemeClr val="tx1"/>
                </a:solidFill>
                <a:cs typeface="Times New Roman" pitchFamily="18" charset="0"/>
              </a:rPr>
              <a:t>the </a:t>
            </a:r>
            <a:r>
              <a:rPr lang="en-US" sz="2000" b="1" i="1" dirty="0" smtClean="0">
                <a:solidFill>
                  <a:schemeClr val="tx1"/>
                </a:solidFill>
                <a:cs typeface="Times New Roman" pitchFamily="18" charset="0"/>
              </a:rPr>
              <a:t>leg</a:t>
            </a:r>
            <a:r>
              <a:rPr lang="en-US" sz="2000" i="1" dirty="0" smtClean="0">
                <a:solidFill>
                  <a:schemeClr val="tx1"/>
                </a:solidFill>
                <a:cs typeface="Times New Roman" pitchFamily="18" charset="0"/>
              </a:rPr>
              <a:t> of his chair broke.</a:t>
            </a:r>
            <a:endParaRPr lang="de-DE" sz="2000" i="1" dirty="0">
              <a:solidFill>
                <a:schemeClr val="tx1"/>
              </a:solidFill>
              <a:cs typeface="Times New Roman" pitchFamily="18" charset="0"/>
            </a:endParaRPr>
          </a:p>
        </p:txBody>
      </p:sp>
      <p:graphicFrame>
        <p:nvGraphicFramePr>
          <p:cNvPr id="7" name="Diagramm 6"/>
          <p:cNvGraphicFramePr/>
          <p:nvPr/>
        </p:nvGraphicFramePr>
        <p:xfrm>
          <a:off x="4876817" y="1450848"/>
          <a:ext cx="4391026" cy="28354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Abgerundetes Rechteck 8"/>
          <p:cNvSpPr/>
          <p:nvPr/>
        </p:nvSpPr>
        <p:spPr>
          <a:xfrm>
            <a:off x="5500694" y="3248025"/>
            <a:ext cx="3286148" cy="323851"/>
          </a:xfrm>
          <a:prstGeom prst="roundRect">
            <a:avLst/>
          </a:prstGeom>
          <a:solidFill>
            <a:srgbClr val="F5A300">
              <a:alpha val="20000"/>
            </a:srgbClr>
          </a:solidFill>
          <a:ln>
            <a:solidFill>
              <a:srgbClr val="F5A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2782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250825" y="1592263"/>
            <a:ext cx="5106993" cy="4500562"/>
          </a:xfrm>
        </p:spPr>
        <p:txBody>
          <a:bodyPr>
            <a:normAutofit lnSpcReduction="10000"/>
          </a:bodyPr>
          <a:lstStyle/>
          <a:p>
            <a:r>
              <a:rPr lang="en-US" sz="2300" dirty="0" smtClean="0"/>
              <a:t>Performance of queried association</a:t>
            </a:r>
          </a:p>
          <a:p>
            <a:pPr lvl="1"/>
            <a:r>
              <a:rPr lang="en-US" sz="2000" dirty="0" smtClean="0"/>
              <a:t>Encouraging</a:t>
            </a:r>
          </a:p>
          <a:p>
            <a:pPr lvl="1"/>
            <a:r>
              <a:rPr lang="en-US" sz="2000" dirty="0" smtClean="0"/>
              <a:t>Below manual supervision</a:t>
            </a:r>
          </a:p>
          <a:p>
            <a:r>
              <a:rPr lang="en-US" sz="2300" dirty="0" smtClean="0"/>
              <a:t>Image search (Yahoo </a:t>
            </a:r>
            <a:r>
              <a:rPr lang="en-US" sz="2300" dirty="0" err="1" smtClean="0"/>
              <a:t>Img</a:t>
            </a:r>
            <a:r>
              <a:rPr lang="en-US" sz="2300" dirty="0" smtClean="0"/>
              <a:t>, Flickr)</a:t>
            </a:r>
          </a:p>
          <a:p>
            <a:pPr lvl="1"/>
            <a:r>
              <a:rPr lang="en-US" sz="2000" dirty="0" smtClean="0"/>
              <a:t>Based on image related text</a:t>
            </a:r>
          </a:p>
          <a:p>
            <a:r>
              <a:rPr lang="en-US" sz="2300" dirty="0" smtClean="0"/>
              <a:t>Wikipedia</a:t>
            </a:r>
          </a:p>
          <a:p>
            <a:pPr lvl="1"/>
            <a:r>
              <a:rPr lang="en-US" sz="2000" dirty="0" smtClean="0"/>
              <a:t>Robust resource (definition text)</a:t>
            </a:r>
          </a:p>
          <a:p>
            <a:r>
              <a:rPr lang="en-US" sz="2300" dirty="0" smtClean="0"/>
              <a:t>Yahoo Web</a:t>
            </a:r>
          </a:p>
          <a:p>
            <a:pPr lvl="1"/>
            <a:r>
              <a:rPr lang="en-US" sz="2000" dirty="0" smtClean="0"/>
              <a:t>Very noisy resource</a:t>
            </a:r>
          </a:p>
          <a:p>
            <a:r>
              <a:rPr lang="en-US" sz="2300" b="1" dirty="0" smtClean="0"/>
              <a:t>WordNet</a:t>
            </a:r>
          </a:p>
          <a:p>
            <a:pPr lvl="1"/>
            <a:r>
              <a:rPr lang="en-US" sz="2000" b="1" dirty="0" smtClean="0"/>
              <a:t>Path length poor  indicator of</a:t>
            </a:r>
            <a:br>
              <a:rPr lang="en-US" sz="2000" b="1" dirty="0" smtClean="0"/>
            </a:br>
            <a:r>
              <a:rPr lang="en-US" sz="2000" b="1" dirty="0" smtClean="0"/>
              <a:t>class-attribute associations</a:t>
            </a:r>
            <a:endParaRPr lang="en-US" sz="2000" b="1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Querying class-attribute association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CVPR 2010 | What Helps Where - And Why?  Semantic Relatedness for Knowledge Transfer | Marcus Rohrbach | </a:t>
            </a:r>
            <a:endParaRPr lang="de-DE" dirty="0"/>
          </a:p>
        </p:txBody>
      </p:sp>
      <p:graphicFrame>
        <p:nvGraphicFramePr>
          <p:cNvPr id="13" name="Diagramm 12"/>
          <p:cNvGraphicFramePr/>
          <p:nvPr/>
        </p:nvGraphicFramePr>
        <p:xfrm>
          <a:off x="4876817" y="1450848"/>
          <a:ext cx="4391026" cy="28354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Abgerundetes Rechteck 15"/>
          <p:cNvSpPr/>
          <p:nvPr/>
        </p:nvSpPr>
        <p:spPr>
          <a:xfrm>
            <a:off x="5500694" y="3562351"/>
            <a:ext cx="3286148" cy="323851"/>
          </a:xfrm>
          <a:prstGeom prst="roundRect">
            <a:avLst/>
          </a:prstGeom>
          <a:solidFill>
            <a:srgbClr val="F5A300">
              <a:alpha val="20000"/>
            </a:srgbClr>
          </a:solidFill>
          <a:ln>
            <a:solidFill>
              <a:srgbClr val="F5A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7" name="Gruppieren 16"/>
          <p:cNvGrpSpPr/>
          <p:nvPr/>
        </p:nvGrpSpPr>
        <p:grpSpPr>
          <a:xfrm>
            <a:off x="5000627" y="4295775"/>
            <a:ext cx="3890960" cy="1797050"/>
            <a:chOff x="5000627" y="4295775"/>
            <a:chExt cx="3890960" cy="1797050"/>
          </a:xfrm>
        </p:grpSpPr>
        <p:sp>
          <p:nvSpPr>
            <p:cNvPr id="14" name="Rechteck 13"/>
            <p:cNvSpPr/>
            <p:nvPr/>
          </p:nvSpPr>
          <p:spPr>
            <a:xfrm>
              <a:off x="5000628" y="4295775"/>
              <a:ext cx="3890959" cy="179705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>
              <a:outerShdw blurRad="40000" dist="63500" dir="63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de-DE" sz="2000" i="1" dirty="0">
                <a:solidFill>
                  <a:schemeClr val="tx1"/>
                </a:solidFill>
                <a:cs typeface="Times New Roman" pitchFamily="18" charset="0"/>
              </a:endParaRPr>
            </a:p>
          </p:txBody>
        </p:sp>
        <p:graphicFrame>
          <p:nvGraphicFramePr>
            <p:cNvPr id="15" name="Diagramm 14"/>
            <p:cNvGraphicFramePr/>
            <p:nvPr/>
          </p:nvGraphicFramePr>
          <p:xfrm>
            <a:off x="5000627" y="4357694"/>
            <a:ext cx="3890959" cy="1643074"/>
          </p:xfrm>
          <a:graphic>
            <a:graphicData uri="http://schemas.openxmlformats.org/drawingml/2006/diagram">
              <a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sp>
          <p:nvSpPr>
            <p:cNvPr id="21" name="Ellipse 20"/>
            <p:cNvSpPr/>
            <p:nvPr/>
          </p:nvSpPr>
          <p:spPr>
            <a:xfrm>
              <a:off x="7534296" y="5634053"/>
              <a:ext cx="500066" cy="327046"/>
            </a:xfrm>
            <a:prstGeom prst="ellipse">
              <a:avLst/>
            </a:prstGeom>
            <a:solidFill>
              <a:srgbClr val="F5A300">
                <a:alpha val="20000"/>
              </a:srgbClr>
            </a:solidFill>
            <a:ln w="38100">
              <a:solidFill>
                <a:srgbClr val="F5A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25" name="Gekrümmte Verbindung 24"/>
            <p:cNvCxnSpPr>
              <a:stCxn id="27" idx="7"/>
              <a:endCxn id="21" idx="1"/>
            </p:cNvCxnSpPr>
            <p:nvPr/>
          </p:nvCxnSpPr>
          <p:spPr>
            <a:xfrm rot="16200000" flipH="1">
              <a:off x="6942551" y="5016970"/>
              <a:ext cx="7144" cy="1322812"/>
            </a:xfrm>
            <a:prstGeom prst="curvedConnector3">
              <a:avLst>
                <a:gd name="adj1" fmla="val -3870311"/>
              </a:avLst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Ellipse 26"/>
            <p:cNvSpPr/>
            <p:nvPr/>
          </p:nvSpPr>
          <p:spPr>
            <a:xfrm>
              <a:off x="5857884" y="5626909"/>
              <a:ext cx="500066" cy="327046"/>
            </a:xfrm>
            <a:prstGeom prst="ellipse">
              <a:avLst/>
            </a:prstGeom>
            <a:solidFill>
              <a:srgbClr val="F5A300">
                <a:alpha val="20000"/>
              </a:srgbClr>
            </a:solidFill>
            <a:ln w="38100">
              <a:solidFill>
                <a:srgbClr val="F5A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Ellipse 27"/>
            <p:cNvSpPr/>
            <p:nvPr/>
          </p:nvSpPr>
          <p:spPr>
            <a:xfrm>
              <a:off x="6643701" y="5621334"/>
              <a:ext cx="633399" cy="327046"/>
            </a:xfrm>
            <a:prstGeom prst="ellipse">
              <a:avLst/>
            </a:prstGeom>
            <a:solidFill>
              <a:srgbClr val="F5A300">
                <a:alpha val="20000"/>
              </a:srgbClr>
            </a:solidFill>
            <a:ln w="38100">
              <a:solidFill>
                <a:srgbClr val="F5A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41" name="Gekrümmte Verbindung 40"/>
            <p:cNvCxnSpPr>
              <a:stCxn id="28" idx="0"/>
              <a:endCxn id="21" idx="0"/>
            </p:cNvCxnSpPr>
            <p:nvPr/>
          </p:nvCxnSpPr>
          <p:spPr>
            <a:xfrm rot="16200000" flipH="1">
              <a:off x="7366005" y="5215729"/>
              <a:ext cx="12719" cy="823928"/>
            </a:xfrm>
            <a:prstGeom prst="curvedConnector3">
              <a:avLst>
                <a:gd name="adj1" fmla="val -1797311"/>
              </a:avLst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4317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Mining attributes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CVPR 2010 | What Helps Where - And Why?  Semantic Relatedness for Knowledge Transfer | Marcus Rohrbach | </a:t>
            </a:r>
            <a:endParaRPr lang="de-DE" dirty="0"/>
          </a:p>
        </p:txBody>
      </p:sp>
      <p:grpSp>
        <p:nvGrpSpPr>
          <p:cNvPr id="2" name="Gruppieren 44"/>
          <p:cNvGrpSpPr/>
          <p:nvPr/>
        </p:nvGrpSpPr>
        <p:grpSpPr>
          <a:xfrm>
            <a:off x="6063595" y="3099199"/>
            <a:ext cx="2915790" cy="1472808"/>
            <a:chOff x="4366118" y="6969898"/>
            <a:chExt cx="2915790" cy="1472808"/>
          </a:xfrm>
        </p:grpSpPr>
        <p:sp>
          <p:nvSpPr>
            <p:cNvPr id="50" name="Abgerundetes Rechteck 49"/>
            <p:cNvSpPr/>
            <p:nvPr/>
          </p:nvSpPr>
          <p:spPr>
            <a:xfrm>
              <a:off x="4393870" y="7013947"/>
              <a:ext cx="2888038" cy="1428759"/>
            </a:xfrm>
            <a:prstGeom prst="roundRect">
              <a:avLst/>
            </a:prstGeom>
            <a:solidFill>
              <a:srgbClr val="00B0F0">
                <a:alpha val="15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1900" dirty="0"/>
            </a:p>
          </p:txBody>
        </p:sp>
        <p:pic>
          <p:nvPicPr>
            <p:cNvPr id="46" name="Picture 8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498" t="20642" r="84266" b="73337"/>
            <a:stretch>
              <a:fillRect/>
            </a:stretch>
          </p:blipFill>
          <p:spPr bwMode="auto">
            <a:xfrm>
              <a:off x="6035199" y="7558071"/>
              <a:ext cx="1185860" cy="436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" name="Picture 10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E6E6E6"/>
                </a:clrFrom>
                <a:clrTo>
                  <a:srgbClr val="E6E6E6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137760" y="7908996"/>
              <a:ext cx="1005033" cy="397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" name="Picture 3" descr="C:\Users\rohrbach\Documents\Uni\Masterarbeit\svn\thesis\fig\wikipedia-logo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5269520" y="7661942"/>
              <a:ext cx="686964" cy="686964"/>
            </a:xfrm>
            <a:prstGeom prst="rect">
              <a:avLst/>
            </a:prstGeom>
            <a:noFill/>
          </p:spPr>
        </p:pic>
        <p:sp>
          <p:nvSpPr>
            <p:cNvPr id="49" name="Textfeld 48"/>
            <p:cNvSpPr txBox="1"/>
            <p:nvPr/>
          </p:nvSpPr>
          <p:spPr>
            <a:xfrm>
              <a:off x="4366118" y="7705144"/>
              <a:ext cx="774058" cy="5796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900"/>
                </a:lnSpc>
              </a:pPr>
              <a:r>
                <a:rPr lang="en-US" dirty="0" smtClean="0">
                  <a:latin typeface="Arial Rounded MT Bold" pitchFamily="34" charset="0"/>
                </a:rPr>
                <a:t>Word</a:t>
              </a:r>
              <a:br>
                <a:rPr lang="en-US" dirty="0" smtClean="0">
                  <a:latin typeface="Arial Rounded MT Bold" pitchFamily="34" charset="0"/>
                </a:rPr>
              </a:br>
              <a:r>
                <a:rPr lang="en-US" dirty="0" smtClean="0">
                  <a:latin typeface="Arial Rounded MT Bold" pitchFamily="34" charset="0"/>
                </a:rPr>
                <a:t>Net</a:t>
              </a:r>
              <a:endParaRPr lang="de-DE" dirty="0">
                <a:latin typeface="Arial Rounded MT Bold" pitchFamily="34" charset="0"/>
              </a:endParaRPr>
            </a:p>
          </p:txBody>
        </p:sp>
        <p:sp>
          <p:nvSpPr>
            <p:cNvPr id="51" name="Textfeld 50"/>
            <p:cNvSpPr txBox="1"/>
            <p:nvPr/>
          </p:nvSpPr>
          <p:spPr>
            <a:xfrm>
              <a:off x="4366118" y="6969898"/>
              <a:ext cx="2832803" cy="615553"/>
            </a:xfrm>
            <a:prstGeom prst="rect">
              <a:avLst/>
            </a:prstGeom>
            <a:noFill/>
          </p:spPr>
          <p:txBody>
            <a:bodyPr wrap="square" lIns="36000" rIns="72000" rtlCol="0">
              <a:spAutoFit/>
            </a:bodyPr>
            <a:lstStyle/>
            <a:p>
              <a:pPr algn="ctr"/>
              <a:r>
                <a:rPr lang="en-US" sz="1700" b="1" dirty="0" smtClean="0">
                  <a:latin typeface="+mn-lt"/>
                </a:rPr>
                <a:t>semantic relatedness</a:t>
              </a:r>
            </a:p>
            <a:p>
              <a:pPr algn="ctr"/>
              <a:r>
                <a:rPr lang="en-US" sz="1700" b="1" dirty="0" smtClean="0">
                  <a:latin typeface="+mn-lt"/>
                </a:rPr>
                <a:t>from language</a:t>
              </a:r>
              <a:endParaRPr lang="de-DE" sz="1700" b="1" dirty="0">
                <a:latin typeface="+mn-lt"/>
              </a:endParaRPr>
            </a:p>
          </p:txBody>
        </p:sp>
        <p:pic>
          <p:nvPicPr>
            <p:cNvPr id="52" name="Picture 2" descr="C:\Users\rohrbach\Documents\Uni\Masterarbeit\svn\thesis\fig\Wikipedia-word.pn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055206" y="7994967"/>
              <a:ext cx="1082554" cy="311079"/>
            </a:xfrm>
            <a:prstGeom prst="rect">
              <a:avLst/>
            </a:prstGeom>
            <a:noFill/>
          </p:spPr>
        </p:pic>
      </p:grpSp>
      <p:sp>
        <p:nvSpPr>
          <p:cNvPr id="196" name="Textfeld 195"/>
          <p:cNvSpPr txBox="1"/>
          <p:nvPr/>
        </p:nvSpPr>
        <p:spPr>
          <a:xfrm>
            <a:off x="428595" y="3526668"/>
            <a:ext cx="191629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 smtClean="0">
                <a:latin typeface="+mj-lt"/>
              </a:rPr>
              <a:t>Attribute</a:t>
            </a:r>
            <a:br>
              <a:rPr lang="en-US" sz="2000" b="1" dirty="0" smtClean="0">
                <a:latin typeface="+mj-lt"/>
              </a:rPr>
            </a:br>
            <a:r>
              <a:rPr lang="en-US" sz="2000" b="1" dirty="0" smtClean="0">
                <a:latin typeface="+mj-lt"/>
              </a:rPr>
              <a:t>terms</a:t>
            </a:r>
          </a:p>
        </p:txBody>
      </p:sp>
      <p:sp>
        <p:nvSpPr>
          <p:cNvPr id="239" name="Rechteckiger Pfeil 238"/>
          <p:cNvSpPr/>
          <p:nvPr/>
        </p:nvSpPr>
        <p:spPr>
          <a:xfrm rot="10800000">
            <a:off x="5713484" y="4572007"/>
            <a:ext cx="2001788" cy="534959"/>
          </a:xfrm>
          <a:prstGeom prst="bentArrow">
            <a:avLst>
              <a:gd name="adj1" fmla="val 52462"/>
              <a:gd name="adj2" fmla="val 50000"/>
              <a:gd name="adj3" fmla="val 25418"/>
              <a:gd name="adj4" fmla="val 35920"/>
            </a:avLst>
          </a:prstGeom>
          <a:solidFill>
            <a:srgbClr val="00B0F0">
              <a:alpha val="15000"/>
            </a:srgbClr>
          </a:solidFill>
          <a:ln w="25400">
            <a:solidFill>
              <a:srgbClr val="00B0F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b="1" i="1" dirty="0">
              <a:solidFill>
                <a:schemeClr val="tx1"/>
              </a:solidFill>
              <a:latin typeface="FrontPage" pitchFamily="2" charset="0"/>
              <a:ea typeface="FrontPage" pitchFamily="2" charset="0"/>
            </a:endParaRPr>
          </a:p>
        </p:txBody>
      </p:sp>
      <p:sp>
        <p:nvSpPr>
          <p:cNvPr id="56" name="Rechteckiger Pfeil 55"/>
          <p:cNvSpPr/>
          <p:nvPr/>
        </p:nvSpPr>
        <p:spPr>
          <a:xfrm rot="10800000" flipV="1">
            <a:off x="5713483" y="2608289"/>
            <a:ext cx="2001788" cy="534959"/>
          </a:xfrm>
          <a:prstGeom prst="bentArrow">
            <a:avLst>
              <a:gd name="adj1" fmla="val 52462"/>
              <a:gd name="adj2" fmla="val 50000"/>
              <a:gd name="adj3" fmla="val 25418"/>
              <a:gd name="adj4" fmla="val 35920"/>
            </a:avLst>
          </a:prstGeom>
          <a:solidFill>
            <a:srgbClr val="00B0F0">
              <a:alpha val="15000"/>
            </a:srgbClr>
          </a:solidFill>
          <a:ln w="25400">
            <a:solidFill>
              <a:srgbClr val="00B0F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b="1" i="1" dirty="0">
              <a:solidFill>
                <a:schemeClr val="tx1"/>
              </a:solidFill>
              <a:latin typeface="FrontPage" pitchFamily="2" charset="0"/>
              <a:ea typeface="FrontPage" pitchFamily="2" charset="0"/>
            </a:endParaRPr>
          </a:p>
        </p:txBody>
      </p:sp>
      <p:sp>
        <p:nvSpPr>
          <p:cNvPr id="58" name="Rechteck 57"/>
          <p:cNvSpPr/>
          <p:nvPr/>
        </p:nvSpPr>
        <p:spPr>
          <a:xfrm>
            <a:off x="323850" y="5195081"/>
            <a:ext cx="5605472" cy="948563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40000" dist="63500" dir="63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1600" dirty="0" smtClean="0">
              <a:solidFill>
                <a:schemeClr val="tx1"/>
              </a:solidFill>
            </a:endParaRPr>
          </a:p>
        </p:txBody>
      </p:sp>
      <p:sp>
        <p:nvSpPr>
          <p:cNvPr id="59" name="Rechteck 58"/>
          <p:cNvSpPr/>
          <p:nvPr/>
        </p:nvSpPr>
        <p:spPr>
          <a:xfrm>
            <a:off x="323850" y="1541876"/>
            <a:ext cx="5605472" cy="948563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40000" dist="63500" dir="63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1600" dirty="0" smtClean="0">
              <a:solidFill>
                <a:schemeClr val="tx1"/>
              </a:solidFill>
            </a:endParaRPr>
          </a:p>
        </p:txBody>
      </p:sp>
      <p:cxnSp>
        <p:nvCxnSpPr>
          <p:cNvPr id="60" name="Gerade Verbindung 59"/>
          <p:cNvCxnSpPr>
            <a:stCxn id="84" idx="2"/>
            <a:endCxn id="87" idx="0"/>
          </p:cNvCxnSpPr>
          <p:nvPr/>
        </p:nvCxnSpPr>
        <p:spPr>
          <a:xfrm rot="5400000">
            <a:off x="3720787" y="2046070"/>
            <a:ext cx="1162915" cy="1894515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2" name="Picture 1" descr="C:\Users\rohrbach\Documents\Uni\Masterarbeit\data\Awa\JPEGImages\leopard\leopard_0274.jpg"/>
          <p:cNvPicPr>
            <a:picLocks noChangeAspect="1" noChangeArrowheads="1"/>
          </p:cNvPicPr>
          <p:nvPr/>
        </p:nvPicPr>
        <p:blipFill>
          <a:blip r:embed="rId7" cstate="print"/>
          <a:srcRect l="11567" r="12245"/>
          <a:stretch>
            <a:fillRect/>
          </a:stretch>
        </p:blipFill>
        <p:spPr bwMode="auto">
          <a:xfrm>
            <a:off x="2522658" y="5249218"/>
            <a:ext cx="972634" cy="8497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31750"/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cxnSp>
        <p:nvCxnSpPr>
          <p:cNvPr id="63" name="Gerade Verbindung 62"/>
          <p:cNvCxnSpPr>
            <a:endCxn id="87" idx="0"/>
          </p:cNvCxnSpPr>
          <p:nvPr/>
        </p:nvCxnSpPr>
        <p:spPr>
          <a:xfrm rot="16200000" flipH="1">
            <a:off x="2581887" y="2801686"/>
            <a:ext cx="1167038" cy="37916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4" name="Gerade Verbindung 63"/>
          <p:cNvCxnSpPr>
            <a:stCxn id="84" idx="2"/>
            <a:endCxn id="74" idx="0"/>
          </p:cNvCxnSpPr>
          <p:nvPr/>
        </p:nvCxnSpPr>
        <p:spPr>
          <a:xfrm rot="5400000">
            <a:off x="4292291" y="2617574"/>
            <a:ext cx="1162914" cy="751507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7" name="Gerade Verbindung 66"/>
          <p:cNvCxnSpPr>
            <a:stCxn id="88" idx="2"/>
            <a:endCxn id="74" idx="0"/>
          </p:cNvCxnSpPr>
          <p:nvPr/>
        </p:nvCxnSpPr>
        <p:spPr>
          <a:xfrm rot="16200000" flipH="1">
            <a:off x="3726159" y="2802948"/>
            <a:ext cx="1162913" cy="380758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8" name="Gerade Verbindung 67"/>
          <p:cNvCxnSpPr>
            <a:endCxn id="75" idx="0"/>
          </p:cNvCxnSpPr>
          <p:nvPr/>
        </p:nvCxnSpPr>
        <p:spPr>
          <a:xfrm rot="5400000">
            <a:off x="2010384" y="2609341"/>
            <a:ext cx="1167037" cy="763848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0" name="Gerade Verbindung 69"/>
          <p:cNvCxnSpPr>
            <a:stCxn id="62" idx="0"/>
            <a:endCxn id="87" idx="4"/>
          </p:cNvCxnSpPr>
          <p:nvPr/>
        </p:nvCxnSpPr>
        <p:spPr>
          <a:xfrm rot="5400000" flipH="1" flipV="1">
            <a:off x="2629062" y="4523295"/>
            <a:ext cx="1105837" cy="346011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1" name="Gerade Verbindung 70"/>
          <p:cNvCxnSpPr>
            <a:stCxn id="75" idx="4"/>
            <a:endCxn id="62" idx="0"/>
          </p:cNvCxnSpPr>
          <p:nvPr/>
        </p:nvCxnSpPr>
        <p:spPr>
          <a:xfrm rot="16200000" flipH="1">
            <a:off x="2057557" y="4297800"/>
            <a:ext cx="1105838" cy="796997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3" name="Gerade Verbindung 72"/>
          <p:cNvCxnSpPr>
            <a:stCxn id="74" idx="4"/>
          </p:cNvCxnSpPr>
          <p:nvPr/>
        </p:nvCxnSpPr>
        <p:spPr>
          <a:xfrm rot="5400000">
            <a:off x="3767867" y="4519091"/>
            <a:ext cx="1105838" cy="354417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4" name="Ellipse 73"/>
          <p:cNvSpPr/>
          <p:nvPr/>
        </p:nvSpPr>
        <p:spPr>
          <a:xfrm>
            <a:off x="3995359" y="3574784"/>
            <a:ext cx="1005269" cy="56859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dirty="0" smtClean="0"/>
              <a:t>ocean</a:t>
            </a:r>
          </a:p>
        </p:txBody>
      </p:sp>
      <p:sp>
        <p:nvSpPr>
          <p:cNvPr id="75" name="Ellipse 74"/>
          <p:cNvSpPr/>
          <p:nvPr/>
        </p:nvSpPr>
        <p:spPr>
          <a:xfrm>
            <a:off x="1709343" y="3574784"/>
            <a:ext cx="1005269" cy="56859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spots</a:t>
            </a:r>
          </a:p>
        </p:txBody>
      </p:sp>
      <p:pic>
        <p:nvPicPr>
          <p:cNvPr id="76" name="Picture 3" descr="C:\Users\rohrbach\Documents\Uni\Masterarbeit\data\Awa\JPEGImages\giant+panda\giant+panda_0117.jpg"/>
          <p:cNvPicPr>
            <a:picLocks noChangeAspect="1" noChangeArrowheads="1"/>
          </p:cNvPicPr>
          <p:nvPr/>
        </p:nvPicPr>
        <p:blipFill>
          <a:blip r:embed="rId8" cstate="print"/>
          <a:srcRect l="4199" r="8845"/>
          <a:stretch>
            <a:fillRect/>
          </a:stretch>
        </p:blipFill>
        <p:spPr bwMode="auto">
          <a:xfrm>
            <a:off x="4786313" y="5249218"/>
            <a:ext cx="972634" cy="8389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31750"/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sp>
        <p:nvSpPr>
          <p:cNvPr id="77" name="Ellipse 76"/>
          <p:cNvSpPr/>
          <p:nvPr/>
        </p:nvSpPr>
        <p:spPr>
          <a:xfrm>
            <a:off x="5171004" y="3574784"/>
            <a:ext cx="686880" cy="56859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…</a:t>
            </a:r>
          </a:p>
        </p:txBody>
      </p:sp>
      <p:cxnSp>
        <p:nvCxnSpPr>
          <p:cNvPr id="78" name="Gerade Verbindung 77"/>
          <p:cNvCxnSpPr>
            <a:stCxn id="77" idx="4"/>
            <a:endCxn id="76" idx="0"/>
          </p:cNvCxnSpPr>
          <p:nvPr/>
        </p:nvCxnSpPr>
        <p:spPr>
          <a:xfrm rot="5400000">
            <a:off x="4840618" y="4575392"/>
            <a:ext cx="1105838" cy="241814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9" name="Gerade Verbindung 78"/>
          <p:cNvCxnSpPr>
            <a:stCxn id="77" idx="0"/>
            <a:endCxn id="84" idx="2"/>
          </p:cNvCxnSpPr>
          <p:nvPr/>
        </p:nvCxnSpPr>
        <p:spPr>
          <a:xfrm rot="16200000" flipV="1">
            <a:off x="4800516" y="2860855"/>
            <a:ext cx="1162914" cy="264943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0" name="Textfeld 79"/>
          <p:cNvSpPr txBox="1"/>
          <p:nvPr/>
        </p:nvSpPr>
        <p:spPr>
          <a:xfrm>
            <a:off x="428595" y="1708381"/>
            <a:ext cx="2094063" cy="61555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2000" dirty="0" smtClean="0">
                <a:latin typeface="+mj-lt"/>
              </a:rPr>
              <a:t>Known </a:t>
            </a:r>
            <a:br>
              <a:rPr lang="en-US" sz="2000" dirty="0" smtClean="0">
                <a:latin typeface="+mj-lt"/>
              </a:rPr>
            </a:br>
            <a:r>
              <a:rPr lang="en-US" sz="2000" dirty="0" smtClean="0">
                <a:latin typeface="+mj-lt"/>
              </a:rPr>
              <a:t>training classes</a:t>
            </a:r>
          </a:p>
        </p:txBody>
      </p:sp>
      <p:sp>
        <p:nvSpPr>
          <p:cNvPr id="81" name="Textfeld 80"/>
          <p:cNvSpPr txBox="1"/>
          <p:nvPr/>
        </p:nvSpPr>
        <p:spPr>
          <a:xfrm>
            <a:off x="428596" y="5360893"/>
            <a:ext cx="2094064" cy="61555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2000" dirty="0" smtClean="0">
                <a:latin typeface="+mj-lt"/>
              </a:rPr>
              <a:t>Unseen</a:t>
            </a:r>
            <a:br>
              <a:rPr lang="en-US" sz="2000" dirty="0" smtClean="0">
                <a:latin typeface="+mj-lt"/>
              </a:rPr>
            </a:br>
            <a:r>
              <a:rPr lang="en-US" sz="2000" dirty="0" smtClean="0">
                <a:latin typeface="+mj-lt"/>
              </a:rPr>
              <a:t>test classes</a:t>
            </a:r>
          </a:p>
        </p:txBody>
      </p:sp>
      <p:sp>
        <p:nvSpPr>
          <p:cNvPr id="82" name="Textfeld 81"/>
          <p:cNvSpPr txBox="1"/>
          <p:nvPr/>
        </p:nvSpPr>
        <p:spPr>
          <a:xfrm>
            <a:off x="323850" y="2639425"/>
            <a:ext cx="2094063" cy="61555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2000" b="1" i="1" dirty="0" smtClean="0">
                <a:solidFill>
                  <a:srgbClr val="00B0F0"/>
                </a:solidFill>
                <a:latin typeface="+mj-lt"/>
              </a:rPr>
              <a:t>Class-attribute associations</a:t>
            </a:r>
          </a:p>
        </p:txBody>
      </p:sp>
      <p:sp>
        <p:nvSpPr>
          <p:cNvPr id="83" name="Textfeld 82"/>
          <p:cNvSpPr txBox="1"/>
          <p:nvPr/>
        </p:nvSpPr>
        <p:spPr>
          <a:xfrm>
            <a:off x="334797" y="4456521"/>
            <a:ext cx="2094063" cy="61555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2000" b="1" i="1" dirty="0" smtClean="0">
                <a:solidFill>
                  <a:srgbClr val="00B0F0"/>
                </a:solidFill>
                <a:latin typeface="+mj-lt"/>
              </a:rPr>
              <a:t>Class-attribute associations</a:t>
            </a:r>
          </a:p>
        </p:txBody>
      </p:sp>
      <p:pic>
        <p:nvPicPr>
          <p:cNvPr id="84" name="Picture 4" descr="C:\Users\rohrbach\Documents\Uni\Masterarbeit\data\Awa\JPEGImages\blue+whale\blue+whale_0250.jpg"/>
          <p:cNvPicPr>
            <a:picLocks noChangeAspect="1" noChangeArrowheads="1"/>
          </p:cNvPicPr>
          <p:nvPr/>
        </p:nvPicPr>
        <p:blipFill>
          <a:blip r:embed="rId9" cstate="print"/>
          <a:srcRect l="11106" r="2045"/>
          <a:stretch>
            <a:fillRect/>
          </a:stretch>
        </p:blipFill>
        <p:spPr bwMode="auto">
          <a:xfrm>
            <a:off x="4785519" y="1615852"/>
            <a:ext cx="927964" cy="796018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cxnSp>
        <p:nvCxnSpPr>
          <p:cNvPr id="85" name="Gerade Verbindung 84"/>
          <p:cNvCxnSpPr>
            <a:stCxn id="87" idx="4"/>
            <a:endCxn id="76" idx="0"/>
          </p:cNvCxnSpPr>
          <p:nvPr/>
        </p:nvCxnSpPr>
        <p:spPr>
          <a:xfrm rot="16200000" flipH="1">
            <a:off x="3760890" y="3737477"/>
            <a:ext cx="1105837" cy="1917644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6" name="Gerade Verbindung 85"/>
          <p:cNvCxnSpPr>
            <a:stCxn id="88" idx="2"/>
            <a:endCxn id="87" idx="0"/>
          </p:cNvCxnSpPr>
          <p:nvPr/>
        </p:nvCxnSpPr>
        <p:spPr>
          <a:xfrm rot="5400000">
            <a:off x="3154654" y="2612203"/>
            <a:ext cx="1162914" cy="76225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7" name="Ellipse 86"/>
          <p:cNvSpPr/>
          <p:nvPr/>
        </p:nvSpPr>
        <p:spPr>
          <a:xfrm>
            <a:off x="2852351" y="3574785"/>
            <a:ext cx="1005269" cy="56859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white</a:t>
            </a:r>
          </a:p>
        </p:txBody>
      </p:sp>
      <p:pic>
        <p:nvPicPr>
          <p:cNvPr id="88" name="Picture 12" descr="C:\Users\rohrbach\Documents\Uni\Masterarbeit\data\Awa\JPEGImages\polar+bear\polar+bear_0012.jpg"/>
          <p:cNvPicPr>
            <a:picLocks noChangeAspect="1" noChangeArrowheads="1"/>
          </p:cNvPicPr>
          <p:nvPr/>
        </p:nvPicPr>
        <p:blipFill>
          <a:blip r:embed="rId10" cstate="print"/>
          <a:srcRect l="24179" t="7405" r="16564" b="34890"/>
          <a:stretch>
            <a:fillRect/>
          </a:stretch>
        </p:blipFill>
        <p:spPr bwMode="auto">
          <a:xfrm>
            <a:off x="3659308" y="1611729"/>
            <a:ext cx="915855" cy="800142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89" name="Picture 6" descr="C:\Users\rohrbach\Documents\Uni\Masterarbeit\data\Awa\JPEGImages\dalmatian\dalmatian_0570.jpg"/>
          <p:cNvPicPr>
            <a:picLocks noChangeAspect="1" noChangeArrowheads="1"/>
          </p:cNvPicPr>
          <p:nvPr/>
        </p:nvPicPr>
        <p:blipFill>
          <a:blip r:embed="rId11" cstate="print"/>
          <a:srcRect t="1147"/>
          <a:stretch>
            <a:fillRect/>
          </a:stretch>
        </p:blipFill>
        <p:spPr bwMode="auto">
          <a:xfrm>
            <a:off x="2522659" y="1613232"/>
            <a:ext cx="906333" cy="795301"/>
          </a:xfrm>
          <a:prstGeom prst="rect">
            <a:avLst/>
          </a:prstGeom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90" name="Picture 4" descr="C:\Users\rohrbach\Documents\Uni\Masterarbeit\data\Awa\JPEGImages\seal\seal_0422.jpg"/>
          <p:cNvPicPr>
            <a:picLocks noChangeAspect="1" noChangeArrowheads="1"/>
          </p:cNvPicPr>
          <p:nvPr/>
        </p:nvPicPr>
        <p:blipFill>
          <a:blip r:embed="rId12" cstate="print"/>
          <a:srcRect r="14375"/>
          <a:stretch>
            <a:fillRect/>
          </a:stretch>
        </p:blipFill>
        <p:spPr bwMode="auto">
          <a:xfrm>
            <a:off x="3663434" y="5241834"/>
            <a:ext cx="980004" cy="844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31750"/>
          </a:effectLst>
        </p:spPr>
      </p:pic>
      <p:cxnSp>
        <p:nvCxnSpPr>
          <p:cNvPr id="92" name="Gerade Verbindung 91"/>
          <p:cNvCxnSpPr>
            <a:stCxn id="77" idx="4"/>
            <a:endCxn id="90" idx="0"/>
          </p:cNvCxnSpPr>
          <p:nvPr/>
        </p:nvCxnSpPr>
        <p:spPr>
          <a:xfrm rot="5400000">
            <a:off x="4284713" y="4012103"/>
            <a:ext cx="1098454" cy="1361008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53603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0" dur="indefinite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3" dur="indefinite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6" dur="indefinite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9" dur="indefinite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2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5" dur="indefinite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7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8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1" dur="indefinite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3" dur="indefinite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4" dur="indefinite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7" dur="indefinite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9" dur="indefinit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0" dur="indefinite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indefinite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3" dur="indefinite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6" dur="indefinite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9" dur="indefinite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2" dur="indefinite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4" dur="indefinite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5" dur="indefinite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7" dur="indefinite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8" dur="indefinite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0" dur="indefinite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1" dur="indefinite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39" grpId="0" animBg="1"/>
      <p:bldP spid="56" grpId="0" animBg="1"/>
      <p:bldP spid="58" grpId="0" animBg="1"/>
      <p:bldP spid="59" grpId="0" animBg="1"/>
      <p:bldP spid="80" grpId="0"/>
      <p:bldP spid="81" grpId="0"/>
      <p:bldP spid="82" grpId="0"/>
      <p:bldP spid="8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Mining attributes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CVPR 2010 | What Helps Where - And Why?  Semantic Relatedness for Knowledge Transfer | Marcus Rohrbach | </a:t>
            </a:r>
            <a:endParaRPr lang="de-DE" dirty="0"/>
          </a:p>
        </p:txBody>
      </p:sp>
      <p:grpSp>
        <p:nvGrpSpPr>
          <p:cNvPr id="2" name="Gruppieren 44"/>
          <p:cNvGrpSpPr/>
          <p:nvPr/>
        </p:nvGrpSpPr>
        <p:grpSpPr>
          <a:xfrm>
            <a:off x="6063595" y="3099199"/>
            <a:ext cx="2915790" cy="1472808"/>
            <a:chOff x="4366118" y="6969898"/>
            <a:chExt cx="2915790" cy="1472808"/>
          </a:xfrm>
        </p:grpSpPr>
        <p:sp>
          <p:nvSpPr>
            <p:cNvPr id="50" name="Abgerundetes Rechteck 49"/>
            <p:cNvSpPr/>
            <p:nvPr/>
          </p:nvSpPr>
          <p:spPr>
            <a:xfrm>
              <a:off x="4393870" y="7013947"/>
              <a:ext cx="2888038" cy="1428759"/>
            </a:xfrm>
            <a:prstGeom prst="roundRect">
              <a:avLst/>
            </a:prstGeom>
            <a:solidFill>
              <a:srgbClr val="00B0F0">
                <a:alpha val="15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1900" dirty="0"/>
            </a:p>
          </p:txBody>
        </p:sp>
        <p:pic>
          <p:nvPicPr>
            <p:cNvPr id="46" name="Picture 8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498" t="20642" r="84266" b="73337"/>
            <a:stretch>
              <a:fillRect/>
            </a:stretch>
          </p:blipFill>
          <p:spPr bwMode="auto">
            <a:xfrm>
              <a:off x="6035199" y="7558071"/>
              <a:ext cx="1185860" cy="436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" name="Picture 10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E6E6E6"/>
                </a:clrFrom>
                <a:clrTo>
                  <a:srgbClr val="E6E6E6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137760" y="7908996"/>
              <a:ext cx="1005033" cy="397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" name="Picture 3" descr="C:\Users\rohrbach\Documents\Uni\Masterarbeit\svn\thesis\fig\wikipedia-logo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5269520" y="7661942"/>
              <a:ext cx="686964" cy="686964"/>
            </a:xfrm>
            <a:prstGeom prst="rect">
              <a:avLst/>
            </a:prstGeom>
            <a:noFill/>
          </p:spPr>
        </p:pic>
        <p:sp>
          <p:nvSpPr>
            <p:cNvPr id="49" name="Textfeld 48"/>
            <p:cNvSpPr txBox="1"/>
            <p:nvPr/>
          </p:nvSpPr>
          <p:spPr>
            <a:xfrm>
              <a:off x="4366118" y="7705144"/>
              <a:ext cx="774058" cy="5796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900"/>
                </a:lnSpc>
              </a:pPr>
              <a:r>
                <a:rPr lang="en-US" dirty="0" smtClean="0">
                  <a:latin typeface="Arial Rounded MT Bold" pitchFamily="34" charset="0"/>
                </a:rPr>
                <a:t>Word</a:t>
              </a:r>
              <a:br>
                <a:rPr lang="en-US" dirty="0" smtClean="0">
                  <a:latin typeface="Arial Rounded MT Bold" pitchFamily="34" charset="0"/>
                </a:rPr>
              </a:br>
              <a:r>
                <a:rPr lang="en-US" dirty="0" smtClean="0">
                  <a:latin typeface="Arial Rounded MT Bold" pitchFamily="34" charset="0"/>
                </a:rPr>
                <a:t>Net</a:t>
              </a:r>
              <a:endParaRPr lang="de-DE" dirty="0">
                <a:latin typeface="Arial Rounded MT Bold" pitchFamily="34" charset="0"/>
              </a:endParaRPr>
            </a:p>
          </p:txBody>
        </p:sp>
        <p:sp>
          <p:nvSpPr>
            <p:cNvPr id="51" name="Textfeld 50"/>
            <p:cNvSpPr txBox="1"/>
            <p:nvPr/>
          </p:nvSpPr>
          <p:spPr>
            <a:xfrm>
              <a:off x="4366118" y="6969898"/>
              <a:ext cx="2832803" cy="615553"/>
            </a:xfrm>
            <a:prstGeom prst="rect">
              <a:avLst/>
            </a:prstGeom>
            <a:noFill/>
          </p:spPr>
          <p:txBody>
            <a:bodyPr wrap="square" lIns="36000" rIns="72000" rtlCol="0">
              <a:spAutoFit/>
            </a:bodyPr>
            <a:lstStyle/>
            <a:p>
              <a:pPr algn="ctr"/>
              <a:r>
                <a:rPr lang="en-US" sz="1700" b="1" dirty="0" smtClean="0">
                  <a:latin typeface="+mn-lt"/>
                </a:rPr>
                <a:t>semantic relatedness</a:t>
              </a:r>
            </a:p>
            <a:p>
              <a:pPr algn="ctr"/>
              <a:r>
                <a:rPr lang="en-US" sz="1700" b="1" dirty="0" smtClean="0">
                  <a:latin typeface="+mn-lt"/>
                </a:rPr>
                <a:t>from language</a:t>
              </a:r>
              <a:endParaRPr lang="de-DE" sz="1700" b="1" dirty="0">
                <a:latin typeface="+mn-lt"/>
              </a:endParaRPr>
            </a:p>
          </p:txBody>
        </p:sp>
        <p:pic>
          <p:nvPicPr>
            <p:cNvPr id="52" name="Picture 2" descr="C:\Users\rohrbach\Documents\Uni\Masterarbeit\svn\thesis\fig\Wikipedia-word.pn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055206" y="7994967"/>
              <a:ext cx="1082554" cy="311079"/>
            </a:xfrm>
            <a:prstGeom prst="rect">
              <a:avLst/>
            </a:prstGeom>
            <a:noFill/>
          </p:spPr>
        </p:pic>
      </p:grpSp>
      <p:sp>
        <p:nvSpPr>
          <p:cNvPr id="196" name="Textfeld 195"/>
          <p:cNvSpPr txBox="1"/>
          <p:nvPr/>
        </p:nvSpPr>
        <p:spPr>
          <a:xfrm>
            <a:off x="428595" y="3526668"/>
            <a:ext cx="191629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 smtClean="0">
                <a:latin typeface="+mj-lt"/>
              </a:rPr>
              <a:t>Attribute</a:t>
            </a:r>
            <a:br>
              <a:rPr lang="en-US" sz="2000" b="1" dirty="0" smtClean="0">
                <a:latin typeface="+mj-lt"/>
              </a:rPr>
            </a:br>
            <a:r>
              <a:rPr lang="en-US" sz="2000" b="1" dirty="0" smtClean="0">
                <a:latin typeface="+mj-lt"/>
              </a:rPr>
              <a:t>terms</a:t>
            </a:r>
          </a:p>
        </p:txBody>
      </p:sp>
      <p:sp>
        <p:nvSpPr>
          <p:cNvPr id="239" name="Rechteckiger Pfeil 238"/>
          <p:cNvSpPr/>
          <p:nvPr/>
        </p:nvSpPr>
        <p:spPr>
          <a:xfrm rot="10800000">
            <a:off x="5713484" y="4572007"/>
            <a:ext cx="2001788" cy="534959"/>
          </a:xfrm>
          <a:prstGeom prst="bentArrow">
            <a:avLst>
              <a:gd name="adj1" fmla="val 52462"/>
              <a:gd name="adj2" fmla="val 50000"/>
              <a:gd name="adj3" fmla="val 25418"/>
              <a:gd name="adj4" fmla="val 35920"/>
            </a:avLst>
          </a:prstGeom>
          <a:solidFill>
            <a:srgbClr val="00B0F0">
              <a:alpha val="15000"/>
            </a:srgbClr>
          </a:solidFill>
          <a:ln w="25400">
            <a:solidFill>
              <a:srgbClr val="00B0F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b="1" i="1" dirty="0">
              <a:solidFill>
                <a:schemeClr val="tx1"/>
              </a:solidFill>
              <a:latin typeface="FrontPage" pitchFamily="2" charset="0"/>
              <a:ea typeface="FrontPage" pitchFamily="2" charset="0"/>
            </a:endParaRPr>
          </a:p>
        </p:txBody>
      </p:sp>
      <p:sp>
        <p:nvSpPr>
          <p:cNvPr id="56" name="Rechteckiger Pfeil 55"/>
          <p:cNvSpPr/>
          <p:nvPr/>
        </p:nvSpPr>
        <p:spPr>
          <a:xfrm rot="10800000" flipV="1">
            <a:off x="5713483" y="2608289"/>
            <a:ext cx="2001788" cy="534959"/>
          </a:xfrm>
          <a:prstGeom prst="bentArrow">
            <a:avLst>
              <a:gd name="adj1" fmla="val 52462"/>
              <a:gd name="adj2" fmla="val 50000"/>
              <a:gd name="adj3" fmla="val 25418"/>
              <a:gd name="adj4" fmla="val 35920"/>
            </a:avLst>
          </a:prstGeom>
          <a:solidFill>
            <a:srgbClr val="00B0F0">
              <a:alpha val="15000"/>
            </a:srgbClr>
          </a:solidFill>
          <a:ln w="25400">
            <a:solidFill>
              <a:srgbClr val="00B0F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b="1" i="1" dirty="0">
              <a:solidFill>
                <a:schemeClr val="tx1"/>
              </a:solidFill>
              <a:latin typeface="FrontPage" pitchFamily="2" charset="0"/>
              <a:ea typeface="FrontPage" pitchFamily="2" charset="0"/>
            </a:endParaRPr>
          </a:p>
        </p:txBody>
      </p:sp>
      <p:sp>
        <p:nvSpPr>
          <p:cNvPr id="58" name="Rechteck 57"/>
          <p:cNvSpPr/>
          <p:nvPr/>
        </p:nvSpPr>
        <p:spPr>
          <a:xfrm>
            <a:off x="323850" y="5195081"/>
            <a:ext cx="5605472" cy="948563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40000" dist="63500" dir="63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1600" dirty="0" smtClean="0">
              <a:solidFill>
                <a:schemeClr val="tx1"/>
              </a:solidFill>
            </a:endParaRPr>
          </a:p>
        </p:txBody>
      </p:sp>
      <p:sp>
        <p:nvSpPr>
          <p:cNvPr id="59" name="Rechteck 58"/>
          <p:cNvSpPr/>
          <p:nvPr/>
        </p:nvSpPr>
        <p:spPr>
          <a:xfrm>
            <a:off x="323850" y="1541876"/>
            <a:ext cx="5605472" cy="948563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40000" dist="63500" dir="63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1600" dirty="0" smtClean="0">
              <a:solidFill>
                <a:schemeClr val="tx1"/>
              </a:solidFill>
            </a:endParaRPr>
          </a:p>
        </p:txBody>
      </p:sp>
      <p:cxnSp>
        <p:nvCxnSpPr>
          <p:cNvPr id="60" name="Gerade Verbindung 59"/>
          <p:cNvCxnSpPr>
            <a:stCxn id="84" idx="2"/>
            <a:endCxn id="87" idx="0"/>
          </p:cNvCxnSpPr>
          <p:nvPr/>
        </p:nvCxnSpPr>
        <p:spPr>
          <a:xfrm rot="5400000">
            <a:off x="3720787" y="2046070"/>
            <a:ext cx="1162915" cy="1894515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2" name="Picture 1" descr="C:\Users\rohrbach\Documents\Uni\Masterarbeit\data\Awa\JPEGImages\leopard\leopard_0274.jpg"/>
          <p:cNvPicPr>
            <a:picLocks noChangeAspect="1" noChangeArrowheads="1"/>
          </p:cNvPicPr>
          <p:nvPr/>
        </p:nvPicPr>
        <p:blipFill>
          <a:blip r:embed="rId6" cstate="print"/>
          <a:srcRect l="11567" r="12245"/>
          <a:stretch>
            <a:fillRect/>
          </a:stretch>
        </p:blipFill>
        <p:spPr bwMode="auto">
          <a:xfrm>
            <a:off x="2522658" y="5249218"/>
            <a:ext cx="972634" cy="8497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31750"/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cxnSp>
        <p:nvCxnSpPr>
          <p:cNvPr id="63" name="Gerade Verbindung 62"/>
          <p:cNvCxnSpPr>
            <a:endCxn id="87" idx="0"/>
          </p:cNvCxnSpPr>
          <p:nvPr/>
        </p:nvCxnSpPr>
        <p:spPr>
          <a:xfrm rot="16200000" flipH="1">
            <a:off x="2581887" y="2801686"/>
            <a:ext cx="1167038" cy="37916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4" name="Gerade Verbindung 63"/>
          <p:cNvCxnSpPr>
            <a:stCxn id="84" idx="2"/>
            <a:endCxn id="74" idx="0"/>
          </p:cNvCxnSpPr>
          <p:nvPr/>
        </p:nvCxnSpPr>
        <p:spPr>
          <a:xfrm rot="5400000">
            <a:off x="4292291" y="2617574"/>
            <a:ext cx="1162914" cy="751507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7" name="Gerade Verbindung 66"/>
          <p:cNvCxnSpPr>
            <a:stCxn id="88" idx="2"/>
            <a:endCxn id="74" idx="0"/>
          </p:cNvCxnSpPr>
          <p:nvPr/>
        </p:nvCxnSpPr>
        <p:spPr>
          <a:xfrm rot="16200000" flipH="1">
            <a:off x="3726159" y="2802948"/>
            <a:ext cx="1162913" cy="380758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8" name="Gerade Verbindung 67"/>
          <p:cNvCxnSpPr>
            <a:endCxn id="75" idx="0"/>
          </p:cNvCxnSpPr>
          <p:nvPr/>
        </p:nvCxnSpPr>
        <p:spPr>
          <a:xfrm rot="5400000">
            <a:off x="2010384" y="2609341"/>
            <a:ext cx="1167037" cy="763848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0" name="Gerade Verbindung 69"/>
          <p:cNvCxnSpPr>
            <a:stCxn id="62" idx="0"/>
            <a:endCxn id="87" idx="4"/>
          </p:cNvCxnSpPr>
          <p:nvPr/>
        </p:nvCxnSpPr>
        <p:spPr>
          <a:xfrm rot="5400000" flipH="1" flipV="1">
            <a:off x="2629062" y="4523295"/>
            <a:ext cx="1105837" cy="346011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1" name="Gerade Verbindung 70"/>
          <p:cNvCxnSpPr>
            <a:stCxn id="75" idx="4"/>
            <a:endCxn id="62" idx="0"/>
          </p:cNvCxnSpPr>
          <p:nvPr/>
        </p:nvCxnSpPr>
        <p:spPr>
          <a:xfrm rot="16200000" flipH="1">
            <a:off x="2057557" y="4297800"/>
            <a:ext cx="1105838" cy="796997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3" name="Gerade Verbindung 72"/>
          <p:cNvCxnSpPr>
            <a:stCxn id="74" idx="4"/>
          </p:cNvCxnSpPr>
          <p:nvPr/>
        </p:nvCxnSpPr>
        <p:spPr>
          <a:xfrm rot="5400000">
            <a:off x="3767867" y="4519091"/>
            <a:ext cx="1105838" cy="354417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4" name="Ellipse 73"/>
          <p:cNvSpPr/>
          <p:nvPr/>
        </p:nvSpPr>
        <p:spPr>
          <a:xfrm>
            <a:off x="3995359" y="3574784"/>
            <a:ext cx="1005269" cy="56859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b="1" dirty="0" smtClean="0"/>
              <a:t>?</a:t>
            </a:r>
          </a:p>
        </p:txBody>
      </p:sp>
      <p:sp>
        <p:nvSpPr>
          <p:cNvPr id="75" name="Ellipse 74"/>
          <p:cNvSpPr/>
          <p:nvPr/>
        </p:nvSpPr>
        <p:spPr>
          <a:xfrm>
            <a:off x="1709343" y="3574784"/>
            <a:ext cx="1005269" cy="56859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?</a:t>
            </a:r>
          </a:p>
        </p:txBody>
      </p:sp>
      <p:pic>
        <p:nvPicPr>
          <p:cNvPr id="76" name="Picture 3" descr="C:\Users\rohrbach\Documents\Uni\Masterarbeit\data\Awa\JPEGImages\giant+panda\giant+panda_0117.jpg"/>
          <p:cNvPicPr>
            <a:picLocks noChangeAspect="1" noChangeArrowheads="1"/>
          </p:cNvPicPr>
          <p:nvPr/>
        </p:nvPicPr>
        <p:blipFill>
          <a:blip r:embed="rId7" cstate="print"/>
          <a:srcRect l="4199" r="8845"/>
          <a:stretch>
            <a:fillRect/>
          </a:stretch>
        </p:blipFill>
        <p:spPr bwMode="auto">
          <a:xfrm>
            <a:off x="4786313" y="5249218"/>
            <a:ext cx="972634" cy="8389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31750"/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sp>
        <p:nvSpPr>
          <p:cNvPr id="77" name="Ellipse 76"/>
          <p:cNvSpPr/>
          <p:nvPr/>
        </p:nvSpPr>
        <p:spPr>
          <a:xfrm>
            <a:off x="5171004" y="3574784"/>
            <a:ext cx="686880" cy="56859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?</a:t>
            </a:r>
          </a:p>
        </p:txBody>
      </p:sp>
      <p:cxnSp>
        <p:nvCxnSpPr>
          <p:cNvPr id="78" name="Gerade Verbindung 77"/>
          <p:cNvCxnSpPr>
            <a:stCxn id="77" idx="4"/>
            <a:endCxn id="76" idx="0"/>
          </p:cNvCxnSpPr>
          <p:nvPr/>
        </p:nvCxnSpPr>
        <p:spPr>
          <a:xfrm rot="5400000">
            <a:off x="4840618" y="4575392"/>
            <a:ext cx="1105838" cy="241814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9" name="Gerade Verbindung 78"/>
          <p:cNvCxnSpPr>
            <a:stCxn id="77" idx="0"/>
            <a:endCxn id="84" idx="2"/>
          </p:cNvCxnSpPr>
          <p:nvPr/>
        </p:nvCxnSpPr>
        <p:spPr>
          <a:xfrm rot="16200000" flipV="1">
            <a:off x="4800516" y="2860855"/>
            <a:ext cx="1162914" cy="264943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0" name="Textfeld 79"/>
          <p:cNvSpPr txBox="1"/>
          <p:nvPr/>
        </p:nvSpPr>
        <p:spPr>
          <a:xfrm>
            <a:off x="428595" y="1708381"/>
            <a:ext cx="2094063" cy="61555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2000" dirty="0" smtClean="0">
                <a:latin typeface="+mj-lt"/>
              </a:rPr>
              <a:t>Known </a:t>
            </a:r>
            <a:br>
              <a:rPr lang="en-US" sz="2000" dirty="0" smtClean="0">
                <a:latin typeface="+mj-lt"/>
              </a:rPr>
            </a:br>
            <a:r>
              <a:rPr lang="en-US" sz="2000" dirty="0" smtClean="0">
                <a:latin typeface="+mj-lt"/>
              </a:rPr>
              <a:t>training classes</a:t>
            </a:r>
          </a:p>
        </p:txBody>
      </p:sp>
      <p:sp>
        <p:nvSpPr>
          <p:cNvPr id="81" name="Textfeld 80"/>
          <p:cNvSpPr txBox="1"/>
          <p:nvPr/>
        </p:nvSpPr>
        <p:spPr>
          <a:xfrm>
            <a:off x="428596" y="5360893"/>
            <a:ext cx="2094064" cy="61555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2000" dirty="0" smtClean="0">
                <a:latin typeface="+mj-lt"/>
              </a:rPr>
              <a:t>Unseen</a:t>
            </a:r>
            <a:br>
              <a:rPr lang="en-US" sz="2000" dirty="0" smtClean="0">
                <a:latin typeface="+mj-lt"/>
              </a:rPr>
            </a:br>
            <a:r>
              <a:rPr lang="en-US" sz="2000" dirty="0" smtClean="0">
                <a:latin typeface="+mj-lt"/>
              </a:rPr>
              <a:t>test classes</a:t>
            </a:r>
          </a:p>
        </p:txBody>
      </p:sp>
      <p:sp>
        <p:nvSpPr>
          <p:cNvPr id="82" name="Textfeld 81"/>
          <p:cNvSpPr txBox="1"/>
          <p:nvPr/>
        </p:nvSpPr>
        <p:spPr>
          <a:xfrm>
            <a:off x="323850" y="2639425"/>
            <a:ext cx="2094063" cy="61555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2000" b="1" i="1" dirty="0" smtClean="0">
                <a:solidFill>
                  <a:srgbClr val="00B0F0"/>
                </a:solidFill>
                <a:latin typeface="+mj-lt"/>
              </a:rPr>
              <a:t>Class-attribute associations</a:t>
            </a:r>
          </a:p>
        </p:txBody>
      </p:sp>
      <p:sp>
        <p:nvSpPr>
          <p:cNvPr id="83" name="Textfeld 82"/>
          <p:cNvSpPr txBox="1"/>
          <p:nvPr/>
        </p:nvSpPr>
        <p:spPr>
          <a:xfrm>
            <a:off x="334797" y="4456521"/>
            <a:ext cx="2094063" cy="61555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2000" b="1" i="1" dirty="0" smtClean="0">
                <a:solidFill>
                  <a:srgbClr val="00B0F0"/>
                </a:solidFill>
                <a:latin typeface="+mj-lt"/>
              </a:rPr>
              <a:t>Class-attribute associations</a:t>
            </a:r>
          </a:p>
        </p:txBody>
      </p:sp>
      <p:pic>
        <p:nvPicPr>
          <p:cNvPr id="84" name="Picture 4" descr="C:\Users\rohrbach\Documents\Uni\Masterarbeit\data\Awa\JPEGImages\blue+whale\blue+whale_0250.jpg"/>
          <p:cNvPicPr>
            <a:picLocks noChangeAspect="1" noChangeArrowheads="1"/>
          </p:cNvPicPr>
          <p:nvPr/>
        </p:nvPicPr>
        <p:blipFill>
          <a:blip r:embed="rId8" cstate="print"/>
          <a:srcRect l="11106" r="2045"/>
          <a:stretch>
            <a:fillRect/>
          </a:stretch>
        </p:blipFill>
        <p:spPr bwMode="auto">
          <a:xfrm>
            <a:off x="4785519" y="1615852"/>
            <a:ext cx="927964" cy="796018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cxnSp>
        <p:nvCxnSpPr>
          <p:cNvPr id="85" name="Gerade Verbindung 84"/>
          <p:cNvCxnSpPr>
            <a:stCxn id="87" idx="4"/>
            <a:endCxn id="76" idx="0"/>
          </p:cNvCxnSpPr>
          <p:nvPr/>
        </p:nvCxnSpPr>
        <p:spPr>
          <a:xfrm rot="16200000" flipH="1">
            <a:off x="3760890" y="3737477"/>
            <a:ext cx="1105837" cy="1917644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6" name="Gerade Verbindung 85"/>
          <p:cNvCxnSpPr>
            <a:stCxn id="88" idx="2"/>
            <a:endCxn id="87" idx="0"/>
          </p:cNvCxnSpPr>
          <p:nvPr/>
        </p:nvCxnSpPr>
        <p:spPr>
          <a:xfrm rot="5400000">
            <a:off x="3154654" y="2612203"/>
            <a:ext cx="1162914" cy="76225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7" name="Ellipse 86"/>
          <p:cNvSpPr/>
          <p:nvPr/>
        </p:nvSpPr>
        <p:spPr>
          <a:xfrm>
            <a:off x="2852351" y="3574785"/>
            <a:ext cx="1005269" cy="56859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?</a:t>
            </a:r>
          </a:p>
        </p:txBody>
      </p:sp>
      <p:pic>
        <p:nvPicPr>
          <p:cNvPr id="88" name="Picture 12" descr="C:\Users\rohrbach\Documents\Uni\Masterarbeit\data\Awa\JPEGImages\polar+bear\polar+bear_0012.jpg"/>
          <p:cNvPicPr>
            <a:picLocks noChangeAspect="1" noChangeArrowheads="1"/>
          </p:cNvPicPr>
          <p:nvPr/>
        </p:nvPicPr>
        <p:blipFill>
          <a:blip r:embed="rId9" cstate="print"/>
          <a:srcRect l="24179" t="7405" r="16564" b="34890"/>
          <a:stretch>
            <a:fillRect/>
          </a:stretch>
        </p:blipFill>
        <p:spPr bwMode="auto">
          <a:xfrm>
            <a:off x="3659308" y="1611729"/>
            <a:ext cx="915855" cy="800142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89" name="Picture 6" descr="C:\Users\rohrbach\Documents\Uni\Masterarbeit\data\Awa\JPEGImages\dalmatian\dalmatian_0570.jpg"/>
          <p:cNvPicPr>
            <a:picLocks noChangeAspect="1" noChangeArrowheads="1"/>
          </p:cNvPicPr>
          <p:nvPr/>
        </p:nvPicPr>
        <p:blipFill>
          <a:blip r:embed="rId10" cstate="print"/>
          <a:srcRect t="1147"/>
          <a:stretch>
            <a:fillRect/>
          </a:stretch>
        </p:blipFill>
        <p:spPr bwMode="auto">
          <a:xfrm>
            <a:off x="2522659" y="1613232"/>
            <a:ext cx="906333" cy="795301"/>
          </a:xfrm>
          <a:prstGeom prst="rect">
            <a:avLst/>
          </a:prstGeom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90" name="Picture 4" descr="C:\Users\rohrbach\Documents\Uni\Masterarbeit\data\Awa\JPEGImages\seal\seal_0422.jpg"/>
          <p:cNvPicPr>
            <a:picLocks noChangeAspect="1" noChangeArrowheads="1"/>
          </p:cNvPicPr>
          <p:nvPr/>
        </p:nvPicPr>
        <p:blipFill>
          <a:blip r:embed="rId11" cstate="print"/>
          <a:srcRect r="14375"/>
          <a:stretch>
            <a:fillRect/>
          </a:stretch>
        </p:blipFill>
        <p:spPr bwMode="auto">
          <a:xfrm>
            <a:off x="3663434" y="5241834"/>
            <a:ext cx="980004" cy="844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31750"/>
          </a:effectLst>
        </p:spPr>
      </p:pic>
      <p:cxnSp>
        <p:nvCxnSpPr>
          <p:cNvPr id="92" name="Gerade Verbindung 91"/>
          <p:cNvCxnSpPr>
            <a:stCxn id="77" idx="4"/>
            <a:endCxn id="90" idx="0"/>
          </p:cNvCxnSpPr>
          <p:nvPr/>
        </p:nvCxnSpPr>
        <p:spPr>
          <a:xfrm rot="5400000">
            <a:off x="4284713" y="4012103"/>
            <a:ext cx="1098454" cy="1361008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361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0" dur="indefinite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3" dur="indefinite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6" dur="indefinite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9" dur="indefinite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2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5" dur="indefinite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7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8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1" dur="indefinite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3" dur="indefinite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4" dur="indefinite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7" dur="indefinite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9" dur="indefinit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0" dur="indefinite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indefinite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3" dur="indefinite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6" dur="indefinite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9" dur="indefinite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2" dur="indefinite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4" dur="indefinite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5" dur="indefinite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7" dur="indefinite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8" dur="indefinite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0" dur="indefinite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1" dur="indefinite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39" grpId="0" animBg="1"/>
      <p:bldP spid="56" grpId="0" animBg="1"/>
      <p:bldP spid="58" grpId="0" animBg="1"/>
      <p:bldP spid="59" grpId="0" animBg="1"/>
      <p:bldP spid="80" grpId="0"/>
      <p:bldP spid="81" grpId="0"/>
      <p:bldP spid="82" grpId="0"/>
      <p:bldP spid="8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5710199"/>
            <a:ext cx="9144000" cy="530498"/>
          </a:xfrm>
          <a:prstGeom prst="rect">
            <a:avLst/>
          </a:prstGeom>
        </p:spPr>
        <p:txBody>
          <a:bodyPr wrap="square" lIns="82945" tIns="41473" rIns="82945" bIns="41473">
            <a:spAutoFit/>
          </a:bodyPr>
          <a:lstStyle/>
          <a:p>
            <a:pPr algn="ctr"/>
            <a:r>
              <a:rPr lang="en-US" sz="2900" dirty="0">
                <a:solidFill>
                  <a:srgbClr val="595959"/>
                </a:solidFill>
                <a:latin typeface="Helvetica Neue Light"/>
              </a:rPr>
              <a:t>Learn which     terms     in descriptions are </a:t>
            </a:r>
            <a:r>
              <a:rPr lang="en-US" sz="2900" dirty="0" err="1">
                <a:solidFill>
                  <a:srgbClr val="595959"/>
                </a:solidFill>
                <a:latin typeface="Helvetica Neue Light"/>
              </a:rPr>
              <a:t>depictable</a:t>
            </a:r>
            <a:endParaRPr lang="en-US" sz="2900" dirty="0">
              <a:solidFill>
                <a:srgbClr val="595959"/>
              </a:solidFill>
              <a:latin typeface="Helvetica Neue Light"/>
            </a:endParaRPr>
          </a:p>
        </p:txBody>
      </p:sp>
      <p:pic>
        <p:nvPicPr>
          <p:cNvPr id="3" name="Picture 2" descr="Screen shot 2011-03-24 at 10.51.13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640" y="1286054"/>
            <a:ext cx="3284783" cy="41015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54560" y="1147800"/>
            <a:ext cx="4295520" cy="4551112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r>
              <a:rPr lang="en-US" dirty="0">
                <a:latin typeface="Helvetica Neue Light"/>
              </a:rPr>
              <a:t>Fully beaded with megawatt crystals, this Christian </a:t>
            </a:r>
            <a:r>
              <a:rPr lang="en-US" dirty="0" err="1">
                <a:latin typeface="Helvetica Neue Light"/>
              </a:rPr>
              <a:t>Louboutin</a:t>
            </a:r>
            <a:r>
              <a:rPr lang="en-US" dirty="0">
                <a:latin typeface="Helvetica Neue Light"/>
              </a:rPr>
              <a:t> suede pump matches the gleam in your eye. </a:t>
            </a:r>
          </a:p>
          <a:p>
            <a:endParaRPr lang="en-US" dirty="0">
              <a:latin typeface="Helvetica Neue Light"/>
            </a:endParaRPr>
          </a:p>
          <a:p>
            <a:r>
              <a:rPr lang="en-US" dirty="0">
                <a:latin typeface="Helvetica Neue Light"/>
              </a:rPr>
              <a:t>Pump's linear heel plays up the alluring curves of its dipped sides.</a:t>
            </a:r>
          </a:p>
          <a:p>
            <a:endParaRPr lang="en-US" dirty="0">
              <a:latin typeface="Helvetica Neue Light"/>
            </a:endParaRPr>
          </a:p>
          <a:p>
            <a:r>
              <a:rPr lang="en-US" dirty="0">
                <a:latin typeface="Helvetica Neue Light"/>
              </a:rPr>
              <a:t>Round toe frames low-cut vamp.</a:t>
            </a:r>
          </a:p>
          <a:p>
            <a:r>
              <a:rPr lang="en-US" dirty="0">
                <a:latin typeface="Helvetica Neue Light"/>
              </a:rPr>
              <a:t>Tonally topstitched collar.</a:t>
            </a:r>
          </a:p>
          <a:p>
            <a:endParaRPr lang="en-US" dirty="0">
              <a:latin typeface="Helvetica Neue Light"/>
            </a:endParaRPr>
          </a:p>
          <a:p>
            <a:r>
              <a:rPr lang="en-US" dirty="0">
                <a:latin typeface="Helvetica Neue Light"/>
              </a:rPr>
              <a:t>4" straight, covered heel shows off signature red sole.</a:t>
            </a:r>
          </a:p>
          <a:p>
            <a:endParaRPr lang="en-US" dirty="0">
              <a:latin typeface="Helvetica Neue Light"/>
            </a:endParaRPr>
          </a:p>
          <a:p>
            <a:r>
              <a:rPr lang="en-US" dirty="0">
                <a:latin typeface="Helvetica Neue Light"/>
              </a:rPr>
              <a:t>Creamy leather lining with padded insole.</a:t>
            </a:r>
          </a:p>
          <a:p>
            <a:r>
              <a:rPr lang="en-US" dirty="0">
                <a:latin typeface="Helvetica Neue Light"/>
              </a:rPr>
              <a:t>"</a:t>
            </a:r>
            <a:r>
              <a:rPr lang="en-US" dirty="0" err="1">
                <a:latin typeface="Helvetica Neue Light"/>
              </a:rPr>
              <a:t>Fifi</a:t>
            </a:r>
            <a:r>
              <a:rPr lang="en-US" dirty="0">
                <a:latin typeface="Helvetica Neue Light"/>
              </a:rPr>
              <a:t>" is made in Italy.</a:t>
            </a:r>
          </a:p>
          <a:p>
            <a:endParaRPr lang="en-US" dirty="0">
              <a:latin typeface="Helvetica Neue Ligh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85624" y="5710199"/>
            <a:ext cx="1661799" cy="530032"/>
          </a:xfrm>
          <a:prstGeom prst="rect">
            <a:avLst/>
          </a:prstGeom>
          <a:solidFill>
            <a:srgbClr val="230283"/>
          </a:solidFill>
        </p:spPr>
        <p:txBody>
          <a:bodyPr wrap="none" lIns="82945" tIns="41473" rIns="82945" bIns="41473">
            <a:spAutoFit/>
          </a:bodyPr>
          <a:lstStyle/>
          <a:p>
            <a:r>
              <a:rPr lang="en-US" sz="2900" dirty="0" smtClean="0">
                <a:solidFill>
                  <a:srgbClr val="BAFF00"/>
                </a:solidFill>
                <a:latin typeface="Helvetica Neue Light"/>
                <a:cs typeface="Helvetica Neue Light"/>
              </a:rPr>
              <a:t>attributes</a:t>
            </a:r>
            <a:endParaRPr lang="en-US" sz="2900" dirty="0">
              <a:solidFill>
                <a:srgbClr val="BAFF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1223" y="171067"/>
            <a:ext cx="820173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262626"/>
                </a:solidFill>
              </a:rPr>
              <a:t>Automatically </a:t>
            </a:r>
            <a:r>
              <a:rPr lang="en-US" sz="2400" i="1" dirty="0">
                <a:solidFill>
                  <a:srgbClr val="262626"/>
                </a:solidFill>
              </a:rPr>
              <a:t>Discovering</a:t>
            </a:r>
            <a:r>
              <a:rPr lang="en-US" sz="2400" dirty="0">
                <a:solidFill>
                  <a:srgbClr val="262626"/>
                </a:solidFill>
              </a:rPr>
              <a:t> Attributes from Noisy Web Data </a:t>
            </a:r>
            <a:endParaRPr lang="en-US" sz="2400" dirty="0" smtClean="0">
              <a:solidFill>
                <a:srgbClr val="262626"/>
              </a:solidFill>
            </a:endParaRPr>
          </a:p>
          <a:p>
            <a:pPr algn="ctr"/>
            <a:r>
              <a:rPr lang="en-US" dirty="0" smtClean="0">
                <a:solidFill>
                  <a:srgbClr val="262626"/>
                </a:solidFill>
              </a:rPr>
              <a:t>T.L</a:t>
            </a:r>
            <a:r>
              <a:rPr lang="en-US" dirty="0">
                <a:solidFill>
                  <a:srgbClr val="262626"/>
                </a:solidFill>
              </a:rPr>
              <a:t>. Berg, A.C. Berg, J. Shih ECCV 2010</a:t>
            </a:r>
            <a:endParaRPr lang="en-US" sz="2400" dirty="0">
              <a:solidFill>
                <a:srgbClr val="26262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35020" y="6557717"/>
            <a:ext cx="2113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A6A6A6"/>
                </a:solidFill>
              </a:rPr>
              <a:t>Slide: Tamara Berg</a:t>
            </a:r>
            <a:endParaRPr lang="en-US" sz="14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84889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feld 62"/>
          <p:cNvSpPr txBox="1"/>
          <p:nvPr/>
        </p:nvSpPr>
        <p:spPr>
          <a:xfrm>
            <a:off x="358775" y="3526668"/>
            <a:ext cx="1986113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 smtClean="0">
                <a:latin typeface="+mj-lt"/>
              </a:rPr>
              <a:t>Part attributes</a:t>
            </a:r>
          </a:p>
          <a:p>
            <a:r>
              <a:rPr lang="en-US" sz="2000" i="1" dirty="0" smtClean="0">
                <a:latin typeface="+mj-lt"/>
              </a:rPr>
              <a:t>Leg of a dog</a:t>
            </a:r>
            <a:r>
              <a:rPr lang="en-US" sz="2000" b="1" dirty="0" smtClean="0">
                <a:latin typeface="+mj-lt"/>
              </a:rPr>
              <a:t/>
            </a:r>
            <a:br>
              <a:rPr lang="en-US" sz="2000" b="1" dirty="0" smtClean="0">
                <a:latin typeface="+mj-lt"/>
              </a:rPr>
            </a:br>
            <a:endParaRPr lang="en-US" sz="2000" b="1" dirty="0" smtClean="0">
              <a:latin typeface="+mj-lt"/>
            </a:endParaRPr>
          </a:p>
        </p:txBody>
      </p:sp>
      <p:sp>
        <p:nvSpPr>
          <p:cNvPr id="94" name="Rechteck 93"/>
          <p:cNvSpPr/>
          <p:nvPr/>
        </p:nvSpPr>
        <p:spPr>
          <a:xfrm>
            <a:off x="323850" y="3364996"/>
            <a:ext cx="5605472" cy="948563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40000" dist="63500" dir="63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1600" dirty="0" smtClean="0">
              <a:solidFill>
                <a:schemeClr val="tx1"/>
              </a:solidFill>
            </a:endParaRPr>
          </a:p>
        </p:txBody>
      </p:sp>
      <p:sp>
        <p:nvSpPr>
          <p:cNvPr id="96" name="Textfeld 95"/>
          <p:cNvSpPr txBox="1"/>
          <p:nvPr/>
        </p:nvSpPr>
        <p:spPr>
          <a:xfrm>
            <a:off x="428596" y="3476258"/>
            <a:ext cx="209406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dirty="0" smtClean="0">
                <a:latin typeface="+mj-lt"/>
              </a:rPr>
              <a:t>Attribute </a:t>
            </a:r>
            <a:br>
              <a:rPr lang="en-US" sz="2000" dirty="0" smtClean="0">
                <a:latin typeface="+mj-lt"/>
              </a:rPr>
            </a:br>
            <a:r>
              <a:rPr lang="en-US" sz="2000" dirty="0" smtClean="0">
                <a:latin typeface="+mj-lt"/>
              </a:rPr>
              <a:t>classifiers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Mining attributes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CVPR 2010 | What Helps Where - And Why?  Semantic Relatedness for Knowledge Transfer | Marcus Rohrbach | </a:t>
            </a:r>
            <a:endParaRPr lang="de-DE" dirty="0"/>
          </a:p>
        </p:txBody>
      </p:sp>
      <p:grpSp>
        <p:nvGrpSpPr>
          <p:cNvPr id="2" name="Gruppieren 44"/>
          <p:cNvGrpSpPr/>
          <p:nvPr/>
        </p:nvGrpSpPr>
        <p:grpSpPr>
          <a:xfrm>
            <a:off x="6051207" y="3099199"/>
            <a:ext cx="2928178" cy="1472808"/>
            <a:chOff x="4353730" y="6969898"/>
            <a:chExt cx="2928178" cy="1472808"/>
          </a:xfrm>
        </p:grpSpPr>
        <p:sp>
          <p:nvSpPr>
            <p:cNvPr id="50" name="Abgerundetes Rechteck 49"/>
            <p:cNvSpPr/>
            <p:nvPr/>
          </p:nvSpPr>
          <p:spPr>
            <a:xfrm>
              <a:off x="4393870" y="7013947"/>
              <a:ext cx="2888038" cy="1428759"/>
            </a:xfrm>
            <a:prstGeom prst="roundRect">
              <a:avLst/>
            </a:prstGeom>
            <a:solidFill>
              <a:srgbClr val="00B0F0">
                <a:alpha val="15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1900" dirty="0"/>
            </a:p>
          </p:txBody>
        </p:sp>
        <p:pic>
          <p:nvPicPr>
            <p:cNvPr id="46" name="Picture 8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498" t="20642" r="84266" b="73337"/>
            <a:stretch>
              <a:fillRect/>
            </a:stretch>
          </p:blipFill>
          <p:spPr bwMode="auto">
            <a:xfrm>
              <a:off x="6304158" y="7653855"/>
              <a:ext cx="977750" cy="360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" name="Picture 10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E6E6E6"/>
                </a:clrFrom>
                <a:clrTo>
                  <a:srgbClr val="E6E6E6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446423" y="8014079"/>
              <a:ext cx="828657" cy="327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" name="Picture 3" descr="C:\Users\rohrbach\Documents\Uni\Masterarbeit\svn\thesis\fig\wikipedia-logo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5699289" y="7779189"/>
              <a:ext cx="572078" cy="572078"/>
            </a:xfrm>
            <a:prstGeom prst="rect">
              <a:avLst/>
            </a:prstGeom>
            <a:noFill/>
          </p:spPr>
        </p:pic>
        <p:sp>
          <p:nvSpPr>
            <p:cNvPr id="49" name="Textfeld 48"/>
            <p:cNvSpPr txBox="1"/>
            <p:nvPr/>
          </p:nvSpPr>
          <p:spPr>
            <a:xfrm>
              <a:off x="4353730" y="7429835"/>
              <a:ext cx="774058" cy="5796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900"/>
                </a:lnSpc>
              </a:pPr>
              <a:r>
                <a:rPr lang="en-US" dirty="0" smtClean="0">
                  <a:latin typeface="Arial Rounded MT Bold" pitchFamily="34" charset="0"/>
                </a:rPr>
                <a:t>Word</a:t>
              </a:r>
              <a:br>
                <a:rPr lang="en-US" dirty="0" smtClean="0">
                  <a:latin typeface="Arial Rounded MT Bold" pitchFamily="34" charset="0"/>
                </a:rPr>
              </a:br>
              <a:r>
                <a:rPr lang="en-US" dirty="0" smtClean="0">
                  <a:latin typeface="Arial Rounded MT Bold" pitchFamily="34" charset="0"/>
                </a:rPr>
                <a:t>Net</a:t>
              </a:r>
              <a:endParaRPr lang="de-DE" dirty="0">
                <a:latin typeface="Arial Rounded MT Bold" pitchFamily="34" charset="0"/>
              </a:endParaRPr>
            </a:p>
          </p:txBody>
        </p:sp>
        <p:sp>
          <p:nvSpPr>
            <p:cNvPr id="51" name="Textfeld 50"/>
            <p:cNvSpPr txBox="1"/>
            <p:nvPr/>
          </p:nvSpPr>
          <p:spPr>
            <a:xfrm>
              <a:off x="5127788" y="6969898"/>
              <a:ext cx="2071133" cy="615553"/>
            </a:xfrm>
            <a:prstGeom prst="rect">
              <a:avLst/>
            </a:prstGeom>
            <a:noFill/>
          </p:spPr>
          <p:txBody>
            <a:bodyPr wrap="square" lIns="36000" rIns="72000" rtlCol="0">
              <a:spAutoFit/>
            </a:bodyPr>
            <a:lstStyle/>
            <a:p>
              <a:pPr algn="ctr"/>
              <a:r>
                <a:rPr lang="en-US" sz="1700" b="1" dirty="0" smtClean="0">
                  <a:latin typeface="+mn-lt"/>
                </a:rPr>
                <a:t>semantic relatedness</a:t>
              </a:r>
            </a:p>
            <a:p>
              <a:pPr algn="ctr"/>
              <a:r>
                <a:rPr lang="en-US" sz="1700" b="1" dirty="0" smtClean="0">
                  <a:latin typeface="+mn-lt"/>
                </a:rPr>
                <a:t>from language</a:t>
              </a:r>
              <a:endParaRPr lang="de-DE" sz="1700" b="1" dirty="0">
                <a:latin typeface="+mn-lt"/>
              </a:endParaRPr>
            </a:p>
          </p:txBody>
        </p:sp>
        <p:pic>
          <p:nvPicPr>
            <p:cNvPr id="52" name="Picture 2" descr="C:\Users\rohrbach\Documents\Uni\Masterarbeit\svn\thesis\fig\Wikipedia-word.pn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551131" y="8112214"/>
              <a:ext cx="901511" cy="259055"/>
            </a:xfrm>
            <a:prstGeom prst="rect">
              <a:avLst/>
            </a:prstGeom>
            <a:noFill/>
          </p:spPr>
        </p:pic>
      </p:grpSp>
      <p:sp>
        <p:nvSpPr>
          <p:cNvPr id="239" name="Rechteckiger Pfeil 238"/>
          <p:cNvSpPr/>
          <p:nvPr/>
        </p:nvSpPr>
        <p:spPr>
          <a:xfrm rot="10800000">
            <a:off x="5713484" y="4572007"/>
            <a:ext cx="2001788" cy="534959"/>
          </a:xfrm>
          <a:prstGeom prst="bentArrow">
            <a:avLst>
              <a:gd name="adj1" fmla="val 52462"/>
              <a:gd name="adj2" fmla="val 50000"/>
              <a:gd name="adj3" fmla="val 25418"/>
              <a:gd name="adj4" fmla="val 35920"/>
            </a:avLst>
          </a:prstGeom>
          <a:solidFill>
            <a:srgbClr val="00B0F0">
              <a:alpha val="15000"/>
            </a:srgbClr>
          </a:solidFill>
          <a:ln w="25400">
            <a:solidFill>
              <a:srgbClr val="00B0F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b="1" i="1" dirty="0">
              <a:solidFill>
                <a:schemeClr val="tx1"/>
              </a:solidFill>
              <a:latin typeface="FrontPage" pitchFamily="2" charset="0"/>
              <a:ea typeface="FrontPage" pitchFamily="2" charset="0"/>
            </a:endParaRPr>
          </a:p>
        </p:txBody>
      </p:sp>
      <p:sp>
        <p:nvSpPr>
          <p:cNvPr id="56" name="Rechteckiger Pfeil 55"/>
          <p:cNvSpPr/>
          <p:nvPr/>
        </p:nvSpPr>
        <p:spPr>
          <a:xfrm rot="10800000" flipV="1">
            <a:off x="5713483" y="2608289"/>
            <a:ext cx="2001788" cy="534959"/>
          </a:xfrm>
          <a:prstGeom prst="bentArrow">
            <a:avLst>
              <a:gd name="adj1" fmla="val 52462"/>
              <a:gd name="adj2" fmla="val 50000"/>
              <a:gd name="adj3" fmla="val 25418"/>
              <a:gd name="adj4" fmla="val 35920"/>
            </a:avLst>
          </a:prstGeom>
          <a:solidFill>
            <a:srgbClr val="00B0F0">
              <a:alpha val="15000"/>
            </a:srgbClr>
          </a:solidFill>
          <a:ln w="25400">
            <a:solidFill>
              <a:srgbClr val="00B0F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b="1" i="1" dirty="0">
              <a:solidFill>
                <a:schemeClr val="tx1"/>
              </a:solidFill>
              <a:latin typeface="FrontPage" pitchFamily="2" charset="0"/>
              <a:ea typeface="FrontPage" pitchFamily="2" charset="0"/>
            </a:endParaRPr>
          </a:p>
        </p:txBody>
      </p:sp>
      <p:sp>
        <p:nvSpPr>
          <p:cNvPr id="57" name="Pfeil nach rechts 56"/>
          <p:cNvSpPr/>
          <p:nvPr/>
        </p:nvSpPr>
        <p:spPr>
          <a:xfrm rot="10800000">
            <a:off x="5442857" y="3539593"/>
            <a:ext cx="648488" cy="539084"/>
          </a:xfrm>
          <a:prstGeom prst="rightArrow">
            <a:avLst/>
          </a:prstGeom>
          <a:solidFill>
            <a:srgbClr val="00B0F0">
              <a:alpha val="15000"/>
            </a:srgbClr>
          </a:solidFill>
          <a:ln w="25400">
            <a:solidFill>
              <a:srgbClr val="00B0F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b="1" i="1" dirty="0">
              <a:solidFill>
                <a:schemeClr val="tx1"/>
              </a:solidFill>
              <a:latin typeface="FrontPage" pitchFamily="2" charset="0"/>
              <a:ea typeface="FrontPage" pitchFamily="2" charset="0"/>
            </a:endParaRPr>
          </a:p>
        </p:txBody>
      </p:sp>
      <p:cxnSp>
        <p:nvCxnSpPr>
          <p:cNvPr id="59" name="Gerade Verbindung 58"/>
          <p:cNvCxnSpPr/>
          <p:nvPr/>
        </p:nvCxnSpPr>
        <p:spPr>
          <a:xfrm rot="5400000">
            <a:off x="6072199" y="3857626"/>
            <a:ext cx="1428759" cy="0"/>
          </a:xfrm>
          <a:prstGeom prst="line">
            <a:avLst/>
          </a:prstGeom>
          <a:solidFill>
            <a:srgbClr val="00B0F0">
              <a:alpha val="15000"/>
            </a:srgbClr>
          </a:solidFill>
          <a:ln w="25400">
            <a:solidFill>
              <a:srgbClr val="00B0F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41" name="Rechteck 40"/>
          <p:cNvSpPr/>
          <p:nvPr/>
        </p:nvSpPr>
        <p:spPr>
          <a:xfrm>
            <a:off x="323850" y="5195081"/>
            <a:ext cx="5605472" cy="948563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40000" dist="63500" dir="63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1600" dirty="0" smtClean="0">
              <a:solidFill>
                <a:schemeClr val="tx1"/>
              </a:solidFill>
            </a:endParaRPr>
          </a:p>
        </p:txBody>
      </p:sp>
      <p:sp>
        <p:nvSpPr>
          <p:cNvPr id="42" name="Rechteck 41"/>
          <p:cNvSpPr/>
          <p:nvPr/>
        </p:nvSpPr>
        <p:spPr>
          <a:xfrm>
            <a:off x="323850" y="1541876"/>
            <a:ext cx="5605472" cy="948563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40000" dist="63500" dir="63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1600" dirty="0" smtClean="0">
              <a:solidFill>
                <a:schemeClr val="tx1"/>
              </a:solidFill>
            </a:endParaRPr>
          </a:p>
        </p:txBody>
      </p:sp>
      <p:pic>
        <p:nvPicPr>
          <p:cNvPr id="45" name="Picture 1" descr="C:\Users\rohrbach\Documents\Uni\Masterarbeit\data\Awa\JPEGImages\leopard\leopard_0274.jpg"/>
          <p:cNvPicPr>
            <a:picLocks noChangeAspect="1" noChangeArrowheads="1"/>
          </p:cNvPicPr>
          <p:nvPr/>
        </p:nvPicPr>
        <p:blipFill>
          <a:blip r:embed="rId6" cstate="print"/>
          <a:srcRect l="11567" r="12245"/>
          <a:stretch>
            <a:fillRect/>
          </a:stretch>
        </p:blipFill>
        <p:spPr bwMode="auto">
          <a:xfrm>
            <a:off x="2522658" y="5249218"/>
            <a:ext cx="972634" cy="8497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31750"/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cxnSp>
        <p:nvCxnSpPr>
          <p:cNvPr id="53" name="Gerade Verbindung 52"/>
          <p:cNvCxnSpPr>
            <a:endCxn id="81" idx="0"/>
          </p:cNvCxnSpPr>
          <p:nvPr/>
        </p:nvCxnSpPr>
        <p:spPr>
          <a:xfrm rot="16200000" flipH="1">
            <a:off x="2867639" y="2801686"/>
            <a:ext cx="1167038" cy="37916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" name="Gerade Verbindung 53"/>
          <p:cNvCxnSpPr>
            <a:stCxn id="78" idx="2"/>
            <a:endCxn id="67" idx="0"/>
          </p:cNvCxnSpPr>
          <p:nvPr/>
        </p:nvCxnSpPr>
        <p:spPr>
          <a:xfrm rot="5400000">
            <a:off x="4435166" y="2760451"/>
            <a:ext cx="1162916" cy="465755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8" name="Gerade Verbindung 57"/>
          <p:cNvCxnSpPr>
            <a:stCxn id="82" idx="2"/>
            <a:endCxn id="68" idx="0"/>
          </p:cNvCxnSpPr>
          <p:nvPr/>
        </p:nvCxnSpPr>
        <p:spPr>
          <a:xfrm rot="5400000">
            <a:off x="2692877" y="2150424"/>
            <a:ext cx="1162913" cy="1685807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0" name="Gerade Verbindung 59"/>
          <p:cNvCxnSpPr>
            <a:endCxn id="68" idx="0"/>
          </p:cNvCxnSpPr>
          <p:nvPr/>
        </p:nvCxnSpPr>
        <p:spPr>
          <a:xfrm rot="5400000">
            <a:off x="2229835" y="2609341"/>
            <a:ext cx="1167037" cy="763848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1" name="Gerade Verbindung 60"/>
          <p:cNvCxnSpPr>
            <a:stCxn id="45" idx="0"/>
            <a:endCxn id="81" idx="4"/>
          </p:cNvCxnSpPr>
          <p:nvPr/>
        </p:nvCxnSpPr>
        <p:spPr>
          <a:xfrm rot="5400000" flipH="1" flipV="1">
            <a:off x="2771938" y="4380419"/>
            <a:ext cx="1105837" cy="631763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2" name="Gerade Verbindung 61"/>
          <p:cNvCxnSpPr>
            <a:stCxn id="68" idx="4"/>
            <a:endCxn id="45" idx="0"/>
          </p:cNvCxnSpPr>
          <p:nvPr/>
        </p:nvCxnSpPr>
        <p:spPr>
          <a:xfrm rot="16200000" flipH="1">
            <a:off x="2167283" y="4407526"/>
            <a:ext cx="1105838" cy="577546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4" name="Gerade Verbindung 63"/>
          <p:cNvCxnSpPr>
            <a:stCxn id="67" idx="4"/>
          </p:cNvCxnSpPr>
          <p:nvPr/>
        </p:nvCxnSpPr>
        <p:spPr>
          <a:xfrm rot="5400000">
            <a:off x="4053619" y="4519093"/>
            <a:ext cx="1105838" cy="354417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9" name="Picture 3" descr="C:\Users\rohrbach\Documents\Uni\Masterarbeit\data\Awa\JPEGImages\giant+panda\giant+panda_0117.jpg"/>
          <p:cNvPicPr>
            <a:picLocks noChangeAspect="1" noChangeArrowheads="1"/>
          </p:cNvPicPr>
          <p:nvPr/>
        </p:nvPicPr>
        <p:blipFill>
          <a:blip r:embed="rId7" cstate="print"/>
          <a:srcRect l="4199" r="8845"/>
          <a:stretch>
            <a:fillRect/>
          </a:stretch>
        </p:blipFill>
        <p:spPr bwMode="auto">
          <a:xfrm>
            <a:off x="4786313" y="5249218"/>
            <a:ext cx="972634" cy="8389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31750"/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sp>
        <p:nvSpPr>
          <p:cNvPr id="74" name="Textfeld 73"/>
          <p:cNvSpPr txBox="1"/>
          <p:nvPr/>
        </p:nvSpPr>
        <p:spPr>
          <a:xfrm>
            <a:off x="428595" y="1708381"/>
            <a:ext cx="2094063" cy="61555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2000" dirty="0" smtClean="0">
                <a:latin typeface="+mj-lt"/>
              </a:rPr>
              <a:t>Known </a:t>
            </a:r>
            <a:br>
              <a:rPr lang="en-US" sz="2000" dirty="0" smtClean="0">
                <a:latin typeface="+mj-lt"/>
              </a:rPr>
            </a:br>
            <a:r>
              <a:rPr lang="en-US" sz="2000" dirty="0" smtClean="0">
                <a:latin typeface="+mj-lt"/>
              </a:rPr>
              <a:t>training classes</a:t>
            </a:r>
          </a:p>
        </p:txBody>
      </p:sp>
      <p:sp>
        <p:nvSpPr>
          <p:cNvPr id="75" name="Textfeld 74"/>
          <p:cNvSpPr txBox="1"/>
          <p:nvPr/>
        </p:nvSpPr>
        <p:spPr>
          <a:xfrm>
            <a:off x="428596" y="5360893"/>
            <a:ext cx="2094064" cy="61555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2000" dirty="0" smtClean="0">
                <a:latin typeface="+mj-lt"/>
              </a:rPr>
              <a:t>Unseen</a:t>
            </a:r>
            <a:br>
              <a:rPr lang="en-US" sz="2000" dirty="0" smtClean="0">
                <a:latin typeface="+mj-lt"/>
              </a:rPr>
            </a:br>
            <a:r>
              <a:rPr lang="en-US" sz="2000" dirty="0" smtClean="0">
                <a:latin typeface="+mj-lt"/>
              </a:rPr>
              <a:t>test classes</a:t>
            </a:r>
          </a:p>
        </p:txBody>
      </p:sp>
      <p:sp>
        <p:nvSpPr>
          <p:cNvPr id="76" name="Textfeld 75"/>
          <p:cNvSpPr txBox="1"/>
          <p:nvPr/>
        </p:nvSpPr>
        <p:spPr>
          <a:xfrm>
            <a:off x="323850" y="2639425"/>
            <a:ext cx="2094063" cy="61555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2000" b="1" i="1" dirty="0" smtClean="0">
                <a:solidFill>
                  <a:srgbClr val="00B0F0"/>
                </a:solidFill>
                <a:latin typeface="+mj-lt"/>
              </a:rPr>
              <a:t>Class-attribute associations</a:t>
            </a:r>
          </a:p>
        </p:txBody>
      </p:sp>
      <p:sp>
        <p:nvSpPr>
          <p:cNvPr id="77" name="Textfeld 76"/>
          <p:cNvSpPr txBox="1"/>
          <p:nvPr/>
        </p:nvSpPr>
        <p:spPr>
          <a:xfrm>
            <a:off x="334797" y="4456521"/>
            <a:ext cx="2094063" cy="61555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2000" b="1" i="1" dirty="0" smtClean="0">
                <a:solidFill>
                  <a:srgbClr val="00B0F0"/>
                </a:solidFill>
                <a:latin typeface="+mj-lt"/>
              </a:rPr>
              <a:t>Class-attribute associations</a:t>
            </a:r>
          </a:p>
        </p:txBody>
      </p:sp>
      <p:pic>
        <p:nvPicPr>
          <p:cNvPr id="78" name="Picture 4" descr="C:\Users\rohrbach\Documents\Uni\Masterarbeit\data\Awa\JPEGImages\blue+whale\blue+whale_0250.jpg"/>
          <p:cNvPicPr>
            <a:picLocks noChangeAspect="1" noChangeArrowheads="1"/>
          </p:cNvPicPr>
          <p:nvPr/>
        </p:nvPicPr>
        <p:blipFill>
          <a:blip r:embed="rId8" cstate="print"/>
          <a:srcRect l="11106" r="2045"/>
          <a:stretch>
            <a:fillRect/>
          </a:stretch>
        </p:blipFill>
        <p:spPr bwMode="auto">
          <a:xfrm>
            <a:off x="4785519" y="1615852"/>
            <a:ext cx="927964" cy="796018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cxnSp>
        <p:nvCxnSpPr>
          <p:cNvPr id="79" name="Gerade Verbindung 78"/>
          <p:cNvCxnSpPr>
            <a:stCxn id="81" idx="4"/>
            <a:endCxn id="69" idx="0"/>
          </p:cNvCxnSpPr>
          <p:nvPr/>
        </p:nvCxnSpPr>
        <p:spPr>
          <a:xfrm rot="16200000" flipH="1">
            <a:off x="3903766" y="3880353"/>
            <a:ext cx="1105837" cy="1631892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0" name="Gerade Verbindung 79"/>
          <p:cNvCxnSpPr>
            <a:stCxn id="82" idx="2"/>
            <a:endCxn id="81" idx="0"/>
          </p:cNvCxnSpPr>
          <p:nvPr/>
        </p:nvCxnSpPr>
        <p:spPr>
          <a:xfrm rot="5400000">
            <a:off x="3297530" y="2755079"/>
            <a:ext cx="1162914" cy="476498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82" name="Picture 12" descr="C:\Users\rohrbach\Documents\Uni\Masterarbeit\data\Awa\JPEGImages\polar+bear\polar+bear_0012.jpg"/>
          <p:cNvPicPr>
            <a:picLocks noChangeAspect="1" noChangeArrowheads="1"/>
          </p:cNvPicPr>
          <p:nvPr/>
        </p:nvPicPr>
        <p:blipFill>
          <a:blip r:embed="rId9" cstate="print"/>
          <a:srcRect l="24179" t="7405" r="16564" b="34890"/>
          <a:stretch>
            <a:fillRect/>
          </a:stretch>
        </p:blipFill>
        <p:spPr bwMode="auto">
          <a:xfrm>
            <a:off x="3659308" y="1611729"/>
            <a:ext cx="915855" cy="800142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83" name="Picture 6" descr="C:\Users\rohrbach\Documents\Uni\Masterarbeit\data\Awa\JPEGImages\dalmatian\dalmatian_0570.jpg"/>
          <p:cNvPicPr>
            <a:picLocks noChangeAspect="1" noChangeArrowheads="1"/>
          </p:cNvPicPr>
          <p:nvPr/>
        </p:nvPicPr>
        <p:blipFill>
          <a:blip r:embed="rId10" cstate="print"/>
          <a:srcRect t="1147"/>
          <a:stretch>
            <a:fillRect/>
          </a:stretch>
        </p:blipFill>
        <p:spPr bwMode="auto">
          <a:xfrm>
            <a:off x="2522659" y="1613232"/>
            <a:ext cx="906333" cy="795301"/>
          </a:xfrm>
          <a:prstGeom prst="rect">
            <a:avLst/>
          </a:prstGeom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84" name="Picture 4" descr="C:\Users\rohrbach\Documents\Uni\Masterarbeit\data\Awa\JPEGImages\seal\seal_0422.jpg"/>
          <p:cNvPicPr>
            <a:picLocks noChangeAspect="1" noChangeArrowheads="1"/>
          </p:cNvPicPr>
          <p:nvPr/>
        </p:nvPicPr>
        <p:blipFill>
          <a:blip r:embed="rId11" cstate="print"/>
          <a:srcRect r="14375"/>
          <a:stretch>
            <a:fillRect/>
          </a:stretch>
        </p:blipFill>
        <p:spPr bwMode="auto">
          <a:xfrm>
            <a:off x="3663434" y="5241834"/>
            <a:ext cx="980004" cy="844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31750"/>
          </a:effectLst>
        </p:spPr>
      </p:pic>
      <p:cxnSp>
        <p:nvCxnSpPr>
          <p:cNvPr id="90" name="Gerade Verbindung 89"/>
          <p:cNvCxnSpPr>
            <a:stCxn id="68" idx="4"/>
            <a:endCxn id="69" idx="0"/>
          </p:cNvCxnSpPr>
          <p:nvPr/>
        </p:nvCxnSpPr>
        <p:spPr>
          <a:xfrm rot="16200000" flipH="1">
            <a:off x="3299110" y="3275698"/>
            <a:ext cx="1105838" cy="2841201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7" name="Ellipse 66"/>
          <p:cNvSpPr/>
          <p:nvPr/>
        </p:nvSpPr>
        <p:spPr>
          <a:xfrm>
            <a:off x="4281111" y="3574786"/>
            <a:ext cx="1005269" cy="568596"/>
          </a:xfrm>
          <a:prstGeom prst="ellipse">
            <a:avLst/>
          </a:prstGeom>
          <a:solidFill>
            <a:srgbClr val="00B0F0">
              <a:alpha val="15000"/>
            </a:srgbClr>
          </a:solidFill>
          <a:ln w="25400">
            <a:solidFill>
              <a:srgbClr val="00B0F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ea typeface="FrontPage" pitchFamily="2" charset="0"/>
              </a:rPr>
              <a:t>flipper</a:t>
            </a:r>
          </a:p>
        </p:txBody>
      </p:sp>
      <p:sp>
        <p:nvSpPr>
          <p:cNvPr id="68" name="Ellipse 67"/>
          <p:cNvSpPr/>
          <p:nvPr/>
        </p:nvSpPr>
        <p:spPr>
          <a:xfrm>
            <a:off x="1928794" y="3574784"/>
            <a:ext cx="1005269" cy="568596"/>
          </a:xfrm>
          <a:prstGeom prst="ellipse">
            <a:avLst/>
          </a:prstGeom>
          <a:solidFill>
            <a:srgbClr val="00B0F0">
              <a:alpha val="15000"/>
            </a:srgbClr>
          </a:solidFill>
          <a:ln w="25400">
            <a:solidFill>
              <a:srgbClr val="00B0F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ea typeface="FrontPage" pitchFamily="2" charset="0"/>
              </a:rPr>
              <a:t>leg</a:t>
            </a:r>
          </a:p>
        </p:txBody>
      </p:sp>
      <p:sp>
        <p:nvSpPr>
          <p:cNvPr id="81" name="Ellipse 80"/>
          <p:cNvSpPr/>
          <p:nvPr/>
        </p:nvSpPr>
        <p:spPr>
          <a:xfrm>
            <a:off x="3138103" y="3574785"/>
            <a:ext cx="1005269" cy="568596"/>
          </a:xfrm>
          <a:prstGeom prst="ellipse">
            <a:avLst/>
          </a:prstGeom>
          <a:solidFill>
            <a:srgbClr val="00B0F0">
              <a:alpha val="15000"/>
            </a:srgbClr>
          </a:solidFill>
          <a:ln w="25400">
            <a:solidFill>
              <a:srgbClr val="00B0F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ea typeface="FrontPage" pitchFamily="2" charset="0"/>
              </a:rPr>
              <a:t>paw</a:t>
            </a:r>
          </a:p>
        </p:txBody>
      </p:sp>
      <p:sp>
        <p:nvSpPr>
          <p:cNvPr id="55" name="Textfeld 54"/>
          <p:cNvSpPr txBox="1"/>
          <p:nvPr/>
        </p:nvSpPr>
        <p:spPr>
          <a:xfrm>
            <a:off x="6786578" y="3706610"/>
            <a:ext cx="774058" cy="579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en-US" dirty="0" smtClean="0">
                <a:latin typeface="Arial Rounded MT Bold" pitchFamily="34" charset="0"/>
              </a:rPr>
              <a:t>Word</a:t>
            </a:r>
            <a:br>
              <a:rPr lang="en-US" dirty="0" smtClean="0">
                <a:latin typeface="Arial Rounded MT Bold" pitchFamily="34" charset="0"/>
              </a:rPr>
            </a:br>
            <a:r>
              <a:rPr lang="en-US" dirty="0" smtClean="0">
                <a:latin typeface="Arial Rounded MT Bold" pitchFamily="34" charset="0"/>
              </a:rPr>
              <a:t>Net</a:t>
            </a:r>
            <a:endParaRPr lang="de-DE" dirty="0">
              <a:latin typeface="Arial Rounded MT Bold" pitchFamily="34" charset="0"/>
            </a:endParaRPr>
          </a:p>
        </p:txBody>
      </p:sp>
      <p:sp>
        <p:nvSpPr>
          <p:cNvPr id="99" name="Rechteck 98"/>
          <p:cNvSpPr/>
          <p:nvPr/>
        </p:nvSpPr>
        <p:spPr>
          <a:xfrm>
            <a:off x="6807200" y="3106456"/>
            <a:ext cx="2336799" cy="148731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3714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0" dur="indefinite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3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6" dur="indefinite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9" dur="indefinite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2" dur="indefinite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5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57" dur="indefinite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8" dur="indefinite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1" dur="indefinite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63" dur="indefinite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4" dur="indefinite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7" dur="indefinite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69" dur="indefinite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0" dur="indefinite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72" dur="indefinite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3" dur="indefinite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6" dur="indefinite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  <p:bldP spid="96" grpId="0"/>
      <p:bldP spid="239" grpId="0" animBg="1"/>
      <p:bldP spid="56" grpId="0" animBg="1"/>
      <p:bldP spid="41" grpId="0" animBg="1"/>
      <p:bldP spid="42" grpId="0" animBg="1"/>
      <p:bldP spid="74" grpId="0"/>
      <p:bldP spid="75" grpId="0"/>
      <p:bldP spid="76" grpId="0"/>
      <p:bldP spid="77" grpId="0"/>
      <p:bldP spid="99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>
          <a:xfrm>
            <a:off x="4536298" y="1592262"/>
            <a:ext cx="4393420" cy="3265498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40000" dist="63500" dir="63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de-DE" sz="2000" i="1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8434" name="Inhaltsplatzhalter 2"/>
          <p:cNvSpPr>
            <a:spLocks noGrp="1"/>
          </p:cNvSpPr>
          <p:nvPr>
            <p:ph idx="1"/>
          </p:nvPr>
        </p:nvSpPr>
        <p:spPr>
          <a:xfrm>
            <a:off x="250825" y="1592263"/>
            <a:ext cx="4321175" cy="4500562"/>
          </a:xfrm>
        </p:spPr>
        <p:txBody>
          <a:bodyPr/>
          <a:lstStyle/>
          <a:p>
            <a:pPr lvl="0"/>
            <a:r>
              <a:rPr lang="en-US" dirty="0" smtClean="0"/>
              <a:t>Additional measure:</a:t>
            </a:r>
            <a:br>
              <a:rPr lang="en-US" dirty="0" smtClean="0"/>
            </a:br>
            <a:r>
              <a:rPr lang="en-US" dirty="0" err="1" smtClean="0"/>
              <a:t>Holonym</a:t>
            </a:r>
            <a:r>
              <a:rPr lang="en-US" dirty="0" smtClean="0"/>
              <a:t> patterns </a:t>
            </a:r>
          </a:p>
          <a:p>
            <a:pPr lvl="1"/>
            <a:r>
              <a:rPr lang="en-US" dirty="0" smtClean="0"/>
              <a:t>Only part attributes</a:t>
            </a:r>
          </a:p>
          <a:p>
            <a:pPr lvl="1"/>
            <a:r>
              <a:rPr lang="en-US" dirty="0" smtClean="0"/>
              <a:t>Hit Counts of Patterns </a:t>
            </a:r>
            <a:br>
              <a:rPr lang="en-US" dirty="0" smtClean="0"/>
            </a:br>
            <a:r>
              <a:rPr lang="en-US" sz="2000" dirty="0" smtClean="0">
                <a:solidFill>
                  <a:schemeClr val="accent2"/>
                </a:solidFill>
              </a:rPr>
              <a:t>[</a:t>
            </a:r>
            <a:r>
              <a:rPr lang="en-US" sz="2000" dirty="0" err="1" smtClean="0">
                <a:solidFill>
                  <a:schemeClr val="accent2"/>
                </a:solidFill>
              </a:rPr>
              <a:t>Berland</a:t>
            </a:r>
            <a:r>
              <a:rPr lang="en-US" sz="2000" dirty="0" smtClean="0">
                <a:solidFill>
                  <a:schemeClr val="accent2"/>
                </a:solidFill>
              </a:rPr>
              <a:t> &amp; </a:t>
            </a:r>
            <a:r>
              <a:rPr lang="en-US" sz="2000" dirty="0" err="1" smtClean="0">
                <a:solidFill>
                  <a:schemeClr val="accent2"/>
                </a:solidFill>
              </a:rPr>
              <a:t>Charniak</a:t>
            </a:r>
            <a:r>
              <a:rPr lang="en-US" sz="2000" dirty="0" smtClean="0">
                <a:solidFill>
                  <a:schemeClr val="accent2"/>
                </a:solidFill>
              </a:rPr>
              <a:t>, ACL 1999]</a:t>
            </a:r>
            <a:endParaRPr lang="en-US" dirty="0" smtClean="0">
              <a:solidFill>
                <a:schemeClr val="accent2"/>
              </a:solidFill>
            </a:endParaRPr>
          </a:p>
          <a:p>
            <a:pPr lvl="2"/>
            <a:r>
              <a:rPr lang="en-US" i="1" dirty="0" smtClean="0"/>
              <a:t>“cow</a:t>
            </a:r>
            <a:r>
              <a:rPr lang="en-US" b="1" i="1" dirty="0" smtClean="0"/>
              <a:t>’s </a:t>
            </a:r>
            <a:r>
              <a:rPr lang="en-US" i="1" dirty="0" smtClean="0"/>
              <a:t>leg”</a:t>
            </a:r>
          </a:p>
          <a:p>
            <a:pPr lvl="2"/>
            <a:r>
              <a:rPr lang="en-US" i="1" dirty="0" smtClean="0"/>
              <a:t>“leg </a:t>
            </a:r>
            <a:r>
              <a:rPr lang="en-US" b="1" i="1" dirty="0" smtClean="0"/>
              <a:t>of a</a:t>
            </a:r>
            <a:r>
              <a:rPr lang="en-US" i="1" dirty="0" smtClean="0"/>
              <a:t> cow”</a:t>
            </a:r>
          </a:p>
          <a:p>
            <a:pPr lvl="2"/>
            <a:r>
              <a:rPr lang="en-US" dirty="0" smtClean="0"/>
              <a:t>Dice coefficient</a:t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1843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Mining attributes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CVPR 2010 | What Helps Where - And Why?  Semantic Relatedness for Knowledge Transfer | Marcus Rohrbach | 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4662486" y="2193903"/>
            <a:ext cx="1766902" cy="120032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tx1"/>
                </a:solidFill>
                <a:cs typeface="Times New Roman" pitchFamily="18" charset="0"/>
              </a:rPr>
              <a:t>While he watched a </a:t>
            </a:r>
            <a:r>
              <a:rPr lang="en-US" b="1" i="1" dirty="0" smtClean="0">
                <a:solidFill>
                  <a:schemeClr val="tx1"/>
                </a:solidFill>
                <a:cs typeface="Times New Roman" pitchFamily="18" charset="0"/>
              </a:rPr>
              <a:t>horse</a:t>
            </a:r>
            <a:r>
              <a:rPr lang="en-US" i="1" dirty="0" smtClean="0">
                <a:solidFill>
                  <a:schemeClr val="tx1"/>
                </a:solidFill>
                <a:cs typeface="Times New Roman" pitchFamily="18" charset="0"/>
              </a:rPr>
              <a:t> race the </a:t>
            </a:r>
            <a:r>
              <a:rPr lang="en-US" b="1" i="1" dirty="0" smtClean="0">
                <a:solidFill>
                  <a:schemeClr val="tx1"/>
                </a:solidFill>
                <a:cs typeface="Times New Roman" pitchFamily="18" charset="0"/>
              </a:rPr>
              <a:t>leg</a:t>
            </a:r>
            <a:r>
              <a:rPr lang="en-US" i="1" dirty="0" smtClean="0">
                <a:solidFill>
                  <a:schemeClr val="tx1"/>
                </a:solidFill>
                <a:cs typeface="Times New Roman" pitchFamily="18" charset="0"/>
              </a:rPr>
              <a:t> of his chair broke.</a:t>
            </a:r>
            <a:endParaRPr lang="de-DE" i="1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6572264" y="2193903"/>
            <a:ext cx="2183472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b="1" i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Leg </a:t>
            </a:r>
            <a:r>
              <a:rPr lang="de-DE" i="1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of</a:t>
            </a:r>
            <a:r>
              <a:rPr lang="de-DE" i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de-DE" i="1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the</a:t>
            </a:r>
            <a:r>
              <a:rPr lang="de-DE" i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de-DE" b="1" i="1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horse</a:t>
            </a:r>
            <a:endParaRPr lang="de-DE" i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4714876" y="1714488"/>
            <a:ext cx="16430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</a:rPr>
              <a:t>web search</a:t>
            </a:r>
          </a:p>
        </p:txBody>
      </p:sp>
      <p:sp>
        <p:nvSpPr>
          <p:cNvPr id="12" name="Rechteck 11"/>
          <p:cNvSpPr/>
          <p:nvPr/>
        </p:nvSpPr>
        <p:spPr>
          <a:xfrm>
            <a:off x="6572264" y="1714488"/>
            <a:ext cx="21834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latin typeface="+mj-lt"/>
              </a:rPr>
              <a:t>holonym</a:t>
            </a:r>
            <a:r>
              <a:rPr lang="en-US" b="1" dirty="0" smtClean="0">
                <a:latin typeface="+mj-lt"/>
              </a:rPr>
              <a:t> patterns</a:t>
            </a:r>
          </a:p>
        </p:txBody>
      </p:sp>
      <p:sp>
        <p:nvSpPr>
          <p:cNvPr id="13" name="Rechteck 12"/>
          <p:cNvSpPr/>
          <p:nvPr/>
        </p:nvSpPr>
        <p:spPr>
          <a:xfrm>
            <a:off x="4714876" y="3394232"/>
            <a:ext cx="16430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Incidental </a:t>
            </a:r>
            <a:br>
              <a:rPr lang="en-US" dirty="0" smtClean="0">
                <a:latin typeface="+mj-lt"/>
              </a:rPr>
            </a:br>
            <a:r>
              <a:rPr lang="en-US" dirty="0" smtClean="0">
                <a:latin typeface="+mj-lt"/>
              </a:rPr>
              <a:t>co-</a:t>
            </a:r>
            <a:r>
              <a:rPr lang="en-US" dirty="0" err="1" smtClean="0">
                <a:latin typeface="+mj-lt"/>
              </a:rPr>
              <a:t>occurence</a:t>
            </a:r>
            <a:endParaRPr lang="en-US" dirty="0" smtClean="0">
              <a:latin typeface="+mj-lt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6572264" y="3394232"/>
            <a:ext cx="2183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One term likely part of other term</a:t>
            </a:r>
          </a:p>
        </p:txBody>
      </p:sp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2" cstate="print"/>
          <a:srcRect l="1498" t="20642" r="84266" b="73337"/>
          <a:stretch>
            <a:fillRect/>
          </a:stretch>
        </p:blipFill>
        <p:spPr bwMode="auto">
          <a:xfrm>
            <a:off x="4929190" y="4214818"/>
            <a:ext cx="1357322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2" cstate="print"/>
          <a:srcRect l="1498" t="20642" r="84266" b="73337"/>
          <a:stretch>
            <a:fillRect/>
          </a:stretch>
        </p:blipFill>
        <p:spPr bwMode="auto">
          <a:xfrm>
            <a:off x="7143768" y="4214818"/>
            <a:ext cx="1357322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8265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>
        <mc:Choice xmlns:mc="http://schemas.openxmlformats.org/markup-compatibility/2006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Requires="a14">
          <p:sp>
            <p:nvSpPr>
              <p:cNvPr id="17410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250825" y="1592263"/>
                <a:ext cx="4359267" cy="4500562"/>
              </a:xfrm>
            </p:spPr>
            <p:txBody>
              <a:bodyPr>
                <a:normAutofit fontScale="85000" lnSpcReduction="20000"/>
              </a:bodyPr>
              <a:lstStyle/>
              <a:p>
                <a:pPr marL="179388" lvl="1" indent="-179388"/>
                <a:r>
                  <a:rPr lang="en-US" sz="2800" dirty="0" smtClean="0"/>
                  <a:t>Yahoo web search</a:t>
                </a:r>
              </a:p>
              <a:p>
                <a:pPr marL="646113" lvl="2" indent="-457200">
                  <a:buClr>
                    <a:srgbClr val="C00000"/>
                  </a:buClr>
                  <a:buSzPct val="110000"/>
                  <a:buFont typeface="Wingdings" pitchFamily="2" charset="2"/>
                  <a:buChar char="û"/>
                </a:pPr>
                <a:r>
                  <a:rPr lang="en-US" sz="2800" dirty="0" smtClean="0"/>
                  <a:t>Distant co-occurrences increase noise.</a:t>
                </a:r>
              </a:p>
              <a:p>
                <a:pPr marL="179388" lvl="1" indent="-179388"/>
                <a:r>
                  <a:rPr lang="en-US" sz="2800" dirty="0" smtClean="0"/>
                  <a:t>Yahoo Near</a:t>
                </a:r>
              </a:p>
              <a:p>
                <a:pPr marL="646113" lvl="2" indent="-457200">
                  <a:buClr>
                    <a:srgbClr val="009900"/>
                  </a:buClr>
                  <a:buSzPct val="110000"/>
                  <a:buFont typeface="Wingdings" pitchFamily="2" charset="2"/>
                  <a:buChar char="ü"/>
                </a:pPr>
                <a:r>
                  <a:rPr lang="en-US" sz="2800" dirty="0" smtClean="0"/>
                  <a:t>Enforces local proximity</a:t>
                </a:r>
              </a:p>
              <a:p>
                <a:pPr marL="646113" lvl="2" indent="-457200">
                  <a:buSzPct val="110000"/>
                </a:pPr>
                <a:r>
                  <a:rPr lang="en-US" sz="2800" dirty="0" smtClean="0"/>
                  <a:t>Distance max 4 words</a:t>
                </a:r>
                <a:br>
                  <a:rPr lang="en-US" sz="2800" dirty="0" smtClean="0"/>
                </a:br>
                <a:r>
                  <a:rPr lang="en-US" sz="2800" dirty="0" smtClean="0"/>
                  <a:t>“</a:t>
                </a:r>
                <a:r>
                  <a:rPr lang="en-US" sz="2800" i="1" dirty="0" smtClean="0"/>
                  <a:t>horse * * * * leg</a:t>
                </a:r>
                <a:r>
                  <a:rPr lang="en-US" sz="2800" dirty="0" smtClean="0"/>
                  <a:t>”</a:t>
                </a:r>
              </a:p>
              <a:p>
                <a:pPr marL="646113" lvl="2" indent="-457200">
                  <a:buSzPct val="110000"/>
                </a:pPr>
                <a:r>
                  <a:rPr lang="en-US" sz="2800" dirty="0" smtClean="0"/>
                  <a:t>Dice coefficient</a:t>
                </a:r>
                <a:br>
                  <a:rPr lang="en-US" sz="2800" dirty="0" smtClean="0"/>
                </a:br>
                <a:r>
                  <a:rPr lang="en-US" sz="2800" dirty="0" smtClean="0"/>
                  <a:t/>
                </a:r>
                <a:br>
                  <a:rPr lang="en-US" sz="2800" dirty="0" smtClean="0"/>
                </a:br>
                <a14:m>
                  <m:oMath xmlns="" xmlns:m="http://schemas.openxmlformats.org/officeDocument/2006/math">
                    <m:r>
                      <a:rPr lang="en-US" sz="280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/>
                          </a:rPr>
                          <m:t>𝐻</m:t>
                        </m:r>
                        <m:r>
                          <a:rPr lang="en-US" sz="2800" b="0" i="1" smtClean="0">
                            <a:latin typeface="Cambria Math"/>
                          </a:rPr>
                          <m:t>𝐶</m:t>
                        </m:r>
                        <m:r>
                          <a:rPr lang="en-US" sz="2800" i="1">
                            <a:latin typeface="Cambria Math"/>
                          </a:rPr>
                          <m:t>(</m:t>
                        </m:r>
                        <m:sSub>
                          <m:sSub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800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/>
                          </a:rPr>
                          <m:t> </m:t>
                        </m:r>
                        <m:r>
                          <a:rPr lang="en-US" sz="2800" b="0" i="1" smtClean="0">
                            <a:latin typeface="Cambria Math"/>
                          </a:rPr>
                          <m:t>𝑁𝐸𝐴𝑅</m:t>
                        </m:r>
                        <m:r>
                          <a:rPr lang="en-US" sz="2800" b="0" i="1" smtClean="0">
                            <a:latin typeface="Cambria Math"/>
                          </a:rPr>
                          <m:t> </m:t>
                        </m:r>
                        <m:sSub>
                          <m:sSub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800" i="1">
                                <a:latin typeface="Cambria Math"/>
                              </a:rPr>
                              <m:t>2</m:t>
                            </m:r>
                          </m:sub>
                        </m:sSub>
                        <m:r>
                          <a:rPr lang="en-US" sz="2800" i="1">
                            <a:latin typeface="Cambria Math"/>
                          </a:rPr>
                          <m:t>)</m:t>
                        </m:r>
                      </m:num>
                      <m:den>
                        <m:r>
                          <a:rPr lang="en-US" sz="2800" b="0" i="1" smtClean="0">
                            <a:latin typeface="Cambria Math"/>
                          </a:rPr>
                          <m:t>𝐻𝐶</m:t>
                        </m:r>
                        <m:d>
                          <m:dPr>
                            <m:ctrlPr>
                              <a:rPr lang="en-US" sz="2800" b="0" i="1" smtClean="0"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r>
                          <a:rPr lang="en-US" sz="2800" b="0" i="1" smtClean="0">
                            <a:latin typeface="Cambria Math"/>
                          </a:rPr>
                          <m:t>+</m:t>
                        </m:r>
                        <m:r>
                          <a:rPr lang="en-US" sz="2800" b="0" i="1" smtClean="0">
                            <a:latin typeface="Cambria Math"/>
                          </a:rPr>
                          <m:t>𝐻𝐶</m:t>
                        </m:r>
                        <m:r>
                          <a:rPr lang="en-US" sz="2800" b="0" i="1" smtClean="0">
                            <a:latin typeface="Cambria Math"/>
                          </a:rPr>
                          <m:t>(</m:t>
                        </m:r>
                        <m:sSub>
                          <m:sSubPr>
                            <m:ctrlPr>
                              <a:rPr lang="en-US" sz="28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/>
                              </a:rPr>
                              <m:t>2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/>
                          </a:rPr>
                          <m:t>)</m:t>
                        </m:r>
                      </m:den>
                    </m:f>
                  </m:oMath>
                </a14:m>
                <a:r>
                  <a:rPr lang="en-US" sz="2800" b="0" dirty="0" smtClean="0"/>
                  <a:t/>
                </a:r>
                <a:br>
                  <a:rPr lang="en-US" sz="2800" b="0" dirty="0" smtClean="0"/>
                </a:br>
                <a:r>
                  <a:rPr lang="en-US" sz="2800" b="0" dirty="0" smtClean="0"/>
                  <a:t/>
                </a:r>
                <a:br>
                  <a:rPr lang="en-US" sz="2800" b="0" dirty="0" smtClean="0"/>
                </a:br>
                <a:r>
                  <a:rPr lang="en-US" sz="2800" b="0" dirty="0" smtClean="0"/>
                  <a:t>w</a:t>
                </a:r>
                <a:r>
                  <a:rPr lang="en-US" sz="2800" dirty="0" smtClean="0"/>
                  <a:t>ith </a:t>
                </a:r>
                <a14:m>
                  <m:oMath xmlns="" xmlns:m="http://schemas.openxmlformats.org/officeDocument/2006/math">
                    <m:r>
                      <a:rPr lang="en-US" sz="2800" i="1">
                        <a:latin typeface="Cambria Math"/>
                      </a:rPr>
                      <m:t>𝐻𝐶</m:t>
                    </m:r>
                    <m:r>
                      <a:rPr lang="en-US" sz="2800" b="0" i="1" smtClean="0">
                        <a:latin typeface="Cambria Math"/>
                      </a:rPr>
                      <m:t>=</m:t>
                    </m:r>
                  </m:oMath>
                </a14:m>
                <a:r>
                  <a:rPr lang="en-US" sz="2800" dirty="0"/>
                  <a:t> </a:t>
                </a:r>
                <a:r>
                  <a:rPr lang="en-US" sz="2800" dirty="0" smtClean="0"/>
                  <a:t>Hitcount</a:t>
                </a:r>
              </a:p>
            </p:txBody>
          </p:sp>
        </mc:Choice>
        <mc:Fallback>
          <p:sp>
            <p:nvSpPr>
              <p:cNvPr id="17410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0825" y="1592263"/>
                <a:ext cx="4359267" cy="4500562"/>
              </a:xfrm>
              <a:blipFill rotWithShape="1">
                <a:blip r:embed="rId3"/>
                <a:stretch>
                  <a:fillRect l="-1818" t="-257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411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Yahoo Near </a:t>
            </a:r>
            <a:r>
              <a:rPr lang="en-US" b="0" dirty="0" smtClean="0">
                <a:solidFill>
                  <a:schemeClr val="accent2"/>
                </a:solidFill>
              </a:rPr>
              <a:t>[</a:t>
            </a:r>
            <a:r>
              <a:rPr lang="en-US" b="0" dirty="0" err="1" smtClean="0">
                <a:solidFill>
                  <a:schemeClr val="accent2"/>
                </a:solidFill>
              </a:rPr>
              <a:t>Delezoide</a:t>
            </a:r>
            <a:r>
              <a:rPr lang="en-US" b="0" dirty="0" smtClean="0">
                <a:solidFill>
                  <a:schemeClr val="accent2"/>
                </a:solidFill>
              </a:rPr>
              <a:t> </a:t>
            </a:r>
            <a:r>
              <a:rPr lang="en-US" b="0" dirty="0">
                <a:solidFill>
                  <a:schemeClr val="accent2"/>
                </a:solidFill>
              </a:rPr>
              <a:t>et al., </a:t>
            </a:r>
            <a:r>
              <a:rPr lang="en-US" b="0" dirty="0" err="1" smtClean="0">
                <a:solidFill>
                  <a:schemeClr val="accent2"/>
                </a:solidFill>
              </a:rPr>
              <a:t>OntoImage</a:t>
            </a:r>
            <a:r>
              <a:rPr lang="en-US" b="0" dirty="0" smtClean="0">
                <a:solidFill>
                  <a:schemeClr val="accent2"/>
                </a:solidFill>
              </a:rPr>
              <a:t> `08]</a:t>
            </a:r>
            <a:r>
              <a:rPr lang="en-US" dirty="0" smtClean="0"/>
              <a:t> 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PNA 2010 | Combining Language Sources &amp; Robust SR for Attribute-based Knowledge Transfer | Marcus Rohrbach | 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4610092" y="1592263"/>
            <a:ext cx="4281495" cy="4500562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40000" dist="63500" dir="63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1600" dirty="0" smtClean="0">
              <a:solidFill>
                <a:schemeClr val="tx1"/>
              </a:solidFill>
            </a:endParaRPr>
          </a:p>
        </p:txBody>
      </p:sp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4" cstate="print"/>
          <a:srcRect l="1498" t="20642" r="84266" b="73337"/>
          <a:stretch>
            <a:fillRect/>
          </a:stretch>
        </p:blipFill>
        <p:spPr bwMode="auto">
          <a:xfrm>
            <a:off x="6985339" y="4939429"/>
            <a:ext cx="1357322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feld 15"/>
          <p:cNvSpPr txBox="1"/>
          <p:nvPr/>
        </p:nvSpPr>
        <p:spPr>
          <a:xfrm>
            <a:off x="4768978" y="2139727"/>
            <a:ext cx="1643074" cy="203132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tx1"/>
                </a:solidFill>
                <a:cs typeface="Times New Roman" pitchFamily="18" charset="0"/>
              </a:rPr>
              <a:t>We wanted to go </a:t>
            </a:r>
            <a:r>
              <a:rPr lang="en-US" b="1" i="1" dirty="0" smtClean="0">
                <a:solidFill>
                  <a:srgbClr val="C00000"/>
                </a:solidFill>
                <a:cs typeface="Times New Roman" pitchFamily="18" charset="0"/>
              </a:rPr>
              <a:t>horse</a:t>
            </a:r>
            <a:r>
              <a:rPr lang="en-US" i="1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i="1" dirty="0" smtClean="0">
                <a:solidFill>
                  <a:schemeClr val="tx1"/>
                </a:solidFill>
                <a:cs typeface="Times New Roman" pitchFamily="18" charset="0"/>
              </a:rPr>
              <a:t>riding yesterday. However, on the way to the stables our car had a flat </a:t>
            </a:r>
            <a:r>
              <a:rPr lang="en-US" b="1" i="1" dirty="0" smtClean="0">
                <a:solidFill>
                  <a:srgbClr val="C00000"/>
                </a:solidFill>
                <a:cs typeface="Times New Roman" pitchFamily="18" charset="0"/>
              </a:rPr>
              <a:t>tire</a:t>
            </a:r>
            <a:r>
              <a:rPr lang="en-US" i="1" dirty="0" smtClean="0">
                <a:solidFill>
                  <a:schemeClr val="tx1"/>
                </a:solidFill>
                <a:cs typeface="Times New Roman" pitchFamily="18" charset="0"/>
              </a:rPr>
              <a:t>.</a:t>
            </a:r>
            <a:endParaRPr lang="de-DE" i="1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6931339" y="2139727"/>
            <a:ext cx="1639304" cy="175432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tx1"/>
                </a:solidFill>
                <a:cs typeface="Times New Roman" pitchFamily="18" charset="0"/>
              </a:rPr>
              <a:t>We wanted to go horse riding yesterday. However, </a:t>
            </a:r>
            <a:r>
              <a:rPr lang="en-US" i="1" dirty="0" smtClean="0">
                <a:solidFill>
                  <a:schemeClr val="tx1"/>
                </a:solidFill>
                <a:cs typeface="Times New Roman" pitchFamily="18" charset="0"/>
              </a:rPr>
              <a:t>the </a:t>
            </a:r>
            <a:r>
              <a:rPr lang="en-US" b="1" i="1" dirty="0">
                <a:solidFill>
                  <a:srgbClr val="009900"/>
                </a:solidFill>
                <a:cs typeface="Times New Roman" pitchFamily="18" charset="0"/>
              </a:rPr>
              <a:t>horse</a:t>
            </a:r>
            <a:r>
              <a:rPr lang="en-US" i="1" dirty="0" smtClean="0">
                <a:solidFill>
                  <a:srgbClr val="009900"/>
                </a:solidFill>
                <a:cs typeface="Times New Roman" pitchFamily="18" charset="0"/>
              </a:rPr>
              <a:t> </a:t>
            </a:r>
            <a:r>
              <a:rPr lang="en-US" i="1" dirty="0" smtClean="0">
                <a:solidFill>
                  <a:schemeClr val="tx1"/>
                </a:solidFill>
                <a:cs typeface="Times New Roman" pitchFamily="18" charset="0"/>
              </a:rPr>
              <a:t>had a broken </a:t>
            </a:r>
            <a:r>
              <a:rPr lang="en-US" b="1" i="1" dirty="0">
                <a:solidFill>
                  <a:srgbClr val="009900"/>
                </a:solidFill>
                <a:cs typeface="Times New Roman" pitchFamily="18" charset="0"/>
              </a:rPr>
              <a:t>leg</a:t>
            </a:r>
            <a:r>
              <a:rPr lang="en-US" i="1" dirty="0" smtClean="0">
                <a:solidFill>
                  <a:schemeClr val="tx1"/>
                </a:solidFill>
                <a:cs typeface="Times New Roman" pitchFamily="18" charset="0"/>
              </a:rPr>
              <a:t>.</a:t>
            </a:r>
            <a:endParaRPr lang="de-DE" i="1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4610092" y="1660312"/>
            <a:ext cx="1962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</a:rPr>
              <a:t>Yahoo web search</a:t>
            </a:r>
          </a:p>
        </p:txBody>
      </p:sp>
      <p:sp>
        <p:nvSpPr>
          <p:cNvPr id="20" name="Rechteck 19"/>
          <p:cNvSpPr/>
          <p:nvPr/>
        </p:nvSpPr>
        <p:spPr>
          <a:xfrm>
            <a:off x="6572264" y="1660312"/>
            <a:ext cx="21834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</a:rPr>
              <a:t>Yahoo Near</a:t>
            </a:r>
          </a:p>
        </p:txBody>
      </p:sp>
      <p:pic>
        <p:nvPicPr>
          <p:cNvPr id="25" name="Picture 8"/>
          <p:cNvPicPr>
            <a:picLocks noChangeAspect="1" noChangeArrowheads="1"/>
          </p:cNvPicPr>
          <p:nvPr/>
        </p:nvPicPr>
        <p:blipFill>
          <a:blip r:embed="rId4" cstate="print"/>
          <a:srcRect l="1498" t="20642" r="84266" b="73337"/>
          <a:stretch>
            <a:fillRect/>
          </a:stretch>
        </p:blipFill>
        <p:spPr bwMode="auto">
          <a:xfrm>
            <a:off x="4912517" y="4891330"/>
            <a:ext cx="1357322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hteck 25"/>
          <p:cNvSpPr/>
          <p:nvPr/>
        </p:nvSpPr>
        <p:spPr>
          <a:xfrm>
            <a:off x="4769641" y="4293098"/>
            <a:ext cx="16430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Incidental </a:t>
            </a:r>
            <a:br>
              <a:rPr lang="en-US" dirty="0" smtClean="0">
                <a:latin typeface="+mj-lt"/>
              </a:rPr>
            </a:br>
            <a:r>
              <a:rPr lang="en-US" dirty="0" smtClean="0">
                <a:latin typeface="+mj-lt"/>
              </a:rPr>
              <a:t>co-occurrence</a:t>
            </a:r>
          </a:p>
        </p:txBody>
      </p:sp>
      <p:sp>
        <p:nvSpPr>
          <p:cNvPr id="28" name="Rechteck 27"/>
          <p:cNvSpPr/>
          <p:nvPr/>
        </p:nvSpPr>
        <p:spPr>
          <a:xfrm>
            <a:off x="6659255" y="4293098"/>
            <a:ext cx="2183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Terms refer more likely to each other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4624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>
        <mc:Choice xmlns:mc="http://schemas.openxmlformats.org/markup-compatibility/2006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Requires="a14">
          <p:sp>
            <p:nvSpPr>
              <p:cNvPr id="17410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250825" y="1592263"/>
                <a:ext cx="4359267" cy="4500562"/>
              </a:xfrm>
            </p:spPr>
            <p:txBody>
              <a:bodyPr>
                <a:normAutofit fontScale="92500" lnSpcReduction="10000"/>
              </a:bodyPr>
              <a:lstStyle/>
              <a:p>
                <a:pPr marL="179388" lvl="1" indent="-179388"/>
                <a:r>
                  <a:rPr lang="en-US" sz="3000" dirty="0" smtClean="0"/>
                  <a:t>Text snippets returned by search engine (first 1000)</a:t>
                </a:r>
              </a:p>
              <a:p>
                <a:pPr marL="179388" lvl="1" indent="-179388"/>
                <a:r>
                  <a:rPr lang="en-US" sz="3000" dirty="0" smtClean="0"/>
                  <a:t>Approach</a:t>
                </a:r>
              </a:p>
              <a:p>
                <a:pPr marL="368301" lvl="2" indent="-179388"/>
                <a:r>
                  <a:rPr lang="en-US" sz="2800" dirty="0" smtClean="0"/>
                  <a:t>Query object term (</a:t>
                </a:r>
                <a:r>
                  <a:rPr lang="en-US" sz="2800" i="1" dirty="0" smtClean="0"/>
                  <a:t>horse</a:t>
                </a:r>
                <a:r>
                  <a:rPr lang="en-US" sz="2800" dirty="0" smtClean="0"/>
                  <a:t>)</a:t>
                </a:r>
              </a:p>
              <a:p>
                <a:pPr marL="368301" lvl="2" indent="-179388"/>
                <a:r>
                  <a:rPr lang="en-US" sz="2800" dirty="0" smtClean="0"/>
                  <a:t>Count </a:t>
                </a:r>
                <a:r>
                  <a:rPr lang="en-US" sz="2800" dirty="0"/>
                  <a:t>attribute </a:t>
                </a:r>
                <a:r>
                  <a:rPr lang="en-US" sz="2800" dirty="0" smtClean="0"/>
                  <a:t>(e.g. </a:t>
                </a:r>
                <a:r>
                  <a:rPr lang="en-US" sz="2800" i="1" dirty="0" smtClean="0"/>
                  <a:t>leg</a:t>
                </a:r>
                <a:r>
                  <a:rPr lang="en-US" sz="2800" dirty="0" smtClean="0"/>
                  <a:t>) occurrence:</a:t>
                </a:r>
                <a:r>
                  <a:rPr lang="en-US" sz="2800" b="0" i="1" dirty="0" smtClean="0"/>
                  <a:t/>
                </a:r>
                <a:br>
                  <a:rPr lang="en-US" sz="2800" b="0" i="1" dirty="0" smtClean="0"/>
                </a:br>
                <a:endParaRPr lang="en-US" sz="2800" dirty="0" smtClean="0"/>
              </a:p>
              <a:p>
                <a:pPr marL="368301" lvl="2" indent="-179388"/>
                <a:r>
                  <a:rPr lang="en-US" sz="2800" dirty="0" smtClean="0"/>
                  <a:t>And vice versa </a:t>
                </a:r>
              </a:p>
              <a:p>
                <a:pPr marL="179388" lvl="1" indent="-179388"/>
                <a:r>
                  <a:rPr lang="en-US" sz="3000" dirty="0" smtClean="0"/>
                  <a:t>Dice </a:t>
                </a:r>
                <a:r>
                  <a:rPr lang="en-US" sz="2800" dirty="0" smtClean="0"/>
                  <a:t/>
                </a:r>
                <a:br>
                  <a:rPr lang="en-US" sz="2800" dirty="0" smtClean="0"/>
                </a:br>
                <a:endParaRPr lang="en-US" sz="2800" i="1" dirty="0" smtClean="0"/>
              </a:p>
              <a:p>
                <a:pPr marL="368301" lvl="2" indent="-179388"/>
                <a:endParaRPr lang="en-US" sz="2800" dirty="0" smtClean="0"/>
              </a:p>
            </p:txBody>
          </p:sp>
        </mc:Choice>
        <mc:Fallback>
          <p:sp>
            <p:nvSpPr>
              <p:cNvPr id="17410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0825" y="1592263"/>
                <a:ext cx="4359267" cy="4500562"/>
              </a:xfrm>
              <a:blipFill rotWithShape="1">
                <a:blip r:embed="rId3"/>
                <a:stretch>
                  <a:fillRect l="-2378" t="-216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411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Yahoo Snippets </a:t>
            </a:r>
            <a:r>
              <a:rPr lang="en-US" b="0" dirty="0" smtClean="0">
                <a:solidFill>
                  <a:schemeClr val="accent2"/>
                </a:solidFill>
              </a:rPr>
              <a:t>[Chen </a:t>
            </a:r>
            <a:r>
              <a:rPr lang="en-US" b="0" dirty="0">
                <a:solidFill>
                  <a:schemeClr val="accent2"/>
                </a:solidFill>
              </a:rPr>
              <a:t>et al., </a:t>
            </a:r>
            <a:r>
              <a:rPr lang="en-US" b="0" dirty="0" smtClean="0">
                <a:solidFill>
                  <a:schemeClr val="accent2"/>
                </a:solidFill>
              </a:rPr>
              <a:t>ACL `06]</a:t>
            </a:r>
            <a:r>
              <a:rPr lang="en-US" dirty="0" smtClean="0"/>
              <a:t> 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PNA 2010 | Combining Language Sources &amp; Robust SR for Attribute-based Knowledge Transfer | Marcus Rohrbach | 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4610092" y="1592263"/>
            <a:ext cx="4281495" cy="4500562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40000" dist="63500" dir="63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2000" dirty="0" smtClean="0">
              <a:solidFill>
                <a:schemeClr val="accent2"/>
              </a:solidFill>
            </a:endParaRPr>
          </a:p>
          <a:p>
            <a:pPr algn="ctr"/>
            <a:endParaRPr lang="en-US" sz="1600" dirty="0" smtClean="0">
              <a:solidFill>
                <a:schemeClr val="tx1"/>
              </a:solidFill>
            </a:endParaRPr>
          </a:p>
        </p:txBody>
      </p:sp>
      <p:sp>
        <p:nvSpPr>
          <p:cNvPr id="28" name="Rechteck 27"/>
          <p:cNvSpPr/>
          <p:nvPr/>
        </p:nvSpPr>
        <p:spPr>
          <a:xfrm>
            <a:off x="6572264" y="4274114"/>
            <a:ext cx="2183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Terms refer more likely to each other</a:t>
            </a:r>
          </a:p>
        </p:txBody>
      </p:sp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4" cstate="print"/>
          <a:srcRect l="381" t="12419" r="78574" b="69819"/>
          <a:stretch>
            <a:fillRect/>
          </a:stretch>
        </p:blipFill>
        <p:spPr bwMode="auto">
          <a:xfrm>
            <a:off x="4694681" y="1649329"/>
            <a:ext cx="4112315" cy="2115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4694681" y="3645024"/>
            <a:ext cx="4112315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0000FF"/>
                </a:solidFill>
                <a:latin typeface="Helvetica" pitchFamily="34" charset="0"/>
              </a:rPr>
              <a:t>Horse </a:t>
            </a:r>
            <a:r>
              <a:rPr lang="en-US" u="sng" dirty="0">
                <a:solidFill>
                  <a:srgbClr val="0000FF"/>
                </a:solidFill>
                <a:latin typeface="Helvetica" pitchFamily="34" charset="0"/>
              </a:rPr>
              <a:t>Hoof Care and Horse Leg Care Information</a:t>
            </a:r>
            <a:r>
              <a:rPr lang="en-US" dirty="0" smtClean="0">
                <a:latin typeface="Helvetica" pitchFamily="34" charset="0"/>
              </a:rPr>
              <a:t>...</a:t>
            </a:r>
            <a:endParaRPr lang="en-US" dirty="0">
              <a:latin typeface="Helvetica" pitchFamily="34" charset="0"/>
            </a:endParaRPr>
          </a:p>
          <a:p>
            <a:r>
              <a:rPr lang="en-US" dirty="0">
                <a:latin typeface="Helvetica" pitchFamily="34" charset="0"/>
              </a:rPr>
              <a:t>John Lyons Certified horse Trainers give horse training advice and horse product manufacturers provide information at the </a:t>
            </a:r>
            <a:r>
              <a:rPr lang="en-US" dirty="0" err="1">
                <a:latin typeface="Helvetica" pitchFamily="34" charset="0"/>
              </a:rPr>
              <a:t>InfoHorse</a:t>
            </a:r>
            <a:r>
              <a:rPr lang="en-US" dirty="0">
                <a:latin typeface="Helvetica" pitchFamily="34" charset="0"/>
              </a:rPr>
              <a:t> horse directory Home Page</a:t>
            </a:r>
            <a:r>
              <a:rPr lang="en-US" dirty="0" smtClean="0">
                <a:latin typeface="Helvetica" pitchFamily="34" charset="0"/>
              </a:rPr>
              <a:t>.</a:t>
            </a:r>
            <a:br>
              <a:rPr lang="en-US" dirty="0" smtClean="0">
                <a:latin typeface="Helvetica" pitchFamily="34" charset="0"/>
              </a:rPr>
            </a:br>
            <a:r>
              <a:rPr lang="en-US" dirty="0" smtClean="0">
                <a:solidFill>
                  <a:srgbClr val="009900"/>
                </a:solidFill>
                <a:latin typeface="Helvetica" pitchFamily="34" charset="0"/>
              </a:rPr>
              <a:t>www.infohorse.com/</a:t>
            </a:r>
            <a:r>
              <a:rPr lang="en-US" dirty="0" smtClean="0">
                <a:solidFill>
                  <a:srgbClr val="33CC33"/>
                </a:solidFill>
                <a:latin typeface="Helvetica" pitchFamily="34" charset="0"/>
              </a:rPr>
              <a:t> </a:t>
            </a:r>
            <a:r>
              <a:rPr lang="en-US" dirty="0">
                <a:latin typeface="Helvetica" pitchFamily="34" charset="0"/>
              </a:rPr>
              <a:t>- </a:t>
            </a:r>
            <a:r>
              <a:rPr lang="en-US" u="sng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Helvetica" pitchFamily="34" charset="0"/>
              </a:rPr>
              <a:t>Cached</a:t>
            </a:r>
            <a:endParaRPr lang="en-US" u="sng" dirty="0">
              <a:solidFill>
                <a:schemeClr val="accent6">
                  <a:lumMod val="40000"/>
                  <a:lumOff val="60000"/>
                </a:schemeClr>
              </a:solidFill>
              <a:latin typeface="Helvetica" pitchFamily="34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5580112" y="2731772"/>
            <a:ext cx="792088" cy="21811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Abgerundetes Rechteck 9"/>
          <p:cNvSpPr/>
          <p:nvPr/>
        </p:nvSpPr>
        <p:spPr>
          <a:xfrm>
            <a:off x="5004048" y="2731772"/>
            <a:ext cx="681003" cy="218111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Gerade Verbindung mit Pfeil 10"/>
          <p:cNvCxnSpPr>
            <a:endCxn id="10" idx="1"/>
          </p:cNvCxnSpPr>
          <p:nvPr/>
        </p:nvCxnSpPr>
        <p:spPr>
          <a:xfrm flipV="1">
            <a:off x="4283968" y="2840828"/>
            <a:ext cx="720080" cy="199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Abgerundetes Rechteck 17"/>
          <p:cNvSpPr/>
          <p:nvPr/>
        </p:nvSpPr>
        <p:spPr>
          <a:xfrm>
            <a:off x="7683050" y="3674331"/>
            <a:ext cx="470350" cy="335694"/>
          </a:xfrm>
          <a:prstGeom prst="roundRect">
            <a:avLst/>
          </a:prstGeom>
          <a:solidFill>
            <a:srgbClr val="F5A300">
              <a:alpha val="20000"/>
            </a:srgbClr>
          </a:solidFill>
          <a:ln w="38100">
            <a:solidFill>
              <a:srgbClr val="F5A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9" name="Gerade Verbindung mit Pfeil 18"/>
          <p:cNvCxnSpPr>
            <a:endCxn id="18" idx="1"/>
          </p:cNvCxnSpPr>
          <p:nvPr/>
        </p:nvCxnSpPr>
        <p:spPr>
          <a:xfrm flipV="1">
            <a:off x="4552950" y="3842178"/>
            <a:ext cx="3130100" cy="358347"/>
          </a:xfrm>
          <a:prstGeom prst="straightConnector1">
            <a:avLst/>
          </a:prstGeom>
          <a:solidFill>
            <a:srgbClr val="F5A300">
              <a:alpha val="20000"/>
            </a:srgbClr>
          </a:solidFill>
          <a:ln w="38100">
            <a:solidFill>
              <a:srgbClr val="F5A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84122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8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250825" y="1592263"/>
            <a:ext cx="4606927" cy="45005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Performance </a:t>
            </a:r>
            <a:r>
              <a:rPr lang="en-US" dirty="0" smtClean="0"/>
              <a:t>improves</a:t>
            </a:r>
          </a:p>
          <a:p>
            <a:pPr lvl="1"/>
            <a:r>
              <a:rPr lang="en-US" dirty="0" smtClean="0"/>
              <a:t>In all cases</a:t>
            </a:r>
          </a:p>
          <a:p>
            <a:pPr lvl="1"/>
            <a:endParaRPr lang="en-US" dirty="0"/>
          </a:p>
          <a:p>
            <a:pPr marL="179388" lvl="1" indent="-179388"/>
            <a:r>
              <a:rPr lang="en-US" sz="2800" dirty="0" smtClean="0"/>
              <a:t>No. of expanded attributes</a:t>
            </a:r>
          </a:p>
          <a:p>
            <a:pPr marL="368301" lvl="2" indent="-179388"/>
            <a:r>
              <a:rPr lang="en-US" dirty="0" smtClean="0"/>
              <a:t>164</a:t>
            </a:r>
            <a:endParaRPr lang="en-US" sz="2800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Cluster associations binary</a:t>
            </a:r>
          </a:p>
          <a:p>
            <a:pPr lvl="1"/>
            <a:r>
              <a:rPr lang="en-US" dirty="0" smtClean="0"/>
              <a:t>No threshold to pick</a:t>
            </a:r>
          </a:p>
          <a:p>
            <a:endParaRPr lang="en-US" sz="2000" dirty="0" smtClean="0"/>
          </a:p>
          <a:p>
            <a:pPr lvl="1"/>
            <a:endParaRPr lang="en-US" sz="1600" dirty="0" smtClean="0"/>
          </a:p>
          <a:p>
            <a:pPr lvl="1"/>
            <a:endParaRPr lang="en-US" sz="1200" dirty="0" smtClean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Expanded Attribute </a:t>
            </a:r>
            <a:r>
              <a:rPr lang="en-US" dirty="0" smtClean="0"/>
              <a:t>Inventory - Results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PNA 2010 | Combining Language Sources &amp; Robust SR for Attribute-based Knowledge Transfer | Marcus Rohrbach | </a:t>
            </a:r>
            <a:endParaRPr lang="de-DE" dirty="0"/>
          </a:p>
        </p:txBody>
      </p:sp>
      <p:graphicFrame>
        <p:nvGraphicFramePr>
          <p:cNvPr id="7" name="Diagramm 6"/>
          <p:cNvGraphicFramePr/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95266390"/>
              </p:ext>
            </p:extLst>
          </p:nvPr>
        </p:nvGraphicFramePr>
        <p:xfrm>
          <a:off x="4021473" y="1450848"/>
          <a:ext cx="5148064" cy="44784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2981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3175" y="2725914"/>
            <a:ext cx="8229600" cy="1143000"/>
          </a:xfrm>
        </p:spPr>
        <p:txBody>
          <a:bodyPr>
            <a:noAutofit/>
          </a:bodyPr>
          <a:lstStyle/>
          <a:p>
            <a:r>
              <a:rPr lang="en-US" b="1" dirty="0" smtClean="0"/>
              <a:t>Semantics interleaved with discrimination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235020" y="6557717"/>
            <a:ext cx="2113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A6A6A6"/>
                </a:solidFill>
              </a:rPr>
              <a:t>Slide: Devi Parikh</a:t>
            </a:r>
            <a:endParaRPr lang="en-US" sz="14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9003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Attributes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Attributes are most useful if they are</a:t>
            </a:r>
          </a:p>
          <a:p>
            <a:r>
              <a:rPr lang="en-US" dirty="0" smtClean="0"/>
              <a:t>Discriminative</a:t>
            </a:r>
          </a:p>
          <a:p>
            <a:r>
              <a:rPr lang="en-US" dirty="0" smtClean="0"/>
              <a:t>Nameable</a:t>
            </a:r>
          </a:p>
          <a:p>
            <a:pPr lvl="1">
              <a:buNone/>
            </a:pP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057400" y="3733800"/>
          <a:ext cx="5708362" cy="228600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190572"/>
                <a:gridCol w="1992332"/>
                <a:gridCol w="1525458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Approaches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Discriminative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Nameable</a:t>
                      </a:r>
                      <a:endParaRPr lang="en-US" sz="24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7818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235020" y="6557717"/>
            <a:ext cx="2113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A6A6A6"/>
                </a:solidFill>
              </a:rPr>
              <a:t>Slide: Devi Parikh</a:t>
            </a:r>
            <a:endParaRPr lang="en-US" sz="14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1993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Attributes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Attributes are most useful if they are</a:t>
            </a:r>
          </a:p>
          <a:p>
            <a:r>
              <a:rPr lang="en-US" dirty="0" smtClean="0"/>
              <a:t>Discriminative</a:t>
            </a:r>
          </a:p>
          <a:p>
            <a:r>
              <a:rPr lang="en-US" dirty="0" smtClean="0"/>
              <a:t>Nameable</a:t>
            </a:r>
          </a:p>
          <a:p>
            <a:pPr lvl="1">
              <a:buNone/>
            </a:pP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057400" y="3733800"/>
          <a:ext cx="5708362" cy="228600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190572"/>
                <a:gridCol w="1992332"/>
                <a:gridCol w="1525458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Approaches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Discriminative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Nameable</a:t>
                      </a:r>
                      <a:endParaRPr lang="en-US" sz="24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Hand-generated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Maybe not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8000"/>
                          </a:solidFill>
                        </a:rPr>
                        <a:t>Yes</a:t>
                      </a:r>
                      <a:endParaRPr lang="en-US" sz="24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7818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235020" y="6557717"/>
            <a:ext cx="2113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A6A6A6"/>
                </a:solidFill>
              </a:rPr>
              <a:t>Slide: Devi Parikh</a:t>
            </a:r>
            <a:endParaRPr lang="en-US" sz="14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4715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Attributes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Attributes are most useful if they are</a:t>
            </a:r>
          </a:p>
          <a:p>
            <a:r>
              <a:rPr lang="en-US" dirty="0" smtClean="0"/>
              <a:t>Discriminative</a:t>
            </a:r>
          </a:p>
          <a:p>
            <a:r>
              <a:rPr lang="en-US" dirty="0" smtClean="0"/>
              <a:t>Nameable</a:t>
            </a:r>
          </a:p>
          <a:p>
            <a:pPr lvl="1">
              <a:buNone/>
            </a:pP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057400" y="3733800"/>
          <a:ext cx="5708362" cy="228600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190572"/>
                <a:gridCol w="1992332"/>
                <a:gridCol w="1525458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Approaches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Discriminative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Nameable</a:t>
                      </a:r>
                      <a:endParaRPr lang="en-US" sz="24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Hand-generated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Maybe not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8000"/>
                          </a:solidFill>
                        </a:rPr>
                        <a:t>Yes</a:t>
                      </a:r>
                      <a:endParaRPr lang="en-US" sz="24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Mining the web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7818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Maybe not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8000"/>
                          </a:solidFill>
                        </a:rPr>
                        <a:t>Yes</a:t>
                      </a:r>
                      <a:endParaRPr lang="en-US" sz="24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235020" y="6557717"/>
            <a:ext cx="2113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A6A6A6"/>
                </a:solidFill>
              </a:rPr>
              <a:t>Slide: Devi Parikh</a:t>
            </a:r>
            <a:endParaRPr lang="en-US" sz="14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9991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Attributes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Attributes are most useful if they are</a:t>
            </a:r>
          </a:p>
          <a:p>
            <a:r>
              <a:rPr lang="en-US" dirty="0" smtClean="0"/>
              <a:t>Discriminative</a:t>
            </a:r>
          </a:p>
          <a:p>
            <a:r>
              <a:rPr lang="en-US" dirty="0" smtClean="0"/>
              <a:t>Nameable</a:t>
            </a:r>
          </a:p>
          <a:p>
            <a:pPr lvl="1">
              <a:buNone/>
            </a:pP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057400" y="3733800"/>
          <a:ext cx="5708362" cy="228600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190572"/>
                <a:gridCol w="1992332"/>
                <a:gridCol w="1525458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Approaches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Discriminative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Nameable</a:t>
                      </a:r>
                      <a:endParaRPr lang="en-US" sz="24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Hand-generated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Maybe not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8000"/>
                          </a:solidFill>
                        </a:rPr>
                        <a:t>Yes</a:t>
                      </a:r>
                      <a:endParaRPr lang="en-US" sz="24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Mining the web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7818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Maybe not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8000"/>
                          </a:solidFill>
                        </a:rPr>
                        <a:t>Yes</a:t>
                      </a:r>
                      <a:endParaRPr lang="en-US" sz="24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Automatic splits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8000"/>
                          </a:solidFill>
                        </a:rPr>
                        <a:t>Yes</a:t>
                      </a:r>
                      <a:endParaRPr lang="en-US" sz="24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Maybe not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235020" y="6557717"/>
            <a:ext cx="2113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A6A6A6"/>
                </a:solidFill>
              </a:rPr>
              <a:t>Slide: Devi Parikh</a:t>
            </a:r>
            <a:endParaRPr lang="en-US" sz="14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7474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ull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594"/>
            <a:ext cx="9144000" cy="546322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5615636"/>
            <a:ext cx="9054720" cy="1200600"/>
          </a:xfrm>
          <a:prstGeom prst="rect">
            <a:avLst/>
          </a:prstGeom>
        </p:spPr>
        <p:txBody>
          <a:bodyPr wrap="square" lIns="82945" tIns="41473" rIns="82945" bIns="41473">
            <a:spAutoFit/>
          </a:bodyPr>
          <a:lstStyle/>
          <a:p>
            <a:r>
              <a:rPr lang="en-US" dirty="0">
                <a:solidFill>
                  <a:srgbClr val="595959"/>
                </a:solidFill>
                <a:latin typeface="Helvetica Neue Light"/>
              </a:rPr>
              <a:t>Given Web Images + Noisy Text Descriptions:</a:t>
            </a:r>
          </a:p>
          <a:p>
            <a:r>
              <a:rPr lang="en-US" dirty="0">
                <a:solidFill>
                  <a:srgbClr val="595959"/>
                </a:solidFill>
                <a:latin typeface="Helvetica Neue Light"/>
              </a:rPr>
              <a:t>   1) Discover visual attribute terms in text descriptions - likely domain dependent </a:t>
            </a:r>
          </a:p>
          <a:p>
            <a:r>
              <a:rPr lang="en-US" dirty="0">
                <a:solidFill>
                  <a:srgbClr val="595959"/>
                </a:solidFill>
                <a:latin typeface="Helvetica Neue Light"/>
              </a:rPr>
              <a:t>   2) Learn appearance models for attributes without labeled data</a:t>
            </a:r>
          </a:p>
          <a:p>
            <a:r>
              <a:rPr lang="en-US" dirty="0">
                <a:solidFill>
                  <a:srgbClr val="595959"/>
                </a:solidFill>
                <a:latin typeface="Helvetica Neue Light"/>
              </a:rPr>
              <a:t>   3) Characterize attributes by: type, localizability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35020" y="6557717"/>
            <a:ext cx="2113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A6A6A6"/>
                </a:solidFill>
              </a:rPr>
              <a:t>Slide: Tamara Berg</a:t>
            </a:r>
            <a:endParaRPr lang="en-US" sz="14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4723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Attributes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Attributes are most useful if they are</a:t>
            </a:r>
          </a:p>
          <a:p>
            <a:r>
              <a:rPr lang="en-US" dirty="0" smtClean="0"/>
              <a:t>Discriminative</a:t>
            </a:r>
          </a:p>
          <a:p>
            <a:r>
              <a:rPr lang="en-US" dirty="0" smtClean="0"/>
              <a:t>Nameable</a:t>
            </a:r>
          </a:p>
          <a:p>
            <a:pPr lvl="1">
              <a:buNone/>
            </a:pP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057400" y="3733800"/>
          <a:ext cx="5708362" cy="228600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190572"/>
                <a:gridCol w="1992332"/>
                <a:gridCol w="1525458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Approaches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Discriminative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Nameable</a:t>
                      </a:r>
                      <a:endParaRPr lang="en-US" sz="24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Hand-generated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Maybe not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8000"/>
                          </a:solidFill>
                        </a:rPr>
                        <a:t>Yes</a:t>
                      </a:r>
                      <a:endParaRPr lang="en-US" sz="24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Mining the web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7818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Maybe not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8000"/>
                          </a:solidFill>
                        </a:rPr>
                        <a:t>Yes</a:t>
                      </a:r>
                      <a:endParaRPr lang="en-US" sz="24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Automatic splits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8000"/>
                          </a:solidFill>
                        </a:rPr>
                        <a:t>Yes</a:t>
                      </a:r>
                      <a:endParaRPr lang="en-US" sz="24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Maybe not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Proposed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8000"/>
                          </a:solidFill>
                        </a:rPr>
                        <a:t>Yes</a:t>
                      </a:r>
                      <a:endParaRPr lang="en-US" sz="24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8000"/>
                          </a:solidFill>
                        </a:rPr>
                        <a:t>Yes</a:t>
                      </a:r>
                      <a:endParaRPr lang="en-US" sz="24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235020" y="6557717"/>
            <a:ext cx="2113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A6A6A6"/>
                </a:solidFill>
              </a:rPr>
              <a:t>Slide: Devi Parikh</a:t>
            </a:r>
            <a:endParaRPr lang="en-US" sz="14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7845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Interactive System</a:t>
            </a:r>
            <a:endParaRPr lang="en-US" dirty="0"/>
          </a:p>
        </p:txBody>
      </p:sp>
      <p:grpSp>
        <p:nvGrpSpPr>
          <p:cNvPr id="40" name="Group 39"/>
          <p:cNvGrpSpPr/>
          <p:nvPr/>
        </p:nvGrpSpPr>
        <p:grpSpPr>
          <a:xfrm>
            <a:off x="1066006" y="1753394"/>
            <a:ext cx="4039394" cy="3124994"/>
            <a:chOff x="1066006" y="1753394"/>
            <a:chExt cx="4039394" cy="3124994"/>
          </a:xfrm>
        </p:grpSpPr>
        <p:cxnSp>
          <p:nvCxnSpPr>
            <p:cNvPr id="5" name="Straight Arrow Connector 4"/>
            <p:cNvCxnSpPr/>
            <p:nvPr/>
          </p:nvCxnSpPr>
          <p:spPr>
            <a:xfrm>
              <a:off x="1066800" y="4876800"/>
              <a:ext cx="4038600" cy="1588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rot="5400000" flipH="1" flipV="1">
              <a:off x="-495300" y="3314700"/>
              <a:ext cx="3124200" cy="1588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1676400" y="2133600"/>
            <a:ext cx="2455572" cy="2646609"/>
            <a:chOff x="1676400" y="2133600"/>
            <a:chExt cx="2455572" cy="2646609"/>
          </a:xfrm>
        </p:grpSpPr>
        <p:sp>
          <p:nvSpPr>
            <p:cNvPr id="10" name="Oval 9"/>
            <p:cNvSpPr/>
            <p:nvPr/>
          </p:nvSpPr>
          <p:spPr>
            <a:xfrm>
              <a:off x="2286000" y="24384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38400" y="25908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2667000" y="25146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2362200" y="21336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2514600" y="23622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667000" y="22098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352800" y="2743200"/>
              <a:ext cx="228600" cy="228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581400" y="2438400"/>
              <a:ext cx="228600" cy="228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886200" y="2819400"/>
              <a:ext cx="228600" cy="228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581400" y="3048000"/>
              <a:ext cx="228600" cy="228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Isosceles Triangle 19"/>
            <p:cNvSpPr/>
            <p:nvPr/>
          </p:nvSpPr>
          <p:spPr>
            <a:xfrm>
              <a:off x="1676400" y="3657600"/>
              <a:ext cx="152400" cy="15240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Isosceles Triangle 20"/>
            <p:cNvSpPr/>
            <p:nvPr/>
          </p:nvSpPr>
          <p:spPr>
            <a:xfrm>
              <a:off x="1828800" y="3810000"/>
              <a:ext cx="152400" cy="15240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Isosceles Triangle 21"/>
            <p:cNvSpPr/>
            <p:nvPr/>
          </p:nvSpPr>
          <p:spPr>
            <a:xfrm>
              <a:off x="1981200" y="3962400"/>
              <a:ext cx="152400" cy="15240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Isosceles Triangle 22"/>
            <p:cNvSpPr/>
            <p:nvPr/>
          </p:nvSpPr>
          <p:spPr>
            <a:xfrm>
              <a:off x="1981200" y="3581400"/>
              <a:ext cx="152400" cy="15240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2133600" y="3733800"/>
              <a:ext cx="152400" cy="15240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3130639" y="4102994"/>
              <a:ext cx="321972" cy="360609"/>
            </a:xfrm>
            <a:custGeom>
              <a:avLst/>
              <a:gdLst>
                <a:gd name="connsiteX0" fmla="*/ 115910 w 321972"/>
                <a:gd name="connsiteY0" fmla="*/ 51516 h 360609"/>
                <a:gd name="connsiteX1" fmla="*/ 115910 w 321972"/>
                <a:gd name="connsiteY1" fmla="*/ 51516 h 360609"/>
                <a:gd name="connsiteX2" fmla="*/ 218941 w 321972"/>
                <a:gd name="connsiteY2" fmla="*/ 12879 h 360609"/>
                <a:gd name="connsiteX3" fmla="*/ 257578 w 321972"/>
                <a:gd name="connsiteY3" fmla="*/ 25758 h 360609"/>
                <a:gd name="connsiteX4" fmla="*/ 321972 w 321972"/>
                <a:gd name="connsiteY4" fmla="*/ 141668 h 360609"/>
                <a:gd name="connsiteX5" fmla="*/ 309093 w 321972"/>
                <a:gd name="connsiteY5" fmla="*/ 193183 h 360609"/>
                <a:gd name="connsiteX6" fmla="*/ 270457 w 321972"/>
                <a:gd name="connsiteY6" fmla="*/ 218941 h 360609"/>
                <a:gd name="connsiteX7" fmla="*/ 244699 w 321972"/>
                <a:gd name="connsiteY7" fmla="*/ 257578 h 360609"/>
                <a:gd name="connsiteX8" fmla="*/ 218941 w 321972"/>
                <a:gd name="connsiteY8" fmla="*/ 360609 h 360609"/>
                <a:gd name="connsiteX9" fmla="*/ 154547 w 321972"/>
                <a:gd name="connsiteY9" fmla="*/ 347730 h 360609"/>
                <a:gd name="connsiteX10" fmla="*/ 115910 w 321972"/>
                <a:gd name="connsiteY10" fmla="*/ 270457 h 360609"/>
                <a:gd name="connsiteX11" fmla="*/ 64395 w 321972"/>
                <a:gd name="connsiteY11" fmla="*/ 103031 h 360609"/>
                <a:gd name="connsiteX12" fmla="*/ 25758 w 321972"/>
                <a:gd name="connsiteY12" fmla="*/ 90152 h 360609"/>
                <a:gd name="connsiteX13" fmla="*/ 25758 w 321972"/>
                <a:gd name="connsiteY13" fmla="*/ 12879 h 360609"/>
                <a:gd name="connsiteX14" fmla="*/ 64395 w 321972"/>
                <a:gd name="connsiteY14" fmla="*/ 0 h 360609"/>
                <a:gd name="connsiteX15" fmla="*/ 103031 w 321972"/>
                <a:gd name="connsiteY15" fmla="*/ 12879 h 360609"/>
                <a:gd name="connsiteX16" fmla="*/ 115910 w 321972"/>
                <a:gd name="connsiteY16" fmla="*/ 51516 h 360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1972" h="360609">
                  <a:moveTo>
                    <a:pt x="115910" y="51516"/>
                  </a:moveTo>
                  <a:lnTo>
                    <a:pt x="115910" y="51516"/>
                  </a:lnTo>
                  <a:cubicBezTo>
                    <a:pt x="150254" y="38637"/>
                    <a:pt x="182854" y="19440"/>
                    <a:pt x="218941" y="12879"/>
                  </a:cubicBezTo>
                  <a:cubicBezTo>
                    <a:pt x="232298" y="10450"/>
                    <a:pt x="247979" y="16159"/>
                    <a:pt x="257578" y="25758"/>
                  </a:cubicBezTo>
                  <a:cubicBezTo>
                    <a:pt x="301862" y="70042"/>
                    <a:pt x="305777" y="93083"/>
                    <a:pt x="321972" y="141668"/>
                  </a:cubicBezTo>
                  <a:cubicBezTo>
                    <a:pt x="317679" y="158840"/>
                    <a:pt x="318911" y="178456"/>
                    <a:pt x="309093" y="193183"/>
                  </a:cubicBezTo>
                  <a:cubicBezTo>
                    <a:pt x="300507" y="206062"/>
                    <a:pt x="281402" y="207996"/>
                    <a:pt x="270457" y="218941"/>
                  </a:cubicBezTo>
                  <a:cubicBezTo>
                    <a:pt x="259512" y="229886"/>
                    <a:pt x="251621" y="243734"/>
                    <a:pt x="244699" y="257578"/>
                  </a:cubicBezTo>
                  <a:cubicBezTo>
                    <a:pt x="231498" y="283980"/>
                    <a:pt x="223840" y="336115"/>
                    <a:pt x="218941" y="360609"/>
                  </a:cubicBezTo>
                  <a:cubicBezTo>
                    <a:pt x="197476" y="356316"/>
                    <a:pt x="173553" y="358590"/>
                    <a:pt x="154547" y="347730"/>
                  </a:cubicBezTo>
                  <a:cubicBezTo>
                    <a:pt x="133987" y="335981"/>
                    <a:pt x="122521" y="290289"/>
                    <a:pt x="115910" y="270457"/>
                  </a:cubicBezTo>
                  <a:cubicBezTo>
                    <a:pt x="105427" y="155146"/>
                    <a:pt x="141245" y="141456"/>
                    <a:pt x="64395" y="103031"/>
                  </a:cubicBezTo>
                  <a:cubicBezTo>
                    <a:pt x="52253" y="96960"/>
                    <a:pt x="38637" y="94445"/>
                    <a:pt x="25758" y="90152"/>
                  </a:cubicBezTo>
                  <a:cubicBezTo>
                    <a:pt x="17172" y="64394"/>
                    <a:pt x="0" y="38637"/>
                    <a:pt x="25758" y="12879"/>
                  </a:cubicBezTo>
                  <a:cubicBezTo>
                    <a:pt x="35357" y="3280"/>
                    <a:pt x="51516" y="4293"/>
                    <a:pt x="64395" y="0"/>
                  </a:cubicBezTo>
                  <a:cubicBezTo>
                    <a:pt x="77274" y="4293"/>
                    <a:pt x="92431" y="4398"/>
                    <a:pt x="103031" y="12879"/>
                  </a:cubicBezTo>
                  <a:cubicBezTo>
                    <a:pt x="115118" y="22549"/>
                    <a:pt x="113764" y="45077"/>
                    <a:pt x="115910" y="51516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 25"/>
            <p:cNvSpPr/>
            <p:nvPr/>
          </p:nvSpPr>
          <p:spPr>
            <a:xfrm>
              <a:off x="3505200" y="3886200"/>
              <a:ext cx="321972" cy="360609"/>
            </a:xfrm>
            <a:custGeom>
              <a:avLst/>
              <a:gdLst>
                <a:gd name="connsiteX0" fmla="*/ 115910 w 321972"/>
                <a:gd name="connsiteY0" fmla="*/ 51516 h 360609"/>
                <a:gd name="connsiteX1" fmla="*/ 115910 w 321972"/>
                <a:gd name="connsiteY1" fmla="*/ 51516 h 360609"/>
                <a:gd name="connsiteX2" fmla="*/ 218941 w 321972"/>
                <a:gd name="connsiteY2" fmla="*/ 12879 h 360609"/>
                <a:gd name="connsiteX3" fmla="*/ 257578 w 321972"/>
                <a:gd name="connsiteY3" fmla="*/ 25758 h 360609"/>
                <a:gd name="connsiteX4" fmla="*/ 321972 w 321972"/>
                <a:gd name="connsiteY4" fmla="*/ 141668 h 360609"/>
                <a:gd name="connsiteX5" fmla="*/ 309093 w 321972"/>
                <a:gd name="connsiteY5" fmla="*/ 193183 h 360609"/>
                <a:gd name="connsiteX6" fmla="*/ 270457 w 321972"/>
                <a:gd name="connsiteY6" fmla="*/ 218941 h 360609"/>
                <a:gd name="connsiteX7" fmla="*/ 244699 w 321972"/>
                <a:gd name="connsiteY7" fmla="*/ 257578 h 360609"/>
                <a:gd name="connsiteX8" fmla="*/ 218941 w 321972"/>
                <a:gd name="connsiteY8" fmla="*/ 360609 h 360609"/>
                <a:gd name="connsiteX9" fmla="*/ 154547 w 321972"/>
                <a:gd name="connsiteY9" fmla="*/ 347730 h 360609"/>
                <a:gd name="connsiteX10" fmla="*/ 115910 w 321972"/>
                <a:gd name="connsiteY10" fmla="*/ 270457 h 360609"/>
                <a:gd name="connsiteX11" fmla="*/ 64395 w 321972"/>
                <a:gd name="connsiteY11" fmla="*/ 103031 h 360609"/>
                <a:gd name="connsiteX12" fmla="*/ 25758 w 321972"/>
                <a:gd name="connsiteY12" fmla="*/ 90152 h 360609"/>
                <a:gd name="connsiteX13" fmla="*/ 25758 w 321972"/>
                <a:gd name="connsiteY13" fmla="*/ 12879 h 360609"/>
                <a:gd name="connsiteX14" fmla="*/ 64395 w 321972"/>
                <a:gd name="connsiteY14" fmla="*/ 0 h 360609"/>
                <a:gd name="connsiteX15" fmla="*/ 103031 w 321972"/>
                <a:gd name="connsiteY15" fmla="*/ 12879 h 360609"/>
                <a:gd name="connsiteX16" fmla="*/ 115910 w 321972"/>
                <a:gd name="connsiteY16" fmla="*/ 51516 h 360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1972" h="360609">
                  <a:moveTo>
                    <a:pt x="115910" y="51516"/>
                  </a:moveTo>
                  <a:lnTo>
                    <a:pt x="115910" y="51516"/>
                  </a:lnTo>
                  <a:cubicBezTo>
                    <a:pt x="150254" y="38637"/>
                    <a:pt x="182854" y="19440"/>
                    <a:pt x="218941" y="12879"/>
                  </a:cubicBezTo>
                  <a:cubicBezTo>
                    <a:pt x="232298" y="10450"/>
                    <a:pt x="247979" y="16159"/>
                    <a:pt x="257578" y="25758"/>
                  </a:cubicBezTo>
                  <a:cubicBezTo>
                    <a:pt x="301862" y="70042"/>
                    <a:pt x="305777" y="93083"/>
                    <a:pt x="321972" y="141668"/>
                  </a:cubicBezTo>
                  <a:cubicBezTo>
                    <a:pt x="317679" y="158840"/>
                    <a:pt x="318911" y="178456"/>
                    <a:pt x="309093" y="193183"/>
                  </a:cubicBezTo>
                  <a:cubicBezTo>
                    <a:pt x="300507" y="206062"/>
                    <a:pt x="281402" y="207996"/>
                    <a:pt x="270457" y="218941"/>
                  </a:cubicBezTo>
                  <a:cubicBezTo>
                    <a:pt x="259512" y="229886"/>
                    <a:pt x="251621" y="243734"/>
                    <a:pt x="244699" y="257578"/>
                  </a:cubicBezTo>
                  <a:cubicBezTo>
                    <a:pt x="231498" y="283980"/>
                    <a:pt x="223840" y="336115"/>
                    <a:pt x="218941" y="360609"/>
                  </a:cubicBezTo>
                  <a:cubicBezTo>
                    <a:pt x="197476" y="356316"/>
                    <a:pt x="173553" y="358590"/>
                    <a:pt x="154547" y="347730"/>
                  </a:cubicBezTo>
                  <a:cubicBezTo>
                    <a:pt x="133987" y="335981"/>
                    <a:pt x="122521" y="290289"/>
                    <a:pt x="115910" y="270457"/>
                  </a:cubicBezTo>
                  <a:cubicBezTo>
                    <a:pt x="105427" y="155146"/>
                    <a:pt x="141245" y="141456"/>
                    <a:pt x="64395" y="103031"/>
                  </a:cubicBezTo>
                  <a:cubicBezTo>
                    <a:pt x="52253" y="96960"/>
                    <a:pt x="38637" y="94445"/>
                    <a:pt x="25758" y="90152"/>
                  </a:cubicBezTo>
                  <a:cubicBezTo>
                    <a:pt x="17172" y="64394"/>
                    <a:pt x="0" y="38637"/>
                    <a:pt x="25758" y="12879"/>
                  </a:cubicBezTo>
                  <a:cubicBezTo>
                    <a:pt x="35357" y="3280"/>
                    <a:pt x="51516" y="4293"/>
                    <a:pt x="64395" y="0"/>
                  </a:cubicBezTo>
                  <a:cubicBezTo>
                    <a:pt x="77274" y="4293"/>
                    <a:pt x="92431" y="4398"/>
                    <a:pt x="103031" y="12879"/>
                  </a:cubicBezTo>
                  <a:cubicBezTo>
                    <a:pt x="115118" y="22549"/>
                    <a:pt x="113764" y="45077"/>
                    <a:pt x="115910" y="51516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 26"/>
            <p:cNvSpPr/>
            <p:nvPr/>
          </p:nvSpPr>
          <p:spPr>
            <a:xfrm>
              <a:off x="3429000" y="4419600"/>
              <a:ext cx="321972" cy="360609"/>
            </a:xfrm>
            <a:custGeom>
              <a:avLst/>
              <a:gdLst>
                <a:gd name="connsiteX0" fmla="*/ 115910 w 321972"/>
                <a:gd name="connsiteY0" fmla="*/ 51516 h 360609"/>
                <a:gd name="connsiteX1" fmla="*/ 115910 w 321972"/>
                <a:gd name="connsiteY1" fmla="*/ 51516 h 360609"/>
                <a:gd name="connsiteX2" fmla="*/ 218941 w 321972"/>
                <a:gd name="connsiteY2" fmla="*/ 12879 h 360609"/>
                <a:gd name="connsiteX3" fmla="*/ 257578 w 321972"/>
                <a:gd name="connsiteY3" fmla="*/ 25758 h 360609"/>
                <a:gd name="connsiteX4" fmla="*/ 321972 w 321972"/>
                <a:gd name="connsiteY4" fmla="*/ 141668 h 360609"/>
                <a:gd name="connsiteX5" fmla="*/ 309093 w 321972"/>
                <a:gd name="connsiteY5" fmla="*/ 193183 h 360609"/>
                <a:gd name="connsiteX6" fmla="*/ 270457 w 321972"/>
                <a:gd name="connsiteY6" fmla="*/ 218941 h 360609"/>
                <a:gd name="connsiteX7" fmla="*/ 244699 w 321972"/>
                <a:gd name="connsiteY7" fmla="*/ 257578 h 360609"/>
                <a:gd name="connsiteX8" fmla="*/ 218941 w 321972"/>
                <a:gd name="connsiteY8" fmla="*/ 360609 h 360609"/>
                <a:gd name="connsiteX9" fmla="*/ 154547 w 321972"/>
                <a:gd name="connsiteY9" fmla="*/ 347730 h 360609"/>
                <a:gd name="connsiteX10" fmla="*/ 115910 w 321972"/>
                <a:gd name="connsiteY10" fmla="*/ 270457 h 360609"/>
                <a:gd name="connsiteX11" fmla="*/ 64395 w 321972"/>
                <a:gd name="connsiteY11" fmla="*/ 103031 h 360609"/>
                <a:gd name="connsiteX12" fmla="*/ 25758 w 321972"/>
                <a:gd name="connsiteY12" fmla="*/ 90152 h 360609"/>
                <a:gd name="connsiteX13" fmla="*/ 25758 w 321972"/>
                <a:gd name="connsiteY13" fmla="*/ 12879 h 360609"/>
                <a:gd name="connsiteX14" fmla="*/ 64395 w 321972"/>
                <a:gd name="connsiteY14" fmla="*/ 0 h 360609"/>
                <a:gd name="connsiteX15" fmla="*/ 103031 w 321972"/>
                <a:gd name="connsiteY15" fmla="*/ 12879 h 360609"/>
                <a:gd name="connsiteX16" fmla="*/ 115910 w 321972"/>
                <a:gd name="connsiteY16" fmla="*/ 51516 h 360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1972" h="360609">
                  <a:moveTo>
                    <a:pt x="115910" y="51516"/>
                  </a:moveTo>
                  <a:lnTo>
                    <a:pt x="115910" y="51516"/>
                  </a:lnTo>
                  <a:cubicBezTo>
                    <a:pt x="150254" y="38637"/>
                    <a:pt x="182854" y="19440"/>
                    <a:pt x="218941" y="12879"/>
                  </a:cubicBezTo>
                  <a:cubicBezTo>
                    <a:pt x="232298" y="10450"/>
                    <a:pt x="247979" y="16159"/>
                    <a:pt x="257578" y="25758"/>
                  </a:cubicBezTo>
                  <a:cubicBezTo>
                    <a:pt x="301862" y="70042"/>
                    <a:pt x="305777" y="93083"/>
                    <a:pt x="321972" y="141668"/>
                  </a:cubicBezTo>
                  <a:cubicBezTo>
                    <a:pt x="317679" y="158840"/>
                    <a:pt x="318911" y="178456"/>
                    <a:pt x="309093" y="193183"/>
                  </a:cubicBezTo>
                  <a:cubicBezTo>
                    <a:pt x="300507" y="206062"/>
                    <a:pt x="281402" y="207996"/>
                    <a:pt x="270457" y="218941"/>
                  </a:cubicBezTo>
                  <a:cubicBezTo>
                    <a:pt x="259512" y="229886"/>
                    <a:pt x="251621" y="243734"/>
                    <a:pt x="244699" y="257578"/>
                  </a:cubicBezTo>
                  <a:cubicBezTo>
                    <a:pt x="231498" y="283980"/>
                    <a:pt x="223840" y="336115"/>
                    <a:pt x="218941" y="360609"/>
                  </a:cubicBezTo>
                  <a:cubicBezTo>
                    <a:pt x="197476" y="356316"/>
                    <a:pt x="173553" y="358590"/>
                    <a:pt x="154547" y="347730"/>
                  </a:cubicBezTo>
                  <a:cubicBezTo>
                    <a:pt x="133987" y="335981"/>
                    <a:pt x="122521" y="290289"/>
                    <a:pt x="115910" y="270457"/>
                  </a:cubicBezTo>
                  <a:cubicBezTo>
                    <a:pt x="105427" y="155146"/>
                    <a:pt x="141245" y="141456"/>
                    <a:pt x="64395" y="103031"/>
                  </a:cubicBezTo>
                  <a:cubicBezTo>
                    <a:pt x="52253" y="96960"/>
                    <a:pt x="38637" y="94445"/>
                    <a:pt x="25758" y="90152"/>
                  </a:cubicBezTo>
                  <a:cubicBezTo>
                    <a:pt x="17172" y="64394"/>
                    <a:pt x="0" y="38637"/>
                    <a:pt x="25758" y="12879"/>
                  </a:cubicBezTo>
                  <a:cubicBezTo>
                    <a:pt x="35357" y="3280"/>
                    <a:pt x="51516" y="4293"/>
                    <a:pt x="64395" y="0"/>
                  </a:cubicBezTo>
                  <a:cubicBezTo>
                    <a:pt x="77274" y="4293"/>
                    <a:pt x="92431" y="4398"/>
                    <a:pt x="103031" y="12879"/>
                  </a:cubicBezTo>
                  <a:cubicBezTo>
                    <a:pt x="115118" y="22549"/>
                    <a:pt x="113764" y="45077"/>
                    <a:pt x="115910" y="51516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3810000" y="4343400"/>
              <a:ext cx="321972" cy="360609"/>
            </a:xfrm>
            <a:custGeom>
              <a:avLst/>
              <a:gdLst>
                <a:gd name="connsiteX0" fmla="*/ 115910 w 321972"/>
                <a:gd name="connsiteY0" fmla="*/ 51516 h 360609"/>
                <a:gd name="connsiteX1" fmla="*/ 115910 w 321972"/>
                <a:gd name="connsiteY1" fmla="*/ 51516 h 360609"/>
                <a:gd name="connsiteX2" fmla="*/ 218941 w 321972"/>
                <a:gd name="connsiteY2" fmla="*/ 12879 h 360609"/>
                <a:gd name="connsiteX3" fmla="*/ 257578 w 321972"/>
                <a:gd name="connsiteY3" fmla="*/ 25758 h 360609"/>
                <a:gd name="connsiteX4" fmla="*/ 321972 w 321972"/>
                <a:gd name="connsiteY4" fmla="*/ 141668 h 360609"/>
                <a:gd name="connsiteX5" fmla="*/ 309093 w 321972"/>
                <a:gd name="connsiteY5" fmla="*/ 193183 h 360609"/>
                <a:gd name="connsiteX6" fmla="*/ 270457 w 321972"/>
                <a:gd name="connsiteY6" fmla="*/ 218941 h 360609"/>
                <a:gd name="connsiteX7" fmla="*/ 244699 w 321972"/>
                <a:gd name="connsiteY7" fmla="*/ 257578 h 360609"/>
                <a:gd name="connsiteX8" fmla="*/ 218941 w 321972"/>
                <a:gd name="connsiteY8" fmla="*/ 360609 h 360609"/>
                <a:gd name="connsiteX9" fmla="*/ 154547 w 321972"/>
                <a:gd name="connsiteY9" fmla="*/ 347730 h 360609"/>
                <a:gd name="connsiteX10" fmla="*/ 115910 w 321972"/>
                <a:gd name="connsiteY10" fmla="*/ 270457 h 360609"/>
                <a:gd name="connsiteX11" fmla="*/ 64395 w 321972"/>
                <a:gd name="connsiteY11" fmla="*/ 103031 h 360609"/>
                <a:gd name="connsiteX12" fmla="*/ 25758 w 321972"/>
                <a:gd name="connsiteY12" fmla="*/ 90152 h 360609"/>
                <a:gd name="connsiteX13" fmla="*/ 25758 w 321972"/>
                <a:gd name="connsiteY13" fmla="*/ 12879 h 360609"/>
                <a:gd name="connsiteX14" fmla="*/ 64395 w 321972"/>
                <a:gd name="connsiteY14" fmla="*/ 0 h 360609"/>
                <a:gd name="connsiteX15" fmla="*/ 103031 w 321972"/>
                <a:gd name="connsiteY15" fmla="*/ 12879 h 360609"/>
                <a:gd name="connsiteX16" fmla="*/ 115910 w 321972"/>
                <a:gd name="connsiteY16" fmla="*/ 51516 h 360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1972" h="360609">
                  <a:moveTo>
                    <a:pt x="115910" y="51516"/>
                  </a:moveTo>
                  <a:lnTo>
                    <a:pt x="115910" y="51516"/>
                  </a:lnTo>
                  <a:cubicBezTo>
                    <a:pt x="150254" y="38637"/>
                    <a:pt x="182854" y="19440"/>
                    <a:pt x="218941" y="12879"/>
                  </a:cubicBezTo>
                  <a:cubicBezTo>
                    <a:pt x="232298" y="10450"/>
                    <a:pt x="247979" y="16159"/>
                    <a:pt x="257578" y="25758"/>
                  </a:cubicBezTo>
                  <a:cubicBezTo>
                    <a:pt x="301862" y="70042"/>
                    <a:pt x="305777" y="93083"/>
                    <a:pt x="321972" y="141668"/>
                  </a:cubicBezTo>
                  <a:cubicBezTo>
                    <a:pt x="317679" y="158840"/>
                    <a:pt x="318911" y="178456"/>
                    <a:pt x="309093" y="193183"/>
                  </a:cubicBezTo>
                  <a:cubicBezTo>
                    <a:pt x="300507" y="206062"/>
                    <a:pt x="281402" y="207996"/>
                    <a:pt x="270457" y="218941"/>
                  </a:cubicBezTo>
                  <a:cubicBezTo>
                    <a:pt x="259512" y="229886"/>
                    <a:pt x="251621" y="243734"/>
                    <a:pt x="244699" y="257578"/>
                  </a:cubicBezTo>
                  <a:cubicBezTo>
                    <a:pt x="231498" y="283980"/>
                    <a:pt x="223840" y="336115"/>
                    <a:pt x="218941" y="360609"/>
                  </a:cubicBezTo>
                  <a:cubicBezTo>
                    <a:pt x="197476" y="356316"/>
                    <a:pt x="173553" y="358590"/>
                    <a:pt x="154547" y="347730"/>
                  </a:cubicBezTo>
                  <a:cubicBezTo>
                    <a:pt x="133987" y="335981"/>
                    <a:pt x="122521" y="290289"/>
                    <a:pt x="115910" y="270457"/>
                  </a:cubicBezTo>
                  <a:cubicBezTo>
                    <a:pt x="105427" y="155146"/>
                    <a:pt x="141245" y="141456"/>
                    <a:pt x="64395" y="103031"/>
                  </a:cubicBezTo>
                  <a:cubicBezTo>
                    <a:pt x="52253" y="96960"/>
                    <a:pt x="38637" y="94445"/>
                    <a:pt x="25758" y="90152"/>
                  </a:cubicBezTo>
                  <a:cubicBezTo>
                    <a:pt x="17172" y="64394"/>
                    <a:pt x="0" y="38637"/>
                    <a:pt x="25758" y="12879"/>
                  </a:cubicBezTo>
                  <a:cubicBezTo>
                    <a:pt x="35357" y="3280"/>
                    <a:pt x="51516" y="4293"/>
                    <a:pt x="64395" y="0"/>
                  </a:cubicBezTo>
                  <a:cubicBezTo>
                    <a:pt x="77274" y="4293"/>
                    <a:pt x="92431" y="4398"/>
                    <a:pt x="103031" y="12879"/>
                  </a:cubicBezTo>
                  <a:cubicBezTo>
                    <a:pt x="115118" y="22549"/>
                    <a:pt x="113764" y="45077"/>
                    <a:pt x="115910" y="51516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0" name="Straight Connector 29"/>
          <p:cNvCxnSpPr/>
          <p:nvPr/>
        </p:nvCxnSpPr>
        <p:spPr>
          <a:xfrm rot="5400000">
            <a:off x="1371600" y="2819400"/>
            <a:ext cx="2971800" cy="83820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600200" y="2362200"/>
            <a:ext cx="2971800" cy="190500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295400" y="3429000"/>
            <a:ext cx="3733800" cy="15240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5334000" y="1447800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1. Name: </a:t>
            </a:r>
            <a:r>
              <a:rPr lang="en-US" sz="2400" dirty="0" smtClean="0">
                <a:solidFill>
                  <a:srgbClr val="00B050"/>
                </a:solidFill>
              </a:rPr>
              <a:t>Fluffy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334000" y="1824335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2. Name: </a:t>
            </a:r>
            <a:r>
              <a:rPr lang="en-US" sz="2400" dirty="0" smtClean="0">
                <a:solidFill>
                  <a:srgbClr val="FF0000"/>
                </a:solidFill>
              </a:rPr>
              <a:t>x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334000" y="2209800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3. Name: </a:t>
            </a:r>
            <a:r>
              <a:rPr lang="en-US" sz="2400" dirty="0" smtClean="0">
                <a:solidFill>
                  <a:srgbClr val="00B050"/>
                </a:solidFill>
              </a:rPr>
              <a:t>Metal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410200" y="2586335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…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066800" y="5429071"/>
            <a:ext cx="731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How do we show the user a candidate-attribute?</a:t>
            </a:r>
          </a:p>
          <a:p>
            <a:pPr algn="ctr"/>
            <a:r>
              <a:rPr lang="en-US" sz="2400" dirty="0" smtClean="0"/>
              <a:t>How do we ensure proposals are discriminative?</a:t>
            </a:r>
          </a:p>
          <a:p>
            <a:pPr algn="ctr"/>
            <a:r>
              <a:rPr lang="en-US" sz="2400" dirty="0" smtClean="0"/>
              <a:t>How do we ensure proposals are nameable?</a:t>
            </a:r>
            <a:endParaRPr lang="en-US" sz="2400" dirty="0"/>
          </a:p>
        </p:txBody>
      </p:sp>
      <p:pic>
        <p:nvPicPr>
          <p:cNvPr id="35" name="Picture 34" descr="first_page3.pdf"/>
          <p:cNvPicPr>
            <a:picLocks noChangeAspect="1"/>
          </p:cNvPicPr>
          <p:nvPr/>
        </p:nvPicPr>
        <p:blipFill>
          <a:blip r:embed="rId2"/>
          <a:srcRect l="84615" t="1494" r="5622" b="71615"/>
          <a:stretch>
            <a:fillRect/>
          </a:stretch>
        </p:blipFill>
        <p:spPr>
          <a:xfrm>
            <a:off x="7467600" y="1219200"/>
            <a:ext cx="685800" cy="137160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7235020" y="6557717"/>
            <a:ext cx="2113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A6A6A6"/>
                </a:solidFill>
              </a:rPr>
              <a:t>Slide: Devi Parikh</a:t>
            </a:r>
            <a:endParaRPr lang="en-US" sz="14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40069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Attribute Visualization</a:t>
            </a:r>
            <a:endParaRPr lang="en-US" dirty="0"/>
          </a:p>
        </p:txBody>
      </p:sp>
      <p:grpSp>
        <p:nvGrpSpPr>
          <p:cNvPr id="3" name="Group 39"/>
          <p:cNvGrpSpPr/>
          <p:nvPr/>
        </p:nvGrpSpPr>
        <p:grpSpPr>
          <a:xfrm>
            <a:off x="1066006" y="1753394"/>
            <a:ext cx="4039394" cy="3124994"/>
            <a:chOff x="1066006" y="1753394"/>
            <a:chExt cx="4039394" cy="3124994"/>
          </a:xfrm>
        </p:grpSpPr>
        <p:cxnSp>
          <p:nvCxnSpPr>
            <p:cNvPr id="5" name="Straight Arrow Connector 4"/>
            <p:cNvCxnSpPr/>
            <p:nvPr/>
          </p:nvCxnSpPr>
          <p:spPr>
            <a:xfrm>
              <a:off x="1066800" y="4876800"/>
              <a:ext cx="4038600" cy="1588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rot="5400000" flipH="1" flipV="1">
              <a:off x="-495300" y="3314700"/>
              <a:ext cx="3124200" cy="1588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8"/>
          <p:cNvGrpSpPr/>
          <p:nvPr/>
        </p:nvGrpSpPr>
        <p:grpSpPr>
          <a:xfrm>
            <a:off x="1676400" y="2133600"/>
            <a:ext cx="2455572" cy="2646609"/>
            <a:chOff x="1676400" y="2133600"/>
            <a:chExt cx="2455572" cy="2646609"/>
          </a:xfrm>
        </p:grpSpPr>
        <p:sp>
          <p:nvSpPr>
            <p:cNvPr id="10" name="Oval 9"/>
            <p:cNvSpPr/>
            <p:nvPr/>
          </p:nvSpPr>
          <p:spPr>
            <a:xfrm>
              <a:off x="2286000" y="24384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38400" y="25908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2667000" y="25146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2362200" y="21336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2514600" y="23622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667000" y="22098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352800" y="2743200"/>
              <a:ext cx="228600" cy="228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581400" y="2438400"/>
              <a:ext cx="228600" cy="228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886200" y="2819400"/>
              <a:ext cx="228600" cy="228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581400" y="3048000"/>
              <a:ext cx="228600" cy="228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Isosceles Triangle 19"/>
            <p:cNvSpPr/>
            <p:nvPr/>
          </p:nvSpPr>
          <p:spPr>
            <a:xfrm>
              <a:off x="1676400" y="3657600"/>
              <a:ext cx="152400" cy="15240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Isosceles Triangle 20"/>
            <p:cNvSpPr/>
            <p:nvPr/>
          </p:nvSpPr>
          <p:spPr>
            <a:xfrm>
              <a:off x="1828800" y="3810000"/>
              <a:ext cx="152400" cy="15240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Isosceles Triangle 21"/>
            <p:cNvSpPr/>
            <p:nvPr/>
          </p:nvSpPr>
          <p:spPr>
            <a:xfrm>
              <a:off x="1981200" y="3962400"/>
              <a:ext cx="152400" cy="15240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Isosceles Triangle 22"/>
            <p:cNvSpPr/>
            <p:nvPr/>
          </p:nvSpPr>
          <p:spPr>
            <a:xfrm>
              <a:off x="1981200" y="3581400"/>
              <a:ext cx="152400" cy="15240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2133600" y="3733800"/>
              <a:ext cx="152400" cy="15240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3130639" y="4102994"/>
              <a:ext cx="321972" cy="360609"/>
            </a:xfrm>
            <a:custGeom>
              <a:avLst/>
              <a:gdLst>
                <a:gd name="connsiteX0" fmla="*/ 115910 w 321972"/>
                <a:gd name="connsiteY0" fmla="*/ 51516 h 360609"/>
                <a:gd name="connsiteX1" fmla="*/ 115910 w 321972"/>
                <a:gd name="connsiteY1" fmla="*/ 51516 h 360609"/>
                <a:gd name="connsiteX2" fmla="*/ 218941 w 321972"/>
                <a:gd name="connsiteY2" fmla="*/ 12879 h 360609"/>
                <a:gd name="connsiteX3" fmla="*/ 257578 w 321972"/>
                <a:gd name="connsiteY3" fmla="*/ 25758 h 360609"/>
                <a:gd name="connsiteX4" fmla="*/ 321972 w 321972"/>
                <a:gd name="connsiteY4" fmla="*/ 141668 h 360609"/>
                <a:gd name="connsiteX5" fmla="*/ 309093 w 321972"/>
                <a:gd name="connsiteY5" fmla="*/ 193183 h 360609"/>
                <a:gd name="connsiteX6" fmla="*/ 270457 w 321972"/>
                <a:gd name="connsiteY6" fmla="*/ 218941 h 360609"/>
                <a:gd name="connsiteX7" fmla="*/ 244699 w 321972"/>
                <a:gd name="connsiteY7" fmla="*/ 257578 h 360609"/>
                <a:gd name="connsiteX8" fmla="*/ 218941 w 321972"/>
                <a:gd name="connsiteY8" fmla="*/ 360609 h 360609"/>
                <a:gd name="connsiteX9" fmla="*/ 154547 w 321972"/>
                <a:gd name="connsiteY9" fmla="*/ 347730 h 360609"/>
                <a:gd name="connsiteX10" fmla="*/ 115910 w 321972"/>
                <a:gd name="connsiteY10" fmla="*/ 270457 h 360609"/>
                <a:gd name="connsiteX11" fmla="*/ 64395 w 321972"/>
                <a:gd name="connsiteY11" fmla="*/ 103031 h 360609"/>
                <a:gd name="connsiteX12" fmla="*/ 25758 w 321972"/>
                <a:gd name="connsiteY12" fmla="*/ 90152 h 360609"/>
                <a:gd name="connsiteX13" fmla="*/ 25758 w 321972"/>
                <a:gd name="connsiteY13" fmla="*/ 12879 h 360609"/>
                <a:gd name="connsiteX14" fmla="*/ 64395 w 321972"/>
                <a:gd name="connsiteY14" fmla="*/ 0 h 360609"/>
                <a:gd name="connsiteX15" fmla="*/ 103031 w 321972"/>
                <a:gd name="connsiteY15" fmla="*/ 12879 h 360609"/>
                <a:gd name="connsiteX16" fmla="*/ 115910 w 321972"/>
                <a:gd name="connsiteY16" fmla="*/ 51516 h 360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1972" h="360609">
                  <a:moveTo>
                    <a:pt x="115910" y="51516"/>
                  </a:moveTo>
                  <a:lnTo>
                    <a:pt x="115910" y="51516"/>
                  </a:lnTo>
                  <a:cubicBezTo>
                    <a:pt x="150254" y="38637"/>
                    <a:pt x="182854" y="19440"/>
                    <a:pt x="218941" y="12879"/>
                  </a:cubicBezTo>
                  <a:cubicBezTo>
                    <a:pt x="232298" y="10450"/>
                    <a:pt x="247979" y="16159"/>
                    <a:pt x="257578" y="25758"/>
                  </a:cubicBezTo>
                  <a:cubicBezTo>
                    <a:pt x="301862" y="70042"/>
                    <a:pt x="305777" y="93083"/>
                    <a:pt x="321972" y="141668"/>
                  </a:cubicBezTo>
                  <a:cubicBezTo>
                    <a:pt x="317679" y="158840"/>
                    <a:pt x="318911" y="178456"/>
                    <a:pt x="309093" y="193183"/>
                  </a:cubicBezTo>
                  <a:cubicBezTo>
                    <a:pt x="300507" y="206062"/>
                    <a:pt x="281402" y="207996"/>
                    <a:pt x="270457" y="218941"/>
                  </a:cubicBezTo>
                  <a:cubicBezTo>
                    <a:pt x="259512" y="229886"/>
                    <a:pt x="251621" y="243734"/>
                    <a:pt x="244699" y="257578"/>
                  </a:cubicBezTo>
                  <a:cubicBezTo>
                    <a:pt x="231498" y="283980"/>
                    <a:pt x="223840" y="336115"/>
                    <a:pt x="218941" y="360609"/>
                  </a:cubicBezTo>
                  <a:cubicBezTo>
                    <a:pt x="197476" y="356316"/>
                    <a:pt x="173553" y="358590"/>
                    <a:pt x="154547" y="347730"/>
                  </a:cubicBezTo>
                  <a:cubicBezTo>
                    <a:pt x="133987" y="335981"/>
                    <a:pt x="122521" y="290289"/>
                    <a:pt x="115910" y="270457"/>
                  </a:cubicBezTo>
                  <a:cubicBezTo>
                    <a:pt x="105427" y="155146"/>
                    <a:pt x="141245" y="141456"/>
                    <a:pt x="64395" y="103031"/>
                  </a:cubicBezTo>
                  <a:cubicBezTo>
                    <a:pt x="52253" y="96960"/>
                    <a:pt x="38637" y="94445"/>
                    <a:pt x="25758" y="90152"/>
                  </a:cubicBezTo>
                  <a:cubicBezTo>
                    <a:pt x="17172" y="64394"/>
                    <a:pt x="0" y="38637"/>
                    <a:pt x="25758" y="12879"/>
                  </a:cubicBezTo>
                  <a:cubicBezTo>
                    <a:pt x="35357" y="3280"/>
                    <a:pt x="51516" y="4293"/>
                    <a:pt x="64395" y="0"/>
                  </a:cubicBezTo>
                  <a:cubicBezTo>
                    <a:pt x="77274" y="4293"/>
                    <a:pt x="92431" y="4398"/>
                    <a:pt x="103031" y="12879"/>
                  </a:cubicBezTo>
                  <a:cubicBezTo>
                    <a:pt x="115118" y="22549"/>
                    <a:pt x="113764" y="45077"/>
                    <a:pt x="115910" y="51516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 25"/>
            <p:cNvSpPr/>
            <p:nvPr/>
          </p:nvSpPr>
          <p:spPr>
            <a:xfrm>
              <a:off x="3505200" y="3886200"/>
              <a:ext cx="321972" cy="360609"/>
            </a:xfrm>
            <a:custGeom>
              <a:avLst/>
              <a:gdLst>
                <a:gd name="connsiteX0" fmla="*/ 115910 w 321972"/>
                <a:gd name="connsiteY0" fmla="*/ 51516 h 360609"/>
                <a:gd name="connsiteX1" fmla="*/ 115910 w 321972"/>
                <a:gd name="connsiteY1" fmla="*/ 51516 h 360609"/>
                <a:gd name="connsiteX2" fmla="*/ 218941 w 321972"/>
                <a:gd name="connsiteY2" fmla="*/ 12879 h 360609"/>
                <a:gd name="connsiteX3" fmla="*/ 257578 w 321972"/>
                <a:gd name="connsiteY3" fmla="*/ 25758 h 360609"/>
                <a:gd name="connsiteX4" fmla="*/ 321972 w 321972"/>
                <a:gd name="connsiteY4" fmla="*/ 141668 h 360609"/>
                <a:gd name="connsiteX5" fmla="*/ 309093 w 321972"/>
                <a:gd name="connsiteY5" fmla="*/ 193183 h 360609"/>
                <a:gd name="connsiteX6" fmla="*/ 270457 w 321972"/>
                <a:gd name="connsiteY6" fmla="*/ 218941 h 360609"/>
                <a:gd name="connsiteX7" fmla="*/ 244699 w 321972"/>
                <a:gd name="connsiteY7" fmla="*/ 257578 h 360609"/>
                <a:gd name="connsiteX8" fmla="*/ 218941 w 321972"/>
                <a:gd name="connsiteY8" fmla="*/ 360609 h 360609"/>
                <a:gd name="connsiteX9" fmla="*/ 154547 w 321972"/>
                <a:gd name="connsiteY9" fmla="*/ 347730 h 360609"/>
                <a:gd name="connsiteX10" fmla="*/ 115910 w 321972"/>
                <a:gd name="connsiteY10" fmla="*/ 270457 h 360609"/>
                <a:gd name="connsiteX11" fmla="*/ 64395 w 321972"/>
                <a:gd name="connsiteY11" fmla="*/ 103031 h 360609"/>
                <a:gd name="connsiteX12" fmla="*/ 25758 w 321972"/>
                <a:gd name="connsiteY12" fmla="*/ 90152 h 360609"/>
                <a:gd name="connsiteX13" fmla="*/ 25758 w 321972"/>
                <a:gd name="connsiteY13" fmla="*/ 12879 h 360609"/>
                <a:gd name="connsiteX14" fmla="*/ 64395 w 321972"/>
                <a:gd name="connsiteY14" fmla="*/ 0 h 360609"/>
                <a:gd name="connsiteX15" fmla="*/ 103031 w 321972"/>
                <a:gd name="connsiteY15" fmla="*/ 12879 h 360609"/>
                <a:gd name="connsiteX16" fmla="*/ 115910 w 321972"/>
                <a:gd name="connsiteY16" fmla="*/ 51516 h 360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1972" h="360609">
                  <a:moveTo>
                    <a:pt x="115910" y="51516"/>
                  </a:moveTo>
                  <a:lnTo>
                    <a:pt x="115910" y="51516"/>
                  </a:lnTo>
                  <a:cubicBezTo>
                    <a:pt x="150254" y="38637"/>
                    <a:pt x="182854" y="19440"/>
                    <a:pt x="218941" y="12879"/>
                  </a:cubicBezTo>
                  <a:cubicBezTo>
                    <a:pt x="232298" y="10450"/>
                    <a:pt x="247979" y="16159"/>
                    <a:pt x="257578" y="25758"/>
                  </a:cubicBezTo>
                  <a:cubicBezTo>
                    <a:pt x="301862" y="70042"/>
                    <a:pt x="305777" y="93083"/>
                    <a:pt x="321972" y="141668"/>
                  </a:cubicBezTo>
                  <a:cubicBezTo>
                    <a:pt x="317679" y="158840"/>
                    <a:pt x="318911" y="178456"/>
                    <a:pt x="309093" y="193183"/>
                  </a:cubicBezTo>
                  <a:cubicBezTo>
                    <a:pt x="300507" y="206062"/>
                    <a:pt x="281402" y="207996"/>
                    <a:pt x="270457" y="218941"/>
                  </a:cubicBezTo>
                  <a:cubicBezTo>
                    <a:pt x="259512" y="229886"/>
                    <a:pt x="251621" y="243734"/>
                    <a:pt x="244699" y="257578"/>
                  </a:cubicBezTo>
                  <a:cubicBezTo>
                    <a:pt x="231498" y="283980"/>
                    <a:pt x="223840" y="336115"/>
                    <a:pt x="218941" y="360609"/>
                  </a:cubicBezTo>
                  <a:cubicBezTo>
                    <a:pt x="197476" y="356316"/>
                    <a:pt x="173553" y="358590"/>
                    <a:pt x="154547" y="347730"/>
                  </a:cubicBezTo>
                  <a:cubicBezTo>
                    <a:pt x="133987" y="335981"/>
                    <a:pt x="122521" y="290289"/>
                    <a:pt x="115910" y="270457"/>
                  </a:cubicBezTo>
                  <a:cubicBezTo>
                    <a:pt x="105427" y="155146"/>
                    <a:pt x="141245" y="141456"/>
                    <a:pt x="64395" y="103031"/>
                  </a:cubicBezTo>
                  <a:cubicBezTo>
                    <a:pt x="52253" y="96960"/>
                    <a:pt x="38637" y="94445"/>
                    <a:pt x="25758" y="90152"/>
                  </a:cubicBezTo>
                  <a:cubicBezTo>
                    <a:pt x="17172" y="64394"/>
                    <a:pt x="0" y="38637"/>
                    <a:pt x="25758" y="12879"/>
                  </a:cubicBezTo>
                  <a:cubicBezTo>
                    <a:pt x="35357" y="3280"/>
                    <a:pt x="51516" y="4293"/>
                    <a:pt x="64395" y="0"/>
                  </a:cubicBezTo>
                  <a:cubicBezTo>
                    <a:pt x="77274" y="4293"/>
                    <a:pt x="92431" y="4398"/>
                    <a:pt x="103031" y="12879"/>
                  </a:cubicBezTo>
                  <a:cubicBezTo>
                    <a:pt x="115118" y="22549"/>
                    <a:pt x="113764" y="45077"/>
                    <a:pt x="115910" y="51516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 26"/>
            <p:cNvSpPr/>
            <p:nvPr/>
          </p:nvSpPr>
          <p:spPr>
            <a:xfrm>
              <a:off x="3429000" y="4419600"/>
              <a:ext cx="321972" cy="360609"/>
            </a:xfrm>
            <a:custGeom>
              <a:avLst/>
              <a:gdLst>
                <a:gd name="connsiteX0" fmla="*/ 115910 w 321972"/>
                <a:gd name="connsiteY0" fmla="*/ 51516 h 360609"/>
                <a:gd name="connsiteX1" fmla="*/ 115910 w 321972"/>
                <a:gd name="connsiteY1" fmla="*/ 51516 h 360609"/>
                <a:gd name="connsiteX2" fmla="*/ 218941 w 321972"/>
                <a:gd name="connsiteY2" fmla="*/ 12879 h 360609"/>
                <a:gd name="connsiteX3" fmla="*/ 257578 w 321972"/>
                <a:gd name="connsiteY3" fmla="*/ 25758 h 360609"/>
                <a:gd name="connsiteX4" fmla="*/ 321972 w 321972"/>
                <a:gd name="connsiteY4" fmla="*/ 141668 h 360609"/>
                <a:gd name="connsiteX5" fmla="*/ 309093 w 321972"/>
                <a:gd name="connsiteY5" fmla="*/ 193183 h 360609"/>
                <a:gd name="connsiteX6" fmla="*/ 270457 w 321972"/>
                <a:gd name="connsiteY6" fmla="*/ 218941 h 360609"/>
                <a:gd name="connsiteX7" fmla="*/ 244699 w 321972"/>
                <a:gd name="connsiteY7" fmla="*/ 257578 h 360609"/>
                <a:gd name="connsiteX8" fmla="*/ 218941 w 321972"/>
                <a:gd name="connsiteY8" fmla="*/ 360609 h 360609"/>
                <a:gd name="connsiteX9" fmla="*/ 154547 w 321972"/>
                <a:gd name="connsiteY9" fmla="*/ 347730 h 360609"/>
                <a:gd name="connsiteX10" fmla="*/ 115910 w 321972"/>
                <a:gd name="connsiteY10" fmla="*/ 270457 h 360609"/>
                <a:gd name="connsiteX11" fmla="*/ 64395 w 321972"/>
                <a:gd name="connsiteY11" fmla="*/ 103031 h 360609"/>
                <a:gd name="connsiteX12" fmla="*/ 25758 w 321972"/>
                <a:gd name="connsiteY12" fmla="*/ 90152 h 360609"/>
                <a:gd name="connsiteX13" fmla="*/ 25758 w 321972"/>
                <a:gd name="connsiteY13" fmla="*/ 12879 h 360609"/>
                <a:gd name="connsiteX14" fmla="*/ 64395 w 321972"/>
                <a:gd name="connsiteY14" fmla="*/ 0 h 360609"/>
                <a:gd name="connsiteX15" fmla="*/ 103031 w 321972"/>
                <a:gd name="connsiteY15" fmla="*/ 12879 h 360609"/>
                <a:gd name="connsiteX16" fmla="*/ 115910 w 321972"/>
                <a:gd name="connsiteY16" fmla="*/ 51516 h 360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1972" h="360609">
                  <a:moveTo>
                    <a:pt x="115910" y="51516"/>
                  </a:moveTo>
                  <a:lnTo>
                    <a:pt x="115910" y="51516"/>
                  </a:lnTo>
                  <a:cubicBezTo>
                    <a:pt x="150254" y="38637"/>
                    <a:pt x="182854" y="19440"/>
                    <a:pt x="218941" y="12879"/>
                  </a:cubicBezTo>
                  <a:cubicBezTo>
                    <a:pt x="232298" y="10450"/>
                    <a:pt x="247979" y="16159"/>
                    <a:pt x="257578" y="25758"/>
                  </a:cubicBezTo>
                  <a:cubicBezTo>
                    <a:pt x="301862" y="70042"/>
                    <a:pt x="305777" y="93083"/>
                    <a:pt x="321972" y="141668"/>
                  </a:cubicBezTo>
                  <a:cubicBezTo>
                    <a:pt x="317679" y="158840"/>
                    <a:pt x="318911" y="178456"/>
                    <a:pt x="309093" y="193183"/>
                  </a:cubicBezTo>
                  <a:cubicBezTo>
                    <a:pt x="300507" y="206062"/>
                    <a:pt x="281402" y="207996"/>
                    <a:pt x="270457" y="218941"/>
                  </a:cubicBezTo>
                  <a:cubicBezTo>
                    <a:pt x="259512" y="229886"/>
                    <a:pt x="251621" y="243734"/>
                    <a:pt x="244699" y="257578"/>
                  </a:cubicBezTo>
                  <a:cubicBezTo>
                    <a:pt x="231498" y="283980"/>
                    <a:pt x="223840" y="336115"/>
                    <a:pt x="218941" y="360609"/>
                  </a:cubicBezTo>
                  <a:cubicBezTo>
                    <a:pt x="197476" y="356316"/>
                    <a:pt x="173553" y="358590"/>
                    <a:pt x="154547" y="347730"/>
                  </a:cubicBezTo>
                  <a:cubicBezTo>
                    <a:pt x="133987" y="335981"/>
                    <a:pt x="122521" y="290289"/>
                    <a:pt x="115910" y="270457"/>
                  </a:cubicBezTo>
                  <a:cubicBezTo>
                    <a:pt x="105427" y="155146"/>
                    <a:pt x="141245" y="141456"/>
                    <a:pt x="64395" y="103031"/>
                  </a:cubicBezTo>
                  <a:cubicBezTo>
                    <a:pt x="52253" y="96960"/>
                    <a:pt x="38637" y="94445"/>
                    <a:pt x="25758" y="90152"/>
                  </a:cubicBezTo>
                  <a:cubicBezTo>
                    <a:pt x="17172" y="64394"/>
                    <a:pt x="0" y="38637"/>
                    <a:pt x="25758" y="12879"/>
                  </a:cubicBezTo>
                  <a:cubicBezTo>
                    <a:pt x="35357" y="3280"/>
                    <a:pt x="51516" y="4293"/>
                    <a:pt x="64395" y="0"/>
                  </a:cubicBezTo>
                  <a:cubicBezTo>
                    <a:pt x="77274" y="4293"/>
                    <a:pt x="92431" y="4398"/>
                    <a:pt x="103031" y="12879"/>
                  </a:cubicBezTo>
                  <a:cubicBezTo>
                    <a:pt x="115118" y="22549"/>
                    <a:pt x="113764" y="45077"/>
                    <a:pt x="115910" y="51516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3810000" y="4343400"/>
              <a:ext cx="321972" cy="360609"/>
            </a:xfrm>
            <a:custGeom>
              <a:avLst/>
              <a:gdLst>
                <a:gd name="connsiteX0" fmla="*/ 115910 w 321972"/>
                <a:gd name="connsiteY0" fmla="*/ 51516 h 360609"/>
                <a:gd name="connsiteX1" fmla="*/ 115910 w 321972"/>
                <a:gd name="connsiteY1" fmla="*/ 51516 h 360609"/>
                <a:gd name="connsiteX2" fmla="*/ 218941 w 321972"/>
                <a:gd name="connsiteY2" fmla="*/ 12879 h 360609"/>
                <a:gd name="connsiteX3" fmla="*/ 257578 w 321972"/>
                <a:gd name="connsiteY3" fmla="*/ 25758 h 360609"/>
                <a:gd name="connsiteX4" fmla="*/ 321972 w 321972"/>
                <a:gd name="connsiteY4" fmla="*/ 141668 h 360609"/>
                <a:gd name="connsiteX5" fmla="*/ 309093 w 321972"/>
                <a:gd name="connsiteY5" fmla="*/ 193183 h 360609"/>
                <a:gd name="connsiteX6" fmla="*/ 270457 w 321972"/>
                <a:gd name="connsiteY6" fmla="*/ 218941 h 360609"/>
                <a:gd name="connsiteX7" fmla="*/ 244699 w 321972"/>
                <a:gd name="connsiteY7" fmla="*/ 257578 h 360609"/>
                <a:gd name="connsiteX8" fmla="*/ 218941 w 321972"/>
                <a:gd name="connsiteY8" fmla="*/ 360609 h 360609"/>
                <a:gd name="connsiteX9" fmla="*/ 154547 w 321972"/>
                <a:gd name="connsiteY9" fmla="*/ 347730 h 360609"/>
                <a:gd name="connsiteX10" fmla="*/ 115910 w 321972"/>
                <a:gd name="connsiteY10" fmla="*/ 270457 h 360609"/>
                <a:gd name="connsiteX11" fmla="*/ 64395 w 321972"/>
                <a:gd name="connsiteY11" fmla="*/ 103031 h 360609"/>
                <a:gd name="connsiteX12" fmla="*/ 25758 w 321972"/>
                <a:gd name="connsiteY12" fmla="*/ 90152 h 360609"/>
                <a:gd name="connsiteX13" fmla="*/ 25758 w 321972"/>
                <a:gd name="connsiteY13" fmla="*/ 12879 h 360609"/>
                <a:gd name="connsiteX14" fmla="*/ 64395 w 321972"/>
                <a:gd name="connsiteY14" fmla="*/ 0 h 360609"/>
                <a:gd name="connsiteX15" fmla="*/ 103031 w 321972"/>
                <a:gd name="connsiteY15" fmla="*/ 12879 h 360609"/>
                <a:gd name="connsiteX16" fmla="*/ 115910 w 321972"/>
                <a:gd name="connsiteY16" fmla="*/ 51516 h 360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1972" h="360609">
                  <a:moveTo>
                    <a:pt x="115910" y="51516"/>
                  </a:moveTo>
                  <a:lnTo>
                    <a:pt x="115910" y="51516"/>
                  </a:lnTo>
                  <a:cubicBezTo>
                    <a:pt x="150254" y="38637"/>
                    <a:pt x="182854" y="19440"/>
                    <a:pt x="218941" y="12879"/>
                  </a:cubicBezTo>
                  <a:cubicBezTo>
                    <a:pt x="232298" y="10450"/>
                    <a:pt x="247979" y="16159"/>
                    <a:pt x="257578" y="25758"/>
                  </a:cubicBezTo>
                  <a:cubicBezTo>
                    <a:pt x="301862" y="70042"/>
                    <a:pt x="305777" y="93083"/>
                    <a:pt x="321972" y="141668"/>
                  </a:cubicBezTo>
                  <a:cubicBezTo>
                    <a:pt x="317679" y="158840"/>
                    <a:pt x="318911" y="178456"/>
                    <a:pt x="309093" y="193183"/>
                  </a:cubicBezTo>
                  <a:cubicBezTo>
                    <a:pt x="300507" y="206062"/>
                    <a:pt x="281402" y="207996"/>
                    <a:pt x="270457" y="218941"/>
                  </a:cubicBezTo>
                  <a:cubicBezTo>
                    <a:pt x="259512" y="229886"/>
                    <a:pt x="251621" y="243734"/>
                    <a:pt x="244699" y="257578"/>
                  </a:cubicBezTo>
                  <a:cubicBezTo>
                    <a:pt x="231498" y="283980"/>
                    <a:pt x="223840" y="336115"/>
                    <a:pt x="218941" y="360609"/>
                  </a:cubicBezTo>
                  <a:cubicBezTo>
                    <a:pt x="197476" y="356316"/>
                    <a:pt x="173553" y="358590"/>
                    <a:pt x="154547" y="347730"/>
                  </a:cubicBezTo>
                  <a:cubicBezTo>
                    <a:pt x="133987" y="335981"/>
                    <a:pt x="122521" y="290289"/>
                    <a:pt x="115910" y="270457"/>
                  </a:cubicBezTo>
                  <a:cubicBezTo>
                    <a:pt x="105427" y="155146"/>
                    <a:pt x="141245" y="141456"/>
                    <a:pt x="64395" y="103031"/>
                  </a:cubicBezTo>
                  <a:cubicBezTo>
                    <a:pt x="52253" y="96960"/>
                    <a:pt x="38637" y="94445"/>
                    <a:pt x="25758" y="90152"/>
                  </a:cubicBezTo>
                  <a:cubicBezTo>
                    <a:pt x="17172" y="64394"/>
                    <a:pt x="0" y="38637"/>
                    <a:pt x="25758" y="12879"/>
                  </a:cubicBezTo>
                  <a:cubicBezTo>
                    <a:pt x="35357" y="3280"/>
                    <a:pt x="51516" y="4293"/>
                    <a:pt x="64395" y="0"/>
                  </a:cubicBezTo>
                  <a:cubicBezTo>
                    <a:pt x="77274" y="4293"/>
                    <a:pt x="92431" y="4398"/>
                    <a:pt x="103031" y="12879"/>
                  </a:cubicBezTo>
                  <a:cubicBezTo>
                    <a:pt x="115118" y="22549"/>
                    <a:pt x="113764" y="45077"/>
                    <a:pt x="115910" y="51516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0" name="Straight Connector 29"/>
          <p:cNvCxnSpPr/>
          <p:nvPr/>
        </p:nvCxnSpPr>
        <p:spPr>
          <a:xfrm rot="5400000">
            <a:off x="1345842" y="2819400"/>
            <a:ext cx="2971800" cy="83820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5400000">
            <a:off x="1663520" y="2819400"/>
            <a:ext cx="2971800" cy="83820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5400000">
            <a:off x="1905000" y="2895600"/>
            <a:ext cx="2971800" cy="83820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5400000">
            <a:off x="2209799" y="2895600"/>
            <a:ext cx="2971800" cy="83820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5400000">
            <a:off x="2514601" y="2895600"/>
            <a:ext cx="2971800" cy="83820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5400000">
            <a:off x="2819400" y="2895600"/>
            <a:ext cx="2971800" cy="83820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5400000">
            <a:off x="89080" y="2819400"/>
            <a:ext cx="2971800" cy="83820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rot="5400000">
            <a:off x="393879" y="2819400"/>
            <a:ext cx="2971800" cy="83820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rot="5400000">
            <a:off x="698681" y="2819400"/>
            <a:ext cx="2971800" cy="83820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rot="5400000">
            <a:off x="1003480" y="2819400"/>
            <a:ext cx="2971800" cy="83820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rot="10800000">
            <a:off x="1524000" y="2285999"/>
            <a:ext cx="3124200" cy="76200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235020" y="6557717"/>
            <a:ext cx="2113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A6A6A6"/>
                </a:solidFill>
              </a:rPr>
              <a:t>Slide: Devi Parikh</a:t>
            </a:r>
            <a:endParaRPr lang="en-US" sz="14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9832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Attribute Visualization</a:t>
            </a:r>
            <a:endParaRPr lang="en-US" dirty="0"/>
          </a:p>
        </p:txBody>
      </p:sp>
      <p:grpSp>
        <p:nvGrpSpPr>
          <p:cNvPr id="3" name="Group 39"/>
          <p:cNvGrpSpPr/>
          <p:nvPr/>
        </p:nvGrpSpPr>
        <p:grpSpPr>
          <a:xfrm>
            <a:off x="1066006" y="1753394"/>
            <a:ext cx="4039394" cy="3124994"/>
            <a:chOff x="1066006" y="1753394"/>
            <a:chExt cx="4039394" cy="3124994"/>
          </a:xfrm>
        </p:grpSpPr>
        <p:cxnSp>
          <p:nvCxnSpPr>
            <p:cNvPr id="5" name="Straight Arrow Connector 4"/>
            <p:cNvCxnSpPr/>
            <p:nvPr/>
          </p:nvCxnSpPr>
          <p:spPr>
            <a:xfrm>
              <a:off x="1066800" y="4876800"/>
              <a:ext cx="4038600" cy="1588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rot="5400000" flipH="1" flipV="1">
              <a:off x="-495300" y="3314700"/>
              <a:ext cx="3124200" cy="1588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8"/>
          <p:cNvGrpSpPr/>
          <p:nvPr/>
        </p:nvGrpSpPr>
        <p:grpSpPr>
          <a:xfrm>
            <a:off x="1676400" y="2133600"/>
            <a:ext cx="2455572" cy="2646609"/>
            <a:chOff x="1676400" y="2133600"/>
            <a:chExt cx="2455572" cy="2646609"/>
          </a:xfrm>
        </p:grpSpPr>
        <p:sp>
          <p:nvSpPr>
            <p:cNvPr id="10" name="Oval 9"/>
            <p:cNvSpPr/>
            <p:nvPr/>
          </p:nvSpPr>
          <p:spPr>
            <a:xfrm>
              <a:off x="2286000" y="24384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38400" y="25908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2667000" y="25146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2362200" y="21336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2514600" y="23622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667000" y="22098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352800" y="2743200"/>
              <a:ext cx="228600" cy="228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581400" y="2438400"/>
              <a:ext cx="228600" cy="228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886200" y="2819400"/>
              <a:ext cx="228600" cy="228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581400" y="3048000"/>
              <a:ext cx="228600" cy="228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Isosceles Triangle 19"/>
            <p:cNvSpPr/>
            <p:nvPr/>
          </p:nvSpPr>
          <p:spPr>
            <a:xfrm>
              <a:off x="1676400" y="3657600"/>
              <a:ext cx="152400" cy="15240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Isosceles Triangle 20"/>
            <p:cNvSpPr/>
            <p:nvPr/>
          </p:nvSpPr>
          <p:spPr>
            <a:xfrm>
              <a:off x="1828800" y="3810000"/>
              <a:ext cx="152400" cy="15240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Isosceles Triangle 21"/>
            <p:cNvSpPr/>
            <p:nvPr/>
          </p:nvSpPr>
          <p:spPr>
            <a:xfrm>
              <a:off x="1981200" y="3962400"/>
              <a:ext cx="152400" cy="15240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Isosceles Triangle 22"/>
            <p:cNvSpPr/>
            <p:nvPr/>
          </p:nvSpPr>
          <p:spPr>
            <a:xfrm>
              <a:off x="1981200" y="3581400"/>
              <a:ext cx="152400" cy="15240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2133600" y="3733800"/>
              <a:ext cx="152400" cy="15240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3130639" y="4102994"/>
              <a:ext cx="321972" cy="360609"/>
            </a:xfrm>
            <a:custGeom>
              <a:avLst/>
              <a:gdLst>
                <a:gd name="connsiteX0" fmla="*/ 115910 w 321972"/>
                <a:gd name="connsiteY0" fmla="*/ 51516 h 360609"/>
                <a:gd name="connsiteX1" fmla="*/ 115910 w 321972"/>
                <a:gd name="connsiteY1" fmla="*/ 51516 h 360609"/>
                <a:gd name="connsiteX2" fmla="*/ 218941 w 321972"/>
                <a:gd name="connsiteY2" fmla="*/ 12879 h 360609"/>
                <a:gd name="connsiteX3" fmla="*/ 257578 w 321972"/>
                <a:gd name="connsiteY3" fmla="*/ 25758 h 360609"/>
                <a:gd name="connsiteX4" fmla="*/ 321972 w 321972"/>
                <a:gd name="connsiteY4" fmla="*/ 141668 h 360609"/>
                <a:gd name="connsiteX5" fmla="*/ 309093 w 321972"/>
                <a:gd name="connsiteY5" fmla="*/ 193183 h 360609"/>
                <a:gd name="connsiteX6" fmla="*/ 270457 w 321972"/>
                <a:gd name="connsiteY6" fmla="*/ 218941 h 360609"/>
                <a:gd name="connsiteX7" fmla="*/ 244699 w 321972"/>
                <a:gd name="connsiteY7" fmla="*/ 257578 h 360609"/>
                <a:gd name="connsiteX8" fmla="*/ 218941 w 321972"/>
                <a:gd name="connsiteY8" fmla="*/ 360609 h 360609"/>
                <a:gd name="connsiteX9" fmla="*/ 154547 w 321972"/>
                <a:gd name="connsiteY9" fmla="*/ 347730 h 360609"/>
                <a:gd name="connsiteX10" fmla="*/ 115910 w 321972"/>
                <a:gd name="connsiteY10" fmla="*/ 270457 h 360609"/>
                <a:gd name="connsiteX11" fmla="*/ 64395 w 321972"/>
                <a:gd name="connsiteY11" fmla="*/ 103031 h 360609"/>
                <a:gd name="connsiteX12" fmla="*/ 25758 w 321972"/>
                <a:gd name="connsiteY12" fmla="*/ 90152 h 360609"/>
                <a:gd name="connsiteX13" fmla="*/ 25758 w 321972"/>
                <a:gd name="connsiteY13" fmla="*/ 12879 h 360609"/>
                <a:gd name="connsiteX14" fmla="*/ 64395 w 321972"/>
                <a:gd name="connsiteY14" fmla="*/ 0 h 360609"/>
                <a:gd name="connsiteX15" fmla="*/ 103031 w 321972"/>
                <a:gd name="connsiteY15" fmla="*/ 12879 h 360609"/>
                <a:gd name="connsiteX16" fmla="*/ 115910 w 321972"/>
                <a:gd name="connsiteY16" fmla="*/ 51516 h 360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1972" h="360609">
                  <a:moveTo>
                    <a:pt x="115910" y="51516"/>
                  </a:moveTo>
                  <a:lnTo>
                    <a:pt x="115910" y="51516"/>
                  </a:lnTo>
                  <a:cubicBezTo>
                    <a:pt x="150254" y="38637"/>
                    <a:pt x="182854" y="19440"/>
                    <a:pt x="218941" y="12879"/>
                  </a:cubicBezTo>
                  <a:cubicBezTo>
                    <a:pt x="232298" y="10450"/>
                    <a:pt x="247979" y="16159"/>
                    <a:pt x="257578" y="25758"/>
                  </a:cubicBezTo>
                  <a:cubicBezTo>
                    <a:pt x="301862" y="70042"/>
                    <a:pt x="305777" y="93083"/>
                    <a:pt x="321972" y="141668"/>
                  </a:cubicBezTo>
                  <a:cubicBezTo>
                    <a:pt x="317679" y="158840"/>
                    <a:pt x="318911" y="178456"/>
                    <a:pt x="309093" y="193183"/>
                  </a:cubicBezTo>
                  <a:cubicBezTo>
                    <a:pt x="300507" y="206062"/>
                    <a:pt x="281402" y="207996"/>
                    <a:pt x="270457" y="218941"/>
                  </a:cubicBezTo>
                  <a:cubicBezTo>
                    <a:pt x="259512" y="229886"/>
                    <a:pt x="251621" y="243734"/>
                    <a:pt x="244699" y="257578"/>
                  </a:cubicBezTo>
                  <a:cubicBezTo>
                    <a:pt x="231498" y="283980"/>
                    <a:pt x="223840" y="336115"/>
                    <a:pt x="218941" y="360609"/>
                  </a:cubicBezTo>
                  <a:cubicBezTo>
                    <a:pt x="197476" y="356316"/>
                    <a:pt x="173553" y="358590"/>
                    <a:pt x="154547" y="347730"/>
                  </a:cubicBezTo>
                  <a:cubicBezTo>
                    <a:pt x="133987" y="335981"/>
                    <a:pt x="122521" y="290289"/>
                    <a:pt x="115910" y="270457"/>
                  </a:cubicBezTo>
                  <a:cubicBezTo>
                    <a:pt x="105427" y="155146"/>
                    <a:pt x="141245" y="141456"/>
                    <a:pt x="64395" y="103031"/>
                  </a:cubicBezTo>
                  <a:cubicBezTo>
                    <a:pt x="52253" y="96960"/>
                    <a:pt x="38637" y="94445"/>
                    <a:pt x="25758" y="90152"/>
                  </a:cubicBezTo>
                  <a:cubicBezTo>
                    <a:pt x="17172" y="64394"/>
                    <a:pt x="0" y="38637"/>
                    <a:pt x="25758" y="12879"/>
                  </a:cubicBezTo>
                  <a:cubicBezTo>
                    <a:pt x="35357" y="3280"/>
                    <a:pt x="51516" y="4293"/>
                    <a:pt x="64395" y="0"/>
                  </a:cubicBezTo>
                  <a:cubicBezTo>
                    <a:pt x="77274" y="4293"/>
                    <a:pt x="92431" y="4398"/>
                    <a:pt x="103031" y="12879"/>
                  </a:cubicBezTo>
                  <a:cubicBezTo>
                    <a:pt x="115118" y="22549"/>
                    <a:pt x="113764" y="45077"/>
                    <a:pt x="115910" y="51516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 25"/>
            <p:cNvSpPr/>
            <p:nvPr/>
          </p:nvSpPr>
          <p:spPr>
            <a:xfrm>
              <a:off x="3505200" y="3886200"/>
              <a:ext cx="321972" cy="360609"/>
            </a:xfrm>
            <a:custGeom>
              <a:avLst/>
              <a:gdLst>
                <a:gd name="connsiteX0" fmla="*/ 115910 w 321972"/>
                <a:gd name="connsiteY0" fmla="*/ 51516 h 360609"/>
                <a:gd name="connsiteX1" fmla="*/ 115910 w 321972"/>
                <a:gd name="connsiteY1" fmla="*/ 51516 h 360609"/>
                <a:gd name="connsiteX2" fmla="*/ 218941 w 321972"/>
                <a:gd name="connsiteY2" fmla="*/ 12879 h 360609"/>
                <a:gd name="connsiteX3" fmla="*/ 257578 w 321972"/>
                <a:gd name="connsiteY3" fmla="*/ 25758 h 360609"/>
                <a:gd name="connsiteX4" fmla="*/ 321972 w 321972"/>
                <a:gd name="connsiteY4" fmla="*/ 141668 h 360609"/>
                <a:gd name="connsiteX5" fmla="*/ 309093 w 321972"/>
                <a:gd name="connsiteY5" fmla="*/ 193183 h 360609"/>
                <a:gd name="connsiteX6" fmla="*/ 270457 w 321972"/>
                <a:gd name="connsiteY6" fmla="*/ 218941 h 360609"/>
                <a:gd name="connsiteX7" fmla="*/ 244699 w 321972"/>
                <a:gd name="connsiteY7" fmla="*/ 257578 h 360609"/>
                <a:gd name="connsiteX8" fmla="*/ 218941 w 321972"/>
                <a:gd name="connsiteY8" fmla="*/ 360609 h 360609"/>
                <a:gd name="connsiteX9" fmla="*/ 154547 w 321972"/>
                <a:gd name="connsiteY9" fmla="*/ 347730 h 360609"/>
                <a:gd name="connsiteX10" fmla="*/ 115910 w 321972"/>
                <a:gd name="connsiteY10" fmla="*/ 270457 h 360609"/>
                <a:gd name="connsiteX11" fmla="*/ 64395 w 321972"/>
                <a:gd name="connsiteY11" fmla="*/ 103031 h 360609"/>
                <a:gd name="connsiteX12" fmla="*/ 25758 w 321972"/>
                <a:gd name="connsiteY12" fmla="*/ 90152 h 360609"/>
                <a:gd name="connsiteX13" fmla="*/ 25758 w 321972"/>
                <a:gd name="connsiteY13" fmla="*/ 12879 h 360609"/>
                <a:gd name="connsiteX14" fmla="*/ 64395 w 321972"/>
                <a:gd name="connsiteY14" fmla="*/ 0 h 360609"/>
                <a:gd name="connsiteX15" fmla="*/ 103031 w 321972"/>
                <a:gd name="connsiteY15" fmla="*/ 12879 h 360609"/>
                <a:gd name="connsiteX16" fmla="*/ 115910 w 321972"/>
                <a:gd name="connsiteY16" fmla="*/ 51516 h 360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1972" h="360609">
                  <a:moveTo>
                    <a:pt x="115910" y="51516"/>
                  </a:moveTo>
                  <a:lnTo>
                    <a:pt x="115910" y="51516"/>
                  </a:lnTo>
                  <a:cubicBezTo>
                    <a:pt x="150254" y="38637"/>
                    <a:pt x="182854" y="19440"/>
                    <a:pt x="218941" y="12879"/>
                  </a:cubicBezTo>
                  <a:cubicBezTo>
                    <a:pt x="232298" y="10450"/>
                    <a:pt x="247979" y="16159"/>
                    <a:pt x="257578" y="25758"/>
                  </a:cubicBezTo>
                  <a:cubicBezTo>
                    <a:pt x="301862" y="70042"/>
                    <a:pt x="305777" y="93083"/>
                    <a:pt x="321972" y="141668"/>
                  </a:cubicBezTo>
                  <a:cubicBezTo>
                    <a:pt x="317679" y="158840"/>
                    <a:pt x="318911" y="178456"/>
                    <a:pt x="309093" y="193183"/>
                  </a:cubicBezTo>
                  <a:cubicBezTo>
                    <a:pt x="300507" y="206062"/>
                    <a:pt x="281402" y="207996"/>
                    <a:pt x="270457" y="218941"/>
                  </a:cubicBezTo>
                  <a:cubicBezTo>
                    <a:pt x="259512" y="229886"/>
                    <a:pt x="251621" y="243734"/>
                    <a:pt x="244699" y="257578"/>
                  </a:cubicBezTo>
                  <a:cubicBezTo>
                    <a:pt x="231498" y="283980"/>
                    <a:pt x="223840" y="336115"/>
                    <a:pt x="218941" y="360609"/>
                  </a:cubicBezTo>
                  <a:cubicBezTo>
                    <a:pt x="197476" y="356316"/>
                    <a:pt x="173553" y="358590"/>
                    <a:pt x="154547" y="347730"/>
                  </a:cubicBezTo>
                  <a:cubicBezTo>
                    <a:pt x="133987" y="335981"/>
                    <a:pt x="122521" y="290289"/>
                    <a:pt x="115910" y="270457"/>
                  </a:cubicBezTo>
                  <a:cubicBezTo>
                    <a:pt x="105427" y="155146"/>
                    <a:pt x="141245" y="141456"/>
                    <a:pt x="64395" y="103031"/>
                  </a:cubicBezTo>
                  <a:cubicBezTo>
                    <a:pt x="52253" y="96960"/>
                    <a:pt x="38637" y="94445"/>
                    <a:pt x="25758" y="90152"/>
                  </a:cubicBezTo>
                  <a:cubicBezTo>
                    <a:pt x="17172" y="64394"/>
                    <a:pt x="0" y="38637"/>
                    <a:pt x="25758" y="12879"/>
                  </a:cubicBezTo>
                  <a:cubicBezTo>
                    <a:pt x="35357" y="3280"/>
                    <a:pt x="51516" y="4293"/>
                    <a:pt x="64395" y="0"/>
                  </a:cubicBezTo>
                  <a:cubicBezTo>
                    <a:pt x="77274" y="4293"/>
                    <a:pt x="92431" y="4398"/>
                    <a:pt x="103031" y="12879"/>
                  </a:cubicBezTo>
                  <a:cubicBezTo>
                    <a:pt x="115118" y="22549"/>
                    <a:pt x="113764" y="45077"/>
                    <a:pt x="115910" y="51516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 26"/>
            <p:cNvSpPr/>
            <p:nvPr/>
          </p:nvSpPr>
          <p:spPr>
            <a:xfrm>
              <a:off x="3429000" y="4419600"/>
              <a:ext cx="321972" cy="360609"/>
            </a:xfrm>
            <a:custGeom>
              <a:avLst/>
              <a:gdLst>
                <a:gd name="connsiteX0" fmla="*/ 115910 w 321972"/>
                <a:gd name="connsiteY0" fmla="*/ 51516 h 360609"/>
                <a:gd name="connsiteX1" fmla="*/ 115910 w 321972"/>
                <a:gd name="connsiteY1" fmla="*/ 51516 h 360609"/>
                <a:gd name="connsiteX2" fmla="*/ 218941 w 321972"/>
                <a:gd name="connsiteY2" fmla="*/ 12879 h 360609"/>
                <a:gd name="connsiteX3" fmla="*/ 257578 w 321972"/>
                <a:gd name="connsiteY3" fmla="*/ 25758 h 360609"/>
                <a:gd name="connsiteX4" fmla="*/ 321972 w 321972"/>
                <a:gd name="connsiteY4" fmla="*/ 141668 h 360609"/>
                <a:gd name="connsiteX5" fmla="*/ 309093 w 321972"/>
                <a:gd name="connsiteY5" fmla="*/ 193183 h 360609"/>
                <a:gd name="connsiteX6" fmla="*/ 270457 w 321972"/>
                <a:gd name="connsiteY6" fmla="*/ 218941 h 360609"/>
                <a:gd name="connsiteX7" fmla="*/ 244699 w 321972"/>
                <a:gd name="connsiteY7" fmla="*/ 257578 h 360609"/>
                <a:gd name="connsiteX8" fmla="*/ 218941 w 321972"/>
                <a:gd name="connsiteY8" fmla="*/ 360609 h 360609"/>
                <a:gd name="connsiteX9" fmla="*/ 154547 w 321972"/>
                <a:gd name="connsiteY9" fmla="*/ 347730 h 360609"/>
                <a:gd name="connsiteX10" fmla="*/ 115910 w 321972"/>
                <a:gd name="connsiteY10" fmla="*/ 270457 h 360609"/>
                <a:gd name="connsiteX11" fmla="*/ 64395 w 321972"/>
                <a:gd name="connsiteY11" fmla="*/ 103031 h 360609"/>
                <a:gd name="connsiteX12" fmla="*/ 25758 w 321972"/>
                <a:gd name="connsiteY12" fmla="*/ 90152 h 360609"/>
                <a:gd name="connsiteX13" fmla="*/ 25758 w 321972"/>
                <a:gd name="connsiteY13" fmla="*/ 12879 h 360609"/>
                <a:gd name="connsiteX14" fmla="*/ 64395 w 321972"/>
                <a:gd name="connsiteY14" fmla="*/ 0 h 360609"/>
                <a:gd name="connsiteX15" fmla="*/ 103031 w 321972"/>
                <a:gd name="connsiteY15" fmla="*/ 12879 h 360609"/>
                <a:gd name="connsiteX16" fmla="*/ 115910 w 321972"/>
                <a:gd name="connsiteY16" fmla="*/ 51516 h 360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1972" h="360609">
                  <a:moveTo>
                    <a:pt x="115910" y="51516"/>
                  </a:moveTo>
                  <a:lnTo>
                    <a:pt x="115910" y="51516"/>
                  </a:lnTo>
                  <a:cubicBezTo>
                    <a:pt x="150254" y="38637"/>
                    <a:pt x="182854" y="19440"/>
                    <a:pt x="218941" y="12879"/>
                  </a:cubicBezTo>
                  <a:cubicBezTo>
                    <a:pt x="232298" y="10450"/>
                    <a:pt x="247979" y="16159"/>
                    <a:pt x="257578" y="25758"/>
                  </a:cubicBezTo>
                  <a:cubicBezTo>
                    <a:pt x="301862" y="70042"/>
                    <a:pt x="305777" y="93083"/>
                    <a:pt x="321972" y="141668"/>
                  </a:cubicBezTo>
                  <a:cubicBezTo>
                    <a:pt x="317679" y="158840"/>
                    <a:pt x="318911" y="178456"/>
                    <a:pt x="309093" y="193183"/>
                  </a:cubicBezTo>
                  <a:cubicBezTo>
                    <a:pt x="300507" y="206062"/>
                    <a:pt x="281402" y="207996"/>
                    <a:pt x="270457" y="218941"/>
                  </a:cubicBezTo>
                  <a:cubicBezTo>
                    <a:pt x="259512" y="229886"/>
                    <a:pt x="251621" y="243734"/>
                    <a:pt x="244699" y="257578"/>
                  </a:cubicBezTo>
                  <a:cubicBezTo>
                    <a:pt x="231498" y="283980"/>
                    <a:pt x="223840" y="336115"/>
                    <a:pt x="218941" y="360609"/>
                  </a:cubicBezTo>
                  <a:cubicBezTo>
                    <a:pt x="197476" y="356316"/>
                    <a:pt x="173553" y="358590"/>
                    <a:pt x="154547" y="347730"/>
                  </a:cubicBezTo>
                  <a:cubicBezTo>
                    <a:pt x="133987" y="335981"/>
                    <a:pt x="122521" y="290289"/>
                    <a:pt x="115910" y="270457"/>
                  </a:cubicBezTo>
                  <a:cubicBezTo>
                    <a:pt x="105427" y="155146"/>
                    <a:pt x="141245" y="141456"/>
                    <a:pt x="64395" y="103031"/>
                  </a:cubicBezTo>
                  <a:cubicBezTo>
                    <a:pt x="52253" y="96960"/>
                    <a:pt x="38637" y="94445"/>
                    <a:pt x="25758" y="90152"/>
                  </a:cubicBezTo>
                  <a:cubicBezTo>
                    <a:pt x="17172" y="64394"/>
                    <a:pt x="0" y="38637"/>
                    <a:pt x="25758" y="12879"/>
                  </a:cubicBezTo>
                  <a:cubicBezTo>
                    <a:pt x="35357" y="3280"/>
                    <a:pt x="51516" y="4293"/>
                    <a:pt x="64395" y="0"/>
                  </a:cubicBezTo>
                  <a:cubicBezTo>
                    <a:pt x="77274" y="4293"/>
                    <a:pt x="92431" y="4398"/>
                    <a:pt x="103031" y="12879"/>
                  </a:cubicBezTo>
                  <a:cubicBezTo>
                    <a:pt x="115118" y="22549"/>
                    <a:pt x="113764" y="45077"/>
                    <a:pt x="115910" y="51516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3810000" y="4343400"/>
              <a:ext cx="321972" cy="360609"/>
            </a:xfrm>
            <a:custGeom>
              <a:avLst/>
              <a:gdLst>
                <a:gd name="connsiteX0" fmla="*/ 115910 w 321972"/>
                <a:gd name="connsiteY0" fmla="*/ 51516 h 360609"/>
                <a:gd name="connsiteX1" fmla="*/ 115910 w 321972"/>
                <a:gd name="connsiteY1" fmla="*/ 51516 h 360609"/>
                <a:gd name="connsiteX2" fmla="*/ 218941 w 321972"/>
                <a:gd name="connsiteY2" fmla="*/ 12879 h 360609"/>
                <a:gd name="connsiteX3" fmla="*/ 257578 w 321972"/>
                <a:gd name="connsiteY3" fmla="*/ 25758 h 360609"/>
                <a:gd name="connsiteX4" fmla="*/ 321972 w 321972"/>
                <a:gd name="connsiteY4" fmla="*/ 141668 h 360609"/>
                <a:gd name="connsiteX5" fmla="*/ 309093 w 321972"/>
                <a:gd name="connsiteY5" fmla="*/ 193183 h 360609"/>
                <a:gd name="connsiteX6" fmla="*/ 270457 w 321972"/>
                <a:gd name="connsiteY6" fmla="*/ 218941 h 360609"/>
                <a:gd name="connsiteX7" fmla="*/ 244699 w 321972"/>
                <a:gd name="connsiteY7" fmla="*/ 257578 h 360609"/>
                <a:gd name="connsiteX8" fmla="*/ 218941 w 321972"/>
                <a:gd name="connsiteY8" fmla="*/ 360609 h 360609"/>
                <a:gd name="connsiteX9" fmla="*/ 154547 w 321972"/>
                <a:gd name="connsiteY9" fmla="*/ 347730 h 360609"/>
                <a:gd name="connsiteX10" fmla="*/ 115910 w 321972"/>
                <a:gd name="connsiteY10" fmla="*/ 270457 h 360609"/>
                <a:gd name="connsiteX11" fmla="*/ 64395 w 321972"/>
                <a:gd name="connsiteY11" fmla="*/ 103031 h 360609"/>
                <a:gd name="connsiteX12" fmla="*/ 25758 w 321972"/>
                <a:gd name="connsiteY12" fmla="*/ 90152 h 360609"/>
                <a:gd name="connsiteX13" fmla="*/ 25758 w 321972"/>
                <a:gd name="connsiteY13" fmla="*/ 12879 h 360609"/>
                <a:gd name="connsiteX14" fmla="*/ 64395 w 321972"/>
                <a:gd name="connsiteY14" fmla="*/ 0 h 360609"/>
                <a:gd name="connsiteX15" fmla="*/ 103031 w 321972"/>
                <a:gd name="connsiteY15" fmla="*/ 12879 h 360609"/>
                <a:gd name="connsiteX16" fmla="*/ 115910 w 321972"/>
                <a:gd name="connsiteY16" fmla="*/ 51516 h 360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1972" h="360609">
                  <a:moveTo>
                    <a:pt x="115910" y="51516"/>
                  </a:moveTo>
                  <a:lnTo>
                    <a:pt x="115910" y="51516"/>
                  </a:lnTo>
                  <a:cubicBezTo>
                    <a:pt x="150254" y="38637"/>
                    <a:pt x="182854" y="19440"/>
                    <a:pt x="218941" y="12879"/>
                  </a:cubicBezTo>
                  <a:cubicBezTo>
                    <a:pt x="232298" y="10450"/>
                    <a:pt x="247979" y="16159"/>
                    <a:pt x="257578" y="25758"/>
                  </a:cubicBezTo>
                  <a:cubicBezTo>
                    <a:pt x="301862" y="70042"/>
                    <a:pt x="305777" y="93083"/>
                    <a:pt x="321972" y="141668"/>
                  </a:cubicBezTo>
                  <a:cubicBezTo>
                    <a:pt x="317679" y="158840"/>
                    <a:pt x="318911" y="178456"/>
                    <a:pt x="309093" y="193183"/>
                  </a:cubicBezTo>
                  <a:cubicBezTo>
                    <a:pt x="300507" y="206062"/>
                    <a:pt x="281402" y="207996"/>
                    <a:pt x="270457" y="218941"/>
                  </a:cubicBezTo>
                  <a:cubicBezTo>
                    <a:pt x="259512" y="229886"/>
                    <a:pt x="251621" y="243734"/>
                    <a:pt x="244699" y="257578"/>
                  </a:cubicBezTo>
                  <a:cubicBezTo>
                    <a:pt x="231498" y="283980"/>
                    <a:pt x="223840" y="336115"/>
                    <a:pt x="218941" y="360609"/>
                  </a:cubicBezTo>
                  <a:cubicBezTo>
                    <a:pt x="197476" y="356316"/>
                    <a:pt x="173553" y="358590"/>
                    <a:pt x="154547" y="347730"/>
                  </a:cubicBezTo>
                  <a:cubicBezTo>
                    <a:pt x="133987" y="335981"/>
                    <a:pt x="122521" y="290289"/>
                    <a:pt x="115910" y="270457"/>
                  </a:cubicBezTo>
                  <a:cubicBezTo>
                    <a:pt x="105427" y="155146"/>
                    <a:pt x="141245" y="141456"/>
                    <a:pt x="64395" y="103031"/>
                  </a:cubicBezTo>
                  <a:cubicBezTo>
                    <a:pt x="52253" y="96960"/>
                    <a:pt x="38637" y="94445"/>
                    <a:pt x="25758" y="90152"/>
                  </a:cubicBezTo>
                  <a:cubicBezTo>
                    <a:pt x="17172" y="64394"/>
                    <a:pt x="0" y="38637"/>
                    <a:pt x="25758" y="12879"/>
                  </a:cubicBezTo>
                  <a:cubicBezTo>
                    <a:pt x="35357" y="3280"/>
                    <a:pt x="51516" y="4293"/>
                    <a:pt x="64395" y="0"/>
                  </a:cubicBezTo>
                  <a:cubicBezTo>
                    <a:pt x="77274" y="4293"/>
                    <a:pt x="92431" y="4398"/>
                    <a:pt x="103031" y="12879"/>
                  </a:cubicBezTo>
                  <a:cubicBezTo>
                    <a:pt x="115118" y="22549"/>
                    <a:pt x="113764" y="45077"/>
                    <a:pt x="115910" y="51516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0" name="Straight Connector 29"/>
          <p:cNvCxnSpPr/>
          <p:nvPr/>
        </p:nvCxnSpPr>
        <p:spPr>
          <a:xfrm rot="5400000">
            <a:off x="1345842" y="2819400"/>
            <a:ext cx="2971800" cy="83820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5400000">
            <a:off x="1663520" y="2819400"/>
            <a:ext cx="2971800" cy="83820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5400000">
            <a:off x="1905000" y="2895600"/>
            <a:ext cx="2971800" cy="83820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5400000">
            <a:off x="2209799" y="2895600"/>
            <a:ext cx="2971800" cy="83820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5400000">
            <a:off x="2514601" y="2895600"/>
            <a:ext cx="2971800" cy="83820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5400000">
            <a:off x="2819400" y="2895600"/>
            <a:ext cx="2971800" cy="83820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5400000">
            <a:off x="89080" y="2819400"/>
            <a:ext cx="2971800" cy="83820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rot="5400000">
            <a:off x="393879" y="2819400"/>
            <a:ext cx="2971800" cy="83820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rot="5400000">
            <a:off x="698681" y="2819400"/>
            <a:ext cx="2971800" cy="83820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rot="5400000">
            <a:off x="1003480" y="2819400"/>
            <a:ext cx="2971800" cy="83820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rot="10800000">
            <a:off x="1524000" y="2285999"/>
            <a:ext cx="3124200" cy="76200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rot="16200000" flipH="1">
            <a:off x="723503" y="4152503"/>
            <a:ext cx="3276600" cy="7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rot="16200000" flipH="1">
            <a:off x="913605" y="4114006"/>
            <a:ext cx="33528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rot="16200000" flipH="1">
            <a:off x="1142205" y="4190205"/>
            <a:ext cx="3200400" cy="15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rot="5400000">
            <a:off x="1987640" y="4336961"/>
            <a:ext cx="2895600" cy="1287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rot="16200000" flipH="1">
            <a:off x="2107585" y="4164984"/>
            <a:ext cx="3237963" cy="1446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rot="16200000" flipH="1">
            <a:off x="2590543" y="4343142"/>
            <a:ext cx="2856963" cy="391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:\Users\Devi\Desktop\work\attributes\code\osr_1D_lab_color_nameability_dataset_1\visual_split_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5943600"/>
            <a:ext cx="5638800" cy="426720"/>
          </a:xfrm>
          <a:prstGeom prst="rect">
            <a:avLst/>
          </a:prstGeom>
          <a:noFill/>
        </p:spPr>
      </p:pic>
      <p:sp>
        <p:nvSpPr>
          <p:cNvPr id="53" name="TextBox 52"/>
          <p:cNvSpPr txBox="1"/>
          <p:nvPr/>
        </p:nvSpPr>
        <p:spPr>
          <a:xfrm>
            <a:off x="7235020" y="6557717"/>
            <a:ext cx="2113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A6A6A6"/>
                </a:solidFill>
              </a:rPr>
              <a:t>Slide: Devi Parikh</a:t>
            </a:r>
            <a:endParaRPr lang="en-US" sz="14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71626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Ensure </a:t>
            </a:r>
            <a:r>
              <a:rPr lang="en-US" dirty="0" err="1"/>
              <a:t>D</a:t>
            </a:r>
            <a:r>
              <a:rPr lang="en-US" dirty="0" err="1" smtClean="0"/>
              <a:t>iscriminability</a:t>
            </a:r>
            <a:endParaRPr lang="en-US" dirty="0"/>
          </a:p>
        </p:txBody>
      </p:sp>
      <p:grpSp>
        <p:nvGrpSpPr>
          <p:cNvPr id="3" name="Group 39"/>
          <p:cNvGrpSpPr/>
          <p:nvPr/>
        </p:nvGrpSpPr>
        <p:grpSpPr>
          <a:xfrm>
            <a:off x="1066006" y="1753394"/>
            <a:ext cx="4039394" cy="3124994"/>
            <a:chOff x="1066006" y="1753394"/>
            <a:chExt cx="4039394" cy="3124994"/>
          </a:xfrm>
        </p:grpSpPr>
        <p:cxnSp>
          <p:nvCxnSpPr>
            <p:cNvPr id="5" name="Straight Arrow Connector 4"/>
            <p:cNvCxnSpPr/>
            <p:nvPr/>
          </p:nvCxnSpPr>
          <p:spPr>
            <a:xfrm>
              <a:off x="1066800" y="4876800"/>
              <a:ext cx="4038600" cy="1588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rot="5400000" flipH="1" flipV="1">
              <a:off x="-495300" y="3314700"/>
              <a:ext cx="3124200" cy="1588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8"/>
          <p:cNvGrpSpPr/>
          <p:nvPr/>
        </p:nvGrpSpPr>
        <p:grpSpPr>
          <a:xfrm>
            <a:off x="1676400" y="2133600"/>
            <a:ext cx="2455572" cy="2646609"/>
            <a:chOff x="1676400" y="2133600"/>
            <a:chExt cx="2455572" cy="2646609"/>
          </a:xfrm>
        </p:grpSpPr>
        <p:sp>
          <p:nvSpPr>
            <p:cNvPr id="10" name="Oval 9"/>
            <p:cNvSpPr/>
            <p:nvPr/>
          </p:nvSpPr>
          <p:spPr>
            <a:xfrm>
              <a:off x="2286000" y="24384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38400" y="25908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2667000" y="25146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2362200" y="21336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2514600" y="23622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667000" y="22098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352800" y="2743200"/>
              <a:ext cx="228600" cy="228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581400" y="2438400"/>
              <a:ext cx="228600" cy="228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886200" y="2819400"/>
              <a:ext cx="228600" cy="228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581400" y="3048000"/>
              <a:ext cx="228600" cy="228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Isosceles Triangle 19"/>
            <p:cNvSpPr/>
            <p:nvPr/>
          </p:nvSpPr>
          <p:spPr>
            <a:xfrm>
              <a:off x="1676400" y="3657600"/>
              <a:ext cx="152400" cy="15240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Isosceles Triangle 20"/>
            <p:cNvSpPr/>
            <p:nvPr/>
          </p:nvSpPr>
          <p:spPr>
            <a:xfrm>
              <a:off x="1828800" y="3810000"/>
              <a:ext cx="152400" cy="15240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Isosceles Triangle 21"/>
            <p:cNvSpPr/>
            <p:nvPr/>
          </p:nvSpPr>
          <p:spPr>
            <a:xfrm>
              <a:off x="1981200" y="3962400"/>
              <a:ext cx="152400" cy="15240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Isosceles Triangle 22"/>
            <p:cNvSpPr/>
            <p:nvPr/>
          </p:nvSpPr>
          <p:spPr>
            <a:xfrm>
              <a:off x="1981200" y="3581400"/>
              <a:ext cx="152400" cy="15240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2133600" y="3733800"/>
              <a:ext cx="152400" cy="15240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3130639" y="4102994"/>
              <a:ext cx="321972" cy="360609"/>
            </a:xfrm>
            <a:custGeom>
              <a:avLst/>
              <a:gdLst>
                <a:gd name="connsiteX0" fmla="*/ 115910 w 321972"/>
                <a:gd name="connsiteY0" fmla="*/ 51516 h 360609"/>
                <a:gd name="connsiteX1" fmla="*/ 115910 w 321972"/>
                <a:gd name="connsiteY1" fmla="*/ 51516 h 360609"/>
                <a:gd name="connsiteX2" fmla="*/ 218941 w 321972"/>
                <a:gd name="connsiteY2" fmla="*/ 12879 h 360609"/>
                <a:gd name="connsiteX3" fmla="*/ 257578 w 321972"/>
                <a:gd name="connsiteY3" fmla="*/ 25758 h 360609"/>
                <a:gd name="connsiteX4" fmla="*/ 321972 w 321972"/>
                <a:gd name="connsiteY4" fmla="*/ 141668 h 360609"/>
                <a:gd name="connsiteX5" fmla="*/ 309093 w 321972"/>
                <a:gd name="connsiteY5" fmla="*/ 193183 h 360609"/>
                <a:gd name="connsiteX6" fmla="*/ 270457 w 321972"/>
                <a:gd name="connsiteY6" fmla="*/ 218941 h 360609"/>
                <a:gd name="connsiteX7" fmla="*/ 244699 w 321972"/>
                <a:gd name="connsiteY7" fmla="*/ 257578 h 360609"/>
                <a:gd name="connsiteX8" fmla="*/ 218941 w 321972"/>
                <a:gd name="connsiteY8" fmla="*/ 360609 h 360609"/>
                <a:gd name="connsiteX9" fmla="*/ 154547 w 321972"/>
                <a:gd name="connsiteY9" fmla="*/ 347730 h 360609"/>
                <a:gd name="connsiteX10" fmla="*/ 115910 w 321972"/>
                <a:gd name="connsiteY10" fmla="*/ 270457 h 360609"/>
                <a:gd name="connsiteX11" fmla="*/ 64395 w 321972"/>
                <a:gd name="connsiteY11" fmla="*/ 103031 h 360609"/>
                <a:gd name="connsiteX12" fmla="*/ 25758 w 321972"/>
                <a:gd name="connsiteY12" fmla="*/ 90152 h 360609"/>
                <a:gd name="connsiteX13" fmla="*/ 25758 w 321972"/>
                <a:gd name="connsiteY13" fmla="*/ 12879 h 360609"/>
                <a:gd name="connsiteX14" fmla="*/ 64395 w 321972"/>
                <a:gd name="connsiteY14" fmla="*/ 0 h 360609"/>
                <a:gd name="connsiteX15" fmla="*/ 103031 w 321972"/>
                <a:gd name="connsiteY15" fmla="*/ 12879 h 360609"/>
                <a:gd name="connsiteX16" fmla="*/ 115910 w 321972"/>
                <a:gd name="connsiteY16" fmla="*/ 51516 h 360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1972" h="360609">
                  <a:moveTo>
                    <a:pt x="115910" y="51516"/>
                  </a:moveTo>
                  <a:lnTo>
                    <a:pt x="115910" y="51516"/>
                  </a:lnTo>
                  <a:cubicBezTo>
                    <a:pt x="150254" y="38637"/>
                    <a:pt x="182854" y="19440"/>
                    <a:pt x="218941" y="12879"/>
                  </a:cubicBezTo>
                  <a:cubicBezTo>
                    <a:pt x="232298" y="10450"/>
                    <a:pt x="247979" y="16159"/>
                    <a:pt x="257578" y="25758"/>
                  </a:cubicBezTo>
                  <a:cubicBezTo>
                    <a:pt x="301862" y="70042"/>
                    <a:pt x="305777" y="93083"/>
                    <a:pt x="321972" y="141668"/>
                  </a:cubicBezTo>
                  <a:cubicBezTo>
                    <a:pt x="317679" y="158840"/>
                    <a:pt x="318911" y="178456"/>
                    <a:pt x="309093" y="193183"/>
                  </a:cubicBezTo>
                  <a:cubicBezTo>
                    <a:pt x="300507" y="206062"/>
                    <a:pt x="281402" y="207996"/>
                    <a:pt x="270457" y="218941"/>
                  </a:cubicBezTo>
                  <a:cubicBezTo>
                    <a:pt x="259512" y="229886"/>
                    <a:pt x="251621" y="243734"/>
                    <a:pt x="244699" y="257578"/>
                  </a:cubicBezTo>
                  <a:cubicBezTo>
                    <a:pt x="231498" y="283980"/>
                    <a:pt x="223840" y="336115"/>
                    <a:pt x="218941" y="360609"/>
                  </a:cubicBezTo>
                  <a:cubicBezTo>
                    <a:pt x="197476" y="356316"/>
                    <a:pt x="173553" y="358590"/>
                    <a:pt x="154547" y="347730"/>
                  </a:cubicBezTo>
                  <a:cubicBezTo>
                    <a:pt x="133987" y="335981"/>
                    <a:pt x="122521" y="290289"/>
                    <a:pt x="115910" y="270457"/>
                  </a:cubicBezTo>
                  <a:cubicBezTo>
                    <a:pt x="105427" y="155146"/>
                    <a:pt x="141245" y="141456"/>
                    <a:pt x="64395" y="103031"/>
                  </a:cubicBezTo>
                  <a:cubicBezTo>
                    <a:pt x="52253" y="96960"/>
                    <a:pt x="38637" y="94445"/>
                    <a:pt x="25758" y="90152"/>
                  </a:cubicBezTo>
                  <a:cubicBezTo>
                    <a:pt x="17172" y="64394"/>
                    <a:pt x="0" y="38637"/>
                    <a:pt x="25758" y="12879"/>
                  </a:cubicBezTo>
                  <a:cubicBezTo>
                    <a:pt x="35357" y="3280"/>
                    <a:pt x="51516" y="4293"/>
                    <a:pt x="64395" y="0"/>
                  </a:cubicBezTo>
                  <a:cubicBezTo>
                    <a:pt x="77274" y="4293"/>
                    <a:pt x="92431" y="4398"/>
                    <a:pt x="103031" y="12879"/>
                  </a:cubicBezTo>
                  <a:cubicBezTo>
                    <a:pt x="115118" y="22549"/>
                    <a:pt x="113764" y="45077"/>
                    <a:pt x="115910" y="51516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 25"/>
            <p:cNvSpPr/>
            <p:nvPr/>
          </p:nvSpPr>
          <p:spPr>
            <a:xfrm>
              <a:off x="3505200" y="3886200"/>
              <a:ext cx="321972" cy="360609"/>
            </a:xfrm>
            <a:custGeom>
              <a:avLst/>
              <a:gdLst>
                <a:gd name="connsiteX0" fmla="*/ 115910 w 321972"/>
                <a:gd name="connsiteY0" fmla="*/ 51516 h 360609"/>
                <a:gd name="connsiteX1" fmla="*/ 115910 w 321972"/>
                <a:gd name="connsiteY1" fmla="*/ 51516 h 360609"/>
                <a:gd name="connsiteX2" fmla="*/ 218941 w 321972"/>
                <a:gd name="connsiteY2" fmla="*/ 12879 h 360609"/>
                <a:gd name="connsiteX3" fmla="*/ 257578 w 321972"/>
                <a:gd name="connsiteY3" fmla="*/ 25758 h 360609"/>
                <a:gd name="connsiteX4" fmla="*/ 321972 w 321972"/>
                <a:gd name="connsiteY4" fmla="*/ 141668 h 360609"/>
                <a:gd name="connsiteX5" fmla="*/ 309093 w 321972"/>
                <a:gd name="connsiteY5" fmla="*/ 193183 h 360609"/>
                <a:gd name="connsiteX6" fmla="*/ 270457 w 321972"/>
                <a:gd name="connsiteY6" fmla="*/ 218941 h 360609"/>
                <a:gd name="connsiteX7" fmla="*/ 244699 w 321972"/>
                <a:gd name="connsiteY7" fmla="*/ 257578 h 360609"/>
                <a:gd name="connsiteX8" fmla="*/ 218941 w 321972"/>
                <a:gd name="connsiteY8" fmla="*/ 360609 h 360609"/>
                <a:gd name="connsiteX9" fmla="*/ 154547 w 321972"/>
                <a:gd name="connsiteY9" fmla="*/ 347730 h 360609"/>
                <a:gd name="connsiteX10" fmla="*/ 115910 w 321972"/>
                <a:gd name="connsiteY10" fmla="*/ 270457 h 360609"/>
                <a:gd name="connsiteX11" fmla="*/ 64395 w 321972"/>
                <a:gd name="connsiteY11" fmla="*/ 103031 h 360609"/>
                <a:gd name="connsiteX12" fmla="*/ 25758 w 321972"/>
                <a:gd name="connsiteY12" fmla="*/ 90152 h 360609"/>
                <a:gd name="connsiteX13" fmla="*/ 25758 w 321972"/>
                <a:gd name="connsiteY13" fmla="*/ 12879 h 360609"/>
                <a:gd name="connsiteX14" fmla="*/ 64395 w 321972"/>
                <a:gd name="connsiteY14" fmla="*/ 0 h 360609"/>
                <a:gd name="connsiteX15" fmla="*/ 103031 w 321972"/>
                <a:gd name="connsiteY15" fmla="*/ 12879 h 360609"/>
                <a:gd name="connsiteX16" fmla="*/ 115910 w 321972"/>
                <a:gd name="connsiteY16" fmla="*/ 51516 h 360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1972" h="360609">
                  <a:moveTo>
                    <a:pt x="115910" y="51516"/>
                  </a:moveTo>
                  <a:lnTo>
                    <a:pt x="115910" y="51516"/>
                  </a:lnTo>
                  <a:cubicBezTo>
                    <a:pt x="150254" y="38637"/>
                    <a:pt x="182854" y="19440"/>
                    <a:pt x="218941" y="12879"/>
                  </a:cubicBezTo>
                  <a:cubicBezTo>
                    <a:pt x="232298" y="10450"/>
                    <a:pt x="247979" y="16159"/>
                    <a:pt x="257578" y="25758"/>
                  </a:cubicBezTo>
                  <a:cubicBezTo>
                    <a:pt x="301862" y="70042"/>
                    <a:pt x="305777" y="93083"/>
                    <a:pt x="321972" y="141668"/>
                  </a:cubicBezTo>
                  <a:cubicBezTo>
                    <a:pt x="317679" y="158840"/>
                    <a:pt x="318911" y="178456"/>
                    <a:pt x="309093" y="193183"/>
                  </a:cubicBezTo>
                  <a:cubicBezTo>
                    <a:pt x="300507" y="206062"/>
                    <a:pt x="281402" y="207996"/>
                    <a:pt x="270457" y="218941"/>
                  </a:cubicBezTo>
                  <a:cubicBezTo>
                    <a:pt x="259512" y="229886"/>
                    <a:pt x="251621" y="243734"/>
                    <a:pt x="244699" y="257578"/>
                  </a:cubicBezTo>
                  <a:cubicBezTo>
                    <a:pt x="231498" y="283980"/>
                    <a:pt x="223840" y="336115"/>
                    <a:pt x="218941" y="360609"/>
                  </a:cubicBezTo>
                  <a:cubicBezTo>
                    <a:pt x="197476" y="356316"/>
                    <a:pt x="173553" y="358590"/>
                    <a:pt x="154547" y="347730"/>
                  </a:cubicBezTo>
                  <a:cubicBezTo>
                    <a:pt x="133987" y="335981"/>
                    <a:pt x="122521" y="290289"/>
                    <a:pt x="115910" y="270457"/>
                  </a:cubicBezTo>
                  <a:cubicBezTo>
                    <a:pt x="105427" y="155146"/>
                    <a:pt x="141245" y="141456"/>
                    <a:pt x="64395" y="103031"/>
                  </a:cubicBezTo>
                  <a:cubicBezTo>
                    <a:pt x="52253" y="96960"/>
                    <a:pt x="38637" y="94445"/>
                    <a:pt x="25758" y="90152"/>
                  </a:cubicBezTo>
                  <a:cubicBezTo>
                    <a:pt x="17172" y="64394"/>
                    <a:pt x="0" y="38637"/>
                    <a:pt x="25758" y="12879"/>
                  </a:cubicBezTo>
                  <a:cubicBezTo>
                    <a:pt x="35357" y="3280"/>
                    <a:pt x="51516" y="4293"/>
                    <a:pt x="64395" y="0"/>
                  </a:cubicBezTo>
                  <a:cubicBezTo>
                    <a:pt x="77274" y="4293"/>
                    <a:pt x="92431" y="4398"/>
                    <a:pt x="103031" y="12879"/>
                  </a:cubicBezTo>
                  <a:cubicBezTo>
                    <a:pt x="115118" y="22549"/>
                    <a:pt x="113764" y="45077"/>
                    <a:pt x="115910" y="51516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 26"/>
            <p:cNvSpPr/>
            <p:nvPr/>
          </p:nvSpPr>
          <p:spPr>
            <a:xfrm>
              <a:off x="3429000" y="4419600"/>
              <a:ext cx="321972" cy="360609"/>
            </a:xfrm>
            <a:custGeom>
              <a:avLst/>
              <a:gdLst>
                <a:gd name="connsiteX0" fmla="*/ 115910 w 321972"/>
                <a:gd name="connsiteY0" fmla="*/ 51516 h 360609"/>
                <a:gd name="connsiteX1" fmla="*/ 115910 w 321972"/>
                <a:gd name="connsiteY1" fmla="*/ 51516 h 360609"/>
                <a:gd name="connsiteX2" fmla="*/ 218941 w 321972"/>
                <a:gd name="connsiteY2" fmla="*/ 12879 h 360609"/>
                <a:gd name="connsiteX3" fmla="*/ 257578 w 321972"/>
                <a:gd name="connsiteY3" fmla="*/ 25758 h 360609"/>
                <a:gd name="connsiteX4" fmla="*/ 321972 w 321972"/>
                <a:gd name="connsiteY4" fmla="*/ 141668 h 360609"/>
                <a:gd name="connsiteX5" fmla="*/ 309093 w 321972"/>
                <a:gd name="connsiteY5" fmla="*/ 193183 h 360609"/>
                <a:gd name="connsiteX6" fmla="*/ 270457 w 321972"/>
                <a:gd name="connsiteY6" fmla="*/ 218941 h 360609"/>
                <a:gd name="connsiteX7" fmla="*/ 244699 w 321972"/>
                <a:gd name="connsiteY7" fmla="*/ 257578 h 360609"/>
                <a:gd name="connsiteX8" fmla="*/ 218941 w 321972"/>
                <a:gd name="connsiteY8" fmla="*/ 360609 h 360609"/>
                <a:gd name="connsiteX9" fmla="*/ 154547 w 321972"/>
                <a:gd name="connsiteY9" fmla="*/ 347730 h 360609"/>
                <a:gd name="connsiteX10" fmla="*/ 115910 w 321972"/>
                <a:gd name="connsiteY10" fmla="*/ 270457 h 360609"/>
                <a:gd name="connsiteX11" fmla="*/ 64395 w 321972"/>
                <a:gd name="connsiteY11" fmla="*/ 103031 h 360609"/>
                <a:gd name="connsiteX12" fmla="*/ 25758 w 321972"/>
                <a:gd name="connsiteY12" fmla="*/ 90152 h 360609"/>
                <a:gd name="connsiteX13" fmla="*/ 25758 w 321972"/>
                <a:gd name="connsiteY13" fmla="*/ 12879 h 360609"/>
                <a:gd name="connsiteX14" fmla="*/ 64395 w 321972"/>
                <a:gd name="connsiteY14" fmla="*/ 0 h 360609"/>
                <a:gd name="connsiteX15" fmla="*/ 103031 w 321972"/>
                <a:gd name="connsiteY15" fmla="*/ 12879 h 360609"/>
                <a:gd name="connsiteX16" fmla="*/ 115910 w 321972"/>
                <a:gd name="connsiteY16" fmla="*/ 51516 h 360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1972" h="360609">
                  <a:moveTo>
                    <a:pt x="115910" y="51516"/>
                  </a:moveTo>
                  <a:lnTo>
                    <a:pt x="115910" y="51516"/>
                  </a:lnTo>
                  <a:cubicBezTo>
                    <a:pt x="150254" y="38637"/>
                    <a:pt x="182854" y="19440"/>
                    <a:pt x="218941" y="12879"/>
                  </a:cubicBezTo>
                  <a:cubicBezTo>
                    <a:pt x="232298" y="10450"/>
                    <a:pt x="247979" y="16159"/>
                    <a:pt x="257578" y="25758"/>
                  </a:cubicBezTo>
                  <a:cubicBezTo>
                    <a:pt x="301862" y="70042"/>
                    <a:pt x="305777" y="93083"/>
                    <a:pt x="321972" y="141668"/>
                  </a:cubicBezTo>
                  <a:cubicBezTo>
                    <a:pt x="317679" y="158840"/>
                    <a:pt x="318911" y="178456"/>
                    <a:pt x="309093" y="193183"/>
                  </a:cubicBezTo>
                  <a:cubicBezTo>
                    <a:pt x="300507" y="206062"/>
                    <a:pt x="281402" y="207996"/>
                    <a:pt x="270457" y="218941"/>
                  </a:cubicBezTo>
                  <a:cubicBezTo>
                    <a:pt x="259512" y="229886"/>
                    <a:pt x="251621" y="243734"/>
                    <a:pt x="244699" y="257578"/>
                  </a:cubicBezTo>
                  <a:cubicBezTo>
                    <a:pt x="231498" y="283980"/>
                    <a:pt x="223840" y="336115"/>
                    <a:pt x="218941" y="360609"/>
                  </a:cubicBezTo>
                  <a:cubicBezTo>
                    <a:pt x="197476" y="356316"/>
                    <a:pt x="173553" y="358590"/>
                    <a:pt x="154547" y="347730"/>
                  </a:cubicBezTo>
                  <a:cubicBezTo>
                    <a:pt x="133987" y="335981"/>
                    <a:pt x="122521" y="290289"/>
                    <a:pt x="115910" y="270457"/>
                  </a:cubicBezTo>
                  <a:cubicBezTo>
                    <a:pt x="105427" y="155146"/>
                    <a:pt x="141245" y="141456"/>
                    <a:pt x="64395" y="103031"/>
                  </a:cubicBezTo>
                  <a:cubicBezTo>
                    <a:pt x="52253" y="96960"/>
                    <a:pt x="38637" y="94445"/>
                    <a:pt x="25758" y="90152"/>
                  </a:cubicBezTo>
                  <a:cubicBezTo>
                    <a:pt x="17172" y="64394"/>
                    <a:pt x="0" y="38637"/>
                    <a:pt x="25758" y="12879"/>
                  </a:cubicBezTo>
                  <a:cubicBezTo>
                    <a:pt x="35357" y="3280"/>
                    <a:pt x="51516" y="4293"/>
                    <a:pt x="64395" y="0"/>
                  </a:cubicBezTo>
                  <a:cubicBezTo>
                    <a:pt x="77274" y="4293"/>
                    <a:pt x="92431" y="4398"/>
                    <a:pt x="103031" y="12879"/>
                  </a:cubicBezTo>
                  <a:cubicBezTo>
                    <a:pt x="115118" y="22549"/>
                    <a:pt x="113764" y="45077"/>
                    <a:pt x="115910" y="51516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3810000" y="4343400"/>
              <a:ext cx="321972" cy="360609"/>
            </a:xfrm>
            <a:custGeom>
              <a:avLst/>
              <a:gdLst>
                <a:gd name="connsiteX0" fmla="*/ 115910 w 321972"/>
                <a:gd name="connsiteY0" fmla="*/ 51516 h 360609"/>
                <a:gd name="connsiteX1" fmla="*/ 115910 w 321972"/>
                <a:gd name="connsiteY1" fmla="*/ 51516 h 360609"/>
                <a:gd name="connsiteX2" fmla="*/ 218941 w 321972"/>
                <a:gd name="connsiteY2" fmla="*/ 12879 h 360609"/>
                <a:gd name="connsiteX3" fmla="*/ 257578 w 321972"/>
                <a:gd name="connsiteY3" fmla="*/ 25758 h 360609"/>
                <a:gd name="connsiteX4" fmla="*/ 321972 w 321972"/>
                <a:gd name="connsiteY4" fmla="*/ 141668 h 360609"/>
                <a:gd name="connsiteX5" fmla="*/ 309093 w 321972"/>
                <a:gd name="connsiteY5" fmla="*/ 193183 h 360609"/>
                <a:gd name="connsiteX6" fmla="*/ 270457 w 321972"/>
                <a:gd name="connsiteY6" fmla="*/ 218941 h 360609"/>
                <a:gd name="connsiteX7" fmla="*/ 244699 w 321972"/>
                <a:gd name="connsiteY7" fmla="*/ 257578 h 360609"/>
                <a:gd name="connsiteX8" fmla="*/ 218941 w 321972"/>
                <a:gd name="connsiteY8" fmla="*/ 360609 h 360609"/>
                <a:gd name="connsiteX9" fmla="*/ 154547 w 321972"/>
                <a:gd name="connsiteY9" fmla="*/ 347730 h 360609"/>
                <a:gd name="connsiteX10" fmla="*/ 115910 w 321972"/>
                <a:gd name="connsiteY10" fmla="*/ 270457 h 360609"/>
                <a:gd name="connsiteX11" fmla="*/ 64395 w 321972"/>
                <a:gd name="connsiteY11" fmla="*/ 103031 h 360609"/>
                <a:gd name="connsiteX12" fmla="*/ 25758 w 321972"/>
                <a:gd name="connsiteY12" fmla="*/ 90152 h 360609"/>
                <a:gd name="connsiteX13" fmla="*/ 25758 w 321972"/>
                <a:gd name="connsiteY13" fmla="*/ 12879 h 360609"/>
                <a:gd name="connsiteX14" fmla="*/ 64395 w 321972"/>
                <a:gd name="connsiteY14" fmla="*/ 0 h 360609"/>
                <a:gd name="connsiteX15" fmla="*/ 103031 w 321972"/>
                <a:gd name="connsiteY15" fmla="*/ 12879 h 360609"/>
                <a:gd name="connsiteX16" fmla="*/ 115910 w 321972"/>
                <a:gd name="connsiteY16" fmla="*/ 51516 h 360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1972" h="360609">
                  <a:moveTo>
                    <a:pt x="115910" y="51516"/>
                  </a:moveTo>
                  <a:lnTo>
                    <a:pt x="115910" y="51516"/>
                  </a:lnTo>
                  <a:cubicBezTo>
                    <a:pt x="150254" y="38637"/>
                    <a:pt x="182854" y="19440"/>
                    <a:pt x="218941" y="12879"/>
                  </a:cubicBezTo>
                  <a:cubicBezTo>
                    <a:pt x="232298" y="10450"/>
                    <a:pt x="247979" y="16159"/>
                    <a:pt x="257578" y="25758"/>
                  </a:cubicBezTo>
                  <a:cubicBezTo>
                    <a:pt x="301862" y="70042"/>
                    <a:pt x="305777" y="93083"/>
                    <a:pt x="321972" y="141668"/>
                  </a:cubicBezTo>
                  <a:cubicBezTo>
                    <a:pt x="317679" y="158840"/>
                    <a:pt x="318911" y="178456"/>
                    <a:pt x="309093" y="193183"/>
                  </a:cubicBezTo>
                  <a:cubicBezTo>
                    <a:pt x="300507" y="206062"/>
                    <a:pt x="281402" y="207996"/>
                    <a:pt x="270457" y="218941"/>
                  </a:cubicBezTo>
                  <a:cubicBezTo>
                    <a:pt x="259512" y="229886"/>
                    <a:pt x="251621" y="243734"/>
                    <a:pt x="244699" y="257578"/>
                  </a:cubicBezTo>
                  <a:cubicBezTo>
                    <a:pt x="231498" y="283980"/>
                    <a:pt x="223840" y="336115"/>
                    <a:pt x="218941" y="360609"/>
                  </a:cubicBezTo>
                  <a:cubicBezTo>
                    <a:pt x="197476" y="356316"/>
                    <a:pt x="173553" y="358590"/>
                    <a:pt x="154547" y="347730"/>
                  </a:cubicBezTo>
                  <a:cubicBezTo>
                    <a:pt x="133987" y="335981"/>
                    <a:pt x="122521" y="290289"/>
                    <a:pt x="115910" y="270457"/>
                  </a:cubicBezTo>
                  <a:cubicBezTo>
                    <a:pt x="105427" y="155146"/>
                    <a:pt x="141245" y="141456"/>
                    <a:pt x="64395" y="103031"/>
                  </a:cubicBezTo>
                  <a:cubicBezTo>
                    <a:pt x="52253" y="96960"/>
                    <a:pt x="38637" y="94445"/>
                    <a:pt x="25758" y="90152"/>
                  </a:cubicBezTo>
                  <a:cubicBezTo>
                    <a:pt x="17172" y="64394"/>
                    <a:pt x="0" y="38637"/>
                    <a:pt x="25758" y="12879"/>
                  </a:cubicBezTo>
                  <a:cubicBezTo>
                    <a:pt x="35357" y="3280"/>
                    <a:pt x="51516" y="4293"/>
                    <a:pt x="64395" y="0"/>
                  </a:cubicBezTo>
                  <a:cubicBezTo>
                    <a:pt x="77274" y="4293"/>
                    <a:pt x="92431" y="4398"/>
                    <a:pt x="103031" y="12879"/>
                  </a:cubicBezTo>
                  <a:cubicBezTo>
                    <a:pt x="115118" y="22549"/>
                    <a:pt x="113764" y="45077"/>
                    <a:pt x="115910" y="51516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0" name="Straight Connector 29"/>
          <p:cNvCxnSpPr/>
          <p:nvPr/>
        </p:nvCxnSpPr>
        <p:spPr>
          <a:xfrm rot="5400000">
            <a:off x="1345842" y="2819400"/>
            <a:ext cx="2971800" cy="83820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rot="5400000">
            <a:off x="6668294" y="4229099"/>
            <a:ext cx="685007" cy="79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6019800" y="4724400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Normalized cuts</a:t>
            </a:r>
            <a:endParaRPr lang="en-US" sz="2400" dirty="0"/>
          </a:p>
        </p:txBody>
      </p:sp>
      <p:sp>
        <p:nvSpPr>
          <p:cNvPr id="72" name="Oval 71"/>
          <p:cNvSpPr/>
          <p:nvPr/>
        </p:nvSpPr>
        <p:spPr>
          <a:xfrm>
            <a:off x="2971800" y="2209800"/>
            <a:ext cx="1600200" cy="2819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6" name="Straight Arrow Connector 75"/>
          <p:cNvCxnSpPr/>
          <p:nvPr/>
        </p:nvCxnSpPr>
        <p:spPr>
          <a:xfrm rot="5400000">
            <a:off x="3391694" y="5448299"/>
            <a:ext cx="685007" cy="79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2209800" y="5943600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Max Margin Clustering</a:t>
            </a:r>
            <a:endParaRPr lang="en-US" sz="2400" dirty="0"/>
          </a:p>
        </p:txBody>
      </p:sp>
      <p:cxnSp>
        <p:nvCxnSpPr>
          <p:cNvPr id="78" name="Straight Connector 77"/>
          <p:cNvCxnSpPr/>
          <p:nvPr/>
        </p:nvCxnSpPr>
        <p:spPr>
          <a:xfrm rot="10800000">
            <a:off x="2286000" y="3581400"/>
            <a:ext cx="2590800" cy="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Group 78"/>
          <p:cNvGrpSpPr/>
          <p:nvPr/>
        </p:nvGrpSpPr>
        <p:grpSpPr>
          <a:xfrm>
            <a:off x="5715000" y="1371600"/>
            <a:ext cx="2209800" cy="2209800"/>
            <a:chOff x="5715000" y="1371600"/>
            <a:chExt cx="2209800" cy="2209800"/>
          </a:xfrm>
        </p:grpSpPr>
        <p:sp>
          <p:nvSpPr>
            <p:cNvPr id="53" name="Rectangle 52"/>
            <p:cNvSpPr>
              <a:spLocks noChangeAspect="1"/>
            </p:cNvSpPr>
            <p:nvPr/>
          </p:nvSpPr>
          <p:spPr>
            <a:xfrm>
              <a:off x="6096000" y="1752600"/>
              <a:ext cx="457200" cy="457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>
              <a:spLocks noChangeAspect="1"/>
            </p:cNvSpPr>
            <p:nvPr/>
          </p:nvSpPr>
          <p:spPr>
            <a:xfrm>
              <a:off x="6553200" y="1752600"/>
              <a:ext cx="457200" cy="457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>
              <a:spLocks noChangeAspect="1"/>
            </p:cNvSpPr>
            <p:nvPr/>
          </p:nvSpPr>
          <p:spPr>
            <a:xfrm>
              <a:off x="7010400" y="1752600"/>
              <a:ext cx="457200" cy="4572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>
              <a:spLocks noChangeAspect="1"/>
            </p:cNvSpPr>
            <p:nvPr/>
          </p:nvSpPr>
          <p:spPr>
            <a:xfrm>
              <a:off x="7467600" y="1752600"/>
              <a:ext cx="457200" cy="4572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>
              <a:spLocks noChangeAspect="1"/>
            </p:cNvSpPr>
            <p:nvPr/>
          </p:nvSpPr>
          <p:spPr>
            <a:xfrm>
              <a:off x="6096000" y="2209800"/>
              <a:ext cx="457200" cy="457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>
              <a:spLocks noChangeAspect="1"/>
            </p:cNvSpPr>
            <p:nvPr/>
          </p:nvSpPr>
          <p:spPr>
            <a:xfrm>
              <a:off x="6553200" y="2209800"/>
              <a:ext cx="457200" cy="457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>
              <a:spLocks noChangeAspect="1"/>
            </p:cNvSpPr>
            <p:nvPr/>
          </p:nvSpPr>
          <p:spPr>
            <a:xfrm>
              <a:off x="7010400" y="2209800"/>
              <a:ext cx="457200" cy="4572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>
              <a:spLocks noChangeAspect="1"/>
            </p:cNvSpPr>
            <p:nvPr/>
          </p:nvSpPr>
          <p:spPr>
            <a:xfrm>
              <a:off x="7467600" y="2209800"/>
              <a:ext cx="457200" cy="4572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>
              <a:spLocks noChangeAspect="1"/>
            </p:cNvSpPr>
            <p:nvPr/>
          </p:nvSpPr>
          <p:spPr>
            <a:xfrm>
              <a:off x="6096000" y="2667000"/>
              <a:ext cx="457200" cy="4572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>
              <a:spLocks noChangeAspect="1"/>
            </p:cNvSpPr>
            <p:nvPr/>
          </p:nvSpPr>
          <p:spPr>
            <a:xfrm>
              <a:off x="6553200" y="2667000"/>
              <a:ext cx="457200" cy="4572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/>
            <p:cNvSpPr>
              <a:spLocks noChangeAspect="1"/>
            </p:cNvSpPr>
            <p:nvPr/>
          </p:nvSpPr>
          <p:spPr>
            <a:xfrm>
              <a:off x="7010400" y="2667000"/>
              <a:ext cx="457200" cy="457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/>
            <p:cNvSpPr>
              <a:spLocks noChangeAspect="1"/>
            </p:cNvSpPr>
            <p:nvPr/>
          </p:nvSpPr>
          <p:spPr>
            <a:xfrm>
              <a:off x="7467600" y="2667000"/>
              <a:ext cx="457200" cy="457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>
              <a:spLocks noChangeAspect="1"/>
            </p:cNvSpPr>
            <p:nvPr/>
          </p:nvSpPr>
          <p:spPr>
            <a:xfrm>
              <a:off x="6096000" y="3124200"/>
              <a:ext cx="457200" cy="4572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/>
            <p:cNvSpPr>
              <a:spLocks noChangeAspect="1"/>
            </p:cNvSpPr>
            <p:nvPr/>
          </p:nvSpPr>
          <p:spPr>
            <a:xfrm>
              <a:off x="6553200" y="3124200"/>
              <a:ext cx="457200" cy="4572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/>
            <p:cNvSpPr>
              <a:spLocks noChangeAspect="1"/>
            </p:cNvSpPr>
            <p:nvPr/>
          </p:nvSpPr>
          <p:spPr>
            <a:xfrm>
              <a:off x="7010400" y="3124200"/>
              <a:ext cx="457200" cy="457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/>
            <p:cNvSpPr>
              <a:spLocks noChangeAspect="1"/>
            </p:cNvSpPr>
            <p:nvPr/>
          </p:nvSpPr>
          <p:spPr>
            <a:xfrm>
              <a:off x="7467600" y="3124200"/>
              <a:ext cx="457200" cy="457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6248400" y="15240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5867400" y="18288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7086600" y="1447800"/>
              <a:ext cx="228600" cy="228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5791200" y="2743200"/>
              <a:ext cx="228600" cy="228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>
              <a:off x="7543800" y="1371600"/>
              <a:ext cx="321972" cy="360609"/>
            </a:xfrm>
            <a:custGeom>
              <a:avLst/>
              <a:gdLst>
                <a:gd name="connsiteX0" fmla="*/ 115910 w 321972"/>
                <a:gd name="connsiteY0" fmla="*/ 51516 h 360609"/>
                <a:gd name="connsiteX1" fmla="*/ 115910 w 321972"/>
                <a:gd name="connsiteY1" fmla="*/ 51516 h 360609"/>
                <a:gd name="connsiteX2" fmla="*/ 218941 w 321972"/>
                <a:gd name="connsiteY2" fmla="*/ 12879 h 360609"/>
                <a:gd name="connsiteX3" fmla="*/ 257578 w 321972"/>
                <a:gd name="connsiteY3" fmla="*/ 25758 h 360609"/>
                <a:gd name="connsiteX4" fmla="*/ 321972 w 321972"/>
                <a:gd name="connsiteY4" fmla="*/ 141668 h 360609"/>
                <a:gd name="connsiteX5" fmla="*/ 309093 w 321972"/>
                <a:gd name="connsiteY5" fmla="*/ 193183 h 360609"/>
                <a:gd name="connsiteX6" fmla="*/ 270457 w 321972"/>
                <a:gd name="connsiteY6" fmla="*/ 218941 h 360609"/>
                <a:gd name="connsiteX7" fmla="*/ 244699 w 321972"/>
                <a:gd name="connsiteY7" fmla="*/ 257578 h 360609"/>
                <a:gd name="connsiteX8" fmla="*/ 218941 w 321972"/>
                <a:gd name="connsiteY8" fmla="*/ 360609 h 360609"/>
                <a:gd name="connsiteX9" fmla="*/ 154547 w 321972"/>
                <a:gd name="connsiteY9" fmla="*/ 347730 h 360609"/>
                <a:gd name="connsiteX10" fmla="*/ 115910 w 321972"/>
                <a:gd name="connsiteY10" fmla="*/ 270457 h 360609"/>
                <a:gd name="connsiteX11" fmla="*/ 64395 w 321972"/>
                <a:gd name="connsiteY11" fmla="*/ 103031 h 360609"/>
                <a:gd name="connsiteX12" fmla="*/ 25758 w 321972"/>
                <a:gd name="connsiteY12" fmla="*/ 90152 h 360609"/>
                <a:gd name="connsiteX13" fmla="*/ 25758 w 321972"/>
                <a:gd name="connsiteY13" fmla="*/ 12879 h 360609"/>
                <a:gd name="connsiteX14" fmla="*/ 64395 w 321972"/>
                <a:gd name="connsiteY14" fmla="*/ 0 h 360609"/>
                <a:gd name="connsiteX15" fmla="*/ 103031 w 321972"/>
                <a:gd name="connsiteY15" fmla="*/ 12879 h 360609"/>
                <a:gd name="connsiteX16" fmla="*/ 115910 w 321972"/>
                <a:gd name="connsiteY16" fmla="*/ 51516 h 360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1972" h="360609">
                  <a:moveTo>
                    <a:pt x="115910" y="51516"/>
                  </a:moveTo>
                  <a:lnTo>
                    <a:pt x="115910" y="51516"/>
                  </a:lnTo>
                  <a:cubicBezTo>
                    <a:pt x="150254" y="38637"/>
                    <a:pt x="182854" y="19440"/>
                    <a:pt x="218941" y="12879"/>
                  </a:cubicBezTo>
                  <a:cubicBezTo>
                    <a:pt x="232298" y="10450"/>
                    <a:pt x="247979" y="16159"/>
                    <a:pt x="257578" y="25758"/>
                  </a:cubicBezTo>
                  <a:cubicBezTo>
                    <a:pt x="301862" y="70042"/>
                    <a:pt x="305777" y="93083"/>
                    <a:pt x="321972" y="141668"/>
                  </a:cubicBezTo>
                  <a:cubicBezTo>
                    <a:pt x="317679" y="158840"/>
                    <a:pt x="318911" y="178456"/>
                    <a:pt x="309093" y="193183"/>
                  </a:cubicBezTo>
                  <a:cubicBezTo>
                    <a:pt x="300507" y="206062"/>
                    <a:pt x="281402" y="207996"/>
                    <a:pt x="270457" y="218941"/>
                  </a:cubicBezTo>
                  <a:cubicBezTo>
                    <a:pt x="259512" y="229886"/>
                    <a:pt x="251621" y="243734"/>
                    <a:pt x="244699" y="257578"/>
                  </a:cubicBezTo>
                  <a:cubicBezTo>
                    <a:pt x="231498" y="283980"/>
                    <a:pt x="223840" y="336115"/>
                    <a:pt x="218941" y="360609"/>
                  </a:cubicBezTo>
                  <a:cubicBezTo>
                    <a:pt x="197476" y="356316"/>
                    <a:pt x="173553" y="358590"/>
                    <a:pt x="154547" y="347730"/>
                  </a:cubicBezTo>
                  <a:cubicBezTo>
                    <a:pt x="133987" y="335981"/>
                    <a:pt x="122521" y="290289"/>
                    <a:pt x="115910" y="270457"/>
                  </a:cubicBezTo>
                  <a:cubicBezTo>
                    <a:pt x="105427" y="155146"/>
                    <a:pt x="141245" y="141456"/>
                    <a:pt x="64395" y="103031"/>
                  </a:cubicBezTo>
                  <a:cubicBezTo>
                    <a:pt x="52253" y="96960"/>
                    <a:pt x="38637" y="94445"/>
                    <a:pt x="25758" y="90152"/>
                  </a:cubicBezTo>
                  <a:cubicBezTo>
                    <a:pt x="17172" y="64394"/>
                    <a:pt x="0" y="38637"/>
                    <a:pt x="25758" y="12879"/>
                  </a:cubicBezTo>
                  <a:cubicBezTo>
                    <a:pt x="35357" y="3280"/>
                    <a:pt x="51516" y="4293"/>
                    <a:pt x="64395" y="0"/>
                  </a:cubicBezTo>
                  <a:cubicBezTo>
                    <a:pt x="77274" y="4293"/>
                    <a:pt x="92431" y="4398"/>
                    <a:pt x="103031" y="12879"/>
                  </a:cubicBezTo>
                  <a:cubicBezTo>
                    <a:pt x="115118" y="22549"/>
                    <a:pt x="113764" y="45077"/>
                    <a:pt x="115910" y="51516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>
              <a:off x="5715000" y="3200400"/>
              <a:ext cx="321972" cy="360609"/>
            </a:xfrm>
            <a:custGeom>
              <a:avLst/>
              <a:gdLst>
                <a:gd name="connsiteX0" fmla="*/ 115910 w 321972"/>
                <a:gd name="connsiteY0" fmla="*/ 51516 h 360609"/>
                <a:gd name="connsiteX1" fmla="*/ 115910 w 321972"/>
                <a:gd name="connsiteY1" fmla="*/ 51516 h 360609"/>
                <a:gd name="connsiteX2" fmla="*/ 218941 w 321972"/>
                <a:gd name="connsiteY2" fmla="*/ 12879 h 360609"/>
                <a:gd name="connsiteX3" fmla="*/ 257578 w 321972"/>
                <a:gd name="connsiteY3" fmla="*/ 25758 h 360609"/>
                <a:gd name="connsiteX4" fmla="*/ 321972 w 321972"/>
                <a:gd name="connsiteY4" fmla="*/ 141668 h 360609"/>
                <a:gd name="connsiteX5" fmla="*/ 309093 w 321972"/>
                <a:gd name="connsiteY5" fmla="*/ 193183 h 360609"/>
                <a:gd name="connsiteX6" fmla="*/ 270457 w 321972"/>
                <a:gd name="connsiteY6" fmla="*/ 218941 h 360609"/>
                <a:gd name="connsiteX7" fmla="*/ 244699 w 321972"/>
                <a:gd name="connsiteY7" fmla="*/ 257578 h 360609"/>
                <a:gd name="connsiteX8" fmla="*/ 218941 w 321972"/>
                <a:gd name="connsiteY8" fmla="*/ 360609 h 360609"/>
                <a:gd name="connsiteX9" fmla="*/ 154547 w 321972"/>
                <a:gd name="connsiteY9" fmla="*/ 347730 h 360609"/>
                <a:gd name="connsiteX10" fmla="*/ 115910 w 321972"/>
                <a:gd name="connsiteY10" fmla="*/ 270457 h 360609"/>
                <a:gd name="connsiteX11" fmla="*/ 64395 w 321972"/>
                <a:gd name="connsiteY11" fmla="*/ 103031 h 360609"/>
                <a:gd name="connsiteX12" fmla="*/ 25758 w 321972"/>
                <a:gd name="connsiteY12" fmla="*/ 90152 h 360609"/>
                <a:gd name="connsiteX13" fmla="*/ 25758 w 321972"/>
                <a:gd name="connsiteY13" fmla="*/ 12879 h 360609"/>
                <a:gd name="connsiteX14" fmla="*/ 64395 w 321972"/>
                <a:gd name="connsiteY14" fmla="*/ 0 h 360609"/>
                <a:gd name="connsiteX15" fmla="*/ 103031 w 321972"/>
                <a:gd name="connsiteY15" fmla="*/ 12879 h 360609"/>
                <a:gd name="connsiteX16" fmla="*/ 115910 w 321972"/>
                <a:gd name="connsiteY16" fmla="*/ 51516 h 360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1972" h="360609">
                  <a:moveTo>
                    <a:pt x="115910" y="51516"/>
                  </a:moveTo>
                  <a:lnTo>
                    <a:pt x="115910" y="51516"/>
                  </a:lnTo>
                  <a:cubicBezTo>
                    <a:pt x="150254" y="38637"/>
                    <a:pt x="182854" y="19440"/>
                    <a:pt x="218941" y="12879"/>
                  </a:cubicBezTo>
                  <a:cubicBezTo>
                    <a:pt x="232298" y="10450"/>
                    <a:pt x="247979" y="16159"/>
                    <a:pt x="257578" y="25758"/>
                  </a:cubicBezTo>
                  <a:cubicBezTo>
                    <a:pt x="301862" y="70042"/>
                    <a:pt x="305777" y="93083"/>
                    <a:pt x="321972" y="141668"/>
                  </a:cubicBezTo>
                  <a:cubicBezTo>
                    <a:pt x="317679" y="158840"/>
                    <a:pt x="318911" y="178456"/>
                    <a:pt x="309093" y="193183"/>
                  </a:cubicBezTo>
                  <a:cubicBezTo>
                    <a:pt x="300507" y="206062"/>
                    <a:pt x="281402" y="207996"/>
                    <a:pt x="270457" y="218941"/>
                  </a:cubicBezTo>
                  <a:cubicBezTo>
                    <a:pt x="259512" y="229886"/>
                    <a:pt x="251621" y="243734"/>
                    <a:pt x="244699" y="257578"/>
                  </a:cubicBezTo>
                  <a:cubicBezTo>
                    <a:pt x="231498" y="283980"/>
                    <a:pt x="223840" y="336115"/>
                    <a:pt x="218941" y="360609"/>
                  </a:cubicBezTo>
                  <a:cubicBezTo>
                    <a:pt x="197476" y="356316"/>
                    <a:pt x="173553" y="358590"/>
                    <a:pt x="154547" y="347730"/>
                  </a:cubicBezTo>
                  <a:cubicBezTo>
                    <a:pt x="133987" y="335981"/>
                    <a:pt x="122521" y="290289"/>
                    <a:pt x="115910" y="270457"/>
                  </a:cubicBezTo>
                  <a:cubicBezTo>
                    <a:pt x="105427" y="155146"/>
                    <a:pt x="141245" y="141456"/>
                    <a:pt x="64395" y="103031"/>
                  </a:cubicBezTo>
                  <a:cubicBezTo>
                    <a:pt x="52253" y="96960"/>
                    <a:pt x="38637" y="94445"/>
                    <a:pt x="25758" y="90152"/>
                  </a:cubicBezTo>
                  <a:cubicBezTo>
                    <a:pt x="17172" y="64394"/>
                    <a:pt x="0" y="38637"/>
                    <a:pt x="25758" y="12879"/>
                  </a:cubicBezTo>
                  <a:cubicBezTo>
                    <a:pt x="35357" y="3280"/>
                    <a:pt x="51516" y="4293"/>
                    <a:pt x="64395" y="0"/>
                  </a:cubicBezTo>
                  <a:cubicBezTo>
                    <a:pt x="77274" y="4293"/>
                    <a:pt x="92431" y="4398"/>
                    <a:pt x="103031" y="12879"/>
                  </a:cubicBezTo>
                  <a:cubicBezTo>
                    <a:pt x="115118" y="22549"/>
                    <a:pt x="113764" y="45077"/>
                    <a:pt x="115910" y="51516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Isosceles Triangle 73"/>
            <p:cNvSpPr/>
            <p:nvPr/>
          </p:nvSpPr>
          <p:spPr>
            <a:xfrm>
              <a:off x="5854307" y="2362200"/>
              <a:ext cx="152400" cy="15240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Isosceles Triangle 74"/>
            <p:cNvSpPr/>
            <p:nvPr/>
          </p:nvSpPr>
          <p:spPr>
            <a:xfrm>
              <a:off x="6629400" y="1473988"/>
              <a:ext cx="152400" cy="15240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0" name="Oval 79"/>
          <p:cNvSpPr/>
          <p:nvPr/>
        </p:nvSpPr>
        <p:spPr>
          <a:xfrm>
            <a:off x="6858000" y="2514600"/>
            <a:ext cx="1219200" cy="1143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/>
          <p:cNvSpPr txBox="1"/>
          <p:nvPr/>
        </p:nvSpPr>
        <p:spPr>
          <a:xfrm>
            <a:off x="7235020" y="6557717"/>
            <a:ext cx="2113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A6A6A6"/>
                </a:solidFill>
              </a:rPr>
              <a:t>Slide: Devi Parikh</a:t>
            </a:r>
            <a:endParaRPr lang="en-US" sz="14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41683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2" grpId="0" animBg="1"/>
      <p:bldP spid="77" grpId="0"/>
      <p:bldP spid="80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Ensure </a:t>
            </a:r>
            <a:r>
              <a:rPr lang="en-US" dirty="0" err="1" smtClean="0"/>
              <a:t>Nameability</a:t>
            </a:r>
            <a:endParaRPr lang="en-US" dirty="0"/>
          </a:p>
        </p:txBody>
      </p:sp>
      <p:grpSp>
        <p:nvGrpSpPr>
          <p:cNvPr id="3" name="Group 39"/>
          <p:cNvGrpSpPr/>
          <p:nvPr/>
        </p:nvGrpSpPr>
        <p:grpSpPr>
          <a:xfrm>
            <a:off x="1066006" y="1753394"/>
            <a:ext cx="4039394" cy="3124994"/>
            <a:chOff x="1066006" y="1753394"/>
            <a:chExt cx="4039394" cy="3124994"/>
          </a:xfrm>
        </p:grpSpPr>
        <p:cxnSp>
          <p:nvCxnSpPr>
            <p:cNvPr id="5" name="Straight Arrow Connector 4"/>
            <p:cNvCxnSpPr/>
            <p:nvPr/>
          </p:nvCxnSpPr>
          <p:spPr>
            <a:xfrm>
              <a:off x="1066800" y="4876800"/>
              <a:ext cx="4038600" cy="1588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rot="5400000" flipH="1" flipV="1">
              <a:off x="-495300" y="3314700"/>
              <a:ext cx="3124200" cy="1588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8"/>
          <p:cNvGrpSpPr/>
          <p:nvPr/>
        </p:nvGrpSpPr>
        <p:grpSpPr>
          <a:xfrm>
            <a:off x="1676400" y="2133600"/>
            <a:ext cx="2455572" cy="2646609"/>
            <a:chOff x="1676400" y="2133600"/>
            <a:chExt cx="2455572" cy="2646609"/>
          </a:xfrm>
        </p:grpSpPr>
        <p:sp>
          <p:nvSpPr>
            <p:cNvPr id="10" name="Oval 9"/>
            <p:cNvSpPr/>
            <p:nvPr/>
          </p:nvSpPr>
          <p:spPr>
            <a:xfrm>
              <a:off x="2286000" y="24384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38400" y="25908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2667000" y="25146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2362200" y="21336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2514600" y="23622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667000" y="22098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352800" y="2743200"/>
              <a:ext cx="228600" cy="228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581400" y="2438400"/>
              <a:ext cx="228600" cy="228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886200" y="2819400"/>
              <a:ext cx="228600" cy="228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581400" y="3048000"/>
              <a:ext cx="228600" cy="228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Isosceles Triangle 19"/>
            <p:cNvSpPr/>
            <p:nvPr/>
          </p:nvSpPr>
          <p:spPr>
            <a:xfrm>
              <a:off x="1676400" y="3657600"/>
              <a:ext cx="152400" cy="15240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Isosceles Triangle 20"/>
            <p:cNvSpPr/>
            <p:nvPr/>
          </p:nvSpPr>
          <p:spPr>
            <a:xfrm>
              <a:off x="1828800" y="3810000"/>
              <a:ext cx="152400" cy="15240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Isosceles Triangle 21"/>
            <p:cNvSpPr/>
            <p:nvPr/>
          </p:nvSpPr>
          <p:spPr>
            <a:xfrm>
              <a:off x="1981200" y="3962400"/>
              <a:ext cx="152400" cy="15240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Isosceles Triangle 22"/>
            <p:cNvSpPr/>
            <p:nvPr/>
          </p:nvSpPr>
          <p:spPr>
            <a:xfrm>
              <a:off x="1981200" y="3581400"/>
              <a:ext cx="152400" cy="15240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2133600" y="3733800"/>
              <a:ext cx="152400" cy="15240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3130639" y="4102994"/>
              <a:ext cx="321972" cy="360609"/>
            </a:xfrm>
            <a:custGeom>
              <a:avLst/>
              <a:gdLst>
                <a:gd name="connsiteX0" fmla="*/ 115910 w 321972"/>
                <a:gd name="connsiteY0" fmla="*/ 51516 h 360609"/>
                <a:gd name="connsiteX1" fmla="*/ 115910 w 321972"/>
                <a:gd name="connsiteY1" fmla="*/ 51516 h 360609"/>
                <a:gd name="connsiteX2" fmla="*/ 218941 w 321972"/>
                <a:gd name="connsiteY2" fmla="*/ 12879 h 360609"/>
                <a:gd name="connsiteX3" fmla="*/ 257578 w 321972"/>
                <a:gd name="connsiteY3" fmla="*/ 25758 h 360609"/>
                <a:gd name="connsiteX4" fmla="*/ 321972 w 321972"/>
                <a:gd name="connsiteY4" fmla="*/ 141668 h 360609"/>
                <a:gd name="connsiteX5" fmla="*/ 309093 w 321972"/>
                <a:gd name="connsiteY5" fmla="*/ 193183 h 360609"/>
                <a:gd name="connsiteX6" fmla="*/ 270457 w 321972"/>
                <a:gd name="connsiteY6" fmla="*/ 218941 h 360609"/>
                <a:gd name="connsiteX7" fmla="*/ 244699 w 321972"/>
                <a:gd name="connsiteY7" fmla="*/ 257578 h 360609"/>
                <a:gd name="connsiteX8" fmla="*/ 218941 w 321972"/>
                <a:gd name="connsiteY8" fmla="*/ 360609 h 360609"/>
                <a:gd name="connsiteX9" fmla="*/ 154547 w 321972"/>
                <a:gd name="connsiteY9" fmla="*/ 347730 h 360609"/>
                <a:gd name="connsiteX10" fmla="*/ 115910 w 321972"/>
                <a:gd name="connsiteY10" fmla="*/ 270457 h 360609"/>
                <a:gd name="connsiteX11" fmla="*/ 64395 w 321972"/>
                <a:gd name="connsiteY11" fmla="*/ 103031 h 360609"/>
                <a:gd name="connsiteX12" fmla="*/ 25758 w 321972"/>
                <a:gd name="connsiteY12" fmla="*/ 90152 h 360609"/>
                <a:gd name="connsiteX13" fmla="*/ 25758 w 321972"/>
                <a:gd name="connsiteY13" fmla="*/ 12879 h 360609"/>
                <a:gd name="connsiteX14" fmla="*/ 64395 w 321972"/>
                <a:gd name="connsiteY14" fmla="*/ 0 h 360609"/>
                <a:gd name="connsiteX15" fmla="*/ 103031 w 321972"/>
                <a:gd name="connsiteY15" fmla="*/ 12879 h 360609"/>
                <a:gd name="connsiteX16" fmla="*/ 115910 w 321972"/>
                <a:gd name="connsiteY16" fmla="*/ 51516 h 360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1972" h="360609">
                  <a:moveTo>
                    <a:pt x="115910" y="51516"/>
                  </a:moveTo>
                  <a:lnTo>
                    <a:pt x="115910" y="51516"/>
                  </a:lnTo>
                  <a:cubicBezTo>
                    <a:pt x="150254" y="38637"/>
                    <a:pt x="182854" y="19440"/>
                    <a:pt x="218941" y="12879"/>
                  </a:cubicBezTo>
                  <a:cubicBezTo>
                    <a:pt x="232298" y="10450"/>
                    <a:pt x="247979" y="16159"/>
                    <a:pt x="257578" y="25758"/>
                  </a:cubicBezTo>
                  <a:cubicBezTo>
                    <a:pt x="301862" y="70042"/>
                    <a:pt x="305777" y="93083"/>
                    <a:pt x="321972" y="141668"/>
                  </a:cubicBezTo>
                  <a:cubicBezTo>
                    <a:pt x="317679" y="158840"/>
                    <a:pt x="318911" y="178456"/>
                    <a:pt x="309093" y="193183"/>
                  </a:cubicBezTo>
                  <a:cubicBezTo>
                    <a:pt x="300507" y="206062"/>
                    <a:pt x="281402" y="207996"/>
                    <a:pt x="270457" y="218941"/>
                  </a:cubicBezTo>
                  <a:cubicBezTo>
                    <a:pt x="259512" y="229886"/>
                    <a:pt x="251621" y="243734"/>
                    <a:pt x="244699" y="257578"/>
                  </a:cubicBezTo>
                  <a:cubicBezTo>
                    <a:pt x="231498" y="283980"/>
                    <a:pt x="223840" y="336115"/>
                    <a:pt x="218941" y="360609"/>
                  </a:cubicBezTo>
                  <a:cubicBezTo>
                    <a:pt x="197476" y="356316"/>
                    <a:pt x="173553" y="358590"/>
                    <a:pt x="154547" y="347730"/>
                  </a:cubicBezTo>
                  <a:cubicBezTo>
                    <a:pt x="133987" y="335981"/>
                    <a:pt x="122521" y="290289"/>
                    <a:pt x="115910" y="270457"/>
                  </a:cubicBezTo>
                  <a:cubicBezTo>
                    <a:pt x="105427" y="155146"/>
                    <a:pt x="141245" y="141456"/>
                    <a:pt x="64395" y="103031"/>
                  </a:cubicBezTo>
                  <a:cubicBezTo>
                    <a:pt x="52253" y="96960"/>
                    <a:pt x="38637" y="94445"/>
                    <a:pt x="25758" y="90152"/>
                  </a:cubicBezTo>
                  <a:cubicBezTo>
                    <a:pt x="17172" y="64394"/>
                    <a:pt x="0" y="38637"/>
                    <a:pt x="25758" y="12879"/>
                  </a:cubicBezTo>
                  <a:cubicBezTo>
                    <a:pt x="35357" y="3280"/>
                    <a:pt x="51516" y="4293"/>
                    <a:pt x="64395" y="0"/>
                  </a:cubicBezTo>
                  <a:cubicBezTo>
                    <a:pt x="77274" y="4293"/>
                    <a:pt x="92431" y="4398"/>
                    <a:pt x="103031" y="12879"/>
                  </a:cubicBezTo>
                  <a:cubicBezTo>
                    <a:pt x="115118" y="22549"/>
                    <a:pt x="113764" y="45077"/>
                    <a:pt x="115910" y="51516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 25"/>
            <p:cNvSpPr/>
            <p:nvPr/>
          </p:nvSpPr>
          <p:spPr>
            <a:xfrm>
              <a:off x="3505200" y="3886200"/>
              <a:ext cx="321972" cy="360609"/>
            </a:xfrm>
            <a:custGeom>
              <a:avLst/>
              <a:gdLst>
                <a:gd name="connsiteX0" fmla="*/ 115910 w 321972"/>
                <a:gd name="connsiteY0" fmla="*/ 51516 h 360609"/>
                <a:gd name="connsiteX1" fmla="*/ 115910 w 321972"/>
                <a:gd name="connsiteY1" fmla="*/ 51516 h 360609"/>
                <a:gd name="connsiteX2" fmla="*/ 218941 w 321972"/>
                <a:gd name="connsiteY2" fmla="*/ 12879 h 360609"/>
                <a:gd name="connsiteX3" fmla="*/ 257578 w 321972"/>
                <a:gd name="connsiteY3" fmla="*/ 25758 h 360609"/>
                <a:gd name="connsiteX4" fmla="*/ 321972 w 321972"/>
                <a:gd name="connsiteY4" fmla="*/ 141668 h 360609"/>
                <a:gd name="connsiteX5" fmla="*/ 309093 w 321972"/>
                <a:gd name="connsiteY5" fmla="*/ 193183 h 360609"/>
                <a:gd name="connsiteX6" fmla="*/ 270457 w 321972"/>
                <a:gd name="connsiteY6" fmla="*/ 218941 h 360609"/>
                <a:gd name="connsiteX7" fmla="*/ 244699 w 321972"/>
                <a:gd name="connsiteY7" fmla="*/ 257578 h 360609"/>
                <a:gd name="connsiteX8" fmla="*/ 218941 w 321972"/>
                <a:gd name="connsiteY8" fmla="*/ 360609 h 360609"/>
                <a:gd name="connsiteX9" fmla="*/ 154547 w 321972"/>
                <a:gd name="connsiteY9" fmla="*/ 347730 h 360609"/>
                <a:gd name="connsiteX10" fmla="*/ 115910 w 321972"/>
                <a:gd name="connsiteY10" fmla="*/ 270457 h 360609"/>
                <a:gd name="connsiteX11" fmla="*/ 64395 w 321972"/>
                <a:gd name="connsiteY11" fmla="*/ 103031 h 360609"/>
                <a:gd name="connsiteX12" fmla="*/ 25758 w 321972"/>
                <a:gd name="connsiteY12" fmla="*/ 90152 h 360609"/>
                <a:gd name="connsiteX13" fmla="*/ 25758 w 321972"/>
                <a:gd name="connsiteY13" fmla="*/ 12879 h 360609"/>
                <a:gd name="connsiteX14" fmla="*/ 64395 w 321972"/>
                <a:gd name="connsiteY14" fmla="*/ 0 h 360609"/>
                <a:gd name="connsiteX15" fmla="*/ 103031 w 321972"/>
                <a:gd name="connsiteY15" fmla="*/ 12879 h 360609"/>
                <a:gd name="connsiteX16" fmla="*/ 115910 w 321972"/>
                <a:gd name="connsiteY16" fmla="*/ 51516 h 360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1972" h="360609">
                  <a:moveTo>
                    <a:pt x="115910" y="51516"/>
                  </a:moveTo>
                  <a:lnTo>
                    <a:pt x="115910" y="51516"/>
                  </a:lnTo>
                  <a:cubicBezTo>
                    <a:pt x="150254" y="38637"/>
                    <a:pt x="182854" y="19440"/>
                    <a:pt x="218941" y="12879"/>
                  </a:cubicBezTo>
                  <a:cubicBezTo>
                    <a:pt x="232298" y="10450"/>
                    <a:pt x="247979" y="16159"/>
                    <a:pt x="257578" y="25758"/>
                  </a:cubicBezTo>
                  <a:cubicBezTo>
                    <a:pt x="301862" y="70042"/>
                    <a:pt x="305777" y="93083"/>
                    <a:pt x="321972" y="141668"/>
                  </a:cubicBezTo>
                  <a:cubicBezTo>
                    <a:pt x="317679" y="158840"/>
                    <a:pt x="318911" y="178456"/>
                    <a:pt x="309093" y="193183"/>
                  </a:cubicBezTo>
                  <a:cubicBezTo>
                    <a:pt x="300507" y="206062"/>
                    <a:pt x="281402" y="207996"/>
                    <a:pt x="270457" y="218941"/>
                  </a:cubicBezTo>
                  <a:cubicBezTo>
                    <a:pt x="259512" y="229886"/>
                    <a:pt x="251621" y="243734"/>
                    <a:pt x="244699" y="257578"/>
                  </a:cubicBezTo>
                  <a:cubicBezTo>
                    <a:pt x="231498" y="283980"/>
                    <a:pt x="223840" y="336115"/>
                    <a:pt x="218941" y="360609"/>
                  </a:cubicBezTo>
                  <a:cubicBezTo>
                    <a:pt x="197476" y="356316"/>
                    <a:pt x="173553" y="358590"/>
                    <a:pt x="154547" y="347730"/>
                  </a:cubicBezTo>
                  <a:cubicBezTo>
                    <a:pt x="133987" y="335981"/>
                    <a:pt x="122521" y="290289"/>
                    <a:pt x="115910" y="270457"/>
                  </a:cubicBezTo>
                  <a:cubicBezTo>
                    <a:pt x="105427" y="155146"/>
                    <a:pt x="141245" y="141456"/>
                    <a:pt x="64395" y="103031"/>
                  </a:cubicBezTo>
                  <a:cubicBezTo>
                    <a:pt x="52253" y="96960"/>
                    <a:pt x="38637" y="94445"/>
                    <a:pt x="25758" y="90152"/>
                  </a:cubicBezTo>
                  <a:cubicBezTo>
                    <a:pt x="17172" y="64394"/>
                    <a:pt x="0" y="38637"/>
                    <a:pt x="25758" y="12879"/>
                  </a:cubicBezTo>
                  <a:cubicBezTo>
                    <a:pt x="35357" y="3280"/>
                    <a:pt x="51516" y="4293"/>
                    <a:pt x="64395" y="0"/>
                  </a:cubicBezTo>
                  <a:cubicBezTo>
                    <a:pt x="77274" y="4293"/>
                    <a:pt x="92431" y="4398"/>
                    <a:pt x="103031" y="12879"/>
                  </a:cubicBezTo>
                  <a:cubicBezTo>
                    <a:pt x="115118" y="22549"/>
                    <a:pt x="113764" y="45077"/>
                    <a:pt x="115910" y="51516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 26"/>
            <p:cNvSpPr/>
            <p:nvPr/>
          </p:nvSpPr>
          <p:spPr>
            <a:xfrm>
              <a:off x="3429000" y="4419600"/>
              <a:ext cx="321972" cy="360609"/>
            </a:xfrm>
            <a:custGeom>
              <a:avLst/>
              <a:gdLst>
                <a:gd name="connsiteX0" fmla="*/ 115910 w 321972"/>
                <a:gd name="connsiteY0" fmla="*/ 51516 h 360609"/>
                <a:gd name="connsiteX1" fmla="*/ 115910 w 321972"/>
                <a:gd name="connsiteY1" fmla="*/ 51516 h 360609"/>
                <a:gd name="connsiteX2" fmla="*/ 218941 w 321972"/>
                <a:gd name="connsiteY2" fmla="*/ 12879 h 360609"/>
                <a:gd name="connsiteX3" fmla="*/ 257578 w 321972"/>
                <a:gd name="connsiteY3" fmla="*/ 25758 h 360609"/>
                <a:gd name="connsiteX4" fmla="*/ 321972 w 321972"/>
                <a:gd name="connsiteY4" fmla="*/ 141668 h 360609"/>
                <a:gd name="connsiteX5" fmla="*/ 309093 w 321972"/>
                <a:gd name="connsiteY5" fmla="*/ 193183 h 360609"/>
                <a:gd name="connsiteX6" fmla="*/ 270457 w 321972"/>
                <a:gd name="connsiteY6" fmla="*/ 218941 h 360609"/>
                <a:gd name="connsiteX7" fmla="*/ 244699 w 321972"/>
                <a:gd name="connsiteY7" fmla="*/ 257578 h 360609"/>
                <a:gd name="connsiteX8" fmla="*/ 218941 w 321972"/>
                <a:gd name="connsiteY8" fmla="*/ 360609 h 360609"/>
                <a:gd name="connsiteX9" fmla="*/ 154547 w 321972"/>
                <a:gd name="connsiteY9" fmla="*/ 347730 h 360609"/>
                <a:gd name="connsiteX10" fmla="*/ 115910 w 321972"/>
                <a:gd name="connsiteY10" fmla="*/ 270457 h 360609"/>
                <a:gd name="connsiteX11" fmla="*/ 64395 w 321972"/>
                <a:gd name="connsiteY11" fmla="*/ 103031 h 360609"/>
                <a:gd name="connsiteX12" fmla="*/ 25758 w 321972"/>
                <a:gd name="connsiteY12" fmla="*/ 90152 h 360609"/>
                <a:gd name="connsiteX13" fmla="*/ 25758 w 321972"/>
                <a:gd name="connsiteY13" fmla="*/ 12879 h 360609"/>
                <a:gd name="connsiteX14" fmla="*/ 64395 w 321972"/>
                <a:gd name="connsiteY14" fmla="*/ 0 h 360609"/>
                <a:gd name="connsiteX15" fmla="*/ 103031 w 321972"/>
                <a:gd name="connsiteY15" fmla="*/ 12879 h 360609"/>
                <a:gd name="connsiteX16" fmla="*/ 115910 w 321972"/>
                <a:gd name="connsiteY16" fmla="*/ 51516 h 360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1972" h="360609">
                  <a:moveTo>
                    <a:pt x="115910" y="51516"/>
                  </a:moveTo>
                  <a:lnTo>
                    <a:pt x="115910" y="51516"/>
                  </a:lnTo>
                  <a:cubicBezTo>
                    <a:pt x="150254" y="38637"/>
                    <a:pt x="182854" y="19440"/>
                    <a:pt x="218941" y="12879"/>
                  </a:cubicBezTo>
                  <a:cubicBezTo>
                    <a:pt x="232298" y="10450"/>
                    <a:pt x="247979" y="16159"/>
                    <a:pt x="257578" y="25758"/>
                  </a:cubicBezTo>
                  <a:cubicBezTo>
                    <a:pt x="301862" y="70042"/>
                    <a:pt x="305777" y="93083"/>
                    <a:pt x="321972" y="141668"/>
                  </a:cubicBezTo>
                  <a:cubicBezTo>
                    <a:pt x="317679" y="158840"/>
                    <a:pt x="318911" y="178456"/>
                    <a:pt x="309093" y="193183"/>
                  </a:cubicBezTo>
                  <a:cubicBezTo>
                    <a:pt x="300507" y="206062"/>
                    <a:pt x="281402" y="207996"/>
                    <a:pt x="270457" y="218941"/>
                  </a:cubicBezTo>
                  <a:cubicBezTo>
                    <a:pt x="259512" y="229886"/>
                    <a:pt x="251621" y="243734"/>
                    <a:pt x="244699" y="257578"/>
                  </a:cubicBezTo>
                  <a:cubicBezTo>
                    <a:pt x="231498" y="283980"/>
                    <a:pt x="223840" y="336115"/>
                    <a:pt x="218941" y="360609"/>
                  </a:cubicBezTo>
                  <a:cubicBezTo>
                    <a:pt x="197476" y="356316"/>
                    <a:pt x="173553" y="358590"/>
                    <a:pt x="154547" y="347730"/>
                  </a:cubicBezTo>
                  <a:cubicBezTo>
                    <a:pt x="133987" y="335981"/>
                    <a:pt x="122521" y="290289"/>
                    <a:pt x="115910" y="270457"/>
                  </a:cubicBezTo>
                  <a:cubicBezTo>
                    <a:pt x="105427" y="155146"/>
                    <a:pt x="141245" y="141456"/>
                    <a:pt x="64395" y="103031"/>
                  </a:cubicBezTo>
                  <a:cubicBezTo>
                    <a:pt x="52253" y="96960"/>
                    <a:pt x="38637" y="94445"/>
                    <a:pt x="25758" y="90152"/>
                  </a:cubicBezTo>
                  <a:cubicBezTo>
                    <a:pt x="17172" y="64394"/>
                    <a:pt x="0" y="38637"/>
                    <a:pt x="25758" y="12879"/>
                  </a:cubicBezTo>
                  <a:cubicBezTo>
                    <a:pt x="35357" y="3280"/>
                    <a:pt x="51516" y="4293"/>
                    <a:pt x="64395" y="0"/>
                  </a:cubicBezTo>
                  <a:cubicBezTo>
                    <a:pt x="77274" y="4293"/>
                    <a:pt x="92431" y="4398"/>
                    <a:pt x="103031" y="12879"/>
                  </a:cubicBezTo>
                  <a:cubicBezTo>
                    <a:pt x="115118" y="22549"/>
                    <a:pt x="113764" y="45077"/>
                    <a:pt x="115910" y="51516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3810000" y="4343400"/>
              <a:ext cx="321972" cy="360609"/>
            </a:xfrm>
            <a:custGeom>
              <a:avLst/>
              <a:gdLst>
                <a:gd name="connsiteX0" fmla="*/ 115910 w 321972"/>
                <a:gd name="connsiteY0" fmla="*/ 51516 h 360609"/>
                <a:gd name="connsiteX1" fmla="*/ 115910 w 321972"/>
                <a:gd name="connsiteY1" fmla="*/ 51516 h 360609"/>
                <a:gd name="connsiteX2" fmla="*/ 218941 w 321972"/>
                <a:gd name="connsiteY2" fmla="*/ 12879 h 360609"/>
                <a:gd name="connsiteX3" fmla="*/ 257578 w 321972"/>
                <a:gd name="connsiteY3" fmla="*/ 25758 h 360609"/>
                <a:gd name="connsiteX4" fmla="*/ 321972 w 321972"/>
                <a:gd name="connsiteY4" fmla="*/ 141668 h 360609"/>
                <a:gd name="connsiteX5" fmla="*/ 309093 w 321972"/>
                <a:gd name="connsiteY5" fmla="*/ 193183 h 360609"/>
                <a:gd name="connsiteX6" fmla="*/ 270457 w 321972"/>
                <a:gd name="connsiteY6" fmla="*/ 218941 h 360609"/>
                <a:gd name="connsiteX7" fmla="*/ 244699 w 321972"/>
                <a:gd name="connsiteY7" fmla="*/ 257578 h 360609"/>
                <a:gd name="connsiteX8" fmla="*/ 218941 w 321972"/>
                <a:gd name="connsiteY8" fmla="*/ 360609 h 360609"/>
                <a:gd name="connsiteX9" fmla="*/ 154547 w 321972"/>
                <a:gd name="connsiteY9" fmla="*/ 347730 h 360609"/>
                <a:gd name="connsiteX10" fmla="*/ 115910 w 321972"/>
                <a:gd name="connsiteY10" fmla="*/ 270457 h 360609"/>
                <a:gd name="connsiteX11" fmla="*/ 64395 w 321972"/>
                <a:gd name="connsiteY11" fmla="*/ 103031 h 360609"/>
                <a:gd name="connsiteX12" fmla="*/ 25758 w 321972"/>
                <a:gd name="connsiteY12" fmla="*/ 90152 h 360609"/>
                <a:gd name="connsiteX13" fmla="*/ 25758 w 321972"/>
                <a:gd name="connsiteY13" fmla="*/ 12879 h 360609"/>
                <a:gd name="connsiteX14" fmla="*/ 64395 w 321972"/>
                <a:gd name="connsiteY14" fmla="*/ 0 h 360609"/>
                <a:gd name="connsiteX15" fmla="*/ 103031 w 321972"/>
                <a:gd name="connsiteY15" fmla="*/ 12879 h 360609"/>
                <a:gd name="connsiteX16" fmla="*/ 115910 w 321972"/>
                <a:gd name="connsiteY16" fmla="*/ 51516 h 360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1972" h="360609">
                  <a:moveTo>
                    <a:pt x="115910" y="51516"/>
                  </a:moveTo>
                  <a:lnTo>
                    <a:pt x="115910" y="51516"/>
                  </a:lnTo>
                  <a:cubicBezTo>
                    <a:pt x="150254" y="38637"/>
                    <a:pt x="182854" y="19440"/>
                    <a:pt x="218941" y="12879"/>
                  </a:cubicBezTo>
                  <a:cubicBezTo>
                    <a:pt x="232298" y="10450"/>
                    <a:pt x="247979" y="16159"/>
                    <a:pt x="257578" y="25758"/>
                  </a:cubicBezTo>
                  <a:cubicBezTo>
                    <a:pt x="301862" y="70042"/>
                    <a:pt x="305777" y="93083"/>
                    <a:pt x="321972" y="141668"/>
                  </a:cubicBezTo>
                  <a:cubicBezTo>
                    <a:pt x="317679" y="158840"/>
                    <a:pt x="318911" y="178456"/>
                    <a:pt x="309093" y="193183"/>
                  </a:cubicBezTo>
                  <a:cubicBezTo>
                    <a:pt x="300507" y="206062"/>
                    <a:pt x="281402" y="207996"/>
                    <a:pt x="270457" y="218941"/>
                  </a:cubicBezTo>
                  <a:cubicBezTo>
                    <a:pt x="259512" y="229886"/>
                    <a:pt x="251621" y="243734"/>
                    <a:pt x="244699" y="257578"/>
                  </a:cubicBezTo>
                  <a:cubicBezTo>
                    <a:pt x="231498" y="283980"/>
                    <a:pt x="223840" y="336115"/>
                    <a:pt x="218941" y="360609"/>
                  </a:cubicBezTo>
                  <a:cubicBezTo>
                    <a:pt x="197476" y="356316"/>
                    <a:pt x="173553" y="358590"/>
                    <a:pt x="154547" y="347730"/>
                  </a:cubicBezTo>
                  <a:cubicBezTo>
                    <a:pt x="133987" y="335981"/>
                    <a:pt x="122521" y="290289"/>
                    <a:pt x="115910" y="270457"/>
                  </a:cubicBezTo>
                  <a:cubicBezTo>
                    <a:pt x="105427" y="155146"/>
                    <a:pt x="141245" y="141456"/>
                    <a:pt x="64395" y="103031"/>
                  </a:cubicBezTo>
                  <a:cubicBezTo>
                    <a:pt x="52253" y="96960"/>
                    <a:pt x="38637" y="94445"/>
                    <a:pt x="25758" y="90152"/>
                  </a:cubicBezTo>
                  <a:cubicBezTo>
                    <a:pt x="17172" y="64394"/>
                    <a:pt x="0" y="38637"/>
                    <a:pt x="25758" y="12879"/>
                  </a:cubicBezTo>
                  <a:cubicBezTo>
                    <a:pt x="35357" y="3280"/>
                    <a:pt x="51516" y="4293"/>
                    <a:pt x="64395" y="0"/>
                  </a:cubicBezTo>
                  <a:cubicBezTo>
                    <a:pt x="77274" y="4293"/>
                    <a:pt x="92431" y="4398"/>
                    <a:pt x="103031" y="12879"/>
                  </a:cubicBezTo>
                  <a:cubicBezTo>
                    <a:pt x="115118" y="22549"/>
                    <a:pt x="113764" y="45077"/>
                    <a:pt x="115910" y="51516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0" name="Straight Connector 29"/>
          <p:cNvCxnSpPr/>
          <p:nvPr/>
        </p:nvCxnSpPr>
        <p:spPr>
          <a:xfrm rot="5400000">
            <a:off x="1371600" y="2819400"/>
            <a:ext cx="2971800" cy="83820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600200" y="2362200"/>
            <a:ext cx="2971800" cy="190500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295400" y="3429000"/>
            <a:ext cx="3733800" cy="15240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5334000" y="1447800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1. Name: </a:t>
            </a:r>
            <a:r>
              <a:rPr lang="en-US" sz="2400" dirty="0" smtClean="0">
                <a:solidFill>
                  <a:srgbClr val="00B050"/>
                </a:solidFill>
              </a:rPr>
              <a:t>Fluffy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334000" y="1824335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2. Name: </a:t>
            </a:r>
            <a:r>
              <a:rPr lang="en-US" sz="2400" dirty="0" smtClean="0">
                <a:solidFill>
                  <a:srgbClr val="FF0000"/>
                </a:solidFill>
              </a:rPr>
              <a:t>x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334000" y="2209800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3. Name: </a:t>
            </a:r>
            <a:r>
              <a:rPr lang="en-US" sz="2400" dirty="0" smtClean="0">
                <a:solidFill>
                  <a:srgbClr val="00B050"/>
                </a:solidFill>
              </a:rPr>
              <a:t>Metal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410200" y="2586335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…</a:t>
            </a:r>
            <a:endParaRPr lang="en-US" sz="2400" dirty="0">
              <a:solidFill>
                <a:srgbClr val="00B050"/>
              </a:solidFill>
            </a:endParaRPr>
          </a:p>
        </p:txBody>
      </p:sp>
      <p:pic>
        <p:nvPicPr>
          <p:cNvPr id="33" name="Picture 32" descr="first_page3.pdf"/>
          <p:cNvPicPr>
            <a:picLocks noChangeAspect="1"/>
          </p:cNvPicPr>
          <p:nvPr/>
        </p:nvPicPr>
        <p:blipFill>
          <a:blip r:embed="rId2"/>
          <a:srcRect l="84615" t="1494" r="5622" b="71615"/>
          <a:stretch>
            <a:fillRect/>
          </a:stretch>
        </p:blipFill>
        <p:spPr>
          <a:xfrm>
            <a:off x="7467600" y="1219200"/>
            <a:ext cx="685800" cy="137160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7235020" y="6557717"/>
            <a:ext cx="2113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A6A6A6"/>
                </a:solidFill>
              </a:rPr>
              <a:t>Slide: Devi Parikh</a:t>
            </a:r>
            <a:endParaRPr lang="en-US" sz="14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36455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Ensure </a:t>
            </a:r>
            <a:r>
              <a:rPr lang="en-US" dirty="0" err="1" smtClean="0"/>
              <a:t>Nameability</a:t>
            </a:r>
            <a:endParaRPr lang="en-US" dirty="0"/>
          </a:p>
        </p:txBody>
      </p:sp>
      <p:grpSp>
        <p:nvGrpSpPr>
          <p:cNvPr id="3" name="Group 39"/>
          <p:cNvGrpSpPr/>
          <p:nvPr/>
        </p:nvGrpSpPr>
        <p:grpSpPr>
          <a:xfrm>
            <a:off x="1066006" y="1753394"/>
            <a:ext cx="4039394" cy="3124994"/>
            <a:chOff x="1066006" y="1753394"/>
            <a:chExt cx="4039394" cy="3124994"/>
          </a:xfrm>
        </p:grpSpPr>
        <p:cxnSp>
          <p:nvCxnSpPr>
            <p:cNvPr id="5" name="Straight Arrow Connector 4"/>
            <p:cNvCxnSpPr/>
            <p:nvPr/>
          </p:nvCxnSpPr>
          <p:spPr>
            <a:xfrm>
              <a:off x="1066800" y="4876800"/>
              <a:ext cx="4038600" cy="1588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rot="5400000" flipH="1" flipV="1">
              <a:off x="-495300" y="3314700"/>
              <a:ext cx="3124200" cy="1588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8"/>
          <p:cNvGrpSpPr/>
          <p:nvPr/>
        </p:nvGrpSpPr>
        <p:grpSpPr>
          <a:xfrm>
            <a:off x="1676400" y="2133600"/>
            <a:ext cx="2455572" cy="2646609"/>
            <a:chOff x="1676400" y="2133600"/>
            <a:chExt cx="2455572" cy="2646609"/>
          </a:xfrm>
        </p:grpSpPr>
        <p:sp>
          <p:nvSpPr>
            <p:cNvPr id="10" name="Oval 9"/>
            <p:cNvSpPr/>
            <p:nvPr/>
          </p:nvSpPr>
          <p:spPr>
            <a:xfrm>
              <a:off x="2286000" y="24384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38400" y="25908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2667000" y="25146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2362200" y="21336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2514600" y="23622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667000" y="22098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352800" y="2743200"/>
              <a:ext cx="228600" cy="228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581400" y="2438400"/>
              <a:ext cx="228600" cy="228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886200" y="2819400"/>
              <a:ext cx="228600" cy="228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581400" y="3048000"/>
              <a:ext cx="228600" cy="228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Isosceles Triangle 19"/>
            <p:cNvSpPr/>
            <p:nvPr/>
          </p:nvSpPr>
          <p:spPr>
            <a:xfrm>
              <a:off x="1676400" y="3657600"/>
              <a:ext cx="152400" cy="15240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Isosceles Triangle 20"/>
            <p:cNvSpPr/>
            <p:nvPr/>
          </p:nvSpPr>
          <p:spPr>
            <a:xfrm>
              <a:off x="1828800" y="3810000"/>
              <a:ext cx="152400" cy="15240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Isosceles Triangle 21"/>
            <p:cNvSpPr/>
            <p:nvPr/>
          </p:nvSpPr>
          <p:spPr>
            <a:xfrm>
              <a:off x="1981200" y="3962400"/>
              <a:ext cx="152400" cy="15240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Isosceles Triangle 22"/>
            <p:cNvSpPr/>
            <p:nvPr/>
          </p:nvSpPr>
          <p:spPr>
            <a:xfrm>
              <a:off x="1981200" y="3581400"/>
              <a:ext cx="152400" cy="15240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2133600" y="3733800"/>
              <a:ext cx="152400" cy="15240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3130639" y="4102994"/>
              <a:ext cx="321972" cy="360609"/>
            </a:xfrm>
            <a:custGeom>
              <a:avLst/>
              <a:gdLst>
                <a:gd name="connsiteX0" fmla="*/ 115910 w 321972"/>
                <a:gd name="connsiteY0" fmla="*/ 51516 h 360609"/>
                <a:gd name="connsiteX1" fmla="*/ 115910 w 321972"/>
                <a:gd name="connsiteY1" fmla="*/ 51516 h 360609"/>
                <a:gd name="connsiteX2" fmla="*/ 218941 w 321972"/>
                <a:gd name="connsiteY2" fmla="*/ 12879 h 360609"/>
                <a:gd name="connsiteX3" fmla="*/ 257578 w 321972"/>
                <a:gd name="connsiteY3" fmla="*/ 25758 h 360609"/>
                <a:gd name="connsiteX4" fmla="*/ 321972 w 321972"/>
                <a:gd name="connsiteY4" fmla="*/ 141668 h 360609"/>
                <a:gd name="connsiteX5" fmla="*/ 309093 w 321972"/>
                <a:gd name="connsiteY5" fmla="*/ 193183 h 360609"/>
                <a:gd name="connsiteX6" fmla="*/ 270457 w 321972"/>
                <a:gd name="connsiteY6" fmla="*/ 218941 h 360609"/>
                <a:gd name="connsiteX7" fmla="*/ 244699 w 321972"/>
                <a:gd name="connsiteY7" fmla="*/ 257578 h 360609"/>
                <a:gd name="connsiteX8" fmla="*/ 218941 w 321972"/>
                <a:gd name="connsiteY8" fmla="*/ 360609 h 360609"/>
                <a:gd name="connsiteX9" fmla="*/ 154547 w 321972"/>
                <a:gd name="connsiteY9" fmla="*/ 347730 h 360609"/>
                <a:gd name="connsiteX10" fmla="*/ 115910 w 321972"/>
                <a:gd name="connsiteY10" fmla="*/ 270457 h 360609"/>
                <a:gd name="connsiteX11" fmla="*/ 64395 w 321972"/>
                <a:gd name="connsiteY11" fmla="*/ 103031 h 360609"/>
                <a:gd name="connsiteX12" fmla="*/ 25758 w 321972"/>
                <a:gd name="connsiteY12" fmla="*/ 90152 h 360609"/>
                <a:gd name="connsiteX13" fmla="*/ 25758 w 321972"/>
                <a:gd name="connsiteY13" fmla="*/ 12879 h 360609"/>
                <a:gd name="connsiteX14" fmla="*/ 64395 w 321972"/>
                <a:gd name="connsiteY14" fmla="*/ 0 h 360609"/>
                <a:gd name="connsiteX15" fmla="*/ 103031 w 321972"/>
                <a:gd name="connsiteY15" fmla="*/ 12879 h 360609"/>
                <a:gd name="connsiteX16" fmla="*/ 115910 w 321972"/>
                <a:gd name="connsiteY16" fmla="*/ 51516 h 360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1972" h="360609">
                  <a:moveTo>
                    <a:pt x="115910" y="51516"/>
                  </a:moveTo>
                  <a:lnTo>
                    <a:pt x="115910" y="51516"/>
                  </a:lnTo>
                  <a:cubicBezTo>
                    <a:pt x="150254" y="38637"/>
                    <a:pt x="182854" y="19440"/>
                    <a:pt x="218941" y="12879"/>
                  </a:cubicBezTo>
                  <a:cubicBezTo>
                    <a:pt x="232298" y="10450"/>
                    <a:pt x="247979" y="16159"/>
                    <a:pt x="257578" y="25758"/>
                  </a:cubicBezTo>
                  <a:cubicBezTo>
                    <a:pt x="301862" y="70042"/>
                    <a:pt x="305777" y="93083"/>
                    <a:pt x="321972" y="141668"/>
                  </a:cubicBezTo>
                  <a:cubicBezTo>
                    <a:pt x="317679" y="158840"/>
                    <a:pt x="318911" y="178456"/>
                    <a:pt x="309093" y="193183"/>
                  </a:cubicBezTo>
                  <a:cubicBezTo>
                    <a:pt x="300507" y="206062"/>
                    <a:pt x="281402" y="207996"/>
                    <a:pt x="270457" y="218941"/>
                  </a:cubicBezTo>
                  <a:cubicBezTo>
                    <a:pt x="259512" y="229886"/>
                    <a:pt x="251621" y="243734"/>
                    <a:pt x="244699" y="257578"/>
                  </a:cubicBezTo>
                  <a:cubicBezTo>
                    <a:pt x="231498" y="283980"/>
                    <a:pt x="223840" y="336115"/>
                    <a:pt x="218941" y="360609"/>
                  </a:cubicBezTo>
                  <a:cubicBezTo>
                    <a:pt x="197476" y="356316"/>
                    <a:pt x="173553" y="358590"/>
                    <a:pt x="154547" y="347730"/>
                  </a:cubicBezTo>
                  <a:cubicBezTo>
                    <a:pt x="133987" y="335981"/>
                    <a:pt x="122521" y="290289"/>
                    <a:pt x="115910" y="270457"/>
                  </a:cubicBezTo>
                  <a:cubicBezTo>
                    <a:pt x="105427" y="155146"/>
                    <a:pt x="141245" y="141456"/>
                    <a:pt x="64395" y="103031"/>
                  </a:cubicBezTo>
                  <a:cubicBezTo>
                    <a:pt x="52253" y="96960"/>
                    <a:pt x="38637" y="94445"/>
                    <a:pt x="25758" y="90152"/>
                  </a:cubicBezTo>
                  <a:cubicBezTo>
                    <a:pt x="17172" y="64394"/>
                    <a:pt x="0" y="38637"/>
                    <a:pt x="25758" y="12879"/>
                  </a:cubicBezTo>
                  <a:cubicBezTo>
                    <a:pt x="35357" y="3280"/>
                    <a:pt x="51516" y="4293"/>
                    <a:pt x="64395" y="0"/>
                  </a:cubicBezTo>
                  <a:cubicBezTo>
                    <a:pt x="77274" y="4293"/>
                    <a:pt x="92431" y="4398"/>
                    <a:pt x="103031" y="12879"/>
                  </a:cubicBezTo>
                  <a:cubicBezTo>
                    <a:pt x="115118" y="22549"/>
                    <a:pt x="113764" y="45077"/>
                    <a:pt x="115910" y="51516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 25"/>
            <p:cNvSpPr/>
            <p:nvPr/>
          </p:nvSpPr>
          <p:spPr>
            <a:xfrm>
              <a:off x="3505200" y="3886200"/>
              <a:ext cx="321972" cy="360609"/>
            </a:xfrm>
            <a:custGeom>
              <a:avLst/>
              <a:gdLst>
                <a:gd name="connsiteX0" fmla="*/ 115910 w 321972"/>
                <a:gd name="connsiteY0" fmla="*/ 51516 h 360609"/>
                <a:gd name="connsiteX1" fmla="*/ 115910 w 321972"/>
                <a:gd name="connsiteY1" fmla="*/ 51516 h 360609"/>
                <a:gd name="connsiteX2" fmla="*/ 218941 w 321972"/>
                <a:gd name="connsiteY2" fmla="*/ 12879 h 360609"/>
                <a:gd name="connsiteX3" fmla="*/ 257578 w 321972"/>
                <a:gd name="connsiteY3" fmla="*/ 25758 h 360609"/>
                <a:gd name="connsiteX4" fmla="*/ 321972 w 321972"/>
                <a:gd name="connsiteY4" fmla="*/ 141668 h 360609"/>
                <a:gd name="connsiteX5" fmla="*/ 309093 w 321972"/>
                <a:gd name="connsiteY5" fmla="*/ 193183 h 360609"/>
                <a:gd name="connsiteX6" fmla="*/ 270457 w 321972"/>
                <a:gd name="connsiteY6" fmla="*/ 218941 h 360609"/>
                <a:gd name="connsiteX7" fmla="*/ 244699 w 321972"/>
                <a:gd name="connsiteY7" fmla="*/ 257578 h 360609"/>
                <a:gd name="connsiteX8" fmla="*/ 218941 w 321972"/>
                <a:gd name="connsiteY8" fmla="*/ 360609 h 360609"/>
                <a:gd name="connsiteX9" fmla="*/ 154547 w 321972"/>
                <a:gd name="connsiteY9" fmla="*/ 347730 h 360609"/>
                <a:gd name="connsiteX10" fmla="*/ 115910 w 321972"/>
                <a:gd name="connsiteY10" fmla="*/ 270457 h 360609"/>
                <a:gd name="connsiteX11" fmla="*/ 64395 w 321972"/>
                <a:gd name="connsiteY11" fmla="*/ 103031 h 360609"/>
                <a:gd name="connsiteX12" fmla="*/ 25758 w 321972"/>
                <a:gd name="connsiteY12" fmla="*/ 90152 h 360609"/>
                <a:gd name="connsiteX13" fmla="*/ 25758 w 321972"/>
                <a:gd name="connsiteY13" fmla="*/ 12879 h 360609"/>
                <a:gd name="connsiteX14" fmla="*/ 64395 w 321972"/>
                <a:gd name="connsiteY14" fmla="*/ 0 h 360609"/>
                <a:gd name="connsiteX15" fmla="*/ 103031 w 321972"/>
                <a:gd name="connsiteY15" fmla="*/ 12879 h 360609"/>
                <a:gd name="connsiteX16" fmla="*/ 115910 w 321972"/>
                <a:gd name="connsiteY16" fmla="*/ 51516 h 360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1972" h="360609">
                  <a:moveTo>
                    <a:pt x="115910" y="51516"/>
                  </a:moveTo>
                  <a:lnTo>
                    <a:pt x="115910" y="51516"/>
                  </a:lnTo>
                  <a:cubicBezTo>
                    <a:pt x="150254" y="38637"/>
                    <a:pt x="182854" y="19440"/>
                    <a:pt x="218941" y="12879"/>
                  </a:cubicBezTo>
                  <a:cubicBezTo>
                    <a:pt x="232298" y="10450"/>
                    <a:pt x="247979" y="16159"/>
                    <a:pt x="257578" y="25758"/>
                  </a:cubicBezTo>
                  <a:cubicBezTo>
                    <a:pt x="301862" y="70042"/>
                    <a:pt x="305777" y="93083"/>
                    <a:pt x="321972" y="141668"/>
                  </a:cubicBezTo>
                  <a:cubicBezTo>
                    <a:pt x="317679" y="158840"/>
                    <a:pt x="318911" y="178456"/>
                    <a:pt x="309093" y="193183"/>
                  </a:cubicBezTo>
                  <a:cubicBezTo>
                    <a:pt x="300507" y="206062"/>
                    <a:pt x="281402" y="207996"/>
                    <a:pt x="270457" y="218941"/>
                  </a:cubicBezTo>
                  <a:cubicBezTo>
                    <a:pt x="259512" y="229886"/>
                    <a:pt x="251621" y="243734"/>
                    <a:pt x="244699" y="257578"/>
                  </a:cubicBezTo>
                  <a:cubicBezTo>
                    <a:pt x="231498" y="283980"/>
                    <a:pt x="223840" y="336115"/>
                    <a:pt x="218941" y="360609"/>
                  </a:cubicBezTo>
                  <a:cubicBezTo>
                    <a:pt x="197476" y="356316"/>
                    <a:pt x="173553" y="358590"/>
                    <a:pt x="154547" y="347730"/>
                  </a:cubicBezTo>
                  <a:cubicBezTo>
                    <a:pt x="133987" y="335981"/>
                    <a:pt x="122521" y="290289"/>
                    <a:pt x="115910" y="270457"/>
                  </a:cubicBezTo>
                  <a:cubicBezTo>
                    <a:pt x="105427" y="155146"/>
                    <a:pt x="141245" y="141456"/>
                    <a:pt x="64395" y="103031"/>
                  </a:cubicBezTo>
                  <a:cubicBezTo>
                    <a:pt x="52253" y="96960"/>
                    <a:pt x="38637" y="94445"/>
                    <a:pt x="25758" y="90152"/>
                  </a:cubicBezTo>
                  <a:cubicBezTo>
                    <a:pt x="17172" y="64394"/>
                    <a:pt x="0" y="38637"/>
                    <a:pt x="25758" y="12879"/>
                  </a:cubicBezTo>
                  <a:cubicBezTo>
                    <a:pt x="35357" y="3280"/>
                    <a:pt x="51516" y="4293"/>
                    <a:pt x="64395" y="0"/>
                  </a:cubicBezTo>
                  <a:cubicBezTo>
                    <a:pt x="77274" y="4293"/>
                    <a:pt x="92431" y="4398"/>
                    <a:pt x="103031" y="12879"/>
                  </a:cubicBezTo>
                  <a:cubicBezTo>
                    <a:pt x="115118" y="22549"/>
                    <a:pt x="113764" y="45077"/>
                    <a:pt x="115910" y="51516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 26"/>
            <p:cNvSpPr/>
            <p:nvPr/>
          </p:nvSpPr>
          <p:spPr>
            <a:xfrm>
              <a:off x="3429000" y="4419600"/>
              <a:ext cx="321972" cy="360609"/>
            </a:xfrm>
            <a:custGeom>
              <a:avLst/>
              <a:gdLst>
                <a:gd name="connsiteX0" fmla="*/ 115910 w 321972"/>
                <a:gd name="connsiteY0" fmla="*/ 51516 h 360609"/>
                <a:gd name="connsiteX1" fmla="*/ 115910 w 321972"/>
                <a:gd name="connsiteY1" fmla="*/ 51516 h 360609"/>
                <a:gd name="connsiteX2" fmla="*/ 218941 w 321972"/>
                <a:gd name="connsiteY2" fmla="*/ 12879 h 360609"/>
                <a:gd name="connsiteX3" fmla="*/ 257578 w 321972"/>
                <a:gd name="connsiteY3" fmla="*/ 25758 h 360609"/>
                <a:gd name="connsiteX4" fmla="*/ 321972 w 321972"/>
                <a:gd name="connsiteY4" fmla="*/ 141668 h 360609"/>
                <a:gd name="connsiteX5" fmla="*/ 309093 w 321972"/>
                <a:gd name="connsiteY5" fmla="*/ 193183 h 360609"/>
                <a:gd name="connsiteX6" fmla="*/ 270457 w 321972"/>
                <a:gd name="connsiteY6" fmla="*/ 218941 h 360609"/>
                <a:gd name="connsiteX7" fmla="*/ 244699 w 321972"/>
                <a:gd name="connsiteY7" fmla="*/ 257578 h 360609"/>
                <a:gd name="connsiteX8" fmla="*/ 218941 w 321972"/>
                <a:gd name="connsiteY8" fmla="*/ 360609 h 360609"/>
                <a:gd name="connsiteX9" fmla="*/ 154547 w 321972"/>
                <a:gd name="connsiteY9" fmla="*/ 347730 h 360609"/>
                <a:gd name="connsiteX10" fmla="*/ 115910 w 321972"/>
                <a:gd name="connsiteY10" fmla="*/ 270457 h 360609"/>
                <a:gd name="connsiteX11" fmla="*/ 64395 w 321972"/>
                <a:gd name="connsiteY11" fmla="*/ 103031 h 360609"/>
                <a:gd name="connsiteX12" fmla="*/ 25758 w 321972"/>
                <a:gd name="connsiteY12" fmla="*/ 90152 h 360609"/>
                <a:gd name="connsiteX13" fmla="*/ 25758 w 321972"/>
                <a:gd name="connsiteY13" fmla="*/ 12879 h 360609"/>
                <a:gd name="connsiteX14" fmla="*/ 64395 w 321972"/>
                <a:gd name="connsiteY14" fmla="*/ 0 h 360609"/>
                <a:gd name="connsiteX15" fmla="*/ 103031 w 321972"/>
                <a:gd name="connsiteY15" fmla="*/ 12879 h 360609"/>
                <a:gd name="connsiteX16" fmla="*/ 115910 w 321972"/>
                <a:gd name="connsiteY16" fmla="*/ 51516 h 360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1972" h="360609">
                  <a:moveTo>
                    <a:pt x="115910" y="51516"/>
                  </a:moveTo>
                  <a:lnTo>
                    <a:pt x="115910" y="51516"/>
                  </a:lnTo>
                  <a:cubicBezTo>
                    <a:pt x="150254" y="38637"/>
                    <a:pt x="182854" y="19440"/>
                    <a:pt x="218941" y="12879"/>
                  </a:cubicBezTo>
                  <a:cubicBezTo>
                    <a:pt x="232298" y="10450"/>
                    <a:pt x="247979" y="16159"/>
                    <a:pt x="257578" y="25758"/>
                  </a:cubicBezTo>
                  <a:cubicBezTo>
                    <a:pt x="301862" y="70042"/>
                    <a:pt x="305777" y="93083"/>
                    <a:pt x="321972" y="141668"/>
                  </a:cubicBezTo>
                  <a:cubicBezTo>
                    <a:pt x="317679" y="158840"/>
                    <a:pt x="318911" y="178456"/>
                    <a:pt x="309093" y="193183"/>
                  </a:cubicBezTo>
                  <a:cubicBezTo>
                    <a:pt x="300507" y="206062"/>
                    <a:pt x="281402" y="207996"/>
                    <a:pt x="270457" y="218941"/>
                  </a:cubicBezTo>
                  <a:cubicBezTo>
                    <a:pt x="259512" y="229886"/>
                    <a:pt x="251621" y="243734"/>
                    <a:pt x="244699" y="257578"/>
                  </a:cubicBezTo>
                  <a:cubicBezTo>
                    <a:pt x="231498" y="283980"/>
                    <a:pt x="223840" y="336115"/>
                    <a:pt x="218941" y="360609"/>
                  </a:cubicBezTo>
                  <a:cubicBezTo>
                    <a:pt x="197476" y="356316"/>
                    <a:pt x="173553" y="358590"/>
                    <a:pt x="154547" y="347730"/>
                  </a:cubicBezTo>
                  <a:cubicBezTo>
                    <a:pt x="133987" y="335981"/>
                    <a:pt x="122521" y="290289"/>
                    <a:pt x="115910" y="270457"/>
                  </a:cubicBezTo>
                  <a:cubicBezTo>
                    <a:pt x="105427" y="155146"/>
                    <a:pt x="141245" y="141456"/>
                    <a:pt x="64395" y="103031"/>
                  </a:cubicBezTo>
                  <a:cubicBezTo>
                    <a:pt x="52253" y="96960"/>
                    <a:pt x="38637" y="94445"/>
                    <a:pt x="25758" y="90152"/>
                  </a:cubicBezTo>
                  <a:cubicBezTo>
                    <a:pt x="17172" y="64394"/>
                    <a:pt x="0" y="38637"/>
                    <a:pt x="25758" y="12879"/>
                  </a:cubicBezTo>
                  <a:cubicBezTo>
                    <a:pt x="35357" y="3280"/>
                    <a:pt x="51516" y="4293"/>
                    <a:pt x="64395" y="0"/>
                  </a:cubicBezTo>
                  <a:cubicBezTo>
                    <a:pt x="77274" y="4293"/>
                    <a:pt x="92431" y="4398"/>
                    <a:pt x="103031" y="12879"/>
                  </a:cubicBezTo>
                  <a:cubicBezTo>
                    <a:pt x="115118" y="22549"/>
                    <a:pt x="113764" y="45077"/>
                    <a:pt x="115910" y="51516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3810000" y="4343400"/>
              <a:ext cx="321972" cy="360609"/>
            </a:xfrm>
            <a:custGeom>
              <a:avLst/>
              <a:gdLst>
                <a:gd name="connsiteX0" fmla="*/ 115910 w 321972"/>
                <a:gd name="connsiteY0" fmla="*/ 51516 h 360609"/>
                <a:gd name="connsiteX1" fmla="*/ 115910 w 321972"/>
                <a:gd name="connsiteY1" fmla="*/ 51516 h 360609"/>
                <a:gd name="connsiteX2" fmla="*/ 218941 w 321972"/>
                <a:gd name="connsiteY2" fmla="*/ 12879 h 360609"/>
                <a:gd name="connsiteX3" fmla="*/ 257578 w 321972"/>
                <a:gd name="connsiteY3" fmla="*/ 25758 h 360609"/>
                <a:gd name="connsiteX4" fmla="*/ 321972 w 321972"/>
                <a:gd name="connsiteY4" fmla="*/ 141668 h 360609"/>
                <a:gd name="connsiteX5" fmla="*/ 309093 w 321972"/>
                <a:gd name="connsiteY5" fmla="*/ 193183 h 360609"/>
                <a:gd name="connsiteX6" fmla="*/ 270457 w 321972"/>
                <a:gd name="connsiteY6" fmla="*/ 218941 h 360609"/>
                <a:gd name="connsiteX7" fmla="*/ 244699 w 321972"/>
                <a:gd name="connsiteY7" fmla="*/ 257578 h 360609"/>
                <a:gd name="connsiteX8" fmla="*/ 218941 w 321972"/>
                <a:gd name="connsiteY8" fmla="*/ 360609 h 360609"/>
                <a:gd name="connsiteX9" fmla="*/ 154547 w 321972"/>
                <a:gd name="connsiteY9" fmla="*/ 347730 h 360609"/>
                <a:gd name="connsiteX10" fmla="*/ 115910 w 321972"/>
                <a:gd name="connsiteY10" fmla="*/ 270457 h 360609"/>
                <a:gd name="connsiteX11" fmla="*/ 64395 w 321972"/>
                <a:gd name="connsiteY11" fmla="*/ 103031 h 360609"/>
                <a:gd name="connsiteX12" fmla="*/ 25758 w 321972"/>
                <a:gd name="connsiteY12" fmla="*/ 90152 h 360609"/>
                <a:gd name="connsiteX13" fmla="*/ 25758 w 321972"/>
                <a:gd name="connsiteY13" fmla="*/ 12879 h 360609"/>
                <a:gd name="connsiteX14" fmla="*/ 64395 w 321972"/>
                <a:gd name="connsiteY14" fmla="*/ 0 h 360609"/>
                <a:gd name="connsiteX15" fmla="*/ 103031 w 321972"/>
                <a:gd name="connsiteY15" fmla="*/ 12879 h 360609"/>
                <a:gd name="connsiteX16" fmla="*/ 115910 w 321972"/>
                <a:gd name="connsiteY16" fmla="*/ 51516 h 360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1972" h="360609">
                  <a:moveTo>
                    <a:pt x="115910" y="51516"/>
                  </a:moveTo>
                  <a:lnTo>
                    <a:pt x="115910" y="51516"/>
                  </a:lnTo>
                  <a:cubicBezTo>
                    <a:pt x="150254" y="38637"/>
                    <a:pt x="182854" y="19440"/>
                    <a:pt x="218941" y="12879"/>
                  </a:cubicBezTo>
                  <a:cubicBezTo>
                    <a:pt x="232298" y="10450"/>
                    <a:pt x="247979" y="16159"/>
                    <a:pt x="257578" y="25758"/>
                  </a:cubicBezTo>
                  <a:cubicBezTo>
                    <a:pt x="301862" y="70042"/>
                    <a:pt x="305777" y="93083"/>
                    <a:pt x="321972" y="141668"/>
                  </a:cubicBezTo>
                  <a:cubicBezTo>
                    <a:pt x="317679" y="158840"/>
                    <a:pt x="318911" y="178456"/>
                    <a:pt x="309093" y="193183"/>
                  </a:cubicBezTo>
                  <a:cubicBezTo>
                    <a:pt x="300507" y="206062"/>
                    <a:pt x="281402" y="207996"/>
                    <a:pt x="270457" y="218941"/>
                  </a:cubicBezTo>
                  <a:cubicBezTo>
                    <a:pt x="259512" y="229886"/>
                    <a:pt x="251621" y="243734"/>
                    <a:pt x="244699" y="257578"/>
                  </a:cubicBezTo>
                  <a:cubicBezTo>
                    <a:pt x="231498" y="283980"/>
                    <a:pt x="223840" y="336115"/>
                    <a:pt x="218941" y="360609"/>
                  </a:cubicBezTo>
                  <a:cubicBezTo>
                    <a:pt x="197476" y="356316"/>
                    <a:pt x="173553" y="358590"/>
                    <a:pt x="154547" y="347730"/>
                  </a:cubicBezTo>
                  <a:cubicBezTo>
                    <a:pt x="133987" y="335981"/>
                    <a:pt x="122521" y="290289"/>
                    <a:pt x="115910" y="270457"/>
                  </a:cubicBezTo>
                  <a:cubicBezTo>
                    <a:pt x="105427" y="155146"/>
                    <a:pt x="141245" y="141456"/>
                    <a:pt x="64395" y="103031"/>
                  </a:cubicBezTo>
                  <a:cubicBezTo>
                    <a:pt x="52253" y="96960"/>
                    <a:pt x="38637" y="94445"/>
                    <a:pt x="25758" y="90152"/>
                  </a:cubicBezTo>
                  <a:cubicBezTo>
                    <a:pt x="17172" y="64394"/>
                    <a:pt x="0" y="38637"/>
                    <a:pt x="25758" y="12879"/>
                  </a:cubicBezTo>
                  <a:cubicBezTo>
                    <a:pt x="35357" y="3280"/>
                    <a:pt x="51516" y="4293"/>
                    <a:pt x="64395" y="0"/>
                  </a:cubicBezTo>
                  <a:cubicBezTo>
                    <a:pt x="77274" y="4293"/>
                    <a:pt x="92431" y="4398"/>
                    <a:pt x="103031" y="12879"/>
                  </a:cubicBezTo>
                  <a:cubicBezTo>
                    <a:pt x="115118" y="22549"/>
                    <a:pt x="113764" y="45077"/>
                    <a:pt x="115910" y="51516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0" name="Straight Connector 29"/>
          <p:cNvCxnSpPr/>
          <p:nvPr/>
        </p:nvCxnSpPr>
        <p:spPr>
          <a:xfrm rot="5400000">
            <a:off x="1371600" y="2819400"/>
            <a:ext cx="2971800" cy="838200"/>
          </a:xfrm>
          <a:prstGeom prst="line">
            <a:avLst/>
          </a:prstGeom>
          <a:ln w="38100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600200" y="2362200"/>
            <a:ext cx="2971800" cy="190500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295400" y="3429000"/>
            <a:ext cx="3733800" cy="152400"/>
          </a:xfrm>
          <a:prstGeom prst="line">
            <a:avLst/>
          </a:prstGeom>
          <a:ln w="38100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5334000" y="1447800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1. Name: </a:t>
            </a:r>
            <a:r>
              <a:rPr lang="en-US" sz="2400" dirty="0" smtClean="0">
                <a:solidFill>
                  <a:srgbClr val="00B050"/>
                </a:solidFill>
              </a:rPr>
              <a:t>Fluffy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334000" y="1824335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2. Name: </a:t>
            </a:r>
            <a:r>
              <a:rPr lang="en-US" sz="2400" dirty="0" smtClean="0">
                <a:solidFill>
                  <a:srgbClr val="FF0000"/>
                </a:solidFill>
              </a:rPr>
              <a:t>x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334000" y="2209800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3. Name: </a:t>
            </a:r>
            <a:r>
              <a:rPr lang="en-US" sz="2400" dirty="0" smtClean="0">
                <a:solidFill>
                  <a:srgbClr val="00B050"/>
                </a:solidFill>
              </a:rPr>
              <a:t>Metal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410200" y="2586335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…</a:t>
            </a:r>
            <a:endParaRPr lang="en-US" sz="2400" dirty="0">
              <a:solidFill>
                <a:srgbClr val="00B050"/>
              </a:solidFill>
            </a:endParaRPr>
          </a:p>
        </p:txBody>
      </p:sp>
      <p:grpSp>
        <p:nvGrpSpPr>
          <p:cNvPr id="33" name="Group 39"/>
          <p:cNvGrpSpPr/>
          <p:nvPr/>
        </p:nvGrpSpPr>
        <p:grpSpPr>
          <a:xfrm>
            <a:off x="6096000" y="4724400"/>
            <a:ext cx="2515395" cy="1752600"/>
            <a:chOff x="1066006" y="1753394"/>
            <a:chExt cx="3174025" cy="3124994"/>
          </a:xfrm>
        </p:grpSpPr>
        <p:cxnSp>
          <p:nvCxnSpPr>
            <p:cNvPr id="35" name="Straight Arrow Connector 34"/>
            <p:cNvCxnSpPr/>
            <p:nvPr/>
          </p:nvCxnSpPr>
          <p:spPr>
            <a:xfrm>
              <a:off x="1066800" y="4876799"/>
              <a:ext cx="3173231" cy="158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rot="5400000" flipH="1" flipV="1">
              <a:off x="-495300" y="3314700"/>
              <a:ext cx="3124200" cy="158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Oval 64"/>
          <p:cNvSpPr/>
          <p:nvPr/>
        </p:nvSpPr>
        <p:spPr>
          <a:xfrm>
            <a:off x="6477000" y="5181600"/>
            <a:ext cx="304800" cy="3048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7086600" y="5181600"/>
            <a:ext cx="304800" cy="3048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7620000" y="5791200"/>
            <a:ext cx="304800" cy="3048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8" name="Straight Connector 67"/>
          <p:cNvCxnSpPr/>
          <p:nvPr/>
        </p:nvCxnSpPr>
        <p:spPr>
          <a:xfrm>
            <a:off x="1524000" y="2590800"/>
            <a:ext cx="3352800" cy="152400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Oval 70"/>
          <p:cNvSpPr/>
          <p:nvPr/>
        </p:nvSpPr>
        <p:spPr>
          <a:xfrm>
            <a:off x="7391400" y="6096000"/>
            <a:ext cx="304800" cy="3048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6096000" y="4038600"/>
            <a:ext cx="236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Mixture of Probabilistic PCA</a:t>
            </a:r>
          </a:p>
        </p:txBody>
      </p:sp>
      <p:pic>
        <p:nvPicPr>
          <p:cNvPr id="46" name="Picture 45" descr="first_page3.pdf"/>
          <p:cNvPicPr>
            <a:picLocks noChangeAspect="1"/>
          </p:cNvPicPr>
          <p:nvPr/>
        </p:nvPicPr>
        <p:blipFill>
          <a:blip r:embed="rId2"/>
          <a:srcRect l="84615" t="1494" r="5622" b="71615"/>
          <a:stretch>
            <a:fillRect/>
          </a:stretch>
        </p:blipFill>
        <p:spPr>
          <a:xfrm>
            <a:off x="7467600" y="1219200"/>
            <a:ext cx="685800" cy="1371600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7235020" y="6557717"/>
            <a:ext cx="2113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A6A6A6"/>
                </a:solidFill>
              </a:rPr>
              <a:t>Slide: Devi Parikh</a:t>
            </a:r>
            <a:endParaRPr lang="en-US" sz="14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4996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  <p:bldP spid="65" grpId="0" animBg="1"/>
      <p:bldP spid="66" grpId="0" animBg="1"/>
      <p:bldP spid="67" grpId="0" animBg="1"/>
      <p:bldP spid="71" grpId="0" animBg="1"/>
      <p:bldP spid="45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Interactive System</a:t>
            </a:r>
            <a:endParaRPr lang="en-US" dirty="0"/>
          </a:p>
        </p:txBody>
      </p:sp>
      <p:pic>
        <p:nvPicPr>
          <p:cNvPr id="4" name="Picture 3" descr="first_page3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00200"/>
            <a:ext cx="7024313" cy="51006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35020" y="6557717"/>
            <a:ext cx="2113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A6A6A6"/>
                </a:solidFill>
              </a:rPr>
              <a:t>Slide: Devi Parikh</a:t>
            </a:r>
            <a:endParaRPr lang="en-US" sz="14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65153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</a:t>
            </a:r>
            <a:endParaRPr lang="en-US" dirty="0"/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Annotate </a:t>
            </a:r>
            <a:r>
              <a:rPr lang="en-US" i="1" dirty="0" smtClean="0"/>
              <a:t>all</a:t>
            </a:r>
            <a:r>
              <a:rPr lang="en-US" dirty="0" smtClean="0"/>
              <a:t> candidates off-line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0" y="2438400"/>
            <a:ext cx="9144000" cy="2514600"/>
            <a:chOff x="0" y="2438400"/>
            <a:chExt cx="9144000" cy="2514600"/>
          </a:xfrm>
        </p:grpSpPr>
        <p:pic>
          <p:nvPicPr>
            <p:cNvPr id="37" name="Picture 36" descr="awa_color.pdf"/>
            <p:cNvPicPr preferRelativeResize="0"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919581"/>
              <a:ext cx="9144000" cy="2033419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0" y="2438400"/>
              <a:ext cx="914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“Black”</a:t>
              </a:r>
              <a:endParaRPr lang="en-US" sz="2400" dirty="0"/>
            </a:p>
          </p:txBody>
        </p:sp>
      </p:grpSp>
      <p:pic>
        <p:nvPicPr>
          <p:cNvPr id="50" name="Picture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6261100"/>
            <a:ext cx="3238500" cy="520700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2514600" y="6305490"/>
            <a:ext cx="4204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… ~25000 responses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6550223"/>
            <a:ext cx="2113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A6A6A6"/>
                </a:solidFill>
              </a:rPr>
              <a:t>Slide: Devi Parikh</a:t>
            </a:r>
            <a:endParaRPr lang="en-US" sz="14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3781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</a:t>
            </a:r>
            <a:endParaRPr lang="en-US" dirty="0"/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Annotate </a:t>
            </a:r>
            <a:r>
              <a:rPr lang="en-US" i="1" dirty="0" smtClean="0"/>
              <a:t>all</a:t>
            </a:r>
            <a:r>
              <a:rPr lang="en-US" dirty="0" smtClean="0"/>
              <a:t> candidates off-line</a:t>
            </a:r>
          </a:p>
        </p:txBody>
      </p:sp>
      <p:grpSp>
        <p:nvGrpSpPr>
          <p:cNvPr id="2" name="Group 35"/>
          <p:cNvGrpSpPr>
            <a:grpSpLocks noChangeAspect="1"/>
          </p:cNvGrpSpPr>
          <p:nvPr/>
        </p:nvGrpSpPr>
        <p:grpSpPr>
          <a:xfrm>
            <a:off x="-76200" y="2362200"/>
            <a:ext cx="9220199" cy="2551210"/>
            <a:chOff x="22413367" y="13233761"/>
            <a:chExt cx="14414799" cy="3988545"/>
          </a:xfrm>
        </p:grpSpPr>
        <p:pic>
          <p:nvPicPr>
            <p:cNvPr id="38" name="Picture 37" descr="awa_gist.pdf"/>
            <p:cNvPicPr preferRelativeResize="0"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532496" y="14067675"/>
              <a:ext cx="14295670" cy="315463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22413367" y="13233761"/>
              <a:ext cx="14295670" cy="721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“Spotted”</a:t>
              </a:r>
              <a:endParaRPr lang="en-US" sz="2400" dirty="0"/>
            </a:p>
          </p:txBody>
        </p:sp>
      </p:grpSp>
      <p:pic>
        <p:nvPicPr>
          <p:cNvPr id="50" name="Picture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6261100"/>
            <a:ext cx="3238500" cy="520700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2514600" y="6305490"/>
            <a:ext cx="4204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… ~25000 responses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6550223"/>
            <a:ext cx="2113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A6A6A6"/>
                </a:solidFill>
              </a:rPr>
              <a:t>Slide: Devi Parikh</a:t>
            </a:r>
            <a:endParaRPr lang="en-US" sz="14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45043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92591" y="2891134"/>
            <a:ext cx="7376531" cy="392510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7351"/>
            <a:ext cx="9144000" cy="699913"/>
          </a:xfrm>
        </p:spPr>
        <p:txBody>
          <a:bodyPr>
            <a:normAutofit fontScale="90000"/>
          </a:bodyPr>
          <a:lstStyle/>
          <a:p>
            <a:r>
              <a:rPr lang="en-US" sz="4800" dirty="0" smtClean="0"/>
              <a:t>How can we discover attributes?</a:t>
            </a:r>
            <a:endParaRPr lang="en-US" sz="4800" dirty="0"/>
          </a:p>
        </p:txBody>
      </p:sp>
      <p:pic>
        <p:nvPicPr>
          <p:cNvPr id="5" name="Picture 4" descr="posneg.eps"/>
          <p:cNvPicPr>
            <a:picLocks noChangeAspect="1"/>
          </p:cNvPicPr>
          <p:nvPr/>
        </p:nvPicPr>
        <p:blipFill rotWithShape="1">
          <a:blip r:embed="rId3"/>
          <a:srcRect r="51334"/>
          <a:stretch/>
        </p:blipFill>
        <p:spPr>
          <a:xfrm>
            <a:off x="977760" y="3008257"/>
            <a:ext cx="7119360" cy="3807978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55680" y="737768"/>
            <a:ext cx="8432640" cy="3439081"/>
          </a:xfrm>
        </p:spPr>
        <p:txBody>
          <a:bodyPr/>
          <a:lstStyle/>
          <a:p>
            <a:endParaRPr dirty="0"/>
          </a:p>
          <a:p>
            <a:r>
              <a:rPr lang="en-US" sz="2200" dirty="0"/>
              <a:t>1. Use commonly occurring phrases as hypothesized attributes</a:t>
            </a:r>
          </a:p>
          <a:p>
            <a:r>
              <a:rPr lang="en-US" sz="2200" dirty="0"/>
              <a:t>2. Train classifier to recognize images for each phrase</a:t>
            </a:r>
          </a:p>
          <a:p>
            <a:r>
              <a:rPr lang="en-US" sz="2200" dirty="0"/>
              <a:t>3. High accuracy on held-out data </a:t>
            </a:r>
            <a:r>
              <a:rPr lang="en-US" sz="2200" dirty="0">
                <a:sym typeface="Wingdings"/>
              </a:rPr>
              <a:t> </a:t>
            </a:r>
            <a:r>
              <a:rPr lang="en-US" sz="2200" dirty="0"/>
              <a:t>visual attribute</a:t>
            </a:r>
          </a:p>
          <a:p>
            <a:endParaRPr lang="en-US" sz="2200" dirty="0"/>
          </a:p>
        </p:txBody>
      </p:sp>
      <p:pic>
        <p:nvPicPr>
          <p:cNvPr id="6" name="Picture 5" descr="posneg.eps"/>
          <p:cNvPicPr>
            <a:picLocks noChangeAspect="1"/>
          </p:cNvPicPr>
          <p:nvPr/>
        </p:nvPicPr>
        <p:blipFill rotWithShape="1">
          <a:blip r:embed="rId3"/>
          <a:srcRect l="50920"/>
          <a:stretch/>
        </p:blipFill>
        <p:spPr>
          <a:xfrm>
            <a:off x="892591" y="3036086"/>
            <a:ext cx="6997168" cy="371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24559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</a:t>
            </a:r>
            <a:endParaRPr lang="en-US" dirty="0"/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Annotate </a:t>
            </a:r>
            <a:r>
              <a:rPr lang="en-US" i="1" dirty="0" smtClean="0"/>
              <a:t>all</a:t>
            </a:r>
            <a:r>
              <a:rPr lang="en-US" dirty="0" smtClean="0"/>
              <a:t> candidates off-line</a:t>
            </a:r>
          </a:p>
        </p:txBody>
      </p:sp>
      <p:grpSp>
        <p:nvGrpSpPr>
          <p:cNvPr id="2" name="Group 35"/>
          <p:cNvGrpSpPr>
            <a:grpSpLocks noChangeAspect="1"/>
          </p:cNvGrpSpPr>
          <p:nvPr/>
        </p:nvGrpSpPr>
        <p:grpSpPr>
          <a:xfrm>
            <a:off x="-1" y="2438399"/>
            <a:ext cx="9144001" cy="2492716"/>
            <a:chOff x="29659845" y="15031446"/>
            <a:chExt cx="14295671" cy="3897096"/>
          </a:xfrm>
        </p:grpSpPr>
        <p:pic>
          <p:nvPicPr>
            <p:cNvPr id="41" name="Picture 40" descr="osr_gist.pdf"/>
            <p:cNvPicPr preferRelativeResize="0"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659845" y="15769501"/>
              <a:ext cx="14295669" cy="3159041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29659847" y="15031446"/>
              <a:ext cx="14295669" cy="721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“Congested”</a:t>
              </a:r>
              <a:endParaRPr lang="en-US" sz="2400" dirty="0"/>
            </a:p>
          </p:txBody>
        </p:sp>
      </p:grpSp>
      <p:pic>
        <p:nvPicPr>
          <p:cNvPr id="50" name="Picture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6261100"/>
            <a:ext cx="3238500" cy="520700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2514600" y="6305490"/>
            <a:ext cx="4204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… ~25000 responses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6550223"/>
            <a:ext cx="2113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A6A6A6"/>
                </a:solidFill>
              </a:rPr>
              <a:t>Slide: Devi Parikh</a:t>
            </a:r>
            <a:endParaRPr lang="en-US" sz="14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3890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5" name="Picture 4" descr="num_named_acc_3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406" y="2514600"/>
            <a:ext cx="8735994" cy="2667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1828800"/>
            <a:ext cx="94577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Comparing to discriminative-only baseline</a:t>
            </a:r>
            <a:endParaRPr lang="en-US" sz="2200" dirty="0"/>
          </a:p>
        </p:txBody>
      </p:sp>
      <p:sp>
        <p:nvSpPr>
          <p:cNvPr id="6" name="TextBox 5"/>
          <p:cNvSpPr txBox="1"/>
          <p:nvPr/>
        </p:nvSpPr>
        <p:spPr>
          <a:xfrm>
            <a:off x="7235020" y="6557717"/>
            <a:ext cx="2113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A6A6A6"/>
                </a:solidFill>
              </a:rPr>
              <a:t>Slide: Devi Parikh</a:t>
            </a:r>
            <a:endParaRPr lang="en-US" sz="14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8391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0" y="1828800"/>
            <a:ext cx="9457727" cy="3142292"/>
            <a:chOff x="10435212" y="26687876"/>
            <a:chExt cx="9457727" cy="3142292"/>
          </a:xfrm>
        </p:grpSpPr>
        <p:pic>
          <p:nvPicPr>
            <p:cNvPr id="4" name="Picture 3" descr="nameability_only_compact.pd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127972" y="27731620"/>
              <a:ext cx="8000721" cy="2098548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0435212" y="26687876"/>
              <a:ext cx="945772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smtClean="0"/>
                <a:t>Comparing to descriptive-only baseline</a:t>
              </a:r>
              <a:endParaRPr lang="en-US" sz="2200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7235020" y="6557717"/>
            <a:ext cx="2113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A6A6A6"/>
                </a:solidFill>
              </a:rPr>
              <a:t>Slide: Devi Parikh</a:t>
            </a:r>
            <a:endParaRPr lang="en-US" sz="14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22129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Local Discovered Attributes</a:t>
            </a:r>
            <a:endParaRPr lang="en-US" dirty="0"/>
          </a:p>
        </p:txBody>
      </p:sp>
      <p:pic>
        <p:nvPicPr>
          <p:cNvPr id="9" name="Content Placeholder 8" descr="iterative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-43283" b="-43283"/>
          <a:stretch>
            <a:fillRect/>
          </a:stretch>
        </p:blipFill>
        <p:spPr/>
      </p:pic>
      <p:sp>
        <p:nvSpPr>
          <p:cNvPr id="3" name="Rectangle 2"/>
          <p:cNvSpPr/>
          <p:nvPr/>
        </p:nvSpPr>
        <p:spPr>
          <a:xfrm>
            <a:off x="21516" y="6134265"/>
            <a:ext cx="101533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K. </a:t>
            </a:r>
            <a:r>
              <a:rPr lang="en-US" dirty="0" err="1"/>
              <a:t>Duan</a:t>
            </a:r>
            <a:r>
              <a:rPr lang="en-US" dirty="0"/>
              <a:t>, D. Parikh, D. Crandall and K. </a:t>
            </a:r>
            <a:r>
              <a:rPr lang="en-US" dirty="0" err="1"/>
              <a:t>Grauman</a:t>
            </a:r>
            <a:endParaRPr lang="en-US" dirty="0"/>
          </a:p>
          <a:p>
            <a:r>
              <a:rPr lang="en-US" dirty="0"/>
              <a:t>       Discovering Localized Attributes for Fine-grained </a:t>
            </a:r>
            <a:r>
              <a:rPr lang="en-US" dirty="0" smtClean="0"/>
              <a:t>Recognition, CVPR12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7706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model2-e1339644118700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-2286" r="-2286"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21516" y="6134265"/>
            <a:ext cx="101533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K. </a:t>
            </a:r>
            <a:r>
              <a:rPr lang="en-US" dirty="0" err="1"/>
              <a:t>Duan</a:t>
            </a:r>
            <a:r>
              <a:rPr lang="en-US" dirty="0"/>
              <a:t>, D. Parikh, D. Crandall and K. </a:t>
            </a:r>
            <a:r>
              <a:rPr lang="en-US" dirty="0" err="1"/>
              <a:t>Grauman</a:t>
            </a:r>
            <a:endParaRPr lang="en-US" dirty="0"/>
          </a:p>
          <a:p>
            <a:r>
              <a:rPr lang="en-US" dirty="0"/>
              <a:t>       Discovering Localized Attributes for Fine-grained </a:t>
            </a:r>
            <a:r>
              <a:rPr lang="en-US" dirty="0" smtClean="0"/>
              <a:t>Recognition, CVPR12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4832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overview_short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573" r="1573"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21516" y="6134265"/>
            <a:ext cx="101533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K. </a:t>
            </a:r>
            <a:r>
              <a:rPr lang="en-US" dirty="0" err="1"/>
              <a:t>Duan</a:t>
            </a:r>
            <a:r>
              <a:rPr lang="en-US" dirty="0"/>
              <a:t>, D. Parikh, D. Crandall and K. </a:t>
            </a:r>
            <a:r>
              <a:rPr lang="en-US" dirty="0" err="1"/>
              <a:t>Grauman</a:t>
            </a:r>
            <a:endParaRPr lang="en-US" dirty="0"/>
          </a:p>
          <a:p>
            <a:r>
              <a:rPr lang="en-US" dirty="0"/>
              <a:t>       Discovering Localized Attributes for Fine-grained </a:t>
            </a:r>
            <a:r>
              <a:rPr lang="en-US" dirty="0" smtClean="0"/>
              <a:t>Recognition, CVPR12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9463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1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-5337" r="49987" b="2181"/>
          <a:stretch/>
        </p:blipFill>
        <p:spPr>
          <a:xfrm>
            <a:off x="968878" y="1271013"/>
            <a:ext cx="7517400" cy="2075766"/>
          </a:xfrm>
        </p:spPr>
      </p:pic>
      <p:pic>
        <p:nvPicPr>
          <p:cNvPr id="5" name="Content Placeholder 3" descr="1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50544" t="-5337" b="2181"/>
          <a:stretch/>
        </p:blipFill>
        <p:spPr>
          <a:xfrm>
            <a:off x="1131454" y="3344703"/>
            <a:ext cx="7354824" cy="20537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516" y="6134265"/>
            <a:ext cx="101533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K. </a:t>
            </a:r>
            <a:r>
              <a:rPr lang="en-US" dirty="0" err="1"/>
              <a:t>Duan</a:t>
            </a:r>
            <a:r>
              <a:rPr lang="en-US" dirty="0"/>
              <a:t>, D. Parikh, D. Crandall and K. </a:t>
            </a:r>
            <a:r>
              <a:rPr lang="en-US" dirty="0" err="1"/>
              <a:t>Grauman</a:t>
            </a:r>
            <a:endParaRPr lang="en-US" dirty="0"/>
          </a:p>
          <a:p>
            <a:r>
              <a:rPr lang="en-US" dirty="0"/>
              <a:t>       Discovering Localized Attributes for Fine-grained </a:t>
            </a:r>
            <a:r>
              <a:rPr lang="en-US" dirty="0" smtClean="0"/>
              <a:t>Recognition, CVPR12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9081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Delaying Semantics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A: Predictable from visual data </a:t>
            </a:r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B: Informative toward categories	</a:t>
            </a:r>
          </a:p>
          <a:p>
            <a:pPr lvl="1">
              <a:buNone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21516" y="6455544"/>
            <a:ext cx="101533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/>
              <a:t>Rastegari</a:t>
            </a:r>
            <a:r>
              <a:rPr lang="en-US" sz="1600" dirty="0" smtClean="0"/>
              <a:t>, Farhadi, Forsyth,  Attribute Discovery via Predictable Discriminative Binary Codes, ECCV12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1889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9033"/>
            <a:ext cx="8229600" cy="1143000"/>
          </a:xfrm>
        </p:spPr>
        <p:txBody>
          <a:bodyPr/>
          <a:lstStyle/>
          <a:p>
            <a:r>
              <a:rPr lang="en-US" dirty="0" smtClean="0"/>
              <a:t>Attribute as a Split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56529"/>
            <a:ext cx="8229600" cy="4525963"/>
          </a:xfrm>
        </p:spPr>
        <p:txBody>
          <a:bodyPr/>
          <a:lstStyle/>
          <a:p>
            <a:r>
              <a:rPr lang="en-US" dirty="0" smtClean="0"/>
              <a:t>An attribute is a </a:t>
            </a:r>
            <a:r>
              <a:rPr lang="en-US" b="1" dirty="0" smtClean="0"/>
              <a:t>split </a:t>
            </a:r>
            <a:r>
              <a:rPr lang="en-US" dirty="0" smtClean="0"/>
              <a:t>in the feature space and can be presented by a </a:t>
            </a:r>
            <a:r>
              <a:rPr lang="en-US" b="1" dirty="0" smtClean="0"/>
              <a:t>bit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24" name="Picture 23" descr="Screen shot 2012-11-23 at 8.01.56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2700" y="2223329"/>
            <a:ext cx="4305300" cy="416178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181600" y="3975929"/>
            <a:ext cx="2895600" cy="1371601"/>
            <a:chOff x="5181600" y="4419600"/>
            <a:chExt cx="2895600" cy="1371601"/>
          </a:xfrm>
        </p:grpSpPr>
        <p:sp>
          <p:nvSpPr>
            <p:cNvPr id="5" name="Oval 4"/>
            <p:cNvSpPr/>
            <p:nvPr/>
          </p:nvSpPr>
          <p:spPr>
            <a:xfrm>
              <a:off x="5181600" y="4953001"/>
              <a:ext cx="1295400" cy="838200"/>
            </a:xfrm>
            <a:prstGeom prst="ellipse">
              <a:avLst/>
            </a:prstGeom>
            <a:solidFill>
              <a:schemeClr val="accent2">
                <a:lumMod val="50000"/>
                <a:alpha val="3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Arrow Connector 6"/>
            <p:cNvCxnSpPr>
              <a:stCxn id="5" idx="7"/>
            </p:cNvCxnSpPr>
            <p:nvPr/>
          </p:nvCxnSpPr>
          <p:spPr>
            <a:xfrm rot="5400000" flipH="1" flipV="1">
              <a:off x="6358870" y="4576624"/>
              <a:ext cx="427552" cy="57070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6839587" y="4419600"/>
              <a:ext cx="12376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010101101</a:t>
              </a:r>
              <a:endParaRPr lang="en-US" dirty="0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21516" y="6455544"/>
            <a:ext cx="101533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/>
              <a:t>Rastegari</a:t>
            </a:r>
            <a:r>
              <a:rPr lang="en-US" sz="1600" dirty="0" smtClean="0"/>
              <a:t>, Farhadi, Forsyth,  Attribute Discovery via Predictable Discriminative Binary Codes, ECCV12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14828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2547224" y="32426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775824" y="30902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699624" y="26711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004424" y="29759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318624" y="30140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309224" y="28235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004424" y="25187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690224" y="26711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160804" y="30718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351304" y="33004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541804" y="35290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5694204" y="36814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 flipH="1">
            <a:off x="5884704" y="33766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227604" y="32242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3233024" y="23663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3461624" y="23663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5579904" y="26908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389404" y="29575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5732304" y="30718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Isosceles Triangle 27"/>
          <p:cNvSpPr/>
          <p:nvPr/>
        </p:nvSpPr>
        <p:spPr>
          <a:xfrm>
            <a:off x="2956911" y="4353283"/>
            <a:ext cx="228600" cy="228600"/>
          </a:xfrm>
          <a:prstGeom prst="triangle">
            <a:avLst/>
          </a:prstGeom>
          <a:solidFill>
            <a:schemeClr val="accent1"/>
          </a:solidFill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Isosceles Triangle 28"/>
          <p:cNvSpPr/>
          <p:nvPr/>
        </p:nvSpPr>
        <p:spPr>
          <a:xfrm>
            <a:off x="3560604" y="36052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Isosceles Triangle 29"/>
          <p:cNvSpPr/>
          <p:nvPr/>
        </p:nvSpPr>
        <p:spPr>
          <a:xfrm>
            <a:off x="3827304" y="34909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Isosceles Triangle 30"/>
          <p:cNvSpPr/>
          <p:nvPr/>
        </p:nvSpPr>
        <p:spPr>
          <a:xfrm>
            <a:off x="4170204" y="33766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Isosceles Triangle 31"/>
          <p:cNvSpPr/>
          <p:nvPr/>
        </p:nvSpPr>
        <p:spPr>
          <a:xfrm>
            <a:off x="4322604" y="34909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Isosceles Triangle 32"/>
          <p:cNvSpPr/>
          <p:nvPr/>
        </p:nvSpPr>
        <p:spPr>
          <a:xfrm>
            <a:off x="4589304" y="36814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Isosceles Triangle 33"/>
          <p:cNvSpPr/>
          <p:nvPr/>
        </p:nvSpPr>
        <p:spPr>
          <a:xfrm>
            <a:off x="4703604" y="39100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Isosceles Triangle 34"/>
          <p:cNvSpPr/>
          <p:nvPr/>
        </p:nvSpPr>
        <p:spPr>
          <a:xfrm>
            <a:off x="4779804" y="41386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Isosceles Triangle 35"/>
          <p:cNvSpPr/>
          <p:nvPr/>
        </p:nvSpPr>
        <p:spPr>
          <a:xfrm>
            <a:off x="4360704" y="40243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Isosceles Triangle 36"/>
          <p:cNvSpPr/>
          <p:nvPr/>
        </p:nvSpPr>
        <p:spPr>
          <a:xfrm>
            <a:off x="3865404" y="37957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Isosceles Triangle 37"/>
          <p:cNvSpPr/>
          <p:nvPr/>
        </p:nvSpPr>
        <p:spPr>
          <a:xfrm>
            <a:off x="3522504" y="38719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Isosceles Triangle 38"/>
          <p:cNvSpPr/>
          <p:nvPr/>
        </p:nvSpPr>
        <p:spPr>
          <a:xfrm>
            <a:off x="5590943" y="5110220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Isosceles Triangle 39"/>
          <p:cNvSpPr/>
          <p:nvPr/>
        </p:nvSpPr>
        <p:spPr>
          <a:xfrm>
            <a:off x="5237004" y="5205470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Isosceles Triangle 40"/>
          <p:cNvSpPr/>
          <p:nvPr/>
        </p:nvSpPr>
        <p:spPr>
          <a:xfrm>
            <a:off x="3598704" y="4636467"/>
            <a:ext cx="228600" cy="228600"/>
          </a:xfrm>
          <a:prstGeom prst="triangle">
            <a:avLst/>
          </a:prstGeom>
          <a:solidFill>
            <a:schemeClr val="accent1"/>
          </a:solidFill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Isosceles Triangle 41"/>
          <p:cNvSpPr/>
          <p:nvPr/>
        </p:nvSpPr>
        <p:spPr>
          <a:xfrm>
            <a:off x="5882345" y="5376920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Isosceles Triangle 42"/>
          <p:cNvSpPr/>
          <p:nvPr/>
        </p:nvSpPr>
        <p:spPr>
          <a:xfrm>
            <a:off x="3636804" y="4970772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Isosceles Triangle 43"/>
          <p:cNvSpPr/>
          <p:nvPr/>
        </p:nvSpPr>
        <p:spPr>
          <a:xfrm>
            <a:off x="4970304" y="5567219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Isosceles Triangle 44"/>
          <p:cNvSpPr/>
          <p:nvPr/>
        </p:nvSpPr>
        <p:spPr>
          <a:xfrm>
            <a:off x="5999004" y="5670336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Isosceles Triangle 45"/>
          <p:cNvSpPr/>
          <p:nvPr/>
        </p:nvSpPr>
        <p:spPr>
          <a:xfrm>
            <a:off x="3247122" y="4581883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Isosceles Triangle 46"/>
          <p:cNvSpPr/>
          <p:nvPr/>
        </p:nvSpPr>
        <p:spPr>
          <a:xfrm>
            <a:off x="6380004" y="5967470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6303804" y="43291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6570504" y="46339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6646704" y="41005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6875304" y="44434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6875304" y="48244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7294404" y="47101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3932860" y="1354783"/>
            <a:ext cx="2286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4955655" y="1397360"/>
            <a:ext cx="2286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4727055" y="1674202"/>
            <a:ext cx="2286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475004" y="1369402"/>
            <a:ext cx="2286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4703604" y="2152207"/>
            <a:ext cx="2286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5084604" y="1788502"/>
            <a:ext cx="2286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4423074" y="1900250"/>
            <a:ext cx="2286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Isosceles Triangle 104"/>
          <p:cNvSpPr/>
          <p:nvPr/>
        </p:nvSpPr>
        <p:spPr>
          <a:xfrm>
            <a:off x="2204324" y="4603999"/>
            <a:ext cx="228600" cy="228600"/>
          </a:xfrm>
          <a:prstGeom prst="triangle">
            <a:avLst/>
          </a:prstGeom>
          <a:solidFill>
            <a:schemeClr val="accent1"/>
          </a:solidFill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Isosceles Triangle 105"/>
          <p:cNvSpPr/>
          <p:nvPr/>
        </p:nvSpPr>
        <p:spPr>
          <a:xfrm>
            <a:off x="3030864" y="4944555"/>
            <a:ext cx="228600" cy="228600"/>
          </a:xfrm>
          <a:prstGeom prst="triangle">
            <a:avLst/>
          </a:prstGeom>
          <a:solidFill>
            <a:schemeClr val="accent1"/>
          </a:solidFill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Isosceles Triangle 106"/>
          <p:cNvSpPr/>
          <p:nvPr/>
        </p:nvSpPr>
        <p:spPr>
          <a:xfrm>
            <a:off x="3297564" y="5221488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Isosceles Triangle 107"/>
          <p:cNvSpPr/>
          <p:nvPr/>
        </p:nvSpPr>
        <p:spPr>
          <a:xfrm>
            <a:off x="2585324" y="4938770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21516" y="6455544"/>
            <a:ext cx="101533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/>
              <a:t>Rastegari</a:t>
            </a:r>
            <a:r>
              <a:rPr lang="en-US" sz="1600" dirty="0" smtClean="0"/>
              <a:t>, Farhadi, Forsyth,  Attribute Discovery via Predictable Discriminative Binary Codes, ECCV12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2911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1609"/>
            <a:ext cx="9144000" cy="699913"/>
          </a:xfrm>
        </p:spPr>
        <p:txBody>
          <a:bodyPr>
            <a:normAutofit fontScale="90000"/>
          </a:bodyPr>
          <a:lstStyle/>
          <a:p>
            <a:r>
              <a:rPr lang="en-US" sz="4800" dirty="0" smtClean="0"/>
              <a:t>Evaluate Hypothesized Attributes</a:t>
            </a:r>
            <a:endParaRPr lang="en-US" sz="4800" dirty="0"/>
          </a:p>
        </p:txBody>
      </p:sp>
      <p:pic>
        <p:nvPicPr>
          <p:cNvPr id="4" name="Picture 3" descr="precrecall.eps"/>
          <p:cNvPicPr>
            <a:picLocks noChangeAspect="1"/>
          </p:cNvPicPr>
          <p:nvPr/>
        </p:nvPicPr>
        <p:blipFill rotWithShape="1">
          <a:blip r:embed="rId3"/>
          <a:srcRect r="51989"/>
          <a:stretch/>
        </p:blipFill>
        <p:spPr>
          <a:xfrm>
            <a:off x="1599840" y="1424310"/>
            <a:ext cx="6082560" cy="523571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300000" y="1147800"/>
            <a:ext cx="2062275" cy="1106036"/>
            <a:chOff x="6945312" y="1265237"/>
            <a:chExt cx="2273515" cy="1219200"/>
          </a:xfrm>
        </p:grpSpPr>
        <p:sp>
          <p:nvSpPr>
            <p:cNvPr id="3" name="TextBox 2"/>
            <p:cNvSpPr txBox="1"/>
            <p:nvPr/>
          </p:nvSpPr>
          <p:spPr>
            <a:xfrm>
              <a:off x="7478712" y="1265237"/>
              <a:ext cx="1740115" cy="407120"/>
            </a:xfrm>
            <a:prstGeom prst="rect">
              <a:avLst/>
            </a:prstGeom>
            <a:solidFill>
              <a:srgbClr val="230283"/>
            </a:solidFill>
            <a:ln w="38100" cmpd="sng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solidFill>
                    <a:srgbClr val="FFFF00"/>
                  </a:solidFill>
                  <a:latin typeface="Helvetica Neue Light"/>
                  <a:cs typeface="Helvetica Neue Light"/>
                </a:rPr>
                <a:t>Front platform</a:t>
              </a:r>
              <a:endParaRPr lang="en-US" b="0" dirty="0">
                <a:solidFill>
                  <a:srgbClr val="FFFF00"/>
                </a:solidFill>
                <a:latin typeface="Helvetica Neue Light"/>
                <a:cs typeface="Helvetica Neue Light"/>
              </a:endParaRPr>
            </a:p>
          </p:txBody>
        </p:sp>
        <p:cxnSp>
          <p:nvCxnSpPr>
            <p:cNvPr id="6" name="Straight Arrow Connector 5"/>
            <p:cNvCxnSpPr>
              <a:stCxn id="3" idx="2"/>
            </p:cNvCxnSpPr>
            <p:nvPr/>
          </p:nvCxnSpPr>
          <p:spPr bwMode="auto">
            <a:xfrm flipH="1">
              <a:off x="6945312" y="1672357"/>
              <a:ext cx="1403458" cy="812080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8" name="Group 7"/>
          <p:cNvGrpSpPr/>
          <p:nvPr/>
        </p:nvGrpSpPr>
        <p:grpSpPr>
          <a:xfrm>
            <a:off x="5875200" y="2530346"/>
            <a:ext cx="3120480" cy="923330"/>
            <a:chOff x="6331822" y="960437"/>
            <a:chExt cx="3440113" cy="1017801"/>
          </a:xfrm>
        </p:grpSpPr>
        <p:sp>
          <p:nvSpPr>
            <p:cNvPr id="9" name="TextBox 8"/>
            <p:cNvSpPr txBox="1"/>
            <p:nvPr/>
          </p:nvSpPr>
          <p:spPr>
            <a:xfrm>
              <a:off x="8465422" y="960437"/>
              <a:ext cx="1306513" cy="1017801"/>
            </a:xfrm>
            <a:prstGeom prst="rect">
              <a:avLst/>
            </a:prstGeom>
            <a:solidFill>
              <a:srgbClr val="230283"/>
            </a:solidFill>
            <a:ln w="38100" cmpd="sng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0" dirty="0" smtClean="0">
                  <a:solidFill>
                    <a:srgbClr val="FFFF00"/>
                  </a:solidFill>
                  <a:latin typeface="Helvetica Neue Light"/>
                  <a:cs typeface="Helvetica Neue Light"/>
                </a:rPr>
                <a:t>Sandal style round</a:t>
              </a:r>
              <a:endParaRPr lang="en-US" b="0" dirty="0">
                <a:solidFill>
                  <a:srgbClr val="FFFF00"/>
                </a:solidFill>
                <a:latin typeface="Helvetica Neue Light"/>
                <a:cs typeface="Helvetica Neue Light"/>
              </a:endParaRPr>
            </a:p>
          </p:txBody>
        </p:sp>
        <p:cxnSp>
          <p:nvCxnSpPr>
            <p:cNvPr id="10" name="Straight Arrow Connector 9"/>
            <p:cNvCxnSpPr>
              <a:stCxn id="9" idx="1"/>
            </p:cNvCxnSpPr>
            <p:nvPr/>
          </p:nvCxnSpPr>
          <p:spPr bwMode="auto">
            <a:xfrm flipH="1" flipV="1">
              <a:off x="6331822" y="960438"/>
              <a:ext cx="2133600" cy="508899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3" name="Group 12"/>
          <p:cNvGrpSpPr/>
          <p:nvPr/>
        </p:nvGrpSpPr>
        <p:grpSpPr>
          <a:xfrm>
            <a:off x="5332322" y="4465909"/>
            <a:ext cx="3315033" cy="991476"/>
            <a:chOff x="7478715" y="1798638"/>
            <a:chExt cx="3654594" cy="1092919"/>
          </a:xfrm>
        </p:grpSpPr>
        <p:sp>
          <p:nvSpPr>
            <p:cNvPr id="14" name="TextBox 13"/>
            <p:cNvSpPr txBox="1"/>
            <p:nvPr/>
          </p:nvSpPr>
          <p:spPr>
            <a:xfrm>
              <a:off x="10166042" y="2484437"/>
              <a:ext cx="967267" cy="407120"/>
            </a:xfrm>
            <a:prstGeom prst="rect">
              <a:avLst/>
            </a:prstGeom>
            <a:solidFill>
              <a:srgbClr val="230283"/>
            </a:solidFill>
            <a:ln w="38100" cmpd="sng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solidFill>
                    <a:srgbClr val="FFFF00"/>
                  </a:solidFill>
                  <a:latin typeface="Helvetica Neue Light"/>
                  <a:cs typeface="Helvetica Neue Light"/>
                </a:rPr>
                <a:t>Appeal</a:t>
              </a:r>
              <a:endParaRPr lang="en-US" b="0" dirty="0">
                <a:solidFill>
                  <a:srgbClr val="FFFF00"/>
                </a:solidFill>
                <a:latin typeface="Helvetica Neue Light"/>
                <a:cs typeface="Helvetica Neue Light"/>
              </a:endParaRPr>
            </a:p>
          </p:txBody>
        </p:sp>
        <p:cxnSp>
          <p:nvCxnSpPr>
            <p:cNvPr id="15" name="Straight Arrow Connector 14"/>
            <p:cNvCxnSpPr>
              <a:stCxn id="14" idx="0"/>
            </p:cNvCxnSpPr>
            <p:nvPr/>
          </p:nvCxnSpPr>
          <p:spPr bwMode="auto">
            <a:xfrm flipH="1" flipV="1">
              <a:off x="7478715" y="1798638"/>
              <a:ext cx="3170961" cy="685799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pic>
        <p:nvPicPr>
          <p:cNvPr id="23" name="Picture 22" descr="Screen shot 2011-05-17 at 10.28.31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67770"/>
            <a:ext cx="9144000" cy="1148465"/>
          </a:xfrm>
          <a:prstGeom prst="rect">
            <a:avLst/>
          </a:prstGeom>
        </p:spPr>
      </p:pic>
      <p:pic>
        <p:nvPicPr>
          <p:cNvPr id="21" name="Picture 20" descr="Screen shot 2011-05-17 at 10.25.27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152491"/>
            <a:ext cx="9144000" cy="1163449"/>
          </a:xfrm>
          <a:prstGeom prst="rect">
            <a:avLst/>
          </a:prstGeom>
        </p:spPr>
      </p:pic>
      <p:pic>
        <p:nvPicPr>
          <p:cNvPr id="22" name="Picture 21" descr="Screen shot 2011-05-17 at 10.26.02 A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912890"/>
            <a:ext cx="9144000" cy="106525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235020" y="6557717"/>
            <a:ext cx="2113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A6A6A6"/>
                </a:solidFill>
              </a:rPr>
              <a:t>Slide: Tamara Berg</a:t>
            </a:r>
            <a:endParaRPr lang="en-US" sz="14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74118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2547224" y="32426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775824" y="30902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699624" y="26711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004424" y="29759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318624" y="30140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309224" y="28235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004424" y="25187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690224" y="26711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160804" y="3071870"/>
            <a:ext cx="228600" cy="22860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351304" y="3300470"/>
            <a:ext cx="228600" cy="22860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541804" y="3529070"/>
            <a:ext cx="228600" cy="22860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5694204" y="3681470"/>
            <a:ext cx="228600" cy="22860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 flipH="1">
            <a:off x="5884704" y="3376670"/>
            <a:ext cx="228600" cy="22860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227604" y="3224270"/>
            <a:ext cx="228600" cy="22860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3233024" y="23663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3461624" y="23663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5579904" y="2690870"/>
            <a:ext cx="228600" cy="22860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389404" y="2957570"/>
            <a:ext cx="228600" cy="22860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5732304" y="3071870"/>
            <a:ext cx="228600" cy="22860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Isosceles Triangle 27"/>
          <p:cNvSpPr/>
          <p:nvPr/>
        </p:nvSpPr>
        <p:spPr>
          <a:xfrm>
            <a:off x="2956911" y="4353283"/>
            <a:ext cx="228600" cy="228600"/>
          </a:xfrm>
          <a:prstGeom prst="triangle">
            <a:avLst/>
          </a:prstGeom>
          <a:solidFill>
            <a:schemeClr val="accent1"/>
          </a:solidFill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Isosceles Triangle 28"/>
          <p:cNvSpPr/>
          <p:nvPr/>
        </p:nvSpPr>
        <p:spPr>
          <a:xfrm>
            <a:off x="3560604" y="36052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Isosceles Triangle 29"/>
          <p:cNvSpPr/>
          <p:nvPr/>
        </p:nvSpPr>
        <p:spPr>
          <a:xfrm>
            <a:off x="3827304" y="34909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Isosceles Triangle 30"/>
          <p:cNvSpPr/>
          <p:nvPr/>
        </p:nvSpPr>
        <p:spPr>
          <a:xfrm>
            <a:off x="4170204" y="33766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Isosceles Triangle 31"/>
          <p:cNvSpPr/>
          <p:nvPr/>
        </p:nvSpPr>
        <p:spPr>
          <a:xfrm>
            <a:off x="4322604" y="34909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Isosceles Triangle 32"/>
          <p:cNvSpPr/>
          <p:nvPr/>
        </p:nvSpPr>
        <p:spPr>
          <a:xfrm>
            <a:off x="4589304" y="36814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Isosceles Triangle 33"/>
          <p:cNvSpPr/>
          <p:nvPr/>
        </p:nvSpPr>
        <p:spPr>
          <a:xfrm>
            <a:off x="4703604" y="39100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Isosceles Triangle 34"/>
          <p:cNvSpPr/>
          <p:nvPr/>
        </p:nvSpPr>
        <p:spPr>
          <a:xfrm>
            <a:off x="4779804" y="41386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Isosceles Triangle 35"/>
          <p:cNvSpPr/>
          <p:nvPr/>
        </p:nvSpPr>
        <p:spPr>
          <a:xfrm>
            <a:off x="4360704" y="40243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Isosceles Triangle 36"/>
          <p:cNvSpPr/>
          <p:nvPr/>
        </p:nvSpPr>
        <p:spPr>
          <a:xfrm>
            <a:off x="3865404" y="37957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Isosceles Triangle 37"/>
          <p:cNvSpPr/>
          <p:nvPr/>
        </p:nvSpPr>
        <p:spPr>
          <a:xfrm>
            <a:off x="3522504" y="38719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Isosceles Triangle 38"/>
          <p:cNvSpPr/>
          <p:nvPr/>
        </p:nvSpPr>
        <p:spPr>
          <a:xfrm>
            <a:off x="5590943" y="5110220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Isosceles Triangle 39"/>
          <p:cNvSpPr/>
          <p:nvPr/>
        </p:nvSpPr>
        <p:spPr>
          <a:xfrm>
            <a:off x="5237004" y="5205470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Isosceles Triangle 40"/>
          <p:cNvSpPr/>
          <p:nvPr/>
        </p:nvSpPr>
        <p:spPr>
          <a:xfrm>
            <a:off x="3598704" y="4636467"/>
            <a:ext cx="228600" cy="228600"/>
          </a:xfrm>
          <a:prstGeom prst="triangle">
            <a:avLst/>
          </a:prstGeom>
          <a:solidFill>
            <a:schemeClr val="accent1"/>
          </a:solidFill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Isosceles Triangle 41"/>
          <p:cNvSpPr/>
          <p:nvPr/>
        </p:nvSpPr>
        <p:spPr>
          <a:xfrm>
            <a:off x="5882345" y="5376920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Isosceles Triangle 42"/>
          <p:cNvSpPr/>
          <p:nvPr/>
        </p:nvSpPr>
        <p:spPr>
          <a:xfrm>
            <a:off x="3636804" y="4970772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Isosceles Triangle 43"/>
          <p:cNvSpPr/>
          <p:nvPr/>
        </p:nvSpPr>
        <p:spPr>
          <a:xfrm>
            <a:off x="4970304" y="5567219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Isosceles Triangle 44"/>
          <p:cNvSpPr/>
          <p:nvPr/>
        </p:nvSpPr>
        <p:spPr>
          <a:xfrm>
            <a:off x="5999004" y="5670336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Isosceles Triangle 45"/>
          <p:cNvSpPr/>
          <p:nvPr/>
        </p:nvSpPr>
        <p:spPr>
          <a:xfrm>
            <a:off x="3247122" y="4581883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Isosceles Triangle 46"/>
          <p:cNvSpPr/>
          <p:nvPr/>
        </p:nvSpPr>
        <p:spPr>
          <a:xfrm>
            <a:off x="6380004" y="5967470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6303804" y="4329170"/>
            <a:ext cx="228600" cy="22860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6570504" y="4633970"/>
            <a:ext cx="228600" cy="22860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6646704" y="4100570"/>
            <a:ext cx="228600" cy="22860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6875304" y="4443470"/>
            <a:ext cx="228600" cy="22860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6875304" y="4824470"/>
            <a:ext cx="228600" cy="22860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7294404" y="4710170"/>
            <a:ext cx="228600" cy="22860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3932860" y="1354783"/>
            <a:ext cx="228600" cy="1905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4955655" y="1397360"/>
            <a:ext cx="228600" cy="1905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4727055" y="1674202"/>
            <a:ext cx="228600" cy="1905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475004" y="1369402"/>
            <a:ext cx="228600" cy="1905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4703604" y="2152207"/>
            <a:ext cx="228600" cy="1905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5084604" y="1788502"/>
            <a:ext cx="228600" cy="1905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4423074" y="1900250"/>
            <a:ext cx="228600" cy="1905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Isosceles Triangle 104"/>
          <p:cNvSpPr/>
          <p:nvPr/>
        </p:nvSpPr>
        <p:spPr>
          <a:xfrm>
            <a:off x="2204324" y="4603999"/>
            <a:ext cx="228600" cy="228600"/>
          </a:xfrm>
          <a:prstGeom prst="triangle">
            <a:avLst/>
          </a:prstGeom>
          <a:solidFill>
            <a:schemeClr val="accent1"/>
          </a:solidFill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Isosceles Triangle 105"/>
          <p:cNvSpPr/>
          <p:nvPr/>
        </p:nvSpPr>
        <p:spPr>
          <a:xfrm>
            <a:off x="3030864" y="4944555"/>
            <a:ext cx="228600" cy="228600"/>
          </a:xfrm>
          <a:prstGeom prst="triangle">
            <a:avLst/>
          </a:prstGeom>
          <a:solidFill>
            <a:schemeClr val="accent1"/>
          </a:solidFill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Isosceles Triangle 106"/>
          <p:cNvSpPr/>
          <p:nvPr/>
        </p:nvSpPr>
        <p:spPr>
          <a:xfrm>
            <a:off x="3297564" y="5221488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Isosceles Triangle 107"/>
          <p:cNvSpPr/>
          <p:nvPr/>
        </p:nvSpPr>
        <p:spPr>
          <a:xfrm>
            <a:off x="2585324" y="4938770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21516" y="6455544"/>
            <a:ext cx="101533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/>
              <a:t>Rastegari</a:t>
            </a:r>
            <a:r>
              <a:rPr lang="en-US" sz="1600" dirty="0" smtClean="0"/>
              <a:t>, Farhadi, Forsyth,  Attribute Discovery via Predictable Discriminative Binary Codes, ECCV12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65788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2547224" y="32426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775824" y="30902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699624" y="26711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004424" y="29759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318624" y="30140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309224" y="28235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004424" y="25187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690224" y="26711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160804" y="30718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351304" y="33004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541804" y="35290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5694204" y="36814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 flipH="1">
            <a:off x="5884704" y="33766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227604" y="32242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3233024" y="23663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3461624" y="23663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5579904" y="26908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389404" y="29575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5732304" y="30718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Isosceles Triangle 27"/>
          <p:cNvSpPr/>
          <p:nvPr/>
        </p:nvSpPr>
        <p:spPr>
          <a:xfrm>
            <a:off x="2956911" y="4353283"/>
            <a:ext cx="228600" cy="228600"/>
          </a:xfrm>
          <a:prstGeom prst="triangle">
            <a:avLst/>
          </a:prstGeom>
          <a:solidFill>
            <a:schemeClr val="accent1"/>
          </a:solidFill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Isosceles Triangle 28"/>
          <p:cNvSpPr/>
          <p:nvPr/>
        </p:nvSpPr>
        <p:spPr>
          <a:xfrm>
            <a:off x="3560604" y="36052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Isosceles Triangle 29"/>
          <p:cNvSpPr/>
          <p:nvPr/>
        </p:nvSpPr>
        <p:spPr>
          <a:xfrm>
            <a:off x="3827304" y="34909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Isosceles Triangle 30"/>
          <p:cNvSpPr/>
          <p:nvPr/>
        </p:nvSpPr>
        <p:spPr>
          <a:xfrm>
            <a:off x="4170204" y="33766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Isosceles Triangle 31"/>
          <p:cNvSpPr/>
          <p:nvPr/>
        </p:nvSpPr>
        <p:spPr>
          <a:xfrm>
            <a:off x="4322604" y="34909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Isosceles Triangle 32"/>
          <p:cNvSpPr/>
          <p:nvPr/>
        </p:nvSpPr>
        <p:spPr>
          <a:xfrm>
            <a:off x="4589304" y="36814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Isosceles Triangle 33"/>
          <p:cNvSpPr/>
          <p:nvPr/>
        </p:nvSpPr>
        <p:spPr>
          <a:xfrm>
            <a:off x="4703604" y="39100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Isosceles Triangle 34"/>
          <p:cNvSpPr/>
          <p:nvPr/>
        </p:nvSpPr>
        <p:spPr>
          <a:xfrm>
            <a:off x="4779804" y="41386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Isosceles Triangle 35"/>
          <p:cNvSpPr/>
          <p:nvPr/>
        </p:nvSpPr>
        <p:spPr>
          <a:xfrm>
            <a:off x="4360704" y="40243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Isosceles Triangle 36"/>
          <p:cNvSpPr/>
          <p:nvPr/>
        </p:nvSpPr>
        <p:spPr>
          <a:xfrm>
            <a:off x="3865404" y="37957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Isosceles Triangle 37"/>
          <p:cNvSpPr/>
          <p:nvPr/>
        </p:nvSpPr>
        <p:spPr>
          <a:xfrm>
            <a:off x="3522504" y="38719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Isosceles Triangle 38"/>
          <p:cNvSpPr/>
          <p:nvPr/>
        </p:nvSpPr>
        <p:spPr>
          <a:xfrm>
            <a:off x="5590943" y="5110220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Isosceles Triangle 39"/>
          <p:cNvSpPr/>
          <p:nvPr/>
        </p:nvSpPr>
        <p:spPr>
          <a:xfrm>
            <a:off x="5237004" y="5205470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Isosceles Triangle 40"/>
          <p:cNvSpPr/>
          <p:nvPr/>
        </p:nvSpPr>
        <p:spPr>
          <a:xfrm>
            <a:off x="3598704" y="4636467"/>
            <a:ext cx="228600" cy="228600"/>
          </a:xfrm>
          <a:prstGeom prst="triangle">
            <a:avLst/>
          </a:prstGeom>
          <a:solidFill>
            <a:schemeClr val="accent1"/>
          </a:solidFill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Isosceles Triangle 41"/>
          <p:cNvSpPr/>
          <p:nvPr/>
        </p:nvSpPr>
        <p:spPr>
          <a:xfrm>
            <a:off x="5882345" y="5376920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Isosceles Triangle 42"/>
          <p:cNvSpPr/>
          <p:nvPr/>
        </p:nvSpPr>
        <p:spPr>
          <a:xfrm>
            <a:off x="3636804" y="4970772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Isosceles Triangle 43"/>
          <p:cNvSpPr/>
          <p:nvPr/>
        </p:nvSpPr>
        <p:spPr>
          <a:xfrm>
            <a:off x="4970304" y="5567219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Isosceles Triangle 44"/>
          <p:cNvSpPr/>
          <p:nvPr/>
        </p:nvSpPr>
        <p:spPr>
          <a:xfrm>
            <a:off x="5999004" y="5670336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Isosceles Triangle 45"/>
          <p:cNvSpPr/>
          <p:nvPr/>
        </p:nvSpPr>
        <p:spPr>
          <a:xfrm>
            <a:off x="3247122" y="4581883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Isosceles Triangle 46"/>
          <p:cNvSpPr/>
          <p:nvPr/>
        </p:nvSpPr>
        <p:spPr>
          <a:xfrm>
            <a:off x="6380004" y="5967470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6303804" y="43291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6570504" y="46339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6646704" y="41005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6875304" y="44434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6875304" y="48244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7294404" y="47101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3932860" y="1354783"/>
            <a:ext cx="2286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4955655" y="1397360"/>
            <a:ext cx="2286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4727055" y="1674202"/>
            <a:ext cx="2286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475004" y="1369402"/>
            <a:ext cx="2286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4703604" y="2152207"/>
            <a:ext cx="2286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5084604" y="1788502"/>
            <a:ext cx="2286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4423074" y="1900250"/>
            <a:ext cx="2286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Isosceles Triangle 104"/>
          <p:cNvSpPr/>
          <p:nvPr/>
        </p:nvSpPr>
        <p:spPr>
          <a:xfrm>
            <a:off x="2204324" y="4603999"/>
            <a:ext cx="228600" cy="228600"/>
          </a:xfrm>
          <a:prstGeom prst="triangle">
            <a:avLst/>
          </a:prstGeom>
          <a:solidFill>
            <a:schemeClr val="accent1"/>
          </a:solidFill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Isosceles Triangle 105"/>
          <p:cNvSpPr/>
          <p:nvPr/>
        </p:nvSpPr>
        <p:spPr>
          <a:xfrm>
            <a:off x="3030864" y="4944555"/>
            <a:ext cx="228600" cy="228600"/>
          </a:xfrm>
          <a:prstGeom prst="triangle">
            <a:avLst/>
          </a:prstGeom>
          <a:solidFill>
            <a:schemeClr val="accent1"/>
          </a:solidFill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Isosceles Triangle 106"/>
          <p:cNvSpPr/>
          <p:nvPr/>
        </p:nvSpPr>
        <p:spPr>
          <a:xfrm>
            <a:off x="3297564" y="5221488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Isosceles Triangle 107"/>
          <p:cNvSpPr/>
          <p:nvPr/>
        </p:nvSpPr>
        <p:spPr>
          <a:xfrm>
            <a:off x="2585324" y="4938770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" name="Straight Connector 60"/>
          <p:cNvCxnSpPr/>
          <p:nvPr/>
        </p:nvCxnSpPr>
        <p:spPr>
          <a:xfrm rot="16200000" flipH="1">
            <a:off x="2750979" y="1718042"/>
            <a:ext cx="5162550" cy="438150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cxnSpLocks noChangeAspect="1"/>
          </p:cNvCxnSpPr>
          <p:nvPr/>
        </p:nvCxnSpPr>
        <p:spPr>
          <a:xfrm flipV="1">
            <a:off x="3242165" y="1331937"/>
            <a:ext cx="119257" cy="86672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cxnSpLocks noChangeAspect="1"/>
          </p:cNvCxnSpPr>
          <p:nvPr/>
        </p:nvCxnSpPr>
        <p:spPr>
          <a:xfrm flipH="1">
            <a:off x="3079133" y="1442451"/>
            <a:ext cx="124740" cy="90656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2919252" y="1391049"/>
            <a:ext cx="1519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0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287343" y="1158147"/>
            <a:ext cx="228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1</a:t>
            </a:r>
            <a:endParaRPr lang="en-US" sz="1100" dirty="0"/>
          </a:p>
        </p:txBody>
      </p:sp>
      <p:sp>
        <p:nvSpPr>
          <p:cNvPr id="64" name="Rectangle 63"/>
          <p:cNvSpPr/>
          <p:nvPr/>
        </p:nvSpPr>
        <p:spPr>
          <a:xfrm>
            <a:off x="21516" y="6455544"/>
            <a:ext cx="101533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/>
              <a:t>Rastegari</a:t>
            </a:r>
            <a:r>
              <a:rPr lang="en-US" sz="1600" dirty="0" smtClean="0"/>
              <a:t>, Farhadi, Forsyth,  Attribute Discovery via Predictable Discriminative Binary Codes, ECCV12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4602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2547224" y="32426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775824" y="30902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699624" y="26711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004424" y="29759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318624" y="30140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309224" y="28235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004424" y="25187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690224" y="26711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160804" y="30718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351304" y="33004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541804" y="35290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5694204" y="36814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 flipH="1">
            <a:off x="5884704" y="33766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227604" y="32242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3233024" y="23663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3461624" y="23663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5579904" y="26908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389404" y="29575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5732304" y="30718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Isosceles Triangle 27"/>
          <p:cNvSpPr/>
          <p:nvPr/>
        </p:nvSpPr>
        <p:spPr>
          <a:xfrm>
            <a:off x="2956911" y="4353283"/>
            <a:ext cx="228600" cy="228600"/>
          </a:xfrm>
          <a:prstGeom prst="triangle">
            <a:avLst/>
          </a:prstGeom>
          <a:solidFill>
            <a:schemeClr val="accent1"/>
          </a:solidFill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Isosceles Triangle 28"/>
          <p:cNvSpPr/>
          <p:nvPr/>
        </p:nvSpPr>
        <p:spPr>
          <a:xfrm>
            <a:off x="3560604" y="36052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Isosceles Triangle 29"/>
          <p:cNvSpPr/>
          <p:nvPr/>
        </p:nvSpPr>
        <p:spPr>
          <a:xfrm>
            <a:off x="3827304" y="34909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Isosceles Triangle 30"/>
          <p:cNvSpPr/>
          <p:nvPr/>
        </p:nvSpPr>
        <p:spPr>
          <a:xfrm>
            <a:off x="4170204" y="33766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Isosceles Triangle 31"/>
          <p:cNvSpPr/>
          <p:nvPr/>
        </p:nvSpPr>
        <p:spPr>
          <a:xfrm>
            <a:off x="4322604" y="34909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Isosceles Triangle 32"/>
          <p:cNvSpPr/>
          <p:nvPr/>
        </p:nvSpPr>
        <p:spPr>
          <a:xfrm>
            <a:off x="4589304" y="36814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Isosceles Triangle 33"/>
          <p:cNvSpPr/>
          <p:nvPr/>
        </p:nvSpPr>
        <p:spPr>
          <a:xfrm>
            <a:off x="4703604" y="39100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Isosceles Triangle 34"/>
          <p:cNvSpPr/>
          <p:nvPr/>
        </p:nvSpPr>
        <p:spPr>
          <a:xfrm>
            <a:off x="4779804" y="41386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Isosceles Triangle 35"/>
          <p:cNvSpPr/>
          <p:nvPr/>
        </p:nvSpPr>
        <p:spPr>
          <a:xfrm>
            <a:off x="4360704" y="40243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Isosceles Triangle 36"/>
          <p:cNvSpPr/>
          <p:nvPr/>
        </p:nvSpPr>
        <p:spPr>
          <a:xfrm>
            <a:off x="3865404" y="37957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Isosceles Triangle 37"/>
          <p:cNvSpPr/>
          <p:nvPr/>
        </p:nvSpPr>
        <p:spPr>
          <a:xfrm>
            <a:off x="3522504" y="38719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Isosceles Triangle 38"/>
          <p:cNvSpPr/>
          <p:nvPr/>
        </p:nvSpPr>
        <p:spPr>
          <a:xfrm>
            <a:off x="5590943" y="5110220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Isosceles Triangle 39"/>
          <p:cNvSpPr/>
          <p:nvPr/>
        </p:nvSpPr>
        <p:spPr>
          <a:xfrm>
            <a:off x="5237004" y="5205470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Isosceles Triangle 40"/>
          <p:cNvSpPr/>
          <p:nvPr/>
        </p:nvSpPr>
        <p:spPr>
          <a:xfrm>
            <a:off x="3598704" y="4636467"/>
            <a:ext cx="228600" cy="228600"/>
          </a:xfrm>
          <a:prstGeom prst="triangle">
            <a:avLst/>
          </a:prstGeom>
          <a:solidFill>
            <a:schemeClr val="accent1"/>
          </a:solidFill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Isosceles Triangle 41"/>
          <p:cNvSpPr/>
          <p:nvPr/>
        </p:nvSpPr>
        <p:spPr>
          <a:xfrm>
            <a:off x="5882345" y="5376920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Isosceles Triangle 42"/>
          <p:cNvSpPr/>
          <p:nvPr/>
        </p:nvSpPr>
        <p:spPr>
          <a:xfrm>
            <a:off x="3636804" y="4970772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Isosceles Triangle 43"/>
          <p:cNvSpPr/>
          <p:nvPr/>
        </p:nvSpPr>
        <p:spPr>
          <a:xfrm>
            <a:off x="4970304" y="5567219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Isosceles Triangle 44"/>
          <p:cNvSpPr/>
          <p:nvPr/>
        </p:nvSpPr>
        <p:spPr>
          <a:xfrm>
            <a:off x="5999004" y="5670336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Isosceles Triangle 45"/>
          <p:cNvSpPr/>
          <p:nvPr/>
        </p:nvSpPr>
        <p:spPr>
          <a:xfrm>
            <a:off x="3247122" y="4581883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Isosceles Triangle 46"/>
          <p:cNvSpPr/>
          <p:nvPr/>
        </p:nvSpPr>
        <p:spPr>
          <a:xfrm>
            <a:off x="6380004" y="5967470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6303804" y="43291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6570504" y="46339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6646704" y="41005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6875304" y="44434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6875304" y="48244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7294404" y="47101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3932860" y="1354783"/>
            <a:ext cx="2286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4955655" y="1397360"/>
            <a:ext cx="2286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4727055" y="1674202"/>
            <a:ext cx="2286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475004" y="1369402"/>
            <a:ext cx="2286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4703604" y="2152207"/>
            <a:ext cx="2286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5084604" y="1788502"/>
            <a:ext cx="2286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4423074" y="1900250"/>
            <a:ext cx="2286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Isosceles Triangle 104"/>
          <p:cNvSpPr/>
          <p:nvPr/>
        </p:nvSpPr>
        <p:spPr>
          <a:xfrm>
            <a:off x="2204324" y="4603999"/>
            <a:ext cx="228600" cy="228600"/>
          </a:xfrm>
          <a:prstGeom prst="triangle">
            <a:avLst/>
          </a:prstGeom>
          <a:solidFill>
            <a:schemeClr val="accent1"/>
          </a:solidFill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Isosceles Triangle 105"/>
          <p:cNvSpPr/>
          <p:nvPr/>
        </p:nvSpPr>
        <p:spPr>
          <a:xfrm>
            <a:off x="3030864" y="4944555"/>
            <a:ext cx="228600" cy="228600"/>
          </a:xfrm>
          <a:prstGeom prst="triangle">
            <a:avLst/>
          </a:prstGeom>
          <a:solidFill>
            <a:schemeClr val="accent1"/>
          </a:solidFill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Isosceles Triangle 106"/>
          <p:cNvSpPr/>
          <p:nvPr/>
        </p:nvSpPr>
        <p:spPr>
          <a:xfrm>
            <a:off x="3297564" y="5221488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Isosceles Triangle 107"/>
          <p:cNvSpPr/>
          <p:nvPr/>
        </p:nvSpPr>
        <p:spPr>
          <a:xfrm>
            <a:off x="2585324" y="4938770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" name="Straight Connector 60"/>
          <p:cNvCxnSpPr/>
          <p:nvPr/>
        </p:nvCxnSpPr>
        <p:spPr>
          <a:xfrm rot="16200000" flipH="1">
            <a:off x="2750979" y="1718042"/>
            <a:ext cx="5162550" cy="438150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cxnSpLocks noChangeAspect="1"/>
          </p:cNvCxnSpPr>
          <p:nvPr/>
        </p:nvCxnSpPr>
        <p:spPr>
          <a:xfrm flipV="1">
            <a:off x="3242165" y="1331937"/>
            <a:ext cx="119257" cy="86672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cxnSpLocks noChangeAspect="1"/>
          </p:cNvCxnSpPr>
          <p:nvPr/>
        </p:nvCxnSpPr>
        <p:spPr>
          <a:xfrm flipH="1">
            <a:off x="3079133" y="1442451"/>
            <a:ext cx="124740" cy="90656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2919252" y="1391049"/>
            <a:ext cx="1519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0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287343" y="1158147"/>
            <a:ext cx="228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1</a:t>
            </a:r>
            <a:endParaRPr lang="en-US" sz="1100" dirty="0"/>
          </a:p>
        </p:txBody>
      </p:sp>
      <p:cxnSp>
        <p:nvCxnSpPr>
          <p:cNvPr id="64" name="Straight Connector 63"/>
          <p:cNvCxnSpPr/>
          <p:nvPr/>
        </p:nvCxnSpPr>
        <p:spPr>
          <a:xfrm rot="16200000" flipH="1">
            <a:off x="3131978" y="1709795"/>
            <a:ext cx="5162550" cy="4381500"/>
          </a:xfrm>
          <a:prstGeom prst="line">
            <a:avLst/>
          </a:prstGeom>
          <a:ln>
            <a:solidFill>
              <a:schemeClr val="accent3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16200000" flipH="1">
            <a:off x="2484280" y="1862195"/>
            <a:ext cx="5162550" cy="4381500"/>
          </a:xfrm>
          <a:prstGeom prst="line">
            <a:avLst/>
          </a:prstGeom>
          <a:ln>
            <a:solidFill>
              <a:schemeClr val="accent3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Rectangle 67"/>
          <p:cNvSpPr/>
          <p:nvPr/>
        </p:nvSpPr>
        <p:spPr>
          <a:xfrm>
            <a:off x="21516" y="6455544"/>
            <a:ext cx="101533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/>
              <a:t>Rastegari</a:t>
            </a:r>
            <a:r>
              <a:rPr lang="en-US" sz="1600" dirty="0" smtClean="0"/>
              <a:t>, Farhadi, Forsyth,  Attribute Discovery via Predictable Discriminative Binary Codes, ECCV12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58320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2547224" y="32426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775824" y="30902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699624" y="26711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004424" y="29759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318624" y="30140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309224" y="28235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004424" y="25187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690224" y="26711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160804" y="30718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351304" y="33004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541804" y="35290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5694204" y="36814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 flipH="1">
            <a:off x="5884704" y="33766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227604" y="32242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3233024" y="23663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3461624" y="23663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5579904" y="26908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389404" y="29575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5732304" y="30718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Isosceles Triangle 27"/>
          <p:cNvSpPr/>
          <p:nvPr/>
        </p:nvSpPr>
        <p:spPr>
          <a:xfrm>
            <a:off x="2956911" y="4353283"/>
            <a:ext cx="228600" cy="228600"/>
          </a:xfrm>
          <a:prstGeom prst="triangle">
            <a:avLst/>
          </a:prstGeom>
          <a:solidFill>
            <a:schemeClr val="accent1"/>
          </a:solidFill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Isosceles Triangle 28"/>
          <p:cNvSpPr/>
          <p:nvPr/>
        </p:nvSpPr>
        <p:spPr>
          <a:xfrm>
            <a:off x="3560604" y="36052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Isosceles Triangle 29"/>
          <p:cNvSpPr/>
          <p:nvPr/>
        </p:nvSpPr>
        <p:spPr>
          <a:xfrm>
            <a:off x="3827304" y="34909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Isosceles Triangle 30"/>
          <p:cNvSpPr/>
          <p:nvPr/>
        </p:nvSpPr>
        <p:spPr>
          <a:xfrm>
            <a:off x="4170204" y="33766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Isosceles Triangle 31"/>
          <p:cNvSpPr/>
          <p:nvPr/>
        </p:nvSpPr>
        <p:spPr>
          <a:xfrm>
            <a:off x="4322604" y="34909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Isosceles Triangle 32"/>
          <p:cNvSpPr/>
          <p:nvPr/>
        </p:nvSpPr>
        <p:spPr>
          <a:xfrm>
            <a:off x="4589304" y="36814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Isosceles Triangle 33"/>
          <p:cNvSpPr/>
          <p:nvPr/>
        </p:nvSpPr>
        <p:spPr>
          <a:xfrm>
            <a:off x="4703604" y="39100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Isosceles Triangle 34"/>
          <p:cNvSpPr/>
          <p:nvPr/>
        </p:nvSpPr>
        <p:spPr>
          <a:xfrm>
            <a:off x="4779804" y="41386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Isosceles Triangle 35"/>
          <p:cNvSpPr/>
          <p:nvPr/>
        </p:nvSpPr>
        <p:spPr>
          <a:xfrm>
            <a:off x="4360704" y="40243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Isosceles Triangle 36"/>
          <p:cNvSpPr/>
          <p:nvPr/>
        </p:nvSpPr>
        <p:spPr>
          <a:xfrm>
            <a:off x="3865404" y="37957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Isosceles Triangle 37"/>
          <p:cNvSpPr/>
          <p:nvPr/>
        </p:nvSpPr>
        <p:spPr>
          <a:xfrm>
            <a:off x="3522504" y="38719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Isosceles Triangle 38"/>
          <p:cNvSpPr/>
          <p:nvPr/>
        </p:nvSpPr>
        <p:spPr>
          <a:xfrm>
            <a:off x="5590943" y="5110220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Isosceles Triangle 39"/>
          <p:cNvSpPr/>
          <p:nvPr/>
        </p:nvSpPr>
        <p:spPr>
          <a:xfrm>
            <a:off x="5237004" y="5205470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Isosceles Triangle 40"/>
          <p:cNvSpPr/>
          <p:nvPr/>
        </p:nvSpPr>
        <p:spPr>
          <a:xfrm>
            <a:off x="3598704" y="4636467"/>
            <a:ext cx="228600" cy="228600"/>
          </a:xfrm>
          <a:prstGeom prst="triangle">
            <a:avLst/>
          </a:prstGeom>
          <a:solidFill>
            <a:schemeClr val="accent1"/>
          </a:solidFill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Isosceles Triangle 41"/>
          <p:cNvSpPr/>
          <p:nvPr/>
        </p:nvSpPr>
        <p:spPr>
          <a:xfrm>
            <a:off x="5882345" y="5376920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Isosceles Triangle 42"/>
          <p:cNvSpPr/>
          <p:nvPr/>
        </p:nvSpPr>
        <p:spPr>
          <a:xfrm>
            <a:off x="3636804" y="4970772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Isosceles Triangle 43"/>
          <p:cNvSpPr/>
          <p:nvPr/>
        </p:nvSpPr>
        <p:spPr>
          <a:xfrm>
            <a:off x="4970304" y="5567219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Isosceles Triangle 44"/>
          <p:cNvSpPr/>
          <p:nvPr/>
        </p:nvSpPr>
        <p:spPr>
          <a:xfrm>
            <a:off x="5999004" y="5670336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Isosceles Triangle 45"/>
          <p:cNvSpPr/>
          <p:nvPr/>
        </p:nvSpPr>
        <p:spPr>
          <a:xfrm>
            <a:off x="3247122" y="4581883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Isosceles Triangle 46"/>
          <p:cNvSpPr/>
          <p:nvPr/>
        </p:nvSpPr>
        <p:spPr>
          <a:xfrm>
            <a:off x="6380004" y="5967470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6303804" y="43291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6570504" y="46339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6646704" y="41005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6875304" y="44434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6875304" y="48244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7294404" y="47101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3932860" y="1354783"/>
            <a:ext cx="2286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4955655" y="1397360"/>
            <a:ext cx="2286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4727055" y="1674202"/>
            <a:ext cx="2286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475004" y="1369402"/>
            <a:ext cx="2286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4703604" y="2152207"/>
            <a:ext cx="2286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5084604" y="1788502"/>
            <a:ext cx="2286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4423074" y="1900250"/>
            <a:ext cx="2286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Isosceles Triangle 104"/>
          <p:cNvSpPr/>
          <p:nvPr/>
        </p:nvSpPr>
        <p:spPr>
          <a:xfrm>
            <a:off x="2204324" y="4603999"/>
            <a:ext cx="228600" cy="228600"/>
          </a:xfrm>
          <a:prstGeom prst="triangle">
            <a:avLst/>
          </a:prstGeom>
          <a:solidFill>
            <a:schemeClr val="accent1"/>
          </a:solidFill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Isosceles Triangle 105"/>
          <p:cNvSpPr/>
          <p:nvPr/>
        </p:nvSpPr>
        <p:spPr>
          <a:xfrm>
            <a:off x="3030864" y="4944555"/>
            <a:ext cx="228600" cy="228600"/>
          </a:xfrm>
          <a:prstGeom prst="triangle">
            <a:avLst/>
          </a:prstGeom>
          <a:solidFill>
            <a:schemeClr val="accent1"/>
          </a:solidFill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Isosceles Triangle 106"/>
          <p:cNvSpPr/>
          <p:nvPr/>
        </p:nvSpPr>
        <p:spPr>
          <a:xfrm>
            <a:off x="3297564" y="5221488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Isosceles Triangle 107"/>
          <p:cNvSpPr/>
          <p:nvPr/>
        </p:nvSpPr>
        <p:spPr>
          <a:xfrm>
            <a:off x="2585324" y="4938770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" name="Straight Connector 60"/>
          <p:cNvCxnSpPr/>
          <p:nvPr/>
        </p:nvCxnSpPr>
        <p:spPr>
          <a:xfrm rot="16200000" flipH="1">
            <a:off x="2750979" y="1718042"/>
            <a:ext cx="5162550" cy="438150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cxnSpLocks noChangeAspect="1"/>
          </p:cNvCxnSpPr>
          <p:nvPr/>
        </p:nvCxnSpPr>
        <p:spPr>
          <a:xfrm flipV="1">
            <a:off x="3242165" y="1331937"/>
            <a:ext cx="119257" cy="86672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cxnSpLocks noChangeAspect="1"/>
          </p:cNvCxnSpPr>
          <p:nvPr/>
        </p:nvCxnSpPr>
        <p:spPr>
          <a:xfrm flipH="1">
            <a:off x="3079133" y="1442451"/>
            <a:ext cx="124740" cy="90656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2919252" y="1391049"/>
            <a:ext cx="1519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0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287343" y="1158147"/>
            <a:ext cx="228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1</a:t>
            </a:r>
            <a:endParaRPr lang="en-US" sz="1100" dirty="0"/>
          </a:p>
        </p:txBody>
      </p:sp>
      <p:cxnSp>
        <p:nvCxnSpPr>
          <p:cNvPr id="64" name="Straight Connector 63"/>
          <p:cNvCxnSpPr/>
          <p:nvPr/>
        </p:nvCxnSpPr>
        <p:spPr>
          <a:xfrm rot="16200000" flipH="1">
            <a:off x="3131978" y="1709795"/>
            <a:ext cx="5162550" cy="4381500"/>
          </a:xfrm>
          <a:prstGeom prst="line">
            <a:avLst/>
          </a:prstGeom>
          <a:ln>
            <a:solidFill>
              <a:schemeClr val="accent3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16200000" flipH="1">
            <a:off x="2484280" y="1862195"/>
            <a:ext cx="5162550" cy="4381500"/>
          </a:xfrm>
          <a:prstGeom prst="line">
            <a:avLst/>
          </a:prstGeom>
          <a:ln>
            <a:solidFill>
              <a:schemeClr val="accent3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V="1">
            <a:off x="1424373" y="2276437"/>
            <a:ext cx="4269831" cy="221074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1617504" y="3684775"/>
            <a:ext cx="6183572" cy="1806445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1654016" y="2518754"/>
            <a:ext cx="4192588" cy="2134266"/>
          </a:xfrm>
          <a:prstGeom prst="line">
            <a:avLst/>
          </a:prstGeom>
          <a:ln>
            <a:solidFill>
              <a:schemeClr val="accent3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V="1">
            <a:off x="1448019" y="2066230"/>
            <a:ext cx="4131885" cy="2143378"/>
          </a:xfrm>
          <a:prstGeom prst="line">
            <a:avLst/>
          </a:prstGeom>
          <a:ln>
            <a:solidFill>
              <a:schemeClr val="accent3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1539740" y="3833870"/>
            <a:ext cx="6187594" cy="1847649"/>
          </a:xfrm>
          <a:prstGeom prst="line">
            <a:avLst/>
          </a:prstGeom>
          <a:ln>
            <a:solidFill>
              <a:schemeClr val="accent3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1700334" y="3478304"/>
            <a:ext cx="6187594" cy="1847649"/>
          </a:xfrm>
          <a:prstGeom prst="line">
            <a:avLst/>
          </a:prstGeom>
          <a:ln>
            <a:solidFill>
              <a:schemeClr val="accent3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Rectangle 73"/>
          <p:cNvSpPr/>
          <p:nvPr/>
        </p:nvSpPr>
        <p:spPr>
          <a:xfrm>
            <a:off x="21516" y="6455544"/>
            <a:ext cx="101533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/>
              <a:t>Rastegari</a:t>
            </a:r>
            <a:r>
              <a:rPr lang="en-US" sz="1600" dirty="0" smtClean="0"/>
              <a:t>, Farhadi, Forsyth,  Attribute Discovery via Predictable Discriminative Binary Codes, ECCV12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52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2547224" y="32426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775824" y="30902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699624" y="26711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004424" y="29759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318624" y="30140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309224" y="28235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004424" y="25187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690224" y="26711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160804" y="30718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351304" y="33004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541804" y="35290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5694204" y="36814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 flipH="1">
            <a:off x="5884704" y="33766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227604" y="32242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3233024" y="23663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3461624" y="23663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5579904" y="26908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389404" y="29575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5732304" y="30718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Isosceles Triangle 27"/>
          <p:cNvSpPr/>
          <p:nvPr/>
        </p:nvSpPr>
        <p:spPr>
          <a:xfrm>
            <a:off x="2956911" y="4353283"/>
            <a:ext cx="228600" cy="228600"/>
          </a:xfrm>
          <a:prstGeom prst="triangle">
            <a:avLst/>
          </a:prstGeom>
          <a:solidFill>
            <a:schemeClr val="accent1"/>
          </a:solidFill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Isosceles Triangle 28"/>
          <p:cNvSpPr/>
          <p:nvPr/>
        </p:nvSpPr>
        <p:spPr>
          <a:xfrm>
            <a:off x="3560604" y="36052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Isosceles Triangle 29"/>
          <p:cNvSpPr/>
          <p:nvPr/>
        </p:nvSpPr>
        <p:spPr>
          <a:xfrm>
            <a:off x="3827304" y="34909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Isosceles Triangle 30"/>
          <p:cNvSpPr/>
          <p:nvPr/>
        </p:nvSpPr>
        <p:spPr>
          <a:xfrm>
            <a:off x="4170204" y="33766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Isosceles Triangle 31"/>
          <p:cNvSpPr/>
          <p:nvPr/>
        </p:nvSpPr>
        <p:spPr>
          <a:xfrm>
            <a:off x="4322604" y="34909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Isosceles Triangle 32"/>
          <p:cNvSpPr/>
          <p:nvPr/>
        </p:nvSpPr>
        <p:spPr>
          <a:xfrm>
            <a:off x="4589304" y="36814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Isosceles Triangle 33"/>
          <p:cNvSpPr/>
          <p:nvPr/>
        </p:nvSpPr>
        <p:spPr>
          <a:xfrm>
            <a:off x="4703604" y="39100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Isosceles Triangle 34"/>
          <p:cNvSpPr/>
          <p:nvPr/>
        </p:nvSpPr>
        <p:spPr>
          <a:xfrm>
            <a:off x="4779804" y="41386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Isosceles Triangle 35"/>
          <p:cNvSpPr/>
          <p:nvPr/>
        </p:nvSpPr>
        <p:spPr>
          <a:xfrm>
            <a:off x="4360704" y="40243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Isosceles Triangle 36"/>
          <p:cNvSpPr/>
          <p:nvPr/>
        </p:nvSpPr>
        <p:spPr>
          <a:xfrm>
            <a:off x="3865404" y="37957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Isosceles Triangle 37"/>
          <p:cNvSpPr/>
          <p:nvPr/>
        </p:nvSpPr>
        <p:spPr>
          <a:xfrm>
            <a:off x="3522504" y="38719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Isosceles Triangle 38"/>
          <p:cNvSpPr/>
          <p:nvPr/>
        </p:nvSpPr>
        <p:spPr>
          <a:xfrm>
            <a:off x="5590943" y="5110220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Isosceles Triangle 39"/>
          <p:cNvSpPr/>
          <p:nvPr/>
        </p:nvSpPr>
        <p:spPr>
          <a:xfrm>
            <a:off x="5237004" y="5205470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Isosceles Triangle 40"/>
          <p:cNvSpPr/>
          <p:nvPr/>
        </p:nvSpPr>
        <p:spPr>
          <a:xfrm>
            <a:off x="3598704" y="4636467"/>
            <a:ext cx="228600" cy="228600"/>
          </a:xfrm>
          <a:prstGeom prst="triangle">
            <a:avLst/>
          </a:prstGeom>
          <a:solidFill>
            <a:schemeClr val="accent1"/>
          </a:solidFill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Isosceles Triangle 41"/>
          <p:cNvSpPr/>
          <p:nvPr/>
        </p:nvSpPr>
        <p:spPr>
          <a:xfrm>
            <a:off x="5882345" y="5376920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Isosceles Triangle 42"/>
          <p:cNvSpPr/>
          <p:nvPr/>
        </p:nvSpPr>
        <p:spPr>
          <a:xfrm>
            <a:off x="3636804" y="4970772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Isosceles Triangle 43"/>
          <p:cNvSpPr/>
          <p:nvPr/>
        </p:nvSpPr>
        <p:spPr>
          <a:xfrm>
            <a:off x="4970304" y="5567219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Isosceles Triangle 44"/>
          <p:cNvSpPr/>
          <p:nvPr/>
        </p:nvSpPr>
        <p:spPr>
          <a:xfrm>
            <a:off x="5999004" y="5670336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Isosceles Triangle 45"/>
          <p:cNvSpPr/>
          <p:nvPr/>
        </p:nvSpPr>
        <p:spPr>
          <a:xfrm>
            <a:off x="3247122" y="4581883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Isosceles Triangle 46"/>
          <p:cNvSpPr/>
          <p:nvPr/>
        </p:nvSpPr>
        <p:spPr>
          <a:xfrm>
            <a:off x="6380004" y="5967470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6303804" y="43291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6570504" y="46339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6646704" y="41005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6875304" y="44434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6875304" y="48244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7294404" y="47101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3932860" y="1354783"/>
            <a:ext cx="2286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4955655" y="1397360"/>
            <a:ext cx="2286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4727055" y="1674202"/>
            <a:ext cx="2286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475004" y="1369402"/>
            <a:ext cx="2286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4703604" y="2152207"/>
            <a:ext cx="2286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5084604" y="1788502"/>
            <a:ext cx="2286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4423074" y="1900250"/>
            <a:ext cx="2286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Isosceles Triangle 104"/>
          <p:cNvSpPr/>
          <p:nvPr/>
        </p:nvSpPr>
        <p:spPr>
          <a:xfrm>
            <a:off x="2204324" y="4603999"/>
            <a:ext cx="228600" cy="228600"/>
          </a:xfrm>
          <a:prstGeom prst="triangle">
            <a:avLst/>
          </a:prstGeom>
          <a:solidFill>
            <a:schemeClr val="accent1"/>
          </a:solidFill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Isosceles Triangle 105"/>
          <p:cNvSpPr/>
          <p:nvPr/>
        </p:nvSpPr>
        <p:spPr>
          <a:xfrm>
            <a:off x="3030864" y="4944555"/>
            <a:ext cx="228600" cy="228600"/>
          </a:xfrm>
          <a:prstGeom prst="triangle">
            <a:avLst/>
          </a:prstGeom>
          <a:solidFill>
            <a:schemeClr val="accent1"/>
          </a:solidFill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Isosceles Triangle 106"/>
          <p:cNvSpPr/>
          <p:nvPr/>
        </p:nvSpPr>
        <p:spPr>
          <a:xfrm>
            <a:off x="3297564" y="5221488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Isosceles Triangle 107"/>
          <p:cNvSpPr/>
          <p:nvPr/>
        </p:nvSpPr>
        <p:spPr>
          <a:xfrm>
            <a:off x="2585324" y="4938770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" name="Straight Connector 60"/>
          <p:cNvCxnSpPr/>
          <p:nvPr/>
        </p:nvCxnSpPr>
        <p:spPr>
          <a:xfrm rot="16200000" flipH="1">
            <a:off x="2750979" y="1718042"/>
            <a:ext cx="5162550" cy="438150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cxnSpLocks noChangeAspect="1"/>
          </p:cNvCxnSpPr>
          <p:nvPr/>
        </p:nvCxnSpPr>
        <p:spPr>
          <a:xfrm flipV="1">
            <a:off x="3242165" y="1331937"/>
            <a:ext cx="119257" cy="86672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cxnSpLocks noChangeAspect="1"/>
          </p:cNvCxnSpPr>
          <p:nvPr/>
        </p:nvCxnSpPr>
        <p:spPr>
          <a:xfrm flipH="1">
            <a:off x="3079133" y="1442451"/>
            <a:ext cx="124740" cy="90656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2919252" y="1391049"/>
            <a:ext cx="1519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0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287343" y="1158147"/>
            <a:ext cx="228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1</a:t>
            </a:r>
            <a:endParaRPr lang="en-US" sz="1100" dirty="0"/>
          </a:p>
        </p:txBody>
      </p:sp>
      <p:cxnSp>
        <p:nvCxnSpPr>
          <p:cNvPr id="64" name="Straight Connector 63"/>
          <p:cNvCxnSpPr/>
          <p:nvPr/>
        </p:nvCxnSpPr>
        <p:spPr>
          <a:xfrm rot="16200000" flipH="1">
            <a:off x="3131978" y="1709795"/>
            <a:ext cx="5162550" cy="4381500"/>
          </a:xfrm>
          <a:prstGeom prst="line">
            <a:avLst/>
          </a:prstGeom>
          <a:ln>
            <a:solidFill>
              <a:schemeClr val="accent3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16200000" flipH="1">
            <a:off x="2484280" y="1862195"/>
            <a:ext cx="5162550" cy="4381500"/>
          </a:xfrm>
          <a:prstGeom prst="line">
            <a:avLst/>
          </a:prstGeom>
          <a:ln>
            <a:solidFill>
              <a:schemeClr val="accent3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V="1">
            <a:off x="1424373" y="2276437"/>
            <a:ext cx="4269831" cy="221074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1617504" y="3684775"/>
            <a:ext cx="6183572" cy="1806445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1654016" y="2518754"/>
            <a:ext cx="4192588" cy="2134266"/>
          </a:xfrm>
          <a:prstGeom prst="line">
            <a:avLst/>
          </a:prstGeom>
          <a:ln>
            <a:solidFill>
              <a:schemeClr val="accent3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V="1">
            <a:off x="1448019" y="2066230"/>
            <a:ext cx="4131885" cy="2143378"/>
          </a:xfrm>
          <a:prstGeom prst="line">
            <a:avLst/>
          </a:prstGeom>
          <a:ln>
            <a:solidFill>
              <a:schemeClr val="accent3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1539740" y="3833870"/>
            <a:ext cx="6187594" cy="1847649"/>
          </a:xfrm>
          <a:prstGeom prst="line">
            <a:avLst/>
          </a:prstGeom>
          <a:ln>
            <a:solidFill>
              <a:schemeClr val="accent3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1700334" y="3478304"/>
            <a:ext cx="6187594" cy="1847649"/>
          </a:xfrm>
          <a:prstGeom prst="line">
            <a:avLst/>
          </a:prstGeom>
          <a:ln>
            <a:solidFill>
              <a:schemeClr val="accent3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V="1">
            <a:off x="3751104" y="3529071"/>
            <a:ext cx="3124200" cy="23773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flipV="1">
            <a:off x="4088264" y="3795770"/>
            <a:ext cx="3015640" cy="2258119"/>
          </a:xfrm>
          <a:prstGeom prst="line">
            <a:avLst/>
          </a:prstGeom>
          <a:ln>
            <a:solidFill>
              <a:schemeClr val="accent2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V="1">
            <a:off x="3560604" y="3318854"/>
            <a:ext cx="3086100" cy="2362665"/>
          </a:xfrm>
          <a:prstGeom prst="line">
            <a:avLst/>
          </a:prstGeom>
          <a:ln>
            <a:solidFill>
              <a:schemeClr val="accent2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rot="5400000" flipH="1" flipV="1">
            <a:off x="-1414748" y="1948149"/>
            <a:ext cx="5148122" cy="23186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rot="5400000" flipH="1" flipV="1">
            <a:off x="-713243" y="1932443"/>
            <a:ext cx="5672890" cy="2874804"/>
          </a:xfrm>
          <a:prstGeom prst="line">
            <a:avLst/>
          </a:prstGeom>
          <a:ln>
            <a:solidFill>
              <a:schemeClr val="accent2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Rectangle 78"/>
          <p:cNvSpPr/>
          <p:nvPr/>
        </p:nvSpPr>
        <p:spPr>
          <a:xfrm>
            <a:off x="21516" y="6455544"/>
            <a:ext cx="101533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/>
              <a:t>Rastegari</a:t>
            </a:r>
            <a:r>
              <a:rPr lang="en-US" sz="1600" dirty="0" smtClean="0"/>
              <a:t>, Farhadi, Forsyth,  Attribute Discovery via Predictable Discriminative Binary Codes, ECCV12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4777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28600" y="1671935"/>
            <a:ext cx="586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</a:t>
            </a:r>
            <a:r>
              <a:rPr lang="en-US" sz="2400" dirty="0"/>
              <a:t>: Predictable from visual data </a:t>
            </a:r>
          </a:p>
        </p:txBody>
      </p:sp>
      <p:pic>
        <p:nvPicPr>
          <p:cNvPr id="11" name="Picture 10" descr="Screen shot 2012-04-29 at 5.39.3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820" y="2399174"/>
            <a:ext cx="1098580" cy="648826"/>
          </a:xfrm>
          <a:prstGeom prst="rect">
            <a:avLst/>
          </a:prstGeom>
        </p:spPr>
      </p:pic>
      <p:pic>
        <p:nvPicPr>
          <p:cNvPr id="12" name="Picture 11" descr="Screen shot 2012-04-29 at 5.40.47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3087681"/>
            <a:ext cx="6324600" cy="49371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04800" y="2782426"/>
            <a:ext cx="990600" cy="3272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28600" y="4191000"/>
            <a:ext cx="586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B: Informative toward categories</a:t>
            </a:r>
            <a:endParaRPr lang="en-US" sz="2400" i="1" dirty="0"/>
          </a:p>
        </p:txBody>
      </p:sp>
      <p:pic>
        <p:nvPicPr>
          <p:cNvPr id="21" name="Picture 20" descr="Screen shot 2012-04-29 at 5.39.3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4737100"/>
            <a:ext cx="1098580" cy="648826"/>
          </a:xfrm>
          <a:prstGeom prst="rect">
            <a:avLst/>
          </a:prstGeom>
        </p:spPr>
      </p:pic>
      <p:pic>
        <p:nvPicPr>
          <p:cNvPr id="23" name="Picture 22" descr="Screen shot 2012-04-29 at 5.50.05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550" y="2757593"/>
            <a:ext cx="933450" cy="290407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990600" y="2743200"/>
            <a:ext cx="2286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Screen shot 2012-04-29 at 5.39.11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800" y="2242886"/>
            <a:ext cx="1600200" cy="866775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228600" y="5118100"/>
            <a:ext cx="990600" cy="3272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Screen shot 2012-04-29 at 5.50.05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2400" y="5132493"/>
            <a:ext cx="933450" cy="290407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-152400" y="5118100"/>
            <a:ext cx="742950" cy="3272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Screen shot 2012-04-29 at 5.39.59 P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6800" y="4648200"/>
            <a:ext cx="3065571" cy="850900"/>
          </a:xfrm>
          <a:prstGeom prst="rect">
            <a:avLst/>
          </a:prstGeom>
        </p:spPr>
      </p:pic>
      <p:pic>
        <p:nvPicPr>
          <p:cNvPr id="31" name="Picture 30" descr="Screen shot 2012-04-29 at 5.40.25 PM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14800" y="4624999"/>
            <a:ext cx="4495800" cy="1394801"/>
          </a:xfrm>
          <a:prstGeom prst="rect">
            <a:avLst/>
          </a:prstGeom>
        </p:spPr>
      </p:pic>
      <p:pic>
        <p:nvPicPr>
          <p:cNvPr id="32" name="Picture 31" descr="Screen shot 2012-04-29 at 5.41.01 PM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3634" y="5984906"/>
            <a:ext cx="6618366" cy="433682"/>
          </a:xfrm>
          <a:prstGeom prst="rect">
            <a:avLst/>
          </a:prstGeom>
        </p:spPr>
      </p:pic>
      <p:pic>
        <p:nvPicPr>
          <p:cNvPr id="33" name="Picture 32" descr="Screen shot 2012-04-29 at 5.41.31 PM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200" y="3581400"/>
            <a:ext cx="4419600" cy="44134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Criteria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1516" y="6516740"/>
            <a:ext cx="101533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/>
              <a:t>Rastegari</a:t>
            </a:r>
            <a:r>
              <a:rPr lang="en-US" sz="1600" dirty="0" smtClean="0"/>
              <a:t>, Farhadi, Forsyth,  Attribute Discovery via Predictable Discriminative Binary Codes, ECCV12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3570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Cute Beast</a:t>
            </a:r>
            <a:endParaRPr lang="en-US" dirty="0"/>
          </a:p>
        </p:txBody>
      </p:sp>
      <p:pic>
        <p:nvPicPr>
          <p:cNvPr id="4" name="Picture 3" descr="Screen shot 2011-09-16 at 5.08.39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63655"/>
            <a:ext cx="9144000" cy="178149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2400" y="4876800"/>
            <a:ext cx="4495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 smtClean="0"/>
              <a:t>B</a:t>
            </a:r>
            <a:r>
              <a:rPr lang="en-US" sz="2000" i="1" baseline="-25000" dirty="0" err="1" smtClean="0"/>
              <a:t>m</a:t>
            </a:r>
            <a:r>
              <a:rPr lang="en-US" sz="2000" i="1" dirty="0" err="1" smtClean="0"/>
              <a:t>:</a:t>
            </a:r>
            <a:r>
              <a:rPr lang="en-US" sz="2000" dirty="0" err="1" smtClean="0"/>
              <a:t>Binary</a:t>
            </a:r>
            <a:r>
              <a:rPr lang="en-US" sz="2000" dirty="0" smtClean="0"/>
              <a:t> code for </a:t>
            </a:r>
            <a:r>
              <a:rPr lang="en-US" sz="2000" i="1" dirty="0" err="1" smtClean="0"/>
              <a:t>m</a:t>
            </a:r>
            <a:r>
              <a:rPr lang="en-US" sz="2000" i="1" baseline="30000" dirty="0" err="1" smtClean="0"/>
              <a:t>th</a:t>
            </a:r>
            <a:r>
              <a:rPr lang="en-US" sz="2000" i="1" dirty="0" smtClean="0"/>
              <a:t> </a:t>
            </a:r>
            <a:r>
              <a:rPr lang="en-US" sz="2000" dirty="0" smtClean="0"/>
              <a:t>image.</a:t>
            </a:r>
          </a:p>
          <a:p>
            <a:r>
              <a:rPr lang="en-US" sz="2000" i="1" dirty="0" err="1" smtClean="0"/>
              <a:t>d</a:t>
            </a:r>
            <a:r>
              <a:rPr lang="en-US" sz="2000" i="1" dirty="0" smtClean="0"/>
              <a:t>: </a:t>
            </a:r>
            <a:r>
              <a:rPr lang="en-US" sz="2000" dirty="0" smtClean="0"/>
              <a:t>Distance function.</a:t>
            </a:r>
          </a:p>
          <a:p>
            <a:r>
              <a:rPr lang="en-US" sz="2000" i="1" dirty="0" err="1" smtClean="0"/>
              <a:t>w</a:t>
            </a:r>
            <a:r>
              <a:rPr lang="en-US" sz="2000" i="1" baseline="30000" dirty="0" err="1" smtClean="0"/>
              <a:t>s</a:t>
            </a:r>
            <a:r>
              <a:rPr lang="en-US" sz="2000" i="1" dirty="0" smtClean="0"/>
              <a:t>: </a:t>
            </a:r>
            <a:r>
              <a:rPr lang="en-US" sz="2000" i="1" dirty="0" err="1" smtClean="0"/>
              <a:t>s</a:t>
            </a:r>
            <a:r>
              <a:rPr lang="en-US" sz="2000" i="1" baseline="30000" dirty="0" err="1" smtClean="0"/>
              <a:t>th</a:t>
            </a:r>
            <a:r>
              <a:rPr lang="en-US" sz="2000" i="1" dirty="0" smtClean="0"/>
              <a:t> </a:t>
            </a:r>
            <a:r>
              <a:rPr lang="en-US" sz="2000" dirty="0" smtClean="0"/>
              <a:t>Split (classifier).</a:t>
            </a:r>
            <a:r>
              <a:rPr lang="en-US" sz="2000" i="1" dirty="0" smtClean="0"/>
              <a:t> </a:t>
            </a:r>
          </a:p>
          <a:p>
            <a:r>
              <a:rPr lang="en-US" sz="2000" i="1" dirty="0" err="1" smtClean="0"/>
              <a:t>k</a:t>
            </a:r>
            <a:r>
              <a:rPr lang="en-US" sz="2000" i="1" dirty="0" smtClean="0"/>
              <a:t>: </a:t>
            </a:r>
            <a:r>
              <a:rPr lang="en-US" sz="2000" dirty="0" smtClean="0"/>
              <a:t>Code length.</a:t>
            </a:r>
          </a:p>
          <a:p>
            <a:r>
              <a:rPr lang="en-US" sz="2000" i="1" dirty="0" smtClean="0"/>
              <a:t>N: </a:t>
            </a:r>
            <a:r>
              <a:rPr lang="en-US" sz="2000" dirty="0" smtClean="0"/>
              <a:t>Number of training examples</a:t>
            </a:r>
            <a:r>
              <a:rPr lang="en-US" sz="2000" i="1" dirty="0" smtClean="0"/>
              <a:t>  </a:t>
            </a:r>
            <a:endParaRPr lang="en-US" sz="2000" i="1" dirty="0"/>
          </a:p>
        </p:txBody>
      </p:sp>
      <p:sp>
        <p:nvSpPr>
          <p:cNvPr id="17" name="Rectangle 16"/>
          <p:cNvSpPr/>
          <p:nvPr/>
        </p:nvSpPr>
        <p:spPr>
          <a:xfrm>
            <a:off x="8686800" y="3657600"/>
            <a:ext cx="457200" cy="487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1516" y="6501441"/>
            <a:ext cx="101533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/>
              <a:t>Rastegari</a:t>
            </a:r>
            <a:r>
              <a:rPr lang="en-US" sz="1600" dirty="0" smtClean="0"/>
              <a:t>, Farhadi, Forsyth,  Attribute Discovery via Predictable Discriminative Binary Codes, ECCV12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49418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275251" y="32426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503851" y="30902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427651" y="26711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732451" y="29759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046651" y="30140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037251" y="28235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732451" y="25187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418251" y="26711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888831" y="30718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079331" y="33004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269831" y="35290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422231" y="36814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 flipH="1">
            <a:off x="4612731" y="33766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955631" y="32242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961051" y="23663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189651" y="23663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4307931" y="26908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4117431" y="29575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4460331" y="30718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Isosceles Triangle 23"/>
          <p:cNvSpPr/>
          <p:nvPr/>
        </p:nvSpPr>
        <p:spPr>
          <a:xfrm>
            <a:off x="1684938" y="4353283"/>
            <a:ext cx="228600" cy="228600"/>
          </a:xfrm>
          <a:prstGeom prst="triangle">
            <a:avLst/>
          </a:prstGeom>
          <a:solidFill>
            <a:schemeClr val="accent1"/>
          </a:solidFill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Isosceles Triangle 24"/>
          <p:cNvSpPr/>
          <p:nvPr/>
        </p:nvSpPr>
        <p:spPr>
          <a:xfrm>
            <a:off x="2288631" y="36052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Isosceles Triangle 25"/>
          <p:cNvSpPr/>
          <p:nvPr/>
        </p:nvSpPr>
        <p:spPr>
          <a:xfrm>
            <a:off x="2555331" y="34909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Isosceles Triangle 26"/>
          <p:cNvSpPr/>
          <p:nvPr/>
        </p:nvSpPr>
        <p:spPr>
          <a:xfrm>
            <a:off x="2898231" y="33766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Isosceles Triangle 27"/>
          <p:cNvSpPr/>
          <p:nvPr/>
        </p:nvSpPr>
        <p:spPr>
          <a:xfrm>
            <a:off x="3050631" y="34909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Isosceles Triangle 28"/>
          <p:cNvSpPr/>
          <p:nvPr/>
        </p:nvSpPr>
        <p:spPr>
          <a:xfrm>
            <a:off x="3317331" y="36814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Isosceles Triangle 29"/>
          <p:cNvSpPr/>
          <p:nvPr/>
        </p:nvSpPr>
        <p:spPr>
          <a:xfrm>
            <a:off x="3431631" y="39100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Isosceles Triangle 30"/>
          <p:cNvSpPr/>
          <p:nvPr/>
        </p:nvSpPr>
        <p:spPr>
          <a:xfrm>
            <a:off x="3507831" y="41386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Isosceles Triangle 31"/>
          <p:cNvSpPr/>
          <p:nvPr/>
        </p:nvSpPr>
        <p:spPr>
          <a:xfrm>
            <a:off x="3088731" y="40243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Isosceles Triangle 32"/>
          <p:cNvSpPr/>
          <p:nvPr/>
        </p:nvSpPr>
        <p:spPr>
          <a:xfrm>
            <a:off x="2593431" y="37957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Isosceles Triangle 33"/>
          <p:cNvSpPr/>
          <p:nvPr/>
        </p:nvSpPr>
        <p:spPr>
          <a:xfrm>
            <a:off x="2250531" y="38719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Isosceles Triangle 34"/>
          <p:cNvSpPr/>
          <p:nvPr/>
        </p:nvSpPr>
        <p:spPr>
          <a:xfrm>
            <a:off x="4318970" y="5110220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Isosceles Triangle 35"/>
          <p:cNvSpPr/>
          <p:nvPr/>
        </p:nvSpPr>
        <p:spPr>
          <a:xfrm>
            <a:off x="3965031" y="5205470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Isosceles Triangle 36"/>
          <p:cNvSpPr/>
          <p:nvPr/>
        </p:nvSpPr>
        <p:spPr>
          <a:xfrm>
            <a:off x="2326731" y="4636467"/>
            <a:ext cx="228600" cy="228600"/>
          </a:xfrm>
          <a:prstGeom prst="triangle">
            <a:avLst/>
          </a:prstGeom>
          <a:solidFill>
            <a:schemeClr val="accent1"/>
          </a:solidFill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Isosceles Triangle 37"/>
          <p:cNvSpPr/>
          <p:nvPr/>
        </p:nvSpPr>
        <p:spPr>
          <a:xfrm>
            <a:off x="4610372" y="5376920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Isosceles Triangle 38"/>
          <p:cNvSpPr/>
          <p:nvPr/>
        </p:nvSpPr>
        <p:spPr>
          <a:xfrm>
            <a:off x="2364831" y="4970772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Isosceles Triangle 39"/>
          <p:cNvSpPr/>
          <p:nvPr/>
        </p:nvSpPr>
        <p:spPr>
          <a:xfrm>
            <a:off x="3698331" y="5567219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Isosceles Triangle 40"/>
          <p:cNvSpPr/>
          <p:nvPr/>
        </p:nvSpPr>
        <p:spPr>
          <a:xfrm>
            <a:off x="4727031" y="5670336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Isosceles Triangle 41"/>
          <p:cNvSpPr/>
          <p:nvPr/>
        </p:nvSpPr>
        <p:spPr>
          <a:xfrm>
            <a:off x="1975149" y="4581883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Isosceles Triangle 42"/>
          <p:cNvSpPr/>
          <p:nvPr/>
        </p:nvSpPr>
        <p:spPr>
          <a:xfrm>
            <a:off x="5108031" y="5967470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5031831" y="43291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5298531" y="46339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5374731" y="41005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5603331" y="44434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5603331" y="48244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6022431" y="47101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2660887" y="1354783"/>
            <a:ext cx="2286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3683682" y="1397360"/>
            <a:ext cx="2286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3455082" y="1674202"/>
            <a:ext cx="2286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3203031" y="1369402"/>
            <a:ext cx="2286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3431631" y="2152207"/>
            <a:ext cx="2286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3812631" y="1788502"/>
            <a:ext cx="2286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3151101" y="1900250"/>
            <a:ext cx="2286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Isosceles Triangle 56"/>
          <p:cNvSpPr/>
          <p:nvPr/>
        </p:nvSpPr>
        <p:spPr>
          <a:xfrm>
            <a:off x="932351" y="4603999"/>
            <a:ext cx="228600" cy="228600"/>
          </a:xfrm>
          <a:prstGeom prst="triangle">
            <a:avLst/>
          </a:prstGeom>
          <a:solidFill>
            <a:schemeClr val="accent1"/>
          </a:solidFill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Isosceles Triangle 57"/>
          <p:cNvSpPr/>
          <p:nvPr/>
        </p:nvSpPr>
        <p:spPr>
          <a:xfrm>
            <a:off x="1758891" y="4944555"/>
            <a:ext cx="228600" cy="228600"/>
          </a:xfrm>
          <a:prstGeom prst="triangle">
            <a:avLst/>
          </a:prstGeom>
          <a:solidFill>
            <a:schemeClr val="accent1"/>
          </a:solidFill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Isosceles Triangle 58"/>
          <p:cNvSpPr/>
          <p:nvPr/>
        </p:nvSpPr>
        <p:spPr>
          <a:xfrm>
            <a:off x="2025591" y="5221488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Isosceles Triangle 59"/>
          <p:cNvSpPr/>
          <p:nvPr/>
        </p:nvSpPr>
        <p:spPr>
          <a:xfrm>
            <a:off x="1313351" y="4938770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21516" y="6455544"/>
            <a:ext cx="101533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/>
              <a:t>Rastegari</a:t>
            </a:r>
            <a:r>
              <a:rPr lang="en-US" sz="1600" dirty="0" smtClean="0"/>
              <a:t>, Farhadi, Forsyth,  Attribute Discovery via Predictable Discriminative Binary Codes, ECCV12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7053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275251" y="32426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503851" y="30902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427651" y="26711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732451" y="29759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046651" y="30140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037251" y="28235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732451" y="25187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418251" y="26711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888831" y="30718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079331" y="33004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269831" y="35290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422231" y="36814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 flipH="1">
            <a:off x="4612731" y="33766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955631" y="32242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961051" y="23663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189651" y="23663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4307931" y="26908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4117431" y="29575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4460331" y="30718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Isosceles Triangle 23"/>
          <p:cNvSpPr/>
          <p:nvPr/>
        </p:nvSpPr>
        <p:spPr>
          <a:xfrm>
            <a:off x="1684938" y="4353283"/>
            <a:ext cx="228600" cy="228600"/>
          </a:xfrm>
          <a:prstGeom prst="triangle">
            <a:avLst/>
          </a:prstGeom>
          <a:solidFill>
            <a:schemeClr val="accent1"/>
          </a:solidFill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Isosceles Triangle 24"/>
          <p:cNvSpPr/>
          <p:nvPr/>
        </p:nvSpPr>
        <p:spPr>
          <a:xfrm>
            <a:off x="2288631" y="36052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Isosceles Triangle 25"/>
          <p:cNvSpPr/>
          <p:nvPr/>
        </p:nvSpPr>
        <p:spPr>
          <a:xfrm>
            <a:off x="2555331" y="34909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Isosceles Triangle 26"/>
          <p:cNvSpPr/>
          <p:nvPr/>
        </p:nvSpPr>
        <p:spPr>
          <a:xfrm>
            <a:off x="2898231" y="33766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Isosceles Triangle 27"/>
          <p:cNvSpPr/>
          <p:nvPr/>
        </p:nvSpPr>
        <p:spPr>
          <a:xfrm>
            <a:off x="3050631" y="34909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Isosceles Triangle 28"/>
          <p:cNvSpPr/>
          <p:nvPr/>
        </p:nvSpPr>
        <p:spPr>
          <a:xfrm>
            <a:off x="3317331" y="36814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Isosceles Triangle 29"/>
          <p:cNvSpPr/>
          <p:nvPr/>
        </p:nvSpPr>
        <p:spPr>
          <a:xfrm>
            <a:off x="3431631" y="39100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Isosceles Triangle 30"/>
          <p:cNvSpPr/>
          <p:nvPr/>
        </p:nvSpPr>
        <p:spPr>
          <a:xfrm>
            <a:off x="3507831" y="41386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Isosceles Triangle 31"/>
          <p:cNvSpPr/>
          <p:nvPr/>
        </p:nvSpPr>
        <p:spPr>
          <a:xfrm>
            <a:off x="3088731" y="40243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Isosceles Triangle 32"/>
          <p:cNvSpPr/>
          <p:nvPr/>
        </p:nvSpPr>
        <p:spPr>
          <a:xfrm>
            <a:off x="2593431" y="37957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Isosceles Triangle 33"/>
          <p:cNvSpPr/>
          <p:nvPr/>
        </p:nvSpPr>
        <p:spPr>
          <a:xfrm>
            <a:off x="2250531" y="38719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Isosceles Triangle 34"/>
          <p:cNvSpPr/>
          <p:nvPr/>
        </p:nvSpPr>
        <p:spPr>
          <a:xfrm>
            <a:off x="4318970" y="5110220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Isosceles Triangle 35"/>
          <p:cNvSpPr/>
          <p:nvPr/>
        </p:nvSpPr>
        <p:spPr>
          <a:xfrm>
            <a:off x="3965031" y="5205470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Isosceles Triangle 36"/>
          <p:cNvSpPr/>
          <p:nvPr/>
        </p:nvSpPr>
        <p:spPr>
          <a:xfrm>
            <a:off x="2326731" y="4636467"/>
            <a:ext cx="228600" cy="228600"/>
          </a:xfrm>
          <a:prstGeom prst="triangle">
            <a:avLst/>
          </a:prstGeom>
          <a:solidFill>
            <a:schemeClr val="accent1"/>
          </a:solidFill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Isosceles Triangle 37"/>
          <p:cNvSpPr/>
          <p:nvPr/>
        </p:nvSpPr>
        <p:spPr>
          <a:xfrm>
            <a:off x="4610372" y="5376920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Isosceles Triangle 38"/>
          <p:cNvSpPr/>
          <p:nvPr/>
        </p:nvSpPr>
        <p:spPr>
          <a:xfrm>
            <a:off x="2364831" y="4970772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Isosceles Triangle 39"/>
          <p:cNvSpPr/>
          <p:nvPr/>
        </p:nvSpPr>
        <p:spPr>
          <a:xfrm>
            <a:off x="3698331" y="5567219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Isosceles Triangle 40"/>
          <p:cNvSpPr/>
          <p:nvPr/>
        </p:nvSpPr>
        <p:spPr>
          <a:xfrm>
            <a:off x="4727031" y="5670336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Isosceles Triangle 41"/>
          <p:cNvSpPr/>
          <p:nvPr/>
        </p:nvSpPr>
        <p:spPr>
          <a:xfrm>
            <a:off x="1975149" y="4581883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Isosceles Triangle 42"/>
          <p:cNvSpPr/>
          <p:nvPr/>
        </p:nvSpPr>
        <p:spPr>
          <a:xfrm>
            <a:off x="5108031" y="5967470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5031831" y="43291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5298531" y="46339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5374731" y="41005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5603331" y="44434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5603331" y="48244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6022431" y="47101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2660887" y="1354783"/>
            <a:ext cx="2286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3683682" y="1397360"/>
            <a:ext cx="2286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3455082" y="1674202"/>
            <a:ext cx="2286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3203031" y="1369402"/>
            <a:ext cx="2286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3431631" y="2152207"/>
            <a:ext cx="2286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3812631" y="1788502"/>
            <a:ext cx="2286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3151101" y="1900250"/>
            <a:ext cx="2286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Isosceles Triangle 56"/>
          <p:cNvSpPr/>
          <p:nvPr/>
        </p:nvSpPr>
        <p:spPr>
          <a:xfrm>
            <a:off x="932351" y="4603999"/>
            <a:ext cx="228600" cy="228600"/>
          </a:xfrm>
          <a:prstGeom prst="triangle">
            <a:avLst/>
          </a:prstGeom>
          <a:solidFill>
            <a:schemeClr val="accent1"/>
          </a:solidFill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Isosceles Triangle 57"/>
          <p:cNvSpPr/>
          <p:nvPr/>
        </p:nvSpPr>
        <p:spPr>
          <a:xfrm>
            <a:off x="1758891" y="4944555"/>
            <a:ext cx="228600" cy="228600"/>
          </a:xfrm>
          <a:prstGeom prst="triangle">
            <a:avLst/>
          </a:prstGeom>
          <a:solidFill>
            <a:schemeClr val="accent1"/>
          </a:solidFill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Isosceles Triangle 58"/>
          <p:cNvSpPr/>
          <p:nvPr/>
        </p:nvSpPr>
        <p:spPr>
          <a:xfrm>
            <a:off x="2025591" y="5221488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Isosceles Triangle 59"/>
          <p:cNvSpPr/>
          <p:nvPr/>
        </p:nvSpPr>
        <p:spPr>
          <a:xfrm>
            <a:off x="1313351" y="4938770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" name="Straight Connector 60"/>
          <p:cNvCxnSpPr/>
          <p:nvPr/>
        </p:nvCxnSpPr>
        <p:spPr>
          <a:xfrm rot="16200000" flipH="1">
            <a:off x="1546808" y="1785843"/>
            <a:ext cx="5804267" cy="360418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rot="5400000" flipH="1" flipV="1">
            <a:off x="165973" y="2099878"/>
            <a:ext cx="4679736" cy="246118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V="1">
            <a:off x="345531" y="3376670"/>
            <a:ext cx="6183572" cy="308105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Rectangle 61"/>
          <p:cNvSpPr/>
          <p:nvPr/>
        </p:nvSpPr>
        <p:spPr>
          <a:xfrm>
            <a:off x="21516" y="6455544"/>
            <a:ext cx="101533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/>
              <a:t>Rastegari</a:t>
            </a:r>
            <a:r>
              <a:rPr lang="en-US" sz="1600" dirty="0" smtClean="0"/>
              <a:t>, Farhadi, Forsyth,  Attribute Discovery via Predictable Discriminative Binary Codes, ECCV12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28992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275251" y="32426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503851" y="30902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427651" y="26711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732451" y="29759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046651" y="30140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037251" y="28235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732451" y="25187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418251" y="26711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888831" y="30718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079331" y="33004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269831" y="35290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422231" y="36814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 flipH="1">
            <a:off x="4612731" y="33766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955631" y="32242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961051" y="23663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189651" y="2366354"/>
            <a:ext cx="228600" cy="228600"/>
          </a:xfrm>
          <a:prstGeom prst="ellips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4307931" y="26908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4117431" y="29575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4460331" y="30718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Isosceles Triangle 23"/>
          <p:cNvSpPr/>
          <p:nvPr/>
        </p:nvSpPr>
        <p:spPr>
          <a:xfrm>
            <a:off x="1684938" y="4353283"/>
            <a:ext cx="228600" cy="228600"/>
          </a:xfrm>
          <a:prstGeom prst="triangle">
            <a:avLst/>
          </a:prstGeom>
          <a:solidFill>
            <a:schemeClr val="accent1"/>
          </a:solidFill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Isosceles Triangle 24"/>
          <p:cNvSpPr/>
          <p:nvPr/>
        </p:nvSpPr>
        <p:spPr>
          <a:xfrm>
            <a:off x="2288631" y="36052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Isosceles Triangle 25"/>
          <p:cNvSpPr/>
          <p:nvPr/>
        </p:nvSpPr>
        <p:spPr>
          <a:xfrm>
            <a:off x="2555331" y="34909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Isosceles Triangle 26"/>
          <p:cNvSpPr/>
          <p:nvPr/>
        </p:nvSpPr>
        <p:spPr>
          <a:xfrm>
            <a:off x="2898231" y="33766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Isosceles Triangle 27"/>
          <p:cNvSpPr/>
          <p:nvPr/>
        </p:nvSpPr>
        <p:spPr>
          <a:xfrm>
            <a:off x="3050631" y="34909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Isosceles Triangle 28"/>
          <p:cNvSpPr/>
          <p:nvPr/>
        </p:nvSpPr>
        <p:spPr>
          <a:xfrm>
            <a:off x="3317331" y="36814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Isosceles Triangle 29"/>
          <p:cNvSpPr/>
          <p:nvPr/>
        </p:nvSpPr>
        <p:spPr>
          <a:xfrm>
            <a:off x="3431631" y="39100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Isosceles Triangle 30"/>
          <p:cNvSpPr/>
          <p:nvPr/>
        </p:nvSpPr>
        <p:spPr>
          <a:xfrm>
            <a:off x="3507831" y="41386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Isosceles Triangle 31"/>
          <p:cNvSpPr/>
          <p:nvPr/>
        </p:nvSpPr>
        <p:spPr>
          <a:xfrm>
            <a:off x="3088731" y="40243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Isosceles Triangle 32"/>
          <p:cNvSpPr/>
          <p:nvPr/>
        </p:nvSpPr>
        <p:spPr>
          <a:xfrm>
            <a:off x="2593431" y="37957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Isosceles Triangle 33"/>
          <p:cNvSpPr/>
          <p:nvPr/>
        </p:nvSpPr>
        <p:spPr>
          <a:xfrm>
            <a:off x="2250531" y="387197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Isosceles Triangle 34"/>
          <p:cNvSpPr/>
          <p:nvPr/>
        </p:nvSpPr>
        <p:spPr>
          <a:xfrm>
            <a:off x="4318970" y="5110220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Isosceles Triangle 35"/>
          <p:cNvSpPr/>
          <p:nvPr/>
        </p:nvSpPr>
        <p:spPr>
          <a:xfrm>
            <a:off x="3965031" y="5205470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Isosceles Triangle 36"/>
          <p:cNvSpPr/>
          <p:nvPr/>
        </p:nvSpPr>
        <p:spPr>
          <a:xfrm>
            <a:off x="2326731" y="4636467"/>
            <a:ext cx="228600" cy="228600"/>
          </a:xfrm>
          <a:prstGeom prst="triangle">
            <a:avLst/>
          </a:prstGeom>
          <a:solidFill>
            <a:schemeClr val="accent1"/>
          </a:solidFill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Isosceles Triangle 37"/>
          <p:cNvSpPr/>
          <p:nvPr/>
        </p:nvSpPr>
        <p:spPr>
          <a:xfrm>
            <a:off x="4610372" y="5376920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Isosceles Triangle 38"/>
          <p:cNvSpPr/>
          <p:nvPr/>
        </p:nvSpPr>
        <p:spPr>
          <a:xfrm>
            <a:off x="2364831" y="4970772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Isosceles Triangle 39"/>
          <p:cNvSpPr/>
          <p:nvPr/>
        </p:nvSpPr>
        <p:spPr>
          <a:xfrm>
            <a:off x="3698331" y="5567219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Isosceles Triangle 40"/>
          <p:cNvSpPr/>
          <p:nvPr/>
        </p:nvSpPr>
        <p:spPr>
          <a:xfrm>
            <a:off x="4727031" y="5670336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Isosceles Triangle 41"/>
          <p:cNvSpPr/>
          <p:nvPr/>
        </p:nvSpPr>
        <p:spPr>
          <a:xfrm>
            <a:off x="1975149" y="4581883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Isosceles Triangle 42"/>
          <p:cNvSpPr/>
          <p:nvPr/>
        </p:nvSpPr>
        <p:spPr>
          <a:xfrm>
            <a:off x="5108031" y="5967470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5031831" y="43291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5298531" y="46339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5374731" y="41005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5603331" y="44434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5603331" y="48244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6022431" y="471017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2660887" y="1354783"/>
            <a:ext cx="2286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3683682" y="1397360"/>
            <a:ext cx="2286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3455082" y="1674202"/>
            <a:ext cx="2286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3203031" y="1369402"/>
            <a:ext cx="2286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3431631" y="2152207"/>
            <a:ext cx="2286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3812631" y="1788502"/>
            <a:ext cx="2286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3151101" y="1900250"/>
            <a:ext cx="2286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Isosceles Triangle 56"/>
          <p:cNvSpPr/>
          <p:nvPr/>
        </p:nvSpPr>
        <p:spPr>
          <a:xfrm>
            <a:off x="932351" y="4603999"/>
            <a:ext cx="228600" cy="228600"/>
          </a:xfrm>
          <a:prstGeom prst="triangle">
            <a:avLst/>
          </a:prstGeom>
          <a:solidFill>
            <a:schemeClr val="accent1"/>
          </a:solidFill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Isosceles Triangle 57"/>
          <p:cNvSpPr/>
          <p:nvPr/>
        </p:nvSpPr>
        <p:spPr>
          <a:xfrm>
            <a:off x="1758891" y="4944555"/>
            <a:ext cx="228600" cy="228600"/>
          </a:xfrm>
          <a:prstGeom prst="triangle">
            <a:avLst/>
          </a:prstGeom>
          <a:solidFill>
            <a:schemeClr val="accent1"/>
          </a:solidFill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Isosceles Triangle 58"/>
          <p:cNvSpPr/>
          <p:nvPr/>
        </p:nvSpPr>
        <p:spPr>
          <a:xfrm>
            <a:off x="2025591" y="5221488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Isosceles Triangle 59"/>
          <p:cNvSpPr/>
          <p:nvPr/>
        </p:nvSpPr>
        <p:spPr>
          <a:xfrm>
            <a:off x="1313351" y="4938770"/>
            <a:ext cx="228600" cy="228600"/>
          </a:xfrm>
          <a:prstGeom prst="triangl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8" name="Straight Connector 67"/>
          <p:cNvCxnSpPr/>
          <p:nvPr/>
        </p:nvCxnSpPr>
        <p:spPr>
          <a:xfrm rot="5400000" flipH="1" flipV="1">
            <a:off x="165973" y="2099878"/>
            <a:ext cx="4679736" cy="246118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V="1">
            <a:off x="345531" y="3376670"/>
            <a:ext cx="6183572" cy="308105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7010400" y="1600200"/>
            <a:ext cx="2133600" cy="3268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1011001011…0101</a:t>
            </a:r>
          </a:p>
          <a:p>
            <a:r>
              <a:rPr lang="en-US" sz="16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1110101101…0010</a:t>
            </a:r>
          </a:p>
          <a:p>
            <a:r>
              <a:rPr lang="en-US" sz="16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0001111000…1010</a:t>
            </a:r>
          </a:p>
          <a:p>
            <a:r>
              <a:rPr lang="en-US" sz="16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1111111001…0001</a:t>
            </a:r>
          </a:p>
          <a:p>
            <a:r>
              <a:rPr lang="en-US" sz="16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1010101010…1001</a:t>
            </a:r>
          </a:p>
          <a:p>
            <a:r>
              <a:rPr lang="en-US" sz="16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0001111110…1010</a:t>
            </a:r>
          </a:p>
          <a:p>
            <a:r>
              <a:rPr lang="en-US" sz="16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0101101001…1111</a:t>
            </a:r>
          </a:p>
          <a:p>
            <a:r>
              <a:rPr lang="en-US" sz="16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1001111000…1010</a:t>
            </a:r>
          </a:p>
          <a:p>
            <a:r>
              <a:rPr lang="en-US" sz="16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0001001001…0010</a:t>
            </a:r>
          </a:p>
          <a:p>
            <a:r>
              <a:rPr lang="en-US" sz="16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1001110010…1010</a:t>
            </a:r>
          </a:p>
          <a:p>
            <a:r>
              <a:rPr lang="en-US" sz="16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1101111000…0010</a:t>
            </a:r>
          </a:p>
          <a:p>
            <a:r>
              <a:rPr lang="en-US" sz="16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1101111001…0001</a:t>
            </a:r>
          </a:p>
          <a:p>
            <a:r>
              <a:rPr lang="en-US" sz="16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0001111000…0010</a:t>
            </a:r>
          </a:p>
          <a:p>
            <a:r>
              <a:rPr lang="en-US" sz="16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1010011011…1111</a:t>
            </a:r>
          </a:p>
          <a:p>
            <a:endParaRPr lang="en-US" sz="1600" b="1" dirty="0" smtClean="0">
              <a:solidFill>
                <a:schemeClr val="tx1"/>
              </a:solidFill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64" name="Straight Connector 63"/>
          <p:cNvCxnSpPr/>
          <p:nvPr/>
        </p:nvCxnSpPr>
        <p:spPr>
          <a:xfrm rot="16200000" flipH="1">
            <a:off x="1546808" y="1785843"/>
            <a:ext cx="5804267" cy="360418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6705600" y="1600200"/>
            <a:ext cx="34553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1</a:t>
            </a:r>
          </a:p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1</a:t>
            </a:r>
          </a:p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2</a:t>
            </a:r>
          </a:p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3</a:t>
            </a:r>
          </a:p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3</a:t>
            </a:r>
          </a:p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1</a:t>
            </a:r>
          </a:p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2</a:t>
            </a:r>
          </a:p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2</a:t>
            </a:r>
          </a:p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3</a:t>
            </a:r>
          </a:p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1</a:t>
            </a:r>
          </a:p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1</a:t>
            </a:r>
          </a:p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3</a:t>
            </a:r>
          </a:p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2</a:t>
            </a:r>
          </a:p>
          <a:p>
            <a:r>
              <a:rPr lang="en-US" sz="16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2</a:t>
            </a:r>
          </a:p>
          <a:p>
            <a:endParaRPr lang="en-US" sz="1600" b="1" dirty="0" smtClean="0">
              <a:solidFill>
                <a:schemeClr val="accent2"/>
              </a:solidFill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71" name="Straight Arrow Connector 70"/>
          <p:cNvCxnSpPr>
            <a:endCxn id="65" idx="2"/>
          </p:cNvCxnSpPr>
          <p:nvPr/>
        </p:nvCxnSpPr>
        <p:spPr>
          <a:xfrm rot="16200000" flipV="1">
            <a:off x="6831430" y="5186566"/>
            <a:ext cx="530706" cy="43683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6670131" y="5638800"/>
            <a:ext cx="2092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Category labels</a:t>
            </a:r>
            <a:endParaRPr lang="en-US" dirty="0"/>
          </a:p>
        </p:txBody>
      </p:sp>
      <p:sp>
        <p:nvSpPr>
          <p:cNvPr id="66" name="Rectangle 65"/>
          <p:cNvSpPr/>
          <p:nvPr/>
        </p:nvSpPr>
        <p:spPr>
          <a:xfrm>
            <a:off x="21516" y="6455544"/>
            <a:ext cx="101533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/>
              <a:t>Rastegari</a:t>
            </a:r>
            <a:r>
              <a:rPr lang="en-US" sz="1600" dirty="0" smtClean="0"/>
              <a:t>, Farhadi, Forsyth,  Attribute Discovery via Predictable Discriminative Binary Codes, ECCV12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035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2644</TotalTime>
  <Words>5199</Words>
  <Application>Microsoft Macintosh PowerPoint</Application>
  <PresentationFormat>On-screen Show (4:3)</PresentationFormat>
  <Paragraphs>1457</Paragraphs>
  <Slides>118</Slides>
  <Notes>44</Notes>
  <HiddenSlides>4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118</vt:i4>
      </vt:variant>
    </vt:vector>
  </HeadingPairs>
  <TitlesOfParts>
    <vt:vector size="120" baseType="lpstr">
      <vt:lpstr>Office Theme</vt:lpstr>
      <vt:lpstr>Equation</vt:lpstr>
      <vt:lpstr>Vocabulary of Attributes</vt:lpstr>
      <vt:lpstr>Standard Attribute Paradigms</vt:lpstr>
      <vt:lpstr>Where to ask for semantics</vt:lpstr>
      <vt:lpstr>From the beginning</vt:lpstr>
      <vt:lpstr>Slide 5</vt:lpstr>
      <vt:lpstr>Slide 6</vt:lpstr>
      <vt:lpstr>Slide 7</vt:lpstr>
      <vt:lpstr>How can we discover attributes?</vt:lpstr>
      <vt:lpstr>Evaluate Hypothesized Attributes</vt:lpstr>
      <vt:lpstr>Slide 10</vt:lpstr>
      <vt:lpstr>Ranked Attributes</vt:lpstr>
      <vt:lpstr>Identify Visual Synsets automatically from similarity of classifier outputs</vt:lpstr>
      <vt:lpstr>How can we characterize attributes?</vt:lpstr>
      <vt:lpstr>Attribute Characterization</vt:lpstr>
      <vt:lpstr>Known Attribute Vocabulary  Unknown Attribute-Class Relations</vt:lpstr>
      <vt:lpstr>Joint Framework</vt:lpstr>
      <vt:lpstr>Input</vt:lpstr>
      <vt:lpstr>Goal</vt:lpstr>
      <vt:lpstr>Previous Approaches</vt:lpstr>
      <vt:lpstr>The Joint Approach</vt:lpstr>
      <vt:lpstr>Our Joint Approach</vt:lpstr>
      <vt:lpstr>Formulation</vt:lpstr>
      <vt:lpstr>Formulation</vt:lpstr>
      <vt:lpstr>Formulation</vt:lpstr>
      <vt:lpstr>Attribute Vector Regularization</vt:lpstr>
      <vt:lpstr>Classification Accuracy</vt:lpstr>
      <vt:lpstr>Classification Accuracy</vt:lpstr>
      <vt:lpstr>Importance of Joint Learning</vt:lpstr>
      <vt:lpstr>Attribute Regularization</vt:lpstr>
      <vt:lpstr>Unknown Attribute vocabulary</vt:lpstr>
      <vt:lpstr>Attribute Discovery</vt:lpstr>
      <vt:lpstr>Which Scene Attributes are Relevant?</vt:lpstr>
      <vt:lpstr>102 Scene Attributes</vt:lpstr>
      <vt:lpstr>Slide 34</vt:lpstr>
      <vt:lpstr>Slide 35</vt:lpstr>
      <vt:lpstr>Slide 36</vt:lpstr>
      <vt:lpstr>Slide 37</vt:lpstr>
      <vt:lpstr>Slide 38</vt:lpstr>
      <vt:lpstr>Slide 39</vt:lpstr>
      <vt:lpstr>Knowledge transfer for zero-shot object class recognition</vt:lpstr>
      <vt:lpstr>Knowledge transfer for zero-shot object class recognition</vt:lpstr>
      <vt:lpstr>Attribute-based model</vt:lpstr>
      <vt:lpstr>Attribute-based model</vt:lpstr>
      <vt:lpstr>Direct similarity-based model </vt:lpstr>
      <vt:lpstr>Direct similarity-based model </vt:lpstr>
      <vt:lpstr>Direct similarity-based model </vt:lpstr>
      <vt:lpstr>Semantic Relatedness Measures</vt:lpstr>
      <vt:lpstr>Semantic Relatedness Measures</vt:lpstr>
      <vt:lpstr>Semantic Relatedness Measures</vt:lpstr>
      <vt:lpstr>Semantic Relatedness Measures</vt:lpstr>
      <vt:lpstr>Semantic Relatedness Measures</vt:lpstr>
      <vt:lpstr>Semantic Relatedness Measures</vt:lpstr>
      <vt:lpstr>Performance of supervised approach</vt:lpstr>
      <vt:lpstr>Querying class-attribute association</vt:lpstr>
      <vt:lpstr>Querying class-attribute association</vt:lpstr>
      <vt:lpstr>Querying class-attribute association</vt:lpstr>
      <vt:lpstr>Querying class-attribute association</vt:lpstr>
      <vt:lpstr>Mining attributes</vt:lpstr>
      <vt:lpstr>Mining attributes</vt:lpstr>
      <vt:lpstr>Mining attributes</vt:lpstr>
      <vt:lpstr>Mining attributes</vt:lpstr>
      <vt:lpstr>Yahoo Near [Delezoide et al., OntoImage `08] </vt:lpstr>
      <vt:lpstr>Yahoo Snippets [Chen et al., ACL `06] </vt:lpstr>
      <vt:lpstr>Expanded Attribute Inventory - Results</vt:lpstr>
      <vt:lpstr>Semantics interleaved with discrimination</vt:lpstr>
      <vt:lpstr>Attributes</vt:lpstr>
      <vt:lpstr>Attributes</vt:lpstr>
      <vt:lpstr>Attributes</vt:lpstr>
      <vt:lpstr>Attributes</vt:lpstr>
      <vt:lpstr>Attributes</vt:lpstr>
      <vt:lpstr>Interactive System</vt:lpstr>
      <vt:lpstr>Attribute Visualization</vt:lpstr>
      <vt:lpstr>Attribute Visualization</vt:lpstr>
      <vt:lpstr>Ensure Discriminability</vt:lpstr>
      <vt:lpstr>Ensure Nameability</vt:lpstr>
      <vt:lpstr>Ensure Nameability</vt:lpstr>
      <vt:lpstr>Interactive System</vt:lpstr>
      <vt:lpstr>Evaluation</vt:lpstr>
      <vt:lpstr>Evaluation</vt:lpstr>
      <vt:lpstr>Evaluation</vt:lpstr>
      <vt:lpstr>Results</vt:lpstr>
      <vt:lpstr>Results</vt:lpstr>
      <vt:lpstr>Local Discovered Attributes</vt:lpstr>
      <vt:lpstr>Slide 84</vt:lpstr>
      <vt:lpstr>Slide 85</vt:lpstr>
      <vt:lpstr>Slide 86</vt:lpstr>
      <vt:lpstr>Delaying Semantics</vt:lpstr>
      <vt:lpstr>Attribute as a Split</vt:lpstr>
      <vt:lpstr>Slide 89</vt:lpstr>
      <vt:lpstr>Slide 90</vt:lpstr>
      <vt:lpstr>Slide 91</vt:lpstr>
      <vt:lpstr>Slide 92</vt:lpstr>
      <vt:lpstr>Slide 93</vt:lpstr>
      <vt:lpstr>Slide 94</vt:lpstr>
      <vt:lpstr>Our Criteria</vt:lpstr>
      <vt:lpstr>Cute Beast</vt:lpstr>
      <vt:lpstr>Slide 97</vt:lpstr>
      <vt:lpstr>Slide 98</vt:lpstr>
      <vt:lpstr>Slide 99</vt:lpstr>
      <vt:lpstr>What do we do?</vt:lpstr>
      <vt:lpstr>What do we do?</vt:lpstr>
      <vt:lpstr>What do we do?</vt:lpstr>
      <vt:lpstr>What do we do?</vt:lpstr>
      <vt:lpstr>What do we do?</vt:lpstr>
      <vt:lpstr>What do we do?</vt:lpstr>
      <vt:lpstr>Descending in Optimization</vt:lpstr>
      <vt:lpstr>Comparison with bit-code methods</vt:lpstr>
      <vt:lpstr>Comparison to State-of-the-Art</vt:lpstr>
      <vt:lpstr>Novel Category Recognition</vt:lpstr>
      <vt:lpstr>Qualitative Result of Image Retrieval</vt:lpstr>
      <vt:lpstr>Qualitative Results of Attribute Discovery </vt:lpstr>
      <vt:lpstr>Slide 112</vt:lpstr>
      <vt:lpstr>Instance-Level Attributes</vt:lpstr>
      <vt:lpstr>Disjoint Semantic and Discriminative Attributes</vt:lpstr>
      <vt:lpstr>Slide 115</vt:lpstr>
      <vt:lpstr>Slide 116</vt:lpstr>
      <vt:lpstr>Slide 117</vt:lpstr>
      <vt:lpstr>Slide 118</vt:lpstr>
    </vt:vector>
  </TitlesOfParts>
  <Company>UW CSE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3. Vocabulary of Attributes</dc:title>
  <dc:creator>Ali Farhadi</dc:creator>
  <cp:lastModifiedBy>Devi Parikh</cp:lastModifiedBy>
  <cp:revision>64</cp:revision>
  <dcterms:created xsi:type="dcterms:W3CDTF">2013-07-04T02:29:02Z</dcterms:created>
  <dcterms:modified xsi:type="dcterms:W3CDTF">2013-07-04T02:36:37Z</dcterms:modified>
</cp:coreProperties>
</file>