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35" r:id="rId2"/>
    <p:sldId id="297" r:id="rId3"/>
    <p:sldId id="298" r:id="rId4"/>
    <p:sldId id="300" r:id="rId5"/>
    <p:sldId id="301" r:id="rId6"/>
    <p:sldId id="304" r:id="rId7"/>
    <p:sldId id="299" r:id="rId8"/>
    <p:sldId id="302" r:id="rId9"/>
    <p:sldId id="303" r:id="rId10"/>
    <p:sldId id="33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36" r:id="rId24"/>
    <p:sldId id="317" r:id="rId25"/>
    <p:sldId id="333" r:id="rId26"/>
    <p:sldId id="31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E100"/>
    <a:srgbClr val="FCFFA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79652" autoAdjust="0"/>
  </p:normalViewPr>
  <p:slideViewPr>
    <p:cSldViewPr snapToGrid="0" snapToObjects="1">
      <p:cViewPr varScale="1">
        <p:scale>
          <a:sx n="131" d="100"/>
          <a:sy n="131" d="100"/>
        </p:scale>
        <p:origin x="-1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D397-AB7D-D344-947A-D6DC49607DE2}" type="datetimeFigureOut">
              <a:rPr lang="en-US" smtClean="0"/>
              <a:pPr/>
              <a:t>7/5/13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00E13-100A-EB4C-9126-44CE4C7EE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3BCD-1ED5-334E-A7B4-2975F1704514}" type="datetimeFigureOut">
              <a:rPr lang="en-US" smtClean="0"/>
              <a:pPr/>
              <a:t>7/5/13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5BC6E-200C-8D46-96EA-1AEB102C4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BC6E-200C-8D46-96EA-1AEB102C436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BC6E-200C-8D46-96EA-1AEB102C436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A685-D3BD-7A4F-86B1-0E5534BD3C93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1E5A-B952-854F-BADF-9090495C84AA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DF11C-F688-3548-B744-053BABD6F786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19D9-9C33-494F-977E-9C626F282E41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6F50-2EC2-E749-AF59-D3D54A9D42E8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7EA77-29A5-F74F-8410-6FE3D379E48B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B49D0-AA10-664C-8FA8-DA03EC829B6C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7B65-13AF-CF4A-BBBE-85189188357C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8D3CE-A235-A242-8A66-11EFA072E9A4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D3B05-BC99-AF4E-83B3-10C063E2A8A9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5410-B098-014A-91F8-C09C7B7A755C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8282"/>
            <a:ext cx="8229600" cy="4807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2404C-3F4F-4C40-A176-AC64D8E98D67}" type="datetime1">
              <a:rPr lang="en-US" smtClean="0"/>
              <a:pPr/>
              <a:t>7/5/13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306CE-06D7-834D-AFCF-237E9A3BE0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www.cs.columbia.edu/CAVE/databases/pubfi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filebox.ece.vt.edu/~parikh/attribute_feedback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attributes.kyb.tuebingen.mpg.de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www.vision.caltech.edu/visipedia/CUB-200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vision.cs.uiuc.edu/attribute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tamaraberg.com/attributesDatase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vision.cs.utexas.edu/whittlesearch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hyperlink" Target="http://cs.brown.edu/~gen/sunattributes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://filebox.ece.vt.edu/~parikh/relative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://users.ecs.soton.ac.uk/tm1e10/texture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Furry White Dog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err="1" smtClean="0"/>
              <a:t>Rastegari</a:t>
            </a:r>
            <a:r>
              <a:rPr lang="en-US" sz="2400" dirty="0" smtClean="0"/>
              <a:t> et al. CVPR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349888" y="1318282"/>
            <a:ext cx="1040017" cy="4303713"/>
            <a:chOff x="6349888" y="1318282"/>
            <a:chExt cx="1040017" cy="4303713"/>
          </a:xfrm>
        </p:grpSpPr>
        <p:pic>
          <p:nvPicPr>
            <p:cNvPr id="6" name="Picture 5" descr="2008_00051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6349888" y="1318282"/>
              <a:ext cx="990753" cy="91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 descr="2008_00051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349888" y="2333427"/>
              <a:ext cx="1040017" cy="10421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Picture 7" descr="2008_000519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349888" y="3479494"/>
              <a:ext cx="1040017" cy="990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 descr="2008_000519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385122" y="4579876"/>
              <a:ext cx="969548" cy="10421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7825814" y="1318282"/>
            <a:ext cx="1089586" cy="4288176"/>
            <a:chOff x="7825814" y="1318282"/>
            <a:chExt cx="1089586" cy="4288176"/>
          </a:xfrm>
        </p:grpSpPr>
        <p:pic>
          <p:nvPicPr>
            <p:cNvPr id="10" name="Picture 9" descr="2008_000519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7825814" y="1318282"/>
              <a:ext cx="1089586" cy="9527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 descr="2008_000519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7825814" y="2371276"/>
              <a:ext cx="1089586" cy="9925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11" descr="2008_000519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7825814" y="3451882"/>
              <a:ext cx="1066800" cy="10449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 descr="2008_000519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7825814" y="4561477"/>
              <a:ext cx="1089586" cy="10449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77"/>
          <p:cNvGrpSpPr>
            <a:grpSpLocks/>
          </p:cNvGrpSpPr>
          <p:nvPr/>
        </p:nvGrpSpPr>
        <p:grpSpPr bwMode="auto">
          <a:xfrm>
            <a:off x="3573811" y="3750265"/>
            <a:ext cx="1725613" cy="811212"/>
            <a:chOff x="5638800" y="1236661"/>
            <a:chExt cx="1724990" cy="810588"/>
          </a:xfrm>
        </p:grpSpPr>
        <p:sp>
          <p:nvSpPr>
            <p:cNvPr id="17" name="TextBox 94"/>
            <p:cNvSpPr txBox="1">
              <a:spLocks noChangeArrowheads="1"/>
            </p:cNvSpPr>
            <p:nvPr/>
          </p:nvSpPr>
          <p:spPr bwMode="auto">
            <a:xfrm>
              <a:off x="5638800" y="1236818"/>
              <a:ext cx="8778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White</a:t>
              </a:r>
            </a:p>
          </p:txBody>
        </p:sp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5705451" y="1236661"/>
              <a:ext cx="763312" cy="380707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  <p:sp>
          <p:nvSpPr>
            <p:cNvPr id="19" name="TextBox 96"/>
            <p:cNvSpPr txBox="1">
              <a:spLocks noChangeArrowheads="1"/>
            </p:cNvSpPr>
            <p:nvPr/>
          </p:nvSpPr>
          <p:spPr bwMode="auto">
            <a:xfrm>
              <a:off x="6525104" y="1236818"/>
              <a:ext cx="838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Furry</a:t>
              </a:r>
            </a:p>
          </p:txBody>
        </p:sp>
        <p:sp>
          <p:nvSpPr>
            <p:cNvPr id="20" name="TextBox 97"/>
            <p:cNvSpPr txBox="1">
              <a:spLocks noChangeArrowheads="1"/>
            </p:cNvSpPr>
            <p:nvPr/>
          </p:nvSpPr>
          <p:spPr bwMode="auto">
            <a:xfrm>
              <a:off x="6213615" y="1677917"/>
              <a:ext cx="7067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/>
                <a:t>Dog</a:t>
              </a: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6602065" y="1236661"/>
              <a:ext cx="761725" cy="380707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6227550" y="1722062"/>
              <a:ext cx="782354" cy="325187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</p:grpSp>
      <p:grpSp>
        <p:nvGrpSpPr>
          <p:cNvPr id="23" name="Group 223"/>
          <p:cNvGrpSpPr>
            <a:grpSpLocks/>
          </p:cNvGrpSpPr>
          <p:nvPr/>
        </p:nvGrpSpPr>
        <p:grpSpPr bwMode="auto">
          <a:xfrm>
            <a:off x="1753571" y="4496863"/>
            <a:ext cx="1711325" cy="703263"/>
            <a:chOff x="7391400" y="668339"/>
            <a:chExt cx="1711186" cy="703261"/>
          </a:xfrm>
        </p:grpSpPr>
        <p:grpSp>
          <p:nvGrpSpPr>
            <p:cNvPr id="24" name="Group 12"/>
            <p:cNvGrpSpPr>
              <a:grpSpLocks/>
            </p:cNvGrpSpPr>
            <p:nvPr/>
          </p:nvGrpSpPr>
          <p:grpSpPr bwMode="auto">
            <a:xfrm>
              <a:off x="8381921" y="822327"/>
              <a:ext cx="720666" cy="396874"/>
              <a:chOff x="10508549" y="-3749906"/>
              <a:chExt cx="1588357" cy="912051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0508549" y="-3749906"/>
                <a:ext cx="1588357" cy="8500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r">
                  <a:defRPr/>
                </a:pPr>
                <a:r>
                  <a:rPr lang="en-US" dirty="0">
                    <a:solidFill>
                      <a:srgbClr val="000000"/>
                    </a:solidFill>
                    <a:ea typeface="Arial" charset="0"/>
                  </a:rPr>
                  <a:t>Furry</a:t>
                </a:r>
              </a:p>
            </p:txBody>
          </p:sp>
          <p:sp>
            <p:nvSpPr>
              <p:cNvPr id="28" name="Rounded Rectangle 27"/>
              <p:cNvSpPr>
                <a:spLocks noChangeArrowheads="1"/>
              </p:cNvSpPr>
              <p:nvPr/>
            </p:nvSpPr>
            <p:spPr bwMode="auto">
              <a:xfrm>
                <a:off x="10526043" y="-3713424"/>
                <a:ext cx="1528880" cy="875569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80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+mn-lt"/>
                  <a:ea typeface="Arial" charset="0"/>
                  <a:cs typeface="+mn-cs"/>
                </a:endParaRPr>
              </a:p>
            </p:txBody>
          </p:sp>
        </p:grpSp>
        <p:sp>
          <p:nvSpPr>
            <p:cNvPr id="25" name="TextBox 110"/>
            <p:cNvSpPr txBox="1">
              <a:spLocks noChangeArrowheads="1"/>
            </p:cNvSpPr>
            <p:nvPr/>
          </p:nvSpPr>
          <p:spPr bwMode="auto">
            <a:xfrm>
              <a:off x="7391400" y="668339"/>
              <a:ext cx="9612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Dog  White</a:t>
              </a:r>
            </a:p>
          </p:txBody>
        </p:sp>
        <p:sp>
          <p:nvSpPr>
            <p:cNvPr id="26" name="Rounded Rectangle 25"/>
            <p:cNvSpPr>
              <a:spLocks noChangeArrowheads="1"/>
            </p:cNvSpPr>
            <p:nvPr/>
          </p:nvSpPr>
          <p:spPr bwMode="auto">
            <a:xfrm>
              <a:off x="7467594" y="685802"/>
              <a:ext cx="838132" cy="68579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6B0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</p:grpSp>
      <p:grpSp>
        <p:nvGrpSpPr>
          <p:cNvPr id="29" name="Group 22"/>
          <p:cNvGrpSpPr>
            <a:grpSpLocks/>
          </p:cNvGrpSpPr>
          <p:nvPr/>
        </p:nvGrpSpPr>
        <p:grpSpPr bwMode="auto">
          <a:xfrm>
            <a:off x="2069481" y="2146833"/>
            <a:ext cx="1531938" cy="646113"/>
            <a:chOff x="2087015" y="6679465"/>
            <a:chExt cx="3536098" cy="1489765"/>
          </a:xfrm>
        </p:grpSpPr>
        <p:sp>
          <p:nvSpPr>
            <p:cNvPr id="30" name="TextBox 94"/>
            <p:cNvSpPr txBox="1">
              <a:spLocks noChangeArrowheads="1"/>
            </p:cNvSpPr>
            <p:nvPr/>
          </p:nvSpPr>
          <p:spPr bwMode="auto">
            <a:xfrm>
              <a:off x="2087015" y="6679827"/>
              <a:ext cx="2111718" cy="1489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White</a:t>
              </a:r>
            </a:p>
            <a:p>
              <a:pPr algn="ctr"/>
              <a:r>
                <a:rPr lang="en-US" dirty="0"/>
                <a:t>Furry</a:t>
              </a:r>
            </a:p>
          </p:txBody>
        </p:sp>
        <p:sp>
          <p:nvSpPr>
            <p:cNvPr id="31" name="Rounded Rectangle 30"/>
            <p:cNvSpPr>
              <a:spLocks noChangeArrowheads="1"/>
            </p:cNvSpPr>
            <p:nvPr/>
          </p:nvSpPr>
          <p:spPr bwMode="auto">
            <a:xfrm>
              <a:off x="2158873" y="6679465"/>
              <a:ext cx="2019057" cy="147878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  <p:sp>
          <p:nvSpPr>
            <p:cNvPr id="32" name="TextBox 97"/>
            <p:cNvSpPr txBox="1">
              <a:spLocks noChangeArrowheads="1"/>
            </p:cNvSpPr>
            <p:nvPr/>
          </p:nvSpPr>
          <p:spPr bwMode="auto">
            <a:xfrm>
              <a:off x="4039325" y="6928226"/>
              <a:ext cx="1583788" cy="85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/>
                <a:t>Dog</a:t>
              </a:r>
            </a:p>
          </p:txBody>
        </p:sp>
        <p:sp>
          <p:nvSpPr>
            <p:cNvPr id="33" name="Rounded Rectangle 32"/>
            <p:cNvSpPr>
              <a:spLocks noChangeArrowheads="1"/>
            </p:cNvSpPr>
            <p:nvPr/>
          </p:nvSpPr>
          <p:spPr bwMode="auto">
            <a:xfrm>
              <a:off x="4335497" y="7030859"/>
              <a:ext cx="1249544" cy="77599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</p:grpSp>
      <p:grpSp>
        <p:nvGrpSpPr>
          <p:cNvPr id="34" name="Group 22"/>
          <p:cNvGrpSpPr>
            <a:grpSpLocks/>
          </p:cNvGrpSpPr>
          <p:nvPr/>
        </p:nvGrpSpPr>
        <p:grpSpPr bwMode="auto">
          <a:xfrm>
            <a:off x="199406" y="3144532"/>
            <a:ext cx="1870075" cy="669925"/>
            <a:chOff x="1200267" y="6614065"/>
            <a:chExt cx="4317250" cy="1542717"/>
          </a:xfrm>
        </p:grpSpPr>
        <p:sp>
          <p:nvSpPr>
            <p:cNvPr id="35" name="TextBox 94"/>
            <p:cNvSpPr txBox="1">
              <a:spLocks noChangeArrowheads="1"/>
            </p:cNvSpPr>
            <p:nvPr/>
          </p:nvSpPr>
          <p:spPr bwMode="auto">
            <a:xfrm>
              <a:off x="1200267" y="6898362"/>
              <a:ext cx="2091915" cy="850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White</a:t>
              </a:r>
            </a:p>
          </p:txBody>
        </p:sp>
        <p:sp>
          <p:nvSpPr>
            <p:cNvPr id="36" name="Rounded Rectangle 35"/>
            <p:cNvSpPr>
              <a:spLocks noChangeArrowheads="1"/>
            </p:cNvSpPr>
            <p:nvPr/>
          </p:nvSpPr>
          <p:spPr bwMode="auto">
            <a:xfrm>
              <a:off x="1295554" y="6954049"/>
              <a:ext cx="1935066" cy="775014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  <p:sp>
          <p:nvSpPr>
            <p:cNvPr id="37" name="TextBox 96"/>
            <p:cNvSpPr txBox="1">
              <a:spLocks noChangeArrowheads="1"/>
            </p:cNvSpPr>
            <p:nvPr/>
          </p:nvSpPr>
          <p:spPr bwMode="auto">
            <a:xfrm>
              <a:off x="3206248" y="6614065"/>
              <a:ext cx="2311267" cy="1488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Furry</a:t>
              </a:r>
            </a:p>
            <a:p>
              <a:pPr algn="ctr"/>
              <a:r>
                <a:rPr lang="en-US" dirty="0"/>
                <a:t>Dog</a:t>
              </a:r>
            </a:p>
          </p:txBody>
        </p:sp>
        <p:sp>
          <p:nvSpPr>
            <p:cNvPr id="38" name="Rounded Rectangle 37"/>
            <p:cNvSpPr>
              <a:spLocks noChangeArrowheads="1"/>
            </p:cNvSpPr>
            <p:nvPr/>
          </p:nvSpPr>
          <p:spPr bwMode="auto">
            <a:xfrm>
              <a:off x="3384546" y="6646968"/>
              <a:ext cx="2132971" cy="1509814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</p:grpSp>
      <p:grpSp>
        <p:nvGrpSpPr>
          <p:cNvPr id="39" name="Group 22"/>
          <p:cNvGrpSpPr>
            <a:grpSpLocks/>
          </p:cNvGrpSpPr>
          <p:nvPr/>
        </p:nvGrpSpPr>
        <p:grpSpPr bwMode="auto">
          <a:xfrm>
            <a:off x="3857626" y="2425607"/>
            <a:ext cx="1000125" cy="938213"/>
            <a:chOff x="1889536" y="6646555"/>
            <a:chExt cx="2310447" cy="2165837"/>
          </a:xfrm>
        </p:grpSpPr>
        <p:sp>
          <p:nvSpPr>
            <p:cNvPr id="40" name="TextBox 94"/>
            <p:cNvSpPr txBox="1">
              <a:spLocks noChangeArrowheads="1"/>
            </p:cNvSpPr>
            <p:nvPr/>
          </p:nvSpPr>
          <p:spPr bwMode="auto">
            <a:xfrm>
              <a:off x="1889536" y="6679825"/>
              <a:ext cx="2310447" cy="2132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White</a:t>
              </a:r>
            </a:p>
            <a:p>
              <a:pPr algn="ctr"/>
              <a:r>
                <a:rPr lang="en-US"/>
                <a:t>Furry</a:t>
              </a:r>
            </a:p>
            <a:p>
              <a:pPr algn="ctr"/>
              <a:r>
                <a:rPr lang="en-US"/>
                <a:t>Dog</a:t>
              </a:r>
            </a:p>
          </p:txBody>
        </p:sp>
        <p:sp>
          <p:nvSpPr>
            <p:cNvPr id="41" name="Rounded Rectangle 40"/>
            <p:cNvSpPr>
              <a:spLocks noChangeArrowheads="1"/>
            </p:cNvSpPr>
            <p:nvPr/>
          </p:nvSpPr>
          <p:spPr bwMode="auto">
            <a:xfrm>
              <a:off x="2157256" y="6646555"/>
              <a:ext cx="1690659" cy="2125524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+mn-lt"/>
                <a:ea typeface="Arial" charset="0"/>
                <a:cs typeface="+mn-cs"/>
              </a:endParaRPr>
            </a:p>
          </p:txBody>
        </p:sp>
      </p:grpSp>
      <p:sp>
        <p:nvSpPr>
          <p:cNvPr id="42" name="TextBox 173"/>
          <p:cNvSpPr txBox="1">
            <a:spLocks noChangeArrowheads="1"/>
          </p:cNvSpPr>
          <p:nvPr/>
        </p:nvSpPr>
        <p:spPr bwMode="auto">
          <a:xfrm>
            <a:off x="2564793" y="3144246"/>
            <a:ext cx="76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b="1" dirty="0"/>
              <a:t>…</a:t>
            </a:r>
            <a:endParaRPr lang="en-US" sz="4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8282"/>
            <a:ext cx="8229600" cy="5255836"/>
          </a:xfrm>
        </p:spPr>
        <p:txBody>
          <a:bodyPr>
            <a:normAutofit/>
          </a:bodyPr>
          <a:lstStyle/>
          <a:p>
            <a:r>
              <a:rPr lang="en-US" dirty="0" smtClean="0"/>
              <a:t>Integrated treatment of relative and binary attributes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377" y="2692403"/>
            <a:ext cx="4084983" cy="2743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5400000">
            <a:off x="4603381" y="4642220"/>
            <a:ext cx="1727202" cy="570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9377" y="5515088"/>
            <a:ext cx="408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Smiling more than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6397654" y="4433931"/>
            <a:ext cx="1681920" cy="100182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92401"/>
            <a:ext cx="3087895" cy="2743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199" y="5515088"/>
            <a:ext cx="308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Not smiling</a:t>
            </a:r>
            <a:endParaRPr lang="en-US" sz="2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181600" y="3787886"/>
            <a:ext cx="2344068" cy="1987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722"/>
            <a:ext cx="8686800" cy="4807881"/>
          </a:xfrm>
        </p:spPr>
        <p:txBody>
          <a:bodyPr/>
          <a:lstStyle/>
          <a:p>
            <a:r>
              <a:rPr lang="en-US" dirty="0" smtClean="0"/>
              <a:t>Attributes are what humans care about</a:t>
            </a:r>
          </a:p>
          <a:p>
            <a:pPr lvl="1"/>
            <a:r>
              <a:rPr lang="en-US" dirty="0" smtClean="0"/>
              <a:t>Image similarity in attribute space matches human perception better? Less annoying mistakes?</a:t>
            </a:r>
          </a:p>
          <a:p>
            <a:pPr lvl="1"/>
            <a:r>
              <a:rPr lang="en-US" dirty="0" smtClean="0"/>
              <a:t>Estimate annoyance of mistakes using attributes?</a:t>
            </a:r>
          </a:p>
          <a:p>
            <a:pPr lvl="1"/>
            <a:r>
              <a:rPr lang="en-US" dirty="0" smtClean="0"/>
              <a:t>Saliency: What do humans notice and name first?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77" y="3721003"/>
            <a:ext cx="36576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0877" y="598409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White, furry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661" y="3721003"/>
            <a:ext cx="3184864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2660" y="5967620"/>
            <a:ext cx="314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Scary, sharp teeth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(Some) Resources</a:t>
            </a:r>
            <a:endParaRPr lang="en-US" sz="2222" dirty="0"/>
          </a:p>
        </p:txBody>
      </p:sp>
      <p:sp>
        <p:nvSpPr>
          <p:cNvPr id="3" name="Rectangle 2"/>
          <p:cNvSpPr/>
          <p:nvPr/>
        </p:nvSpPr>
        <p:spPr>
          <a:xfrm>
            <a:off x="2286000" y="31954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Not comprehensive</a:t>
            </a:r>
            <a:br>
              <a:rPr lang="en-US" dirty="0" smtClean="0"/>
            </a:br>
            <a:r>
              <a:rPr lang="en-US" dirty="0" smtClean="0"/>
              <a:t>Continue to grow…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0000"/>
          </a:blip>
          <a:srcRect r="8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Figures Face Database (</a:t>
            </a:r>
            <a:r>
              <a:rPr lang="en-US" dirty="0" err="1" smtClean="0"/>
              <a:t>PubFig</a:t>
            </a:r>
            <a:r>
              <a:rPr lang="en-US" dirty="0" smtClean="0"/>
              <a:t>)</a:t>
            </a:r>
          </a:p>
          <a:p>
            <a:r>
              <a:rPr lang="en-US" dirty="0" smtClean="0"/>
              <a:t>Kumar et al. 2009</a:t>
            </a:r>
          </a:p>
          <a:p>
            <a:r>
              <a:rPr lang="en-US" dirty="0" smtClean="0"/>
              <a:t>200 celebrities (categories), ~60k images</a:t>
            </a:r>
          </a:p>
          <a:p>
            <a:r>
              <a:rPr lang="en-US" dirty="0" smtClean="0"/>
              <a:t>73 binary attributes </a:t>
            </a:r>
          </a:p>
          <a:p>
            <a:r>
              <a:rPr lang="en-US" dirty="0" smtClean="0"/>
              <a:t>Predictions, image URLs</a:t>
            </a:r>
          </a:p>
          <a:p>
            <a:r>
              <a:rPr lang="en-US" dirty="0" smtClean="0">
                <a:hlinkClick r:id="rId3"/>
              </a:rPr>
              <a:t>http://www.cs.columbia.edu/CAVE/databases/pubfig/</a:t>
            </a:r>
            <a:endParaRPr lang="en-US" dirty="0" smtClean="0"/>
          </a:p>
          <a:p>
            <a:r>
              <a:rPr lang="en-US" dirty="0" smtClean="0"/>
              <a:t>Other pointers  on above link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30000"/>
          </a:blip>
          <a:srcRect r="8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Faces (Relative)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Figures Face Database (</a:t>
            </a:r>
            <a:r>
              <a:rPr lang="en-US" dirty="0" err="1" smtClean="0"/>
              <a:t>PubFig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Biswas</a:t>
            </a:r>
            <a:r>
              <a:rPr lang="en-US" dirty="0" smtClean="0"/>
              <a:t> and Parikh, 2013</a:t>
            </a:r>
          </a:p>
          <a:p>
            <a:r>
              <a:rPr lang="en-US" dirty="0" smtClean="0"/>
              <a:t>60 celebrities (categories)</a:t>
            </a:r>
          </a:p>
          <a:p>
            <a:r>
              <a:rPr lang="en-US" dirty="0" smtClean="0"/>
              <a:t>29 relative attributes</a:t>
            </a:r>
          </a:p>
          <a:p>
            <a:r>
              <a:rPr lang="en-US" dirty="0" smtClean="0"/>
              <a:t>Annotations, predictions, predictors, features</a:t>
            </a:r>
          </a:p>
          <a:p>
            <a:r>
              <a:rPr lang="en-US" dirty="0" smtClean="0">
                <a:hlinkClick r:id="rId3"/>
              </a:rPr>
              <a:t>http://filebox.ece.vt.edu/~parikh/attribute_feedback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25000"/>
          </a:blip>
          <a:srcRect b="9366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Animals With Attributes (AWA)</a:t>
            </a:r>
          </a:p>
          <a:p>
            <a:r>
              <a:rPr lang="en-US" dirty="0" err="1" smtClean="0"/>
              <a:t>Lampert</a:t>
            </a:r>
            <a:r>
              <a:rPr lang="en-US" dirty="0" smtClean="0"/>
              <a:t> et al. 2009</a:t>
            </a:r>
          </a:p>
          <a:p>
            <a:r>
              <a:rPr lang="en-US" dirty="0" smtClean="0"/>
              <a:t>50 categories, ~30k images</a:t>
            </a:r>
          </a:p>
          <a:p>
            <a:r>
              <a:rPr lang="en-US" dirty="0" smtClean="0"/>
              <a:t>80 binary attributes</a:t>
            </a:r>
          </a:p>
          <a:p>
            <a:r>
              <a:rPr lang="en-US" dirty="0" smtClean="0"/>
              <a:t>Annotations, outputs, predictors, code, features</a:t>
            </a:r>
          </a:p>
          <a:p>
            <a:r>
              <a:rPr lang="en-US" dirty="0" smtClean="0">
                <a:hlinkClick r:id="rId3"/>
              </a:rPr>
              <a:t>http://attributes.kyb.tuebingen.mpg.de/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59764" y="0"/>
            <a:ext cx="92037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Caltech-UCSD Birds 200</a:t>
            </a:r>
          </a:p>
          <a:p>
            <a:r>
              <a:rPr lang="en-US" dirty="0" err="1" smtClean="0"/>
              <a:t>Welinder</a:t>
            </a:r>
            <a:r>
              <a:rPr lang="en-US" dirty="0" smtClean="0"/>
              <a:t> et al. 2010</a:t>
            </a:r>
          </a:p>
          <a:p>
            <a:r>
              <a:rPr lang="en-US" dirty="0" smtClean="0"/>
              <a:t>200 categories, ~6k images</a:t>
            </a:r>
          </a:p>
          <a:p>
            <a:r>
              <a:rPr lang="en-US" dirty="0" smtClean="0"/>
              <a:t>25 </a:t>
            </a:r>
            <a:r>
              <a:rPr lang="en-US" b="1" i="1" dirty="0" smtClean="0"/>
              <a:t>multi-valued</a:t>
            </a:r>
            <a:r>
              <a:rPr lang="en-US" dirty="0" smtClean="0"/>
              <a:t> attributes (288 binary)</a:t>
            </a:r>
          </a:p>
          <a:p>
            <a:r>
              <a:rPr lang="en-US" dirty="0" smtClean="0"/>
              <a:t>Annotations for bounding boxes of birds, rough segmentation, attributes, images</a:t>
            </a:r>
          </a:p>
          <a:p>
            <a:r>
              <a:rPr lang="en-US" dirty="0" smtClean="0">
                <a:hlinkClick r:id="rId3"/>
              </a:rPr>
              <a:t>http://www.vision.caltech.edu/visipedia/CUB-200.html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PASCAL 20 categories, VOC 2008</a:t>
            </a:r>
          </a:p>
          <a:p>
            <a:r>
              <a:rPr lang="en-US" dirty="0" smtClean="0"/>
              <a:t>12 new categories (Yahoo!)</a:t>
            </a:r>
          </a:p>
          <a:p>
            <a:r>
              <a:rPr lang="en-US" dirty="0" err="1" smtClean="0"/>
              <a:t>Farhadi</a:t>
            </a:r>
            <a:r>
              <a:rPr lang="en-US" dirty="0" smtClean="0"/>
              <a:t> et al. 2009</a:t>
            </a:r>
          </a:p>
          <a:p>
            <a:r>
              <a:rPr lang="en-US" dirty="0" smtClean="0"/>
              <a:t>64 binary attributes</a:t>
            </a:r>
          </a:p>
          <a:p>
            <a:r>
              <a:rPr lang="en-US" dirty="0" smtClean="0"/>
              <a:t>Images, annotations, features, predictions, code</a:t>
            </a:r>
          </a:p>
          <a:p>
            <a:r>
              <a:rPr lang="en-US" dirty="0" smtClean="0">
                <a:hlinkClick r:id="rId3"/>
              </a:rPr>
              <a:t>http://vision.cs.uiuc.edu/attributes/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15000"/>
          </a:blip>
          <a:srcRect r="4853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Attribute Discovery Dataset</a:t>
            </a:r>
          </a:p>
          <a:p>
            <a:r>
              <a:rPr lang="en-US" dirty="0" smtClean="0"/>
              <a:t>Berg et al. 2010</a:t>
            </a:r>
          </a:p>
          <a:p>
            <a:r>
              <a:rPr lang="en-US" dirty="0" smtClean="0"/>
              <a:t>4 products: shoes, bags, earrings, ties</a:t>
            </a:r>
          </a:p>
          <a:p>
            <a:r>
              <a:rPr lang="en-US" dirty="0" smtClean="0"/>
              <a:t>Image URLs, subcategory annotations, descriptions</a:t>
            </a:r>
          </a:p>
          <a:p>
            <a:r>
              <a:rPr lang="en-US" dirty="0" smtClean="0">
                <a:hlinkClick r:id="rId3"/>
              </a:rPr>
              <a:t>http://tamaraberg.com/attributesDataset/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Predictors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853" y="1318282"/>
            <a:ext cx="8229600" cy="4807881"/>
          </a:xfrm>
        </p:spPr>
        <p:txBody>
          <a:bodyPr/>
          <a:lstStyle/>
          <a:p>
            <a:pPr lvl="1"/>
            <a:r>
              <a:rPr lang="en-US" dirty="0" smtClean="0"/>
              <a:t>Binary and relative</a:t>
            </a:r>
          </a:p>
          <a:p>
            <a:pPr lvl="1"/>
            <a:r>
              <a:rPr lang="en-US" dirty="0" smtClean="0"/>
              <a:t>Can benefit all discussed applications</a:t>
            </a:r>
          </a:p>
          <a:p>
            <a:pPr lvl="1"/>
            <a:r>
              <a:rPr lang="en-US" dirty="0" smtClean="0"/>
              <a:t>Different features for each attribute, in each domain? </a:t>
            </a:r>
          </a:p>
          <a:p>
            <a:pPr lvl="1"/>
            <a:r>
              <a:rPr lang="en-US" dirty="0" smtClean="0"/>
              <a:t>Learn the representation?</a:t>
            </a:r>
          </a:p>
          <a:p>
            <a:pPr lvl="1"/>
            <a:r>
              <a:rPr lang="en-US" dirty="0" smtClean="0"/>
              <a:t>Recognition challenges remain</a:t>
            </a:r>
          </a:p>
          <a:p>
            <a:pPr lvl="2"/>
            <a:r>
              <a:rPr lang="en-US" dirty="0" smtClean="0"/>
              <a:t>Especially when the definition of attributes is broadened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15000"/>
          </a:blip>
          <a:srcRect l="5392" r="17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Shoes (Relative)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Attributes Discovery Dataset</a:t>
            </a:r>
          </a:p>
          <a:p>
            <a:r>
              <a:rPr lang="en-US" dirty="0" err="1" smtClean="0"/>
              <a:t>Kovashka</a:t>
            </a:r>
            <a:r>
              <a:rPr lang="en-US" dirty="0" smtClean="0"/>
              <a:t> et al. 2012</a:t>
            </a:r>
          </a:p>
          <a:p>
            <a:r>
              <a:rPr lang="en-US" dirty="0" smtClean="0"/>
              <a:t>10 categories, ~15k images, </a:t>
            </a:r>
          </a:p>
          <a:p>
            <a:r>
              <a:rPr lang="en-US" dirty="0" smtClean="0"/>
              <a:t>10 relative attributes</a:t>
            </a:r>
          </a:p>
          <a:p>
            <a:r>
              <a:rPr lang="en-US" dirty="0" smtClean="0"/>
              <a:t>Annotations, features, predictions, code</a:t>
            </a:r>
          </a:p>
          <a:p>
            <a:r>
              <a:rPr lang="en-US" dirty="0" smtClean="0">
                <a:hlinkClick r:id="rId3"/>
              </a:rPr>
              <a:t>http://vision.cs.utexas.edu/whittlesearch/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 Attribute Dataset</a:t>
            </a:r>
          </a:p>
          <a:p>
            <a:r>
              <a:rPr lang="en-US" dirty="0" smtClean="0"/>
              <a:t>Patterson and Hays, 2012</a:t>
            </a:r>
          </a:p>
          <a:p>
            <a:r>
              <a:rPr lang="en-US" dirty="0" smtClean="0"/>
              <a:t>&gt;700 categories, ~14k images</a:t>
            </a:r>
          </a:p>
          <a:p>
            <a:r>
              <a:rPr lang="en-US" dirty="0" smtClean="0"/>
              <a:t>102 binary attributes</a:t>
            </a:r>
          </a:p>
          <a:p>
            <a:r>
              <a:rPr lang="en-US" dirty="0" smtClean="0"/>
              <a:t>Annotations, images, features, code, predictions, predictors</a:t>
            </a:r>
          </a:p>
          <a:p>
            <a:r>
              <a:rPr lang="en-US" dirty="0" smtClean="0">
                <a:hlinkClick r:id="rId3"/>
              </a:rPr>
              <a:t>http://cs.brown.edu/~gen/sunattributes.html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 (Relative)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Outdoor Scene Recognition dataset of </a:t>
            </a:r>
            <a:r>
              <a:rPr lang="en-US" dirty="0" err="1" smtClean="0"/>
              <a:t>Oliva</a:t>
            </a:r>
            <a:r>
              <a:rPr lang="en-US" dirty="0" smtClean="0"/>
              <a:t> and </a:t>
            </a:r>
            <a:r>
              <a:rPr lang="en-US" dirty="0" err="1" smtClean="0"/>
              <a:t>Torralba</a:t>
            </a:r>
            <a:r>
              <a:rPr lang="en-US" dirty="0" smtClean="0"/>
              <a:t>, 2001</a:t>
            </a:r>
          </a:p>
          <a:p>
            <a:r>
              <a:rPr lang="en-US" dirty="0" smtClean="0"/>
              <a:t>8 categories, ~3k images</a:t>
            </a:r>
          </a:p>
          <a:p>
            <a:r>
              <a:rPr lang="en-US" dirty="0" smtClean="0"/>
              <a:t>6 attributes</a:t>
            </a:r>
          </a:p>
          <a:p>
            <a:r>
              <a:rPr lang="en-US" dirty="0" smtClean="0"/>
              <a:t>Annotations (relative and binary), features, predictors, predictions, code</a:t>
            </a:r>
          </a:p>
          <a:p>
            <a:r>
              <a:rPr lang="en-US" dirty="0" smtClean="0">
                <a:hlinkClick r:id="rId3"/>
              </a:rPr>
              <a:t>http://filebox.ece.vt.edu/~parikh/relative.html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(Relative)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Mathews et al. 2013</a:t>
            </a:r>
          </a:p>
          <a:p>
            <a:r>
              <a:rPr lang="en-US" dirty="0" smtClean="0"/>
              <a:t>319 categories, 3828 images</a:t>
            </a:r>
          </a:p>
          <a:p>
            <a:r>
              <a:rPr lang="en-US" dirty="0" smtClean="0"/>
              <a:t>11 </a:t>
            </a:r>
            <a:r>
              <a:rPr lang="en-US" dirty="0" smtClean="0"/>
              <a:t>attributes</a:t>
            </a:r>
          </a:p>
          <a:p>
            <a:r>
              <a:rPr lang="en-US" dirty="0" smtClean="0"/>
              <a:t>Annotations, images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http://users.ecs.soton.ac.uk/tm1e10/texture.html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Mid-level shared semantic visual representation</a:t>
            </a:r>
          </a:p>
          <a:p>
            <a:r>
              <a:rPr lang="en-US" dirty="0" smtClean="0"/>
              <a:t>Offline uses to train better systems:</a:t>
            </a:r>
          </a:p>
          <a:p>
            <a:pPr lvl="1"/>
            <a:r>
              <a:rPr lang="en-US" dirty="0" smtClean="0"/>
              <a:t>Learning with limited examples</a:t>
            </a:r>
          </a:p>
          <a:p>
            <a:pPr lvl="2"/>
            <a:r>
              <a:rPr lang="en-US" dirty="0" smtClean="0"/>
              <a:t>Zero examples</a:t>
            </a:r>
          </a:p>
          <a:p>
            <a:pPr lvl="2"/>
            <a:r>
              <a:rPr lang="en-US" dirty="0" smtClean="0"/>
              <a:t>A few examples</a:t>
            </a:r>
          </a:p>
          <a:p>
            <a:pPr lvl="3"/>
            <a:r>
              <a:rPr lang="en-US" dirty="0" smtClean="0"/>
              <a:t>Provide rationale for category label</a:t>
            </a:r>
          </a:p>
          <a:p>
            <a:pPr lvl="3"/>
            <a:r>
              <a:rPr lang="en-US" dirty="0" smtClean="0"/>
              <a:t>Provide feedback to a classifier’s mistake</a:t>
            </a:r>
          </a:p>
          <a:p>
            <a:pPr lvl="3"/>
            <a:r>
              <a:rPr lang="en-US" dirty="0" smtClean="0"/>
              <a:t>Actively annotate attributes and objects</a:t>
            </a:r>
          </a:p>
          <a:p>
            <a:pPr lvl="1"/>
            <a:r>
              <a:rPr lang="en-US" dirty="0" smtClean="0"/>
              <a:t>Semi-supervised learning to leverage 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62936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Online uses of attributes</a:t>
            </a:r>
          </a:p>
          <a:p>
            <a:pPr lvl="1"/>
            <a:r>
              <a:rPr lang="en-US" dirty="0" smtClean="0"/>
              <a:t>Search</a:t>
            </a:r>
          </a:p>
          <a:p>
            <a:pPr lvl="2"/>
            <a:r>
              <a:rPr lang="en-US" dirty="0" smtClean="0"/>
              <a:t>Attributes for keywords-based search in images &amp; video</a:t>
            </a:r>
          </a:p>
          <a:p>
            <a:pPr lvl="2"/>
            <a:r>
              <a:rPr lang="en-US" dirty="0" smtClean="0"/>
              <a:t>Attributes for feedback</a:t>
            </a:r>
          </a:p>
          <a:p>
            <a:pPr lvl="1"/>
            <a:r>
              <a:rPr lang="en-US" dirty="0" smtClean="0"/>
              <a:t>Human-in-the-loop interactive recognition</a:t>
            </a:r>
          </a:p>
          <a:p>
            <a:r>
              <a:rPr lang="en-US" dirty="0" smtClean="0"/>
              <a:t>Attributes as image representations</a:t>
            </a:r>
          </a:p>
          <a:p>
            <a:r>
              <a:rPr lang="en-US" dirty="0" smtClean="0"/>
              <a:t>Describing images</a:t>
            </a:r>
          </a:p>
          <a:p>
            <a:r>
              <a:rPr lang="en-US" dirty="0" smtClean="0"/>
              <a:t>Discovering a vocabulary of attributes</a:t>
            </a:r>
          </a:p>
          <a:p>
            <a:r>
              <a:rPr lang="en-US" dirty="0" smtClean="0"/>
              <a:t>Datasets, code,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62936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Thoughts?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Deeper image understanding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96352" y="2726889"/>
            <a:ext cx="4595159" cy="3501488"/>
            <a:chOff x="2196352" y="3096221"/>
            <a:chExt cx="4595159" cy="35014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l="25720" r="44614"/>
            <a:stretch>
              <a:fillRect/>
            </a:stretch>
          </p:blipFill>
          <p:spPr>
            <a:xfrm>
              <a:off x="2196352" y="3096221"/>
              <a:ext cx="4595159" cy="30481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6352" y="6197599"/>
              <a:ext cx="45951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Farhadi</a:t>
              </a:r>
              <a:r>
                <a:rPr lang="en-US" sz="2000" dirty="0" smtClean="0"/>
                <a:t> et al. 2010</a:t>
              </a:r>
              <a:endParaRPr lang="en-US" sz="20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better representation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4087" y="2626193"/>
            <a:ext cx="6722324" cy="3602184"/>
            <a:chOff x="1174087" y="2626193"/>
            <a:chExt cx="6722324" cy="36021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4087" y="2626193"/>
              <a:ext cx="6722324" cy="2977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196352" y="5828267"/>
              <a:ext cx="45951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Kumar et al., 2009</a:t>
              </a:r>
              <a:endParaRPr lang="en-US" sz="20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226"/>
            <a:ext cx="8229600" cy="4807881"/>
          </a:xfrm>
        </p:spPr>
        <p:txBody>
          <a:bodyPr/>
          <a:lstStyle/>
          <a:p>
            <a:r>
              <a:rPr lang="en-US" dirty="0" smtClean="0"/>
              <a:t>Human-machine communication</a:t>
            </a:r>
          </a:p>
          <a:p>
            <a:pPr lvl="1"/>
            <a:r>
              <a:rPr lang="en-US" dirty="0" smtClean="0"/>
              <a:t>Human as a supervisor: active learning</a:t>
            </a:r>
          </a:p>
          <a:p>
            <a:pPr lvl="1"/>
            <a:r>
              <a:rPr lang="en-US" dirty="0" smtClean="0"/>
              <a:t>Human as a user: search feedback</a:t>
            </a:r>
          </a:p>
          <a:p>
            <a:pPr lvl="1"/>
            <a:r>
              <a:rPr lang="en-US" dirty="0" smtClean="0"/>
              <a:t>Understanding a phenomenon</a:t>
            </a:r>
          </a:p>
          <a:p>
            <a:pPr lvl="1"/>
            <a:r>
              <a:rPr lang="en-US" dirty="0" smtClean="0"/>
              <a:t>Interpretable models</a:t>
            </a:r>
          </a:p>
          <a:p>
            <a:pPr lvl="1"/>
            <a:r>
              <a:rPr lang="en-US" dirty="0" smtClean="0"/>
              <a:t>Characterizing failures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93931" y="2987181"/>
            <a:ext cx="4650070" cy="3501487"/>
            <a:chOff x="2196352" y="2696112"/>
            <a:chExt cx="4650070" cy="35014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6352" y="3096222"/>
              <a:ext cx="4595159" cy="31013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51263" y="2696112"/>
              <a:ext cx="45951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Parkash</a:t>
              </a:r>
              <a:r>
                <a:rPr lang="en-US" sz="2000" dirty="0" smtClean="0"/>
                <a:t> and Parikh, 2012</a:t>
              </a:r>
              <a:endParaRPr lang="en-US" sz="20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6990"/>
            <a:ext cx="9144000" cy="249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7642"/>
            <a:ext cx="8229600" cy="4807881"/>
          </a:xfrm>
        </p:spPr>
        <p:txBody>
          <a:bodyPr/>
          <a:lstStyle/>
          <a:p>
            <a:r>
              <a:rPr lang="en-US" dirty="0" smtClean="0"/>
              <a:t>To deal with heavy tail distribution of categories</a:t>
            </a:r>
          </a:p>
          <a:p>
            <a:r>
              <a:rPr lang="en-US" dirty="0" smtClean="0"/>
              <a:t>Co-existence constraints</a:t>
            </a:r>
          </a:p>
          <a:p>
            <a:pPr lvl="1"/>
            <a:r>
              <a:rPr lang="en-US" dirty="0" smtClean="0"/>
              <a:t>If image has red car, car detector can be used to get training examples for red (vice versa)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07403" y="3593823"/>
            <a:ext cx="6565900" cy="2633365"/>
            <a:chOff x="1707403" y="3954463"/>
            <a:chExt cx="6565900" cy="2633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7403" y="3954463"/>
              <a:ext cx="6565900" cy="21717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07403" y="6126163"/>
              <a:ext cx="6565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Wang and Forsyth, 2009</a:t>
              </a:r>
              <a:endParaRPr lang="en-US" sz="24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it make sense to talk about them independent of the corresponding noun?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0" y="2726773"/>
            <a:ext cx="3810000" cy="2605726"/>
            <a:chOff x="762000" y="2726773"/>
            <a:chExt cx="3810000" cy="2605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2726773"/>
              <a:ext cx="3810000" cy="2133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2000" y="4870834"/>
              <a:ext cx="381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Red </a:t>
              </a:r>
              <a:r>
                <a:rPr lang="en-US" sz="2400" dirty="0" smtClean="0"/>
                <a:t>Car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25247" y="2740282"/>
            <a:ext cx="2130552" cy="2581756"/>
            <a:chOff x="5525247" y="2740282"/>
            <a:chExt cx="2130552" cy="25817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247" y="2740282"/>
              <a:ext cx="2130552" cy="21305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25247" y="4860373"/>
              <a:ext cx="213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Red</a:t>
              </a:r>
              <a:r>
                <a:rPr lang="en-US" sz="2400" dirty="0" smtClean="0"/>
                <a:t> Wine</a:t>
              </a:r>
              <a:endParaRPr lang="en-US" sz="2400" dirty="0"/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it make sense to talk about them independent of the corresponding noun?</a:t>
            </a:r>
          </a:p>
          <a:p>
            <a:r>
              <a:rPr lang="en-US" dirty="0" smtClean="0"/>
              <a:t>A tall rabbit is shorter than a short horse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13317"/>
            <a:ext cx="3585882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25301" t="22086" r="18966" b="8197"/>
          <a:stretch>
            <a:fillRect/>
          </a:stretch>
        </p:blipFill>
        <p:spPr>
          <a:xfrm>
            <a:off x="5214470" y="3413317"/>
            <a:ext cx="2936080" cy="2743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341"/>
            <a:ext cx="8229600" cy="4807881"/>
          </a:xfrm>
        </p:spPr>
        <p:txBody>
          <a:bodyPr>
            <a:normAutofit/>
          </a:bodyPr>
          <a:lstStyle/>
          <a:p>
            <a:r>
              <a:rPr lang="en-US" dirty="0" smtClean="0"/>
              <a:t>Does it make sense to talk about them independent of the corresponding noun?</a:t>
            </a:r>
          </a:p>
          <a:p>
            <a:r>
              <a:rPr lang="en-US" dirty="0" smtClean="0"/>
              <a:t>A tall rabbit is shorter than a short horse</a:t>
            </a:r>
          </a:p>
          <a:p>
            <a:r>
              <a:rPr lang="en-US" dirty="0" smtClean="0"/>
              <a:t>Are attributes less shareable them we think? How about parts?</a:t>
            </a:r>
          </a:p>
          <a:p>
            <a:r>
              <a:rPr lang="en-US" dirty="0" smtClean="0"/>
              <a:t>How important is it to make sure attributes are learning the “right” thing?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06CE-06D7-834D-AFCF-237E9A3BE04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6356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969</Words>
  <Application>Microsoft Macintosh PowerPoint</Application>
  <PresentationFormat>On-screen Show (4:3)</PresentationFormat>
  <Paragraphs>216</Paragraphs>
  <Slides>26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Discussion</vt:lpstr>
      <vt:lpstr>Attribute Predictors</vt:lpstr>
      <vt:lpstr>Role of Attributes</vt:lpstr>
      <vt:lpstr>Role of Attributes</vt:lpstr>
      <vt:lpstr>Role of Attributes</vt:lpstr>
      <vt:lpstr>Role of Attributes</vt:lpstr>
      <vt:lpstr>Definition of Attributes</vt:lpstr>
      <vt:lpstr>Definition of Attributes</vt:lpstr>
      <vt:lpstr>Definition of Attributes</vt:lpstr>
      <vt:lpstr>Definition of Attributes</vt:lpstr>
      <vt:lpstr>Definition of Attributes</vt:lpstr>
      <vt:lpstr>Definition of Attributes</vt:lpstr>
      <vt:lpstr>(Some) Resources</vt:lpstr>
      <vt:lpstr>Faces</vt:lpstr>
      <vt:lpstr>Faces (Relative)</vt:lpstr>
      <vt:lpstr>Animals</vt:lpstr>
      <vt:lpstr>Birds</vt:lpstr>
      <vt:lpstr>Objects</vt:lpstr>
      <vt:lpstr>Products</vt:lpstr>
      <vt:lpstr>Shoes (Relative)</vt:lpstr>
      <vt:lpstr>Scenes</vt:lpstr>
      <vt:lpstr>Scenes (Relative)</vt:lpstr>
      <vt:lpstr>Texture (Relative)</vt:lpstr>
      <vt:lpstr>Summary: Attributes</vt:lpstr>
      <vt:lpstr>Summary: Attributes</vt:lpstr>
      <vt:lpstr>Thoughts?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Attributes</dc:title>
  <dc:creator>Devi Parikh</dc:creator>
  <cp:lastModifiedBy>Devi Parikh</cp:lastModifiedBy>
  <cp:revision>56</cp:revision>
  <dcterms:created xsi:type="dcterms:W3CDTF">2013-07-05T17:18:38Z</dcterms:created>
  <dcterms:modified xsi:type="dcterms:W3CDTF">2013-07-05T17:19:51Z</dcterms:modified>
</cp:coreProperties>
</file>