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7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08" autoAdjust="0"/>
  </p:normalViewPr>
  <p:slideViewPr>
    <p:cSldViewPr>
      <p:cViewPr varScale="1">
        <p:scale>
          <a:sx n="51" d="100"/>
          <a:sy n="51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%20Kovashka\Documents\Grad%20School\Computer%20Vision\attributes\dist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%20Kovashka\Documents\Grad%20School\Computer%20Vision\attributes\dist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%20Kovashka\Documents\Grad%20School\Computer%20Vision\attributes\distr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riana%20Kovashka\Documents\Grad%20School\Computer%20Vision\attributes\distr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AwA-1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Sheet1!$A$18:$A$28</c:f>
              <c:strCache>
                <c:ptCount val="11"/>
                <c:pt idx="0">
                  <c:v>object</c:v>
                </c:pt>
                <c:pt idx="1">
                  <c:v>flippers</c:v>
                </c:pt>
                <c:pt idx="2">
                  <c:v>swims</c:v>
                </c:pt>
                <c:pt idx="3">
                  <c:v>walks</c:v>
                </c:pt>
                <c:pt idx="4">
                  <c:v>quadrup.</c:v>
                </c:pt>
                <c:pt idx="5">
                  <c:v>fish</c:v>
                </c:pt>
                <c:pt idx="6">
                  <c:v>plankton</c:v>
                </c:pt>
                <c:pt idx="7">
                  <c:v>arctic</c:v>
                </c:pt>
                <c:pt idx="8">
                  <c:v>fields</c:v>
                </c:pt>
                <c:pt idx="9">
                  <c:v>ocean</c:v>
                </c:pt>
                <c:pt idx="10">
                  <c:v>ground</c:v>
                </c:pt>
              </c:strCache>
            </c:strRef>
          </c:cat>
          <c:val>
            <c:numRef>
              <c:f>Sheet1!$B$18:$B$28</c:f>
              <c:numCache>
                <c:formatCode>General</c:formatCode>
                <c:ptCount val="11"/>
                <c:pt idx="0">
                  <c:v>22</c:v>
                </c:pt>
                <c:pt idx="1">
                  <c:v>9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14528"/>
        <c:axId val="51416064"/>
      </c:barChart>
      <c:catAx>
        <c:axId val="51414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51416064"/>
        <c:crosses val="autoZero"/>
        <c:auto val="1"/>
        <c:lblAlgn val="ctr"/>
        <c:lblOffset val="100"/>
        <c:noMultiLvlLbl val="0"/>
      </c:catAx>
      <c:valAx>
        <c:axId val="514160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414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AwA-2</c:v>
                </c:pt>
              </c:strCache>
            </c:strRef>
          </c:tx>
          <c:invertIfNegative val="0"/>
          <c:cat>
            <c:strRef>
              <c:f>Sheet1!$A$32:$A$40</c:f>
              <c:strCache>
                <c:ptCount val="9"/>
                <c:pt idx="0">
                  <c:v>object</c:v>
                </c:pt>
                <c:pt idx="1">
                  <c:v>brown</c:v>
                </c:pt>
                <c:pt idx="2">
                  <c:v>stripes</c:v>
                </c:pt>
                <c:pt idx="3">
                  <c:v>flippers</c:v>
                </c:pt>
                <c:pt idx="4">
                  <c:v>hooves</c:v>
                </c:pt>
                <c:pt idx="5">
                  <c:v>swims</c:v>
                </c:pt>
                <c:pt idx="6">
                  <c:v>arctic</c:v>
                </c:pt>
                <c:pt idx="7">
                  <c:v>ocean</c:v>
                </c:pt>
                <c:pt idx="8">
                  <c:v>water</c:v>
                </c:pt>
              </c:strCache>
            </c:strRef>
          </c:cat>
          <c:val>
            <c:numRef>
              <c:f>Sheet1!$B$32:$B$40</c:f>
              <c:numCache>
                <c:formatCode>General</c:formatCode>
                <c:ptCount val="9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16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24256"/>
        <c:axId val="95957760"/>
      </c:barChart>
      <c:catAx>
        <c:axId val="5142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57760"/>
        <c:crosses val="autoZero"/>
        <c:auto val="1"/>
        <c:lblAlgn val="ctr"/>
        <c:lblOffset val="100"/>
        <c:noMultiLvlLbl val="0"/>
      </c:catAx>
      <c:valAx>
        <c:axId val="95957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424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aPascal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Sheet1!$A$46:$A$57</c:f>
              <c:strCache>
                <c:ptCount val="12"/>
                <c:pt idx="0">
                  <c:v>object</c:v>
                </c:pt>
                <c:pt idx="1">
                  <c:v>2DBoxy</c:v>
                </c:pt>
                <c:pt idx="2">
                  <c:v>3DBoxy</c:v>
                </c:pt>
                <c:pt idx="3">
                  <c:v>Occluded</c:v>
                </c:pt>
                <c:pt idx="4">
                  <c:v>RowWind</c:v>
                </c:pt>
                <c:pt idx="5">
                  <c:v>Wheel</c:v>
                </c:pt>
                <c:pt idx="6">
                  <c:v>Door</c:v>
                </c:pt>
                <c:pt idx="7">
                  <c:v>Headlight</c:v>
                </c:pt>
                <c:pt idx="8">
                  <c:v>Side-mirror</c:v>
                </c:pt>
                <c:pt idx="9">
                  <c:v>Handlebars</c:v>
                </c:pt>
                <c:pt idx="10">
                  <c:v>Text</c:v>
                </c:pt>
                <c:pt idx="11">
                  <c:v>Plastic</c:v>
                </c:pt>
              </c:strCache>
            </c:strRef>
          </c:cat>
          <c:val>
            <c:numRef>
              <c:f>Sheet1!$B$46:$B$57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15</c:v>
                </c:pt>
                <c:pt idx="4">
                  <c:v>5</c:v>
                </c:pt>
                <c:pt idx="5">
                  <c:v>9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14464"/>
        <c:axId val="51616000"/>
      </c:barChart>
      <c:catAx>
        <c:axId val="5161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51616000"/>
        <c:crosses val="autoZero"/>
        <c:auto val="1"/>
        <c:lblAlgn val="ctr"/>
        <c:lblOffset val="100"/>
        <c:noMultiLvlLbl val="0"/>
      </c:catAx>
      <c:valAx>
        <c:axId val="51616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614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aYahoo</c:v>
                </c:pt>
              </c:strCache>
            </c:strRef>
          </c:tx>
          <c:invertIfNegative val="0"/>
          <c:cat>
            <c:strRef>
              <c:f>Sheet1!$A$60:$A$70</c:f>
              <c:strCache>
                <c:ptCount val="11"/>
                <c:pt idx="0">
                  <c:v>object</c:v>
                </c:pt>
                <c:pt idx="1">
                  <c:v>Occluded</c:v>
                </c:pt>
                <c:pt idx="2">
                  <c:v>Tail</c:v>
                </c:pt>
                <c:pt idx="3">
                  <c:v>Snout</c:v>
                </c:pt>
                <c:pt idx="4">
                  <c:v>Hair</c:v>
                </c:pt>
                <c:pt idx="5">
                  <c:v>Face</c:v>
                </c:pt>
                <c:pt idx="6">
                  <c:v>Eye</c:v>
                </c:pt>
                <c:pt idx="7">
                  <c:v>Torso</c:v>
                </c:pt>
                <c:pt idx="8">
                  <c:v>Arm</c:v>
                </c:pt>
                <c:pt idx="9">
                  <c:v>Leg</c:v>
                </c:pt>
                <c:pt idx="10">
                  <c:v>Foot-shoe</c:v>
                </c:pt>
              </c:strCache>
            </c:strRef>
          </c:cat>
          <c:val>
            <c:numRef>
              <c:f>Sheet1!$B$60:$B$70</c:f>
              <c:numCache>
                <c:formatCode>General</c:formatCode>
                <c:ptCount val="11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40576"/>
        <c:axId val="51650944"/>
      </c:barChart>
      <c:catAx>
        <c:axId val="516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Label</a:t>
                </a:r>
                <a:r>
                  <a:rPr lang="en-US" sz="1400" baseline="0"/>
                  <a:t> Type (Object or Attribute)</a:t>
                </a:r>
                <a:endParaRPr lang="en-US" sz="1400"/>
              </a:p>
            </c:rich>
          </c:tx>
          <c:layout/>
          <c:overlay val="0"/>
        </c:title>
        <c:majorTickMark val="none"/>
        <c:minorTickMark val="none"/>
        <c:tickLblPos val="nextTo"/>
        <c:crossAx val="51650944"/>
        <c:crosses val="autoZero"/>
        <c:auto val="1"/>
        <c:lblAlgn val="ctr"/>
        <c:lblOffset val="100"/>
        <c:noMultiLvlLbl val="0"/>
      </c:catAx>
      <c:valAx>
        <c:axId val="51650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640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DF77-2F7F-4D91-9E87-B67DE966FFD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DEBE7-9966-4079-9F7C-2990F3641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E36E-BAD5-4C49-889D-6DFD680321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E36E-BAD5-4C49-889D-6DFD680321B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B023-BF27-4ED0-B4FC-14E2C3CF60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E36E-BAD5-4C49-889D-6DFD680321B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7D2753-5F14-4AE9-9068-92AB34B49FE5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427600" y="7895648"/>
            <a:ext cx="2622176" cy="415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66" tIns="41998" rIns="80766" bIns="41998" anchor="b"/>
          <a:lstStyle/>
          <a:p>
            <a:pPr algn="r" defTabSz="410248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4E5431F0-BECD-4376-BA5C-F176EAA27ECA}" type="slidenum">
              <a:rPr lang="en-US" sz="1100">
                <a:solidFill>
                  <a:srgbClr val="000000"/>
                </a:solidFill>
              </a:rPr>
              <a:pPr algn="r" defTabSz="410248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24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DB6B76-0505-4E61-91DE-4C8F306CB4A6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FC343-0F5B-45AD-AA1E-11A9C62E7BE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F5F260-FD68-4EC5-AC1D-60548458743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FA1626-977C-44B1-9C65-FFBA9AFA34C8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31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0322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E36E-BAD5-4C49-889D-6DFD680321B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16C112-4529-4DBE-A670-8E9EB4C59C5B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C6D1A6-01D5-4050-B2B8-CDDECA69CDB3}" type="slidenum">
              <a:rPr lang="en-US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40</a:t>
            </a:fld>
            <a:endParaRPr lang="en-US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E36E-BAD5-4C49-889D-6DFD680321B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7386-D14D-4564-A5BD-C1CB5CB23D8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65364D-8BC4-4C0F-BEE8-A5DB0120D455}" type="slidenum">
              <a:rPr 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B49C-36C6-4BED-9370-531FACF737A2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5E1D-3AC4-48CB-B488-6C2C4B557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1D89-1FD9-4BDD-82D9-3A5533435D09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51DB-F9AD-4487-B928-0017021A1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D733-4988-412E-915B-021DA6C13443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2562-2792-4251-930A-4D0680E92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433-E5AC-45D6-8798-61051467C445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1232-F306-418D-8456-CAA227FB9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9181-5A90-4164-AA89-010F291608A0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19F9-2207-439E-AAAC-A4F8BD927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6E03-D693-4E39-8A7A-D68B15FC28E5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460-9CB1-49AD-8564-7FF6F5E69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C5D9-1E73-4662-BED0-0EFAFCA18924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A575-9435-4E37-9295-72C16ABF6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E94C-251F-4EF5-BED1-38C27E014CC5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CA70A-B7FA-4D1A-8FD4-F7A3DD26A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9E25-F4BF-42E7-8150-4558AEAB46BC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E6DF-F3C5-4395-A49F-AF4A7FAE3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AE19-0D37-4375-987C-09F2623217CD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374C-79A8-4F03-B6B9-5711270C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077F-4FA5-465C-8F2A-F7A3DC2F3716}" type="datetime1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790A-137D-4701-8758-47296AB9CD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5AD6-9488-4DAC-A474-257D49D9591F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5E1D-3AC4-48CB-B488-6C2C4B557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585F-AA06-404C-BE22-59654A4DDC08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51DB-F9AD-4487-B928-0017021A1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38D1-A5EB-4A4D-943B-F7FC12271DC0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2562-2792-4251-930A-4D0680E92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E2AF-5110-4CCF-8D51-0D756ABB0192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1232-F306-418D-8456-CAA227FB9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FC08-C8BD-4738-A662-96A80D2411E1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19F9-2207-439E-AAAC-A4F8BD927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A292-56AD-4AFE-A750-33F4C2E5C13F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460-9CB1-49AD-8564-7FF6F5E69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4297-8700-4F5C-BA08-276EB6D2296B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A575-9435-4E37-9295-72C16ABF6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E607-6C28-45C4-AB37-BF9F8B748F4C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CA70A-B7FA-4D1A-8FD4-F7A3DD26A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EA3D-E991-4E7F-8C76-72218F7FB512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E6DF-F3C5-4395-A49F-AF4A7FAE3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2E7A-A426-47FF-823F-627E18695AEE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374C-79A8-4F03-B6B9-5711270C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B1C5-C118-4159-B9EB-A15C2820B3F5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790A-137D-4701-8758-47296AB9CD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70BA-12A8-4337-9A2E-FDB648A47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304480" y="6247376"/>
            <a:ext cx="37872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A8B1-2BDA-4B8B-977F-C708A48F9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9DA9-6C21-41F9-B391-500C75A1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192C-F86A-42ED-95C4-C5A989E9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3C81-696B-4485-BD61-2A50BC1B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C2D4-EDB1-4974-AA22-8C49DC20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304480" y="6247376"/>
            <a:ext cx="37872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68E3-7C87-42FE-959E-605BCC78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37169-776B-48C3-A513-AEFF7DB6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EB1F-F6BF-4F6C-A88B-073862DD6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2E29-000A-4999-84C2-E8F83339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A280-9E38-4E62-8464-55DA99568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C09F-3ED8-4128-9E19-C614C45C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7AA697-D2BC-41FC-BF3A-38ECB2CC2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625FAC-8648-45CB-8B18-46AE6A552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378CF-64A1-4D98-ADBB-8D14C272059F}" type="datetime1">
              <a:rPr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7/4/2013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863DF-6A83-443A-B756-9FCDCDB7CB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F91ED-BADF-476F-B3C5-07125D60BF37}" type="datetime1">
              <a:rPr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2013-07-04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Hwang &amp; Grauman, CVPR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863DF-6A83-443A-B756-9FCDCDB7CB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CDD29244-44DA-4A9E-A2B4-E8D92865F926}" type="slidenum">
              <a:rPr lang="en-US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2pPr>
      <a:lvl3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3pPr>
      <a:lvl4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4pPr>
      <a:lvl5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SimSun" charset="-122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11045" indent="-311045" algn="l" defTabSz="4147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52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.jpeg"/><Relationship Id="rId11" Type="http://schemas.openxmlformats.org/officeDocument/2006/relationships/image" Target="../media/image50.png"/><Relationship Id="rId5" Type="http://schemas.openxmlformats.org/officeDocument/2006/relationships/image" Target="../media/image57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56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5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jpeg"/><Relationship Id="rId11" Type="http://schemas.openxmlformats.org/officeDocument/2006/relationships/image" Target="../media/image51.png"/><Relationship Id="rId5" Type="http://schemas.openxmlformats.org/officeDocument/2006/relationships/image" Target="../media/image63.jpeg"/><Relationship Id="rId10" Type="http://schemas.openxmlformats.org/officeDocument/2006/relationships/image" Target="../media/image50.png"/><Relationship Id="rId4" Type="http://schemas.openxmlformats.org/officeDocument/2006/relationships/image" Target="../media/image62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52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.jpeg"/><Relationship Id="rId11" Type="http://schemas.openxmlformats.org/officeDocument/2006/relationships/image" Target="../media/image50.png"/><Relationship Id="rId5" Type="http://schemas.openxmlformats.org/officeDocument/2006/relationships/image" Target="../media/image68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67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4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png"/><Relationship Id="rId15" Type="http://schemas.openxmlformats.org/officeDocument/2006/relationships/image" Target="../media/image111.jpeg"/><Relationship Id="rId10" Type="http://schemas.openxmlformats.org/officeDocument/2006/relationships/image" Target="../media/image106.jpe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jpeg"/><Relationship Id="rId18" Type="http://schemas.openxmlformats.org/officeDocument/2006/relationships/image" Target="../media/image129.jpeg"/><Relationship Id="rId3" Type="http://schemas.openxmlformats.org/officeDocument/2006/relationships/image" Target="../media/image114.jpeg"/><Relationship Id="rId21" Type="http://schemas.openxmlformats.org/officeDocument/2006/relationships/image" Target="../media/image132.jpeg"/><Relationship Id="rId7" Type="http://schemas.openxmlformats.org/officeDocument/2006/relationships/image" Target="../media/image118.jpeg"/><Relationship Id="rId12" Type="http://schemas.openxmlformats.org/officeDocument/2006/relationships/image" Target="../media/image123.jpeg"/><Relationship Id="rId17" Type="http://schemas.openxmlformats.org/officeDocument/2006/relationships/image" Target="../media/image128.jpeg"/><Relationship Id="rId25" Type="http://schemas.openxmlformats.org/officeDocument/2006/relationships/image" Target="../media/image136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7.jpeg"/><Relationship Id="rId20" Type="http://schemas.openxmlformats.org/officeDocument/2006/relationships/image" Target="../media/image13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24" Type="http://schemas.openxmlformats.org/officeDocument/2006/relationships/image" Target="../media/image135.jpeg"/><Relationship Id="rId5" Type="http://schemas.openxmlformats.org/officeDocument/2006/relationships/image" Target="../media/image116.jpeg"/><Relationship Id="rId15" Type="http://schemas.openxmlformats.org/officeDocument/2006/relationships/image" Target="../media/image126.jpeg"/><Relationship Id="rId23" Type="http://schemas.openxmlformats.org/officeDocument/2006/relationships/image" Target="../media/image134.jpeg"/><Relationship Id="rId10" Type="http://schemas.openxmlformats.org/officeDocument/2006/relationships/image" Target="../media/image121.jpeg"/><Relationship Id="rId19" Type="http://schemas.openxmlformats.org/officeDocument/2006/relationships/image" Target="../media/image130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Relationship Id="rId14" Type="http://schemas.openxmlformats.org/officeDocument/2006/relationships/image" Target="../media/image125.jpeg"/><Relationship Id="rId22" Type="http://schemas.openxmlformats.org/officeDocument/2006/relationships/image" Target="../media/image1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dirty="0" smtClean="0"/>
              <a:t>Attributes for deeper supervision in learning:</a:t>
            </a:r>
            <a:br>
              <a:rPr lang="en-US" dirty="0" smtClean="0"/>
            </a:br>
            <a:r>
              <a:rPr lang="en-US" i="1" dirty="0" smtClean="0"/>
              <a:t>Two examples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345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Annotator rationales </a:t>
            </a:r>
            <a:r>
              <a:rPr lang="en-US" dirty="0" smtClean="0"/>
              <a:t>for visual recognition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Active learning </a:t>
            </a:r>
            <a:r>
              <a:rPr lang="en-US" dirty="0" smtClean="0"/>
              <a:t>with objects and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dirty="0" smtClean="0"/>
              <a:t>Attributes for deeper supervision in learning:</a:t>
            </a:r>
            <a:br>
              <a:rPr lang="en-US" dirty="0" smtClean="0"/>
            </a:br>
            <a:r>
              <a:rPr lang="en-US" i="1" dirty="0" smtClean="0"/>
              <a:t>Two examples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345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Annotator rationales </a:t>
            </a:r>
            <a:r>
              <a:rPr lang="en-US" dirty="0" smtClean="0"/>
              <a:t>for visual recognition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Active learning </a:t>
            </a:r>
            <a:r>
              <a:rPr lang="en-US" dirty="0" smtClean="0"/>
              <a:t>with objects and attributes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5556" y="3248980"/>
            <a:ext cx="7920880" cy="68407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 bwMode="auto">
          <a:xfrm rot="5400000">
            <a:off x="1781690" y="3052699"/>
            <a:ext cx="540060" cy="36004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53752"/>
            <a:ext cx="8712968" cy="1143000"/>
          </a:xfrm>
        </p:spPr>
        <p:txBody>
          <a:bodyPr/>
          <a:lstStyle/>
          <a:p>
            <a:r>
              <a:rPr lang="en-US" sz="3800" dirty="0" smtClean="0"/>
              <a:t>Active learning for image annotation</a:t>
            </a:r>
            <a:endParaRPr lang="en-US" sz="3800" dirty="0"/>
          </a:p>
        </p:txBody>
      </p:sp>
      <p:grpSp>
        <p:nvGrpSpPr>
          <p:cNvPr id="3" name="Group 66"/>
          <p:cNvGrpSpPr/>
          <p:nvPr/>
        </p:nvGrpSpPr>
        <p:grpSpPr>
          <a:xfrm>
            <a:off x="4139952" y="1882569"/>
            <a:ext cx="1584176" cy="1017404"/>
            <a:chOff x="5040052" y="1412776"/>
            <a:chExt cx="1584176" cy="1017404"/>
          </a:xfrm>
        </p:grpSpPr>
        <p:pic>
          <p:nvPicPr>
            <p:cNvPr id="32" name="Picture 4" descr="http://img.printfection.com/14/16337/e65Gt.jpg"/>
            <p:cNvPicPr>
              <a:picLocks noChangeAspect="1" noChangeArrowheads="1"/>
            </p:cNvPicPr>
            <p:nvPr/>
          </p:nvPicPr>
          <p:blipFill>
            <a:blip r:embed="rId4" cstate="print"/>
            <a:srcRect b="21603"/>
            <a:stretch>
              <a:fillRect/>
            </a:stretch>
          </p:blipFill>
          <p:spPr bwMode="auto">
            <a:xfrm>
              <a:off x="5328084" y="1412776"/>
              <a:ext cx="698412" cy="6840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5040052" y="20608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Annotator</a:t>
              </a:r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3995936" y="3502749"/>
            <a:ext cx="1440160" cy="1332148"/>
            <a:chOff x="4896036" y="3032956"/>
            <a:chExt cx="1440160" cy="1332148"/>
          </a:xfrm>
        </p:grpSpPr>
        <p:sp>
          <p:nvSpPr>
            <p:cNvPr id="26" name="TextBox 25"/>
            <p:cNvSpPr txBox="1"/>
            <p:nvPr/>
          </p:nvSpPr>
          <p:spPr>
            <a:xfrm>
              <a:off x="4932040" y="3465004"/>
              <a:ext cx="1404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Unlabeled data</a:t>
              </a:r>
            </a:p>
          </p:txBody>
        </p:sp>
        <p:sp>
          <p:nvSpPr>
            <p:cNvPr id="29" name="Can 28"/>
            <p:cNvSpPr/>
            <p:nvPr/>
          </p:nvSpPr>
          <p:spPr bwMode="auto">
            <a:xfrm>
              <a:off x="4896036" y="3032956"/>
              <a:ext cx="1440160" cy="1332148"/>
            </a:xfrm>
            <a:prstGeom prst="can">
              <a:avLst>
                <a:gd name="adj" fmla="val 1828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1331640" y="1738553"/>
            <a:ext cx="1440160" cy="1332148"/>
            <a:chOff x="2231740" y="1268760"/>
            <a:chExt cx="1440160" cy="1332148"/>
          </a:xfrm>
        </p:grpSpPr>
        <p:sp>
          <p:nvSpPr>
            <p:cNvPr id="33" name="Can 32"/>
            <p:cNvSpPr/>
            <p:nvPr/>
          </p:nvSpPr>
          <p:spPr bwMode="auto">
            <a:xfrm>
              <a:off x="2231740" y="1268760"/>
              <a:ext cx="1440160" cy="1332148"/>
            </a:xfrm>
            <a:prstGeom prst="can">
              <a:avLst>
                <a:gd name="adj" fmla="val 18287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39752" y="1700808"/>
              <a:ext cx="126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Labeled data</a:t>
              </a:r>
            </a:p>
          </p:txBody>
        </p:sp>
      </p:grpSp>
      <p:sp>
        <p:nvSpPr>
          <p:cNvPr id="34" name="Right Arrow 33"/>
          <p:cNvSpPr/>
          <p:nvPr/>
        </p:nvSpPr>
        <p:spPr bwMode="auto">
          <a:xfrm>
            <a:off x="3023828" y="3970801"/>
            <a:ext cx="792088" cy="36004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35" name="Right Arrow 34"/>
          <p:cNvSpPr/>
          <p:nvPr/>
        </p:nvSpPr>
        <p:spPr bwMode="auto">
          <a:xfrm flipH="1">
            <a:off x="3023828" y="2134597"/>
            <a:ext cx="792088" cy="36004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5400000" flipH="1">
            <a:off x="4481990" y="3052699"/>
            <a:ext cx="468052" cy="36004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>
              <a:solidFill>
                <a:srgbClr val="000000"/>
              </a:solidFill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084168" y="2386625"/>
            <a:ext cx="2159732" cy="1125416"/>
            <a:chOff x="6984268" y="1916832"/>
            <a:chExt cx="2159732" cy="1125416"/>
          </a:xfrm>
        </p:grpSpPr>
        <p:grpSp>
          <p:nvGrpSpPr>
            <p:cNvPr id="7" name="Group 64"/>
            <p:cNvGrpSpPr/>
            <p:nvPr/>
          </p:nvGrpSpPr>
          <p:grpSpPr>
            <a:xfrm>
              <a:off x="6984268" y="1916832"/>
              <a:ext cx="1979712" cy="1125416"/>
              <a:chOff x="6984268" y="1916832"/>
              <a:chExt cx="1979712" cy="1125416"/>
            </a:xfrm>
          </p:grpSpPr>
          <p:sp>
            <p:nvSpPr>
              <p:cNvPr id="39" name="Rounded Rectangular Callout 38"/>
              <p:cNvSpPr/>
              <p:nvPr/>
            </p:nvSpPr>
            <p:spPr bwMode="auto">
              <a:xfrm>
                <a:off x="6984268" y="1916832"/>
                <a:ext cx="1800200" cy="1080120"/>
              </a:xfrm>
              <a:prstGeom prst="wedgeRoundRectCallout">
                <a:avLst>
                  <a:gd name="adj1" fmla="val -117028"/>
                  <a:gd name="adj2" fmla="val 39275"/>
                  <a:gd name="adj3" fmla="val 16667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20272" y="2672916"/>
                <a:ext cx="194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333399"/>
                    </a:solidFill>
                  </a:rPr>
                  <a:t>Active request</a:t>
                </a:r>
              </a:p>
            </p:txBody>
          </p:sp>
          <p:pic>
            <p:nvPicPr>
              <p:cNvPr id="42" name="Picture 41" descr="msrresult.jpg"/>
              <p:cNvPicPr>
                <a:picLocks noChangeAspect="1"/>
              </p:cNvPicPr>
              <p:nvPr/>
            </p:nvPicPr>
            <p:blipFill>
              <a:blip r:embed="rId5" cstate="print"/>
              <a:srcRect l="20304" t="9936" r="59899" b="80494"/>
              <a:stretch>
                <a:fillRect/>
              </a:stretch>
            </p:blipFill>
            <p:spPr>
              <a:xfrm>
                <a:off x="7308304" y="1988840"/>
                <a:ext cx="1080120" cy="720080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8171892" y="2037038"/>
              <a:ext cx="972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333399"/>
                  </a:solidFill>
                </a:rPr>
                <a:t>?</a:t>
              </a:r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1115616" y="3502749"/>
            <a:ext cx="1980220" cy="1366411"/>
            <a:chOff x="2015716" y="3032956"/>
            <a:chExt cx="1980220" cy="1366411"/>
          </a:xfrm>
        </p:grpSpPr>
        <p:grpSp>
          <p:nvGrpSpPr>
            <p:cNvPr id="9" name="Group 43"/>
            <p:cNvGrpSpPr/>
            <p:nvPr/>
          </p:nvGrpSpPr>
          <p:grpSpPr>
            <a:xfrm>
              <a:off x="2267744" y="3032956"/>
              <a:ext cx="1404156" cy="1332148"/>
              <a:chOff x="2267744" y="2996952"/>
              <a:chExt cx="1404156" cy="1385434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267744" y="2996952"/>
                <a:ext cx="1404156" cy="138543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23"/>
              <p:cNvGrpSpPr>
                <a:grpSpLocks noChangeAspect="1"/>
              </p:cNvGrpSpPr>
              <p:nvPr/>
            </p:nvGrpSpPr>
            <p:grpSpPr>
              <a:xfrm>
                <a:off x="2483768" y="3104964"/>
                <a:ext cx="976584" cy="720079"/>
                <a:chOff x="5471567" y="3392996"/>
                <a:chExt cx="3027412" cy="2232248"/>
              </a:xfrm>
            </p:grpSpPr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6120172" y="3392996"/>
                  <a:ext cx="1548172" cy="2232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5471567" y="4725727"/>
                  <a:ext cx="182562" cy="182563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696236" y="5301208"/>
                  <a:ext cx="182563" cy="182563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Oval 10"/>
                <p:cNvSpPr>
                  <a:spLocks noChangeArrowheads="1"/>
                </p:cNvSpPr>
                <p:nvPr/>
              </p:nvSpPr>
              <p:spPr bwMode="auto">
                <a:xfrm>
                  <a:off x="5925463" y="4070391"/>
                  <a:ext cx="182562" cy="182562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auto">
                <a:xfrm>
                  <a:off x="7524204" y="3536690"/>
                  <a:ext cx="182563" cy="182562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auto">
                <a:xfrm>
                  <a:off x="7846467" y="4005002"/>
                  <a:ext cx="182562" cy="18256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>
                  <a:off x="5831929" y="5228965"/>
                  <a:ext cx="182563" cy="182562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Oval 14"/>
                <p:cNvSpPr>
                  <a:spLocks noChangeArrowheads="1"/>
                </p:cNvSpPr>
                <p:nvPr/>
              </p:nvSpPr>
              <p:spPr bwMode="auto">
                <a:xfrm>
                  <a:off x="6329078" y="4656568"/>
                  <a:ext cx="182562" cy="182564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>
                  <a:off x="7487692" y="4112952"/>
                  <a:ext cx="182562" cy="18256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Oval 16"/>
                <p:cNvSpPr>
                  <a:spLocks noChangeArrowheads="1"/>
                </p:cNvSpPr>
                <p:nvPr/>
              </p:nvSpPr>
              <p:spPr bwMode="auto">
                <a:xfrm>
                  <a:off x="7539922" y="4867014"/>
                  <a:ext cx="182564" cy="182562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>
                  <a:off x="8316416" y="4365104"/>
                  <a:ext cx="182563" cy="182562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Oval 18"/>
                <p:cNvSpPr>
                  <a:spLocks noChangeArrowheads="1"/>
                </p:cNvSpPr>
                <p:nvPr/>
              </p:nvSpPr>
              <p:spPr bwMode="auto">
                <a:xfrm>
                  <a:off x="7074801" y="4036362"/>
                  <a:ext cx="182565" cy="18256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Oval 19"/>
                <p:cNvSpPr>
                  <a:spLocks noChangeArrowheads="1"/>
                </p:cNvSpPr>
                <p:nvPr/>
              </p:nvSpPr>
              <p:spPr bwMode="auto">
                <a:xfrm>
                  <a:off x="5925462" y="4545124"/>
                  <a:ext cx="182564" cy="182562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Oval 20"/>
                <p:cNvSpPr>
                  <a:spLocks noChangeArrowheads="1"/>
                </p:cNvSpPr>
                <p:nvPr/>
              </p:nvSpPr>
              <p:spPr bwMode="auto">
                <a:xfrm>
                  <a:off x="6673087" y="3505330"/>
                  <a:ext cx="182562" cy="182564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015716" y="3753036"/>
              <a:ext cx="1980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Current classifiers</a:t>
              </a:r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647564" y="3720514"/>
            <a:ext cx="1404156" cy="646331"/>
            <a:chOff x="1547664" y="3250721"/>
            <a:chExt cx="1404156" cy="646331"/>
          </a:xfrm>
        </p:grpSpPr>
        <p:grpSp>
          <p:nvGrpSpPr>
            <p:cNvPr id="12" name="Group 72"/>
            <p:cNvGrpSpPr/>
            <p:nvPr/>
          </p:nvGrpSpPr>
          <p:grpSpPr>
            <a:xfrm>
              <a:off x="1547664" y="3250721"/>
              <a:ext cx="1404156" cy="646331"/>
              <a:chOff x="1547664" y="3250721"/>
              <a:chExt cx="1404156" cy="646331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2879812" y="3537012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333399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47664" y="3250721"/>
                <a:ext cx="568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333399"/>
                    </a:solidFill>
                  </a:rPr>
                  <a:t>?</a:t>
                </a:r>
                <a:endParaRPr lang="en-US" sz="2400" b="1" dirty="0">
                  <a:solidFill>
                    <a:srgbClr val="333399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>
              <a:endCxn id="71" idx="2"/>
            </p:cNvCxnSpPr>
            <p:nvPr/>
          </p:nvCxnSpPr>
          <p:spPr bwMode="auto">
            <a:xfrm>
              <a:off x="1943708" y="3573016"/>
              <a:ext cx="936104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1" name="TextBox 100"/>
          <p:cNvSpPr txBox="1"/>
          <p:nvPr/>
        </p:nvSpPr>
        <p:spPr>
          <a:xfrm>
            <a:off x="1259632" y="5589240"/>
            <a:ext cx="666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Intent: </a:t>
            </a:r>
            <a:r>
              <a:rPr lang="en-US" sz="2800" dirty="0">
                <a:solidFill>
                  <a:srgbClr val="000000"/>
                </a:solidFill>
              </a:rPr>
              <a:t>better models, faster/cheaper</a:t>
            </a:r>
          </a:p>
        </p:txBody>
      </p:sp>
      <p:grpSp>
        <p:nvGrpSpPr>
          <p:cNvPr id="13" name="Group 103"/>
          <p:cNvGrpSpPr/>
          <p:nvPr/>
        </p:nvGrpSpPr>
        <p:grpSpPr>
          <a:xfrm>
            <a:off x="5883533" y="1916832"/>
            <a:ext cx="3080955" cy="2548733"/>
            <a:chOff x="5883533" y="1916832"/>
            <a:chExt cx="3080955" cy="2548733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940152" y="1916832"/>
              <a:ext cx="2916324" cy="2484276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grpSp>
          <p:nvGrpSpPr>
            <p:cNvPr id="14" name="Group 99"/>
            <p:cNvGrpSpPr/>
            <p:nvPr/>
          </p:nvGrpSpPr>
          <p:grpSpPr>
            <a:xfrm>
              <a:off x="5883533" y="2053297"/>
              <a:ext cx="3080955" cy="2412268"/>
              <a:chOff x="1275021" y="5949280"/>
              <a:chExt cx="3080955" cy="2412268"/>
            </a:xfrm>
          </p:grpSpPr>
          <p:grpSp>
            <p:nvGrpSpPr>
              <p:cNvPr id="15" name="Group 96"/>
              <p:cNvGrpSpPr/>
              <p:nvPr/>
            </p:nvGrpSpPr>
            <p:grpSpPr>
              <a:xfrm>
                <a:off x="1275021" y="5949280"/>
                <a:ext cx="2910227" cy="2412268"/>
                <a:chOff x="6486309" y="4221088"/>
                <a:chExt cx="2910227" cy="2412268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>
                  <a:off x="6912260" y="6273316"/>
                  <a:ext cx="2304256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5400000" flipH="1" flipV="1">
                  <a:off x="5957360" y="5319210"/>
                  <a:ext cx="1908212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6984268" y="6273316"/>
                  <a:ext cx="2412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Num labels added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 rot="16200000">
                  <a:off x="5449452" y="5257945"/>
                  <a:ext cx="2412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Accuracy</a:t>
                  </a:r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7007192" y="5621154"/>
                  <a:ext cx="1963553" cy="587141"/>
                </a:xfrm>
                <a:custGeom>
                  <a:avLst/>
                  <a:gdLst>
                    <a:gd name="connsiteX0" fmla="*/ 0 w 1963553"/>
                    <a:gd name="connsiteY0" fmla="*/ 587141 h 587141"/>
                    <a:gd name="connsiteX1" fmla="*/ 442762 w 1963553"/>
                    <a:gd name="connsiteY1" fmla="*/ 317633 h 587141"/>
                    <a:gd name="connsiteX2" fmla="*/ 856648 w 1963553"/>
                    <a:gd name="connsiteY2" fmla="*/ 192505 h 587141"/>
                    <a:gd name="connsiteX3" fmla="*/ 1309035 w 1963553"/>
                    <a:gd name="connsiteY3" fmla="*/ 115503 h 587141"/>
                    <a:gd name="connsiteX4" fmla="*/ 1963553 w 1963553"/>
                    <a:gd name="connsiteY4" fmla="*/ 0 h 58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3553" h="587141">
                      <a:moveTo>
                        <a:pt x="0" y="587141"/>
                      </a:moveTo>
                      <a:cubicBezTo>
                        <a:pt x="149993" y="485273"/>
                        <a:pt x="299987" y="383406"/>
                        <a:pt x="442762" y="317633"/>
                      </a:cubicBezTo>
                      <a:cubicBezTo>
                        <a:pt x="585537" y="251860"/>
                        <a:pt x="712269" y="226193"/>
                        <a:pt x="856648" y="192505"/>
                      </a:cubicBezTo>
                      <a:cubicBezTo>
                        <a:pt x="1001027" y="158817"/>
                        <a:pt x="1309035" y="115503"/>
                        <a:pt x="1309035" y="115503"/>
                      </a:cubicBezTo>
                      <a:lnTo>
                        <a:pt x="1963553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7026442" y="4292867"/>
                  <a:ext cx="1174282" cy="1886552"/>
                </a:xfrm>
                <a:custGeom>
                  <a:avLst/>
                  <a:gdLst>
                    <a:gd name="connsiteX0" fmla="*/ 0 w 1174282"/>
                    <a:gd name="connsiteY0" fmla="*/ 1886552 h 1886552"/>
                    <a:gd name="connsiteX1" fmla="*/ 28876 w 1174282"/>
                    <a:gd name="connsiteY1" fmla="*/ 1761424 h 1886552"/>
                    <a:gd name="connsiteX2" fmla="*/ 134754 w 1174282"/>
                    <a:gd name="connsiteY2" fmla="*/ 1443790 h 1886552"/>
                    <a:gd name="connsiteX3" fmla="*/ 308009 w 1174282"/>
                    <a:gd name="connsiteY3" fmla="*/ 1116531 h 1886552"/>
                    <a:gd name="connsiteX4" fmla="*/ 490889 w 1174282"/>
                    <a:gd name="connsiteY4" fmla="*/ 721895 h 1886552"/>
                    <a:gd name="connsiteX5" fmla="*/ 808522 w 1174282"/>
                    <a:gd name="connsiteY5" fmla="*/ 365760 h 1886552"/>
                    <a:gd name="connsiteX6" fmla="*/ 1174282 w 1174282"/>
                    <a:gd name="connsiteY6" fmla="*/ 0 h 1886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4282" h="1886552">
                      <a:moveTo>
                        <a:pt x="0" y="1886552"/>
                      </a:moveTo>
                      <a:cubicBezTo>
                        <a:pt x="3208" y="1860885"/>
                        <a:pt x="6417" y="1835218"/>
                        <a:pt x="28876" y="1761424"/>
                      </a:cubicBezTo>
                      <a:cubicBezTo>
                        <a:pt x="51335" y="1687630"/>
                        <a:pt x="88232" y="1551272"/>
                        <a:pt x="134754" y="1443790"/>
                      </a:cubicBezTo>
                      <a:cubicBezTo>
                        <a:pt x="181276" y="1336308"/>
                        <a:pt x="248653" y="1236847"/>
                        <a:pt x="308009" y="1116531"/>
                      </a:cubicBezTo>
                      <a:cubicBezTo>
                        <a:pt x="367365" y="996215"/>
                        <a:pt x="407470" y="847023"/>
                        <a:pt x="490889" y="721895"/>
                      </a:cubicBezTo>
                      <a:cubicBezTo>
                        <a:pt x="574308" y="596767"/>
                        <a:pt x="694623" y="486076"/>
                        <a:pt x="808522" y="365760"/>
                      </a:cubicBezTo>
                      <a:cubicBezTo>
                        <a:pt x="922421" y="245444"/>
                        <a:pt x="1048351" y="122722"/>
                        <a:pt x="1174282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2987824" y="598528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333399"/>
                    </a:solidFill>
                  </a:rPr>
                  <a:t>active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47864" y="735343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passive</a:t>
                </a: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ransition advTm="64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5" grpId="0" animBg="1"/>
      <p:bldP spid="36" grpId="0" animBg="1"/>
      <p:bldP spid="101" grpId="0"/>
      <p:bldP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n-US" sz="2800" dirty="0" smtClean="0"/>
              <a:t>Previously, focus on soliciting </a:t>
            </a:r>
            <a:r>
              <a:rPr lang="en-US" sz="2800" dirty="0" smtClean="0">
                <a:solidFill>
                  <a:schemeClr val="accent2"/>
                </a:solidFill>
              </a:rPr>
              <a:t>object labels </a:t>
            </a:r>
            <a:r>
              <a:rPr lang="en-US" sz="2800" dirty="0" smtClean="0"/>
              <a:t>that will reduce uncertainty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Kapoor</a:t>
            </a:r>
            <a:r>
              <a:rPr lang="en-US" sz="2000" i="1" dirty="0" smtClean="0"/>
              <a:t> et al. ICCV 2007, </a:t>
            </a:r>
            <a:r>
              <a:rPr lang="en-US" sz="2000" i="1" dirty="0" err="1" smtClean="0"/>
              <a:t>Qi</a:t>
            </a:r>
            <a:r>
              <a:rPr lang="en-US" sz="2000" i="1" dirty="0" smtClean="0"/>
              <a:t> et al. CVPR 2008, </a:t>
            </a:r>
            <a:r>
              <a:rPr lang="en-US" sz="2000" i="1" dirty="0" err="1" smtClean="0"/>
              <a:t>Vijayanarasimhan</a:t>
            </a:r>
            <a:r>
              <a:rPr lang="en-US" sz="2000" i="1" dirty="0" smtClean="0"/>
              <a:t> &amp; Grauman CVPR 2009, Joshi et al. CVPR 2009, Jain &amp; </a:t>
            </a:r>
            <a:r>
              <a:rPr lang="en-US" sz="2000" i="1" dirty="0" err="1" smtClean="0"/>
              <a:t>Kapoor</a:t>
            </a:r>
            <a:r>
              <a:rPr lang="en-US" sz="2000" i="1" dirty="0" smtClean="0"/>
              <a:t> CVPR 2009, Jain et al. CVPR 2010,…]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5516" y="53752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>
                <a:solidFill>
                  <a:srgbClr val="000000"/>
                </a:solidFill>
              </a:rPr>
              <a:t>Active learning for image annotation</a:t>
            </a:r>
          </a:p>
        </p:txBody>
      </p:sp>
      <p:grpSp>
        <p:nvGrpSpPr>
          <p:cNvPr id="2" name="Group 110"/>
          <p:cNvGrpSpPr>
            <a:grpSpLocks noChangeAspect="1"/>
          </p:cNvGrpSpPr>
          <p:nvPr/>
        </p:nvGrpSpPr>
        <p:grpSpPr bwMode="auto">
          <a:xfrm>
            <a:off x="4716016" y="3320988"/>
            <a:ext cx="4068000" cy="1347982"/>
            <a:chOff x="5040052" y="3429000"/>
            <a:chExt cx="4068452" cy="1347681"/>
          </a:xfrm>
        </p:grpSpPr>
        <p:grpSp>
          <p:nvGrpSpPr>
            <p:cNvPr id="5" name="Group 73"/>
            <p:cNvGrpSpPr>
              <a:grpSpLocks noChangeAspect="1"/>
            </p:cNvGrpSpPr>
            <p:nvPr/>
          </p:nvGrpSpPr>
          <p:grpSpPr bwMode="auto">
            <a:xfrm>
              <a:off x="7200292" y="3450191"/>
              <a:ext cx="1905359" cy="1310957"/>
              <a:chOff x="2308194" y="2771766"/>
              <a:chExt cx="5133901" cy="3532309"/>
            </a:xfrm>
          </p:grpSpPr>
          <p:pic>
            <p:nvPicPr>
              <p:cNvPr id="15" name="Picture 103" descr="getoutcar01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08194" y="2771766"/>
                <a:ext cx="2514600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4" descr="getoutcar02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8194" y="4614975"/>
                <a:ext cx="2514601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5" descr="getoutcar04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27494" y="2771766"/>
                <a:ext cx="2514601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9"/>
            <p:cNvGrpSpPr>
              <a:grpSpLocks noChangeAspect="1"/>
            </p:cNvGrpSpPr>
            <p:nvPr/>
          </p:nvGrpSpPr>
          <p:grpSpPr bwMode="auto">
            <a:xfrm>
              <a:off x="5040052" y="3429000"/>
              <a:ext cx="1789712" cy="1347681"/>
              <a:chOff x="336492" y="4711680"/>
              <a:chExt cx="3769091" cy="2838184"/>
            </a:xfrm>
          </p:grpSpPr>
          <p:pic>
            <p:nvPicPr>
              <p:cNvPr id="11" name="Picture 26" descr="http://pascallin.ecs.soton.ac.uk/challenges/VOC/voc2008/examples/bicycle_0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73124" y="4717742"/>
                <a:ext cx="183245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8" descr="http://pascallin.ecs.soton.ac.uk/challenges/VOC/voc2008/examples/bicycle_05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66318" y="6178264"/>
                <a:ext cx="1832458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8" descr="http://pascallin.ecs.soton.ac.uk/challenges/VOC/voc2008/examples/bicycle_08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6493" y="4711680"/>
                <a:ext cx="182564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6" descr="http://pascallin.ecs.soton.ac.uk/challenges/VOC/voc2008/examples/bicycle_0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6492" y="6172200"/>
                <a:ext cx="1832457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07" descr="3509616-Transportation-Anguilla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08405" y="4113076"/>
              <a:ext cx="90009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8"/>
            <p:cNvSpPr txBox="1">
              <a:spLocks noChangeArrowheads="1"/>
            </p:cNvSpPr>
            <p:nvPr/>
          </p:nvSpPr>
          <p:spPr bwMode="auto">
            <a:xfrm>
              <a:off x="5472100" y="3923764"/>
              <a:ext cx="972108" cy="34989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>
                  <a:solidFill>
                    <a:srgbClr val="FFFFFF"/>
                  </a:solidFill>
                </a:rPr>
                <a:t>bicycle</a:t>
              </a:r>
            </a:p>
          </p:txBody>
        </p:sp>
        <p:sp>
          <p:nvSpPr>
            <p:cNvPr id="10" name="TextBox 109"/>
            <p:cNvSpPr txBox="1">
              <a:spLocks noChangeArrowheads="1"/>
            </p:cNvSpPr>
            <p:nvPr/>
          </p:nvSpPr>
          <p:spPr bwMode="auto">
            <a:xfrm>
              <a:off x="7344308" y="3933056"/>
              <a:ext cx="1656184" cy="34989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b="1" dirty="0">
                  <a:solidFill>
                    <a:srgbClr val="FFFFFF"/>
                  </a:solidFill>
                </a:rPr>
                <a:t>get out of car</a:t>
              </a:r>
            </a:p>
          </p:txBody>
        </p:sp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4716016" y="4941177"/>
            <a:ext cx="4104000" cy="1476155"/>
            <a:chOff x="4860032" y="3248980"/>
            <a:chExt cx="4104456" cy="1476164"/>
          </a:xfrm>
        </p:grpSpPr>
        <p:pic>
          <p:nvPicPr>
            <p:cNvPr id="19" name="Picture 111" descr="best-horse-photos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60032" y="3248980"/>
              <a:ext cx="1300261" cy="86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2" descr="zebra_2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00292" y="3248980"/>
              <a:ext cx="1159399" cy="869549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</p:spPr>
        </p:pic>
        <p:cxnSp>
          <p:nvCxnSpPr>
            <p:cNvPr id="21" name="Straight Connector 114"/>
            <p:cNvCxnSpPr>
              <a:cxnSpLocks noChangeShapeType="1"/>
            </p:cNvCxnSpPr>
            <p:nvPr/>
          </p:nvCxnSpPr>
          <p:spPr bwMode="auto">
            <a:xfrm rot="5400000" flipH="1" flipV="1">
              <a:off x="5490102" y="3591018"/>
              <a:ext cx="1260140" cy="10081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115"/>
            <p:cNvCxnSpPr>
              <a:cxnSpLocks noChangeShapeType="1"/>
            </p:cNvCxnSpPr>
            <p:nvPr/>
          </p:nvCxnSpPr>
          <p:spPr bwMode="auto">
            <a:xfrm rot="5400000" flipH="1" flipV="1">
              <a:off x="7614338" y="3555014"/>
              <a:ext cx="1260140" cy="10081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Oval 116"/>
            <p:cNvSpPr>
              <a:spLocks noChangeArrowheads="1"/>
            </p:cNvSpPr>
            <p:nvPr/>
          </p:nvSpPr>
          <p:spPr bwMode="auto">
            <a:xfrm>
              <a:off x="6111207" y="4545124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/>
          </p:nvSpPr>
          <p:spPr bwMode="auto">
            <a:xfrm>
              <a:off x="6048164" y="4401108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18"/>
            <p:cNvSpPr>
              <a:spLocks noChangeArrowheads="1"/>
            </p:cNvSpPr>
            <p:nvPr/>
          </p:nvSpPr>
          <p:spPr bwMode="auto">
            <a:xfrm>
              <a:off x="6200564" y="4437112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/>
          </p:nvSpPr>
          <p:spPr bwMode="auto">
            <a:xfrm>
              <a:off x="6372200" y="4005064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/>
          </p:nvSpPr>
          <p:spPr bwMode="auto">
            <a:xfrm>
              <a:off x="6516216" y="4113076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/>
          </p:nvSpPr>
          <p:spPr bwMode="auto">
            <a:xfrm>
              <a:off x="6615844" y="4221088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/>
          </p:nvSpPr>
          <p:spPr bwMode="auto">
            <a:xfrm>
              <a:off x="6372200" y="4149080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/>
          </p:nvSpPr>
          <p:spPr bwMode="auto">
            <a:xfrm>
              <a:off x="8100392" y="4473116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/>
          </p:nvSpPr>
          <p:spPr bwMode="auto">
            <a:xfrm>
              <a:off x="8280412" y="4401108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/>
          </p:nvSpPr>
          <p:spPr bwMode="auto">
            <a:xfrm>
              <a:off x="8784468" y="4509120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/>
          </p:nvSpPr>
          <p:spPr bwMode="auto">
            <a:xfrm>
              <a:off x="8604448" y="4005064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/>
          </p:nvSpPr>
          <p:spPr bwMode="auto">
            <a:xfrm>
              <a:off x="8460432" y="3861048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128"/>
            <p:cNvSpPr>
              <a:spLocks noChangeArrowheads="1"/>
            </p:cNvSpPr>
            <p:nvPr/>
          </p:nvSpPr>
          <p:spPr bwMode="auto">
            <a:xfrm>
              <a:off x="8856476" y="3861048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/>
          </p:nvSpPr>
          <p:spPr bwMode="auto">
            <a:xfrm>
              <a:off x="8604448" y="4149080"/>
              <a:ext cx="108012" cy="10801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31540" y="2888940"/>
            <a:ext cx="4320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i="1" kern="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Limitations:	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Only narrow channel to provide human insight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2400" kern="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Starts anew with each category learned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6480" y="1641789"/>
            <a:ext cx="8225280" cy="4523515"/>
          </a:xfrm>
        </p:spPr>
        <p:txBody>
          <a:bodyPr/>
          <a:lstStyle/>
          <a:p>
            <a:pPr eaLnBrk="1"/>
            <a:r>
              <a:rPr lang="en-US" sz="3200" b="1" dirty="0" smtClean="0"/>
              <a:t>Main idea:</a:t>
            </a:r>
          </a:p>
          <a:p>
            <a:pPr eaLnBrk="1"/>
            <a:endParaRPr lang="en-US" sz="100" b="1" dirty="0" smtClean="0"/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Actively interleave requests for object and attribute labels</a:t>
            </a:r>
          </a:p>
          <a:p>
            <a:pPr eaLnBrk="1">
              <a:buFont typeface="Arial" pitchFamily="34" charset="0"/>
              <a:buChar char="•"/>
            </a:pPr>
            <a:endParaRPr lang="en-US" sz="100" dirty="0" smtClean="0"/>
          </a:p>
          <a:p>
            <a:pPr eaLnBrk="1">
              <a:buFont typeface="Arial" charset="0"/>
              <a:buChar char="•"/>
            </a:pPr>
            <a:r>
              <a:rPr lang="en-US" dirty="0" smtClean="0"/>
              <a:t>Minimize labeling effort thanks to key properties of attributes:</a:t>
            </a:r>
          </a:p>
          <a:p>
            <a:pPr marL="757626" lvl="1" indent="-342900" eaLnBrk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Attributes are shared between objects</a:t>
            </a:r>
          </a:p>
          <a:p>
            <a:pPr marL="757626" lvl="1" indent="-342900" eaLnBrk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Structure in attribute-attribute relationships</a:t>
            </a:r>
          </a:p>
          <a:p>
            <a:pPr lvl="2" eaLnBrk="1">
              <a:buFont typeface="Arial" charset="0"/>
              <a:buChar char="•"/>
            </a:pPr>
            <a:endParaRPr lang="en-US" dirty="0" smtClean="0"/>
          </a:p>
          <a:p>
            <a:pPr eaLnBrk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[</a:t>
            </a:r>
            <a:r>
              <a:rPr lang="en-US" sz="1400" i="1" dirty="0" smtClean="0"/>
              <a:t>Actively Selecting Annotations Among Objects and Attributes.   A. </a:t>
            </a:r>
            <a:r>
              <a:rPr lang="en-US" sz="1400" i="1" dirty="0" err="1" smtClean="0">
                <a:solidFill>
                  <a:srgbClr val="000000"/>
                </a:solidFill>
              </a:rPr>
              <a:t>Kovashka</a:t>
            </a:r>
            <a:r>
              <a:rPr lang="en-US" sz="1400" i="1" dirty="0" smtClean="0">
                <a:solidFill>
                  <a:srgbClr val="000000"/>
                </a:solidFill>
              </a:rPr>
              <a:t> et al., ICCV </a:t>
            </a:r>
            <a:r>
              <a:rPr lang="en-US" sz="1400" i="1" dirty="0">
                <a:solidFill>
                  <a:srgbClr val="000000"/>
                </a:solidFill>
              </a:rPr>
              <a:t>2011]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436" y="90716"/>
            <a:ext cx="89760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11045" indent="-311045"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en-US" sz="3800" kern="0" dirty="0">
                <a:solidFill>
                  <a:srgbClr val="000000"/>
                </a:solidFill>
              </a:rPr>
              <a:t>Active learning with objects and attributes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206" y="2420888"/>
            <a:ext cx="1885473" cy="1279428"/>
          </a:xfrm>
          <a:prstGeom prst="rect">
            <a:avLst/>
          </a:prstGeom>
        </p:spPr>
      </p:pic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852042" y="2492896"/>
            <a:ext cx="1597066" cy="1783137"/>
            <a:chOff x="3440307" y="2423500"/>
            <a:chExt cx="1559662" cy="1742514"/>
          </a:xfrm>
        </p:grpSpPr>
        <p:pic>
          <p:nvPicPr>
            <p:cNvPr id="12326" name="Picture 9" descr="C:\Users\Adriana Kovashka\Documents\Grad School\Computer Vision\attributes\AwA-images\JPEGImages\giant+panda\giant+panda_00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308" y="2423500"/>
              <a:ext cx="1407756" cy="1055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27" name="TextBox 20"/>
            <p:cNvSpPr txBox="1">
              <a:spLocks noChangeArrowheads="1"/>
            </p:cNvSpPr>
            <p:nvPr/>
          </p:nvSpPr>
          <p:spPr bwMode="auto">
            <a:xfrm>
              <a:off x="3440307" y="3572254"/>
              <a:ext cx="1559662" cy="59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What is this </a:t>
              </a:r>
              <a:r>
                <a:rPr lang="en-US" b="1" dirty="0">
                  <a:solidFill>
                    <a:srgbClr val="000000"/>
                  </a:solidFill>
                </a:rPr>
                <a:t>object</a:t>
              </a:r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984268" y="2492896"/>
            <a:ext cx="1872086" cy="1775212"/>
            <a:chOff x="3278065" y="4470386"/>
            <a:chExt cx="1828746" cy="1733669"/>
          </a:xfrm>
        </p:grpSpPr>
        <p:pic>
          <p:nvPicPr>
            <p:cNvPr id="12320" name="Picture 9" descr="C:\Users\Adriana Kovashka\Documents\Grad School\Computer Vision\attributes\AwA-images\JPEGImages\giant+panda\giant+panda_002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0460" y="4470386"/>
              <a:ext cx="1407756" cy="105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1" name="TextBox 21"/>
            <p:cNvSpPr txBox="1">
              <a:spLocks noChangeArrowheads="1"/>
            </p:cNvSpPr>
            <p:nvPr/>
          </p:nvSpPr>
          <p:spPr bwMode="auto">
            <a:xfrm>
              <a:off x="3278065" y="5610672"/>
              <a:ext cx="1828746" cy="59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Does this object have </a:t>
              </a:r>
              <a:r>
                <a:rPr lang="en-US" b="1" dirty="0">
                  <a:solidFill>
                    <a:srgbClr val="000000"/>
                  </a:solidFill>
                </a:rPr>
                <a:t>spots</a:t>
              </a:r>
              <a:r>
                <a:rPr lang="en-US" dirty="0" smtClean="0">
                  <a:solidFill>
                    <a:srgbClr val="000000"/>
                  </a:solidFill>
                </a:rPr>
                <a:t>?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grpSp>
        <p:nvGrpSpPr>
          <p:cNvPr id="9" name="Group 84"/>
          <p:cNvGrpSpPr>
            <a:grpSpLocks noChangeAspect="1"/>
          </p:cNvGrpSpPr>
          <p:nvPr/>
        </p:nvGrpSpPr>
        <p:grpSpPr>
          <a:xfrm>
            <a:off x="719572" y="2276872"/>
            <a:ext cx="2625897" cy="1855719"/>
            <a:chOff x="1324494" y="1738553"/>
            <a:chExt cx="4399634" cy="3109217"/>
          </a:xfrm>
        </p:grpSpPr>
        <p:sp>
          <p:nvSpPr>
            <p:cNvPr id="47" name="Right Arrow 46"/>
            <p:cNvSpPr/>
            <p:nvPr/>
          </p:nvSpPr>
          <p:spPr bwMode="auto">
            <a:xfrm rot="5400000">
              <a:off x="1781690" y="3052699"/>
              <a:ext cx="540060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66"/>
            <p:cNvGrpSpPr/>
            <p:nvPr/>
          </p:nvGrpSpPr>
          <p:grpSpPr>
            <a:xfrm>
              <a:off x="4139952" y="1882569"/>
              <a:ext cx="1584176" cy="1027500"/>
              <a:chOff x="5040052" y="1412776"/>
              <a:chExt cx="1584176" cy="1027500"/>
            </a:xfrm>
          </p:grpSpPr>
          <p:pic>
            <p:nvPicPr>
              <p:cNvPr id="49" name="Picture 4" descr="http://img.printfection.com/14/16337/e65Gt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21603"/>
              <a:stretch>
                <a:fillRect/>
              </a:stretch>
            </p:blipFill>
            <p:spPr bwMode="auto">
              <a:xfrm>
                <a:off x="5328084" y="1412776"/>
                <a:ext cx="698412" cy="6840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5040052" y="2060847"/>
                <a:ext cx="1584176" cy="379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Annotator</a:t>
                </a:r>
              </a:p>
            </p:txBody>
          </p:sp>
        </p:grpSp>
        <p:grpSp>
          <p:nvGrpSpPr>
            <p:cNvPr id="11" name="Group 65"/>
            <p:cNvGrpSpPr/>
            <p:nvPr/>
          </p:nvGrpSpPr>
          <p:grpSpPr>
            <a:xfrm>
              <a:off x="3995936" y="3502749"/>
              <a:ext cx="1493121" cy="1332148"/>
              <a:chOff x="4896036" y="3032956"/>
              <a:chExt cx="1493121" cy="133214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4932039" y="3465005"/>
                <a:ext cx="1457118" cy="721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Unlabeled data</a:t>
                </a:r>
              </a:p>
            </p:txBody>
          </p:sp>
          <p:sp>
            <p:nvSpPr>
              <p:cNvPr id="54" name="Can 53"/>
              <p:cNvSpPr/>
              <p:nvPr/>
            </p:nvSpPr>
            <p:spPr bwMode="auto">
              <a:xfrm>
                <a:off x="4896036" y="3032956"/>
                <a:ext cx="1440160" cy="1332148"/>
              </a:xfrm>
              <a:prstGeom prst="can">
                <a:avLst>
                  <a:gd name="adj" fmla="val 18287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67"/>
            <p:cNvGrpSpPr/>
            <p:nvPr/>
          </p:nvGrpSpPr>
          <p:grpSpPr>
            <a:xfrm>
              <a:off x="1331640" y="1738553"/>
              <a:ext cx="1440160" cy="1332148"/>
              <a:chOff x="2231740" y="1268760"/>
              <a:chExt cx="1440160" cy="1332148"/>
            </a:xfrm>
          </p:grpSpPr>
          <p:sp>
            <p:nvSpPr>
              <p:cNvPr id="56" name="Can 55"/>
              <p:cNvSpPr/>
              <p:nvPr/>
            </p:nvSpPr>
            <p:spPr bwMode="auto">
              <a:xfrm>
                <a:off x="2231740" y="1268760"/>
                <a:ext cx="1440160" cy="1332148"/>
              </a:xfrm>
              <a:prstGeom prst="can">
                <a:avLst>
                  <a:gd name="adj" fmla="val 18287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339751" y="1700809"/>
                <a:ext cx="1260139" cy="6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Labeled data</a:t>
                </a:r>
              </a:p>
            </p:txBody>
          </p:sp>
        </p:grpSp>
        <p:sp>
          <p:nvSpPr>
            <p:cNvPr id="58" name="Right Arrow 57"/>
            <p:cNvSpPr/>
            <p:nvPr/>
          </p:nvSpPr>
          <p:spPr bwMode="auto">
            <a:xfrm>
              <a:off x="3023828" y="3970801"/>
              <a:ext cx="792088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 flipH="1">
              <a:off x="3023828" y="2134597"/>
              <a:ext cx="792088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 rot="5400000" flipH="1">
              <a:off x="4354073" y="3066631"/>
              <a:ext cx="723887" cy="360040"/>
            </a:xfrm>
            <a:prstGeom prst="rightArrow">
              <a:avLst/>
            </a:prstGeom>
            <a:solidFill>
              <a:srgbClr val="00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68"/>
            <p:cNvGrpSpPr/>
            <p:nvPr/>
          </p:nvGrpSpPr>
          <p:grpSpPr>
            <a:xfrm>
              <a:off x="1324494" y="3502749"/>
              <a:ext cx="1516264" cy="1345021"/>
              <a:chOff x="2224594" y="3032956"/>
              <a:chExt cx="1516264" cy="1345021"/>
            </a:xfrm>
          </p:grpSpPr>
          <p:grpSp>
            <p:nvGrpSpPr>
              <p:cNvPr id="14" name="Group 43"/>
              <p:cNvGrpSpPr/>
              <p:nvPr/>
            </p:nvGrpSpPr>
            <p:grpSpPr>
              <a:xfrm>
                <a:off x="2267744" y="3032956"/>
                <a:ext cx="1404156" cy="1332148"/>
                <a:chOff x="2267744" y="2996952"/>
                <a:chExt cx="1404156" cy="1385434"/>
              </a:xfrm>
            </p:grpSpPr>
            <p:sp>
              <p:nvSpPr>
                <p:cNvPr id="64" name="Rectangle 63"/>
                <p:cNvSpPr/>
                <p:nvPr/>
              </p:nvSpPr>
              <p:spPr bwMode="auto">
                <a:xfrm>
                  <a:off x="2267744" y="2996952"/>
                  <a:ext cx="1404156" cy="138543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" name="Group 23"/>
                <p:cNvGrpSpPr>
                  <a:grpSpLocks noChangeAspect="1"/>
                </p:cNvGrpSpPr>
                <p:nvPr/>
              </p:nvGrpSpPr>
              <p:grpSpPr>
                <a:xfrm>
                  <a:off x="2483768" y="3104964"/>
                  <a:ext cx="976584" cy="720079"/>
                  <a:chOff x="5471567" y="3392996"/>
                  <a:chExt cx="3027412" cy="2232248"/>
                </a:xfrm>
              </p:grpSpPr>
              <p:sp>
                <p:nvSpPr>
                  <p:cNvPr id="6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6120172" y="3392996"/>
                    <a:ext cx="1548172" cy="22322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471567" y="4725727"/>
                    <a:ext cx="182562" cy="18256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696236" y="5301208"/>
                    <a:ext cx="182563" cy="18256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925463" y="4070391"/>
                    <a:ext cx="182562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524204" y="3536690"/>
                    <a:ext cx="182563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846467" y="4005002"/>
                    <a:ext cx="182562" cy="182563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831929" y="5228965"/>
                    <a:ext cx="182563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329078" y="4656568"/>
                    <a:ext cx="182562" cy="18256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487692" y="4112952"/>
                    <a:ext cx="182562" cy="182563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7539922" y="4867014"/>
                    <a:ext cx="182564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6416" y="4365104"/>
                    <a:ext cx="182563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7074801" y="4036362"/>
                    <a:ext cx="182565" cy="18256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925462" y="4545124"/>
                    <a:ext cx="182564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6673087" y="3505330"/>
                    <a:ext cx="182562" cy="182564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3" name="TextBox 62"/>
              <p:cNvSpPr txBox="1"/>
              <p:nvPr/>
            </p:nvSpPr>
            <p:spPr>
              <a:xfrm>
                <a:off x="2224594" y="3753035"/>
                <a:ext cx="1516264" cy="6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Current model</a:t>
                </a:r>
              </a:p>
            </p:txBody>
          </p:sp>
        </p:grpSp>
        <p:sp>
          <p:nvSpPr>
            <p:cNvPr id="83" name="Oval 82"/>
            <p:cNvSpPr/>
            <p:nvPr/>
          </p:nvSpPr>
          <p:spPr bwMode="auto">
            <a:xfrm>
              <a:off x="1979713" y="4006805"/>
              <a:ext cx="72008" cy="72008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333399"/>
                </a:solidFill>
              </a:endParaRPr>
            </a:p>
          </p:txBody>
        </p:sp>
      </p:grpSp>
      <p:sp>
        <p:nvSpPr>
          <p:cNvPr id="92" name="Title 1"/>
          <p:cNvSpPr txBox="1">
            <a:spLocks/>
          </p:cNvSpPr>
          <p:nvPr/>
        </p:nvSpPr>
        <p:spPr bwMode="auto">
          <a:xfrm>
            <a:off x="60436" y="90716"/>
            <a:ext cx="89760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11045" indent="-311045"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en-US" sz="3800" kern="0" dirty="0">
                <a:solidFill>
                  <a:srgbClr val="000000"/>
                </a:solidFill>
              </a:rPr>
              <a:t>Active learning with objects and attributes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  <p:sp>
        <p:nvSpPr>
          <p:cNvPr id="81" name="Right Arrow 80"/>
          <p:cNvSpPr/>
          <p:nvPr/>
        </p:nvSpPr>
        <p:spPr bwMode="auto">
          <a:xfrm>
            <a:off x="2699792" y="3068960"/>
            <a:ext cx="864096" cy="216024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7449" y="4905164"/>
            <a:ext cx="7904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At each learning iteration, weigh impact of </a:t>
            </a:r>
            <a:r>
              <a:rPr lang="en-US" sz="2800" i="1" dirty="0" smtClean="0">
                <a:solidFill>
                  <a:srgbClr val="0033CC"/>
                </a:solidFill>
              </a:rPr>
              <a:t>either</a:t>
            </a:r>
            <a:r>
              <a:rPr lang="en-US" sz="2800" dirty="0" smtClean="0">
                <a:solidFill>
                  <a:srgbClr val="0033CC"/>
                </a:solidFill>
              </a:rPr>
              <a:t> type of label request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6" name="Left Brace 85"/>
          <p:cNvSpPr/>
          <p:nvPr/>
        </p:nvSpPr>
        <p:spPr bwMode="auto">
          <a:xfrm>
            <a:off x="3491880" y="2132856"/>
            <a:ext cx="468052" cy="21242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87" name="Left Brace 86"/>
          <p:cNvSpPr/>
          <p:nvPr/>
        </p:nvSpPr>
        <p:spPr bwMode="auto">
          <a:xfrm rot="10800000">
            <a:off x="8567814" y="2168860"/>
            <a:ext cx="468052" cy="21242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Why are attributes useful for active learning of object categories?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Shared across objects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Providing labels for one attribute will affect more than one object category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shared across objects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 l="11430" r="6569" b="40536"/>
          <a:stretch>
            <a:fillRect/>
          </a:stretch>
        </p:blipFill>
        <p:spPr bwMode="auto">
          <a:xfrm>
            <a:off x="286560" y="1562565"/>
            <a:ext cx="8501760" cy="46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93921" y="2461220"/>
            <a:ext cx="8087394" cy="3884469"/>
            <a:chOff x="544512" y="2713037"/>
            <a:chExt cx="8915382" cy="4282408"/>
          </a:xfrm>
        </p:grpSpPr>
        <p:sp>
          <p:nvSpPr>
            <p:cNvPr id="15367" name="TextBox 5"/>
            <p:cNvSpPr txBox="1">
              <a:spLocks noChangeArrowheads="1"/>
            </p:cNvSpPr>
            <p:nvPr/>
          </p:nvSpPr>
          <p:spPr bwMode="auto">
            <a:xfrm>
              <a:off x="544512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368" name="TextBox 6"/>
            <p:cNvSpPr txBox="1">
              <a:spLocks noChangeArrowheads="1"/>
            </p:cNvSpPr>
            <p:nvPr/>
          </p:nvSpPr>
          <p:spPr bwMode="auto">
            <a:xfrm>
              <a:off x="1470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369" name="TextBox 7"/>
            <p:cNvSpPr txBox="1">
              <a:spLocks noChangeArrowheads="1"/>
            </p:cNvSpPr>
            <p:nvPr/>
          </p:nvSpPr>
          <p:spPr bwMode="auto">
            <a:xfrm>
              <a:off x="23847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370" name="TextBox 8"/>
            <p:cNvSpPr txBox="1">
              <a:spLocks noChangeArrowheads="1"/>
            </p:cNvSpPr>
            <p:nvPr/>
          </p:nvSpPr>
          <p:spPr bwMode="auto">
            <a:xfrm>
              <a:off x="3299185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371" name="TextBox 9"/>
            <p:cNvSpPr txBox="1">
              <a:spLocks noChangeArrowheads="1"/>
            </p:cNvSpPr>
            <p:nvPr/>
          </p:nvSpPr>
          <p:spPr bwMode="auto">
            <a:xfrm>
              <a:off x="4137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372" name="TextBox 10"/>
            <p:cNvSpPr txBox="1">
              <a:spLocks noChangeArrowheads="1"/>
            </p:cNvSpPr>
            <p:nvPr/>
          </p:nvSpPr>
          <p:spPr bwMode="auto">
            <a:xfrm>
              <a:off x="5150313" y="3010988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5373" name="TextBox 11"/>
            <p:cNvSpPr txBox="1">
              <a:spLocks noChangeArrowheads="1"/>
            </p:cNvSpPr>
            <p:nvPr/>
          </p:nvSpPr>
          <p:spPr bwMode="auto">
            <a:xfrm>
              <a:off x="6064713" y="30178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5374" name="TextBox 12"/>
            <p:cNvSpPr txBox="1">
              <a:spLocks noChangeArrowheads="1"/>
            </p:cNvSpPr>
            <p:nvPr/>
          </p:nvSpPr>
          <p:spPr bwMode="auto">
            <a:xfrm>
              <a:off x="69791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5375" name="TextBox 13"/>
            <p:cNvSpPr txBox="1">
              <a:spLocks noChangeArrowheads="1"/>
            </p:cNvSpPr>
            <p:nvPr/>
          </p:nvSpPr>
          <p:spPr bwMode="auto">
            <a:xfrm>
              <a:off x="78935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5376" name="TextBox 14"/>
            <p:cNvSpPr txBox="1">
              <a:spLocks noChangeArrowheads="1"/>
            </p:cNvSpPr>
            <p:nvPr/>
          </p:nvSpPr>
          <p:spPr bwMode="auto">
            <a:xfrm>
              <a:off x="8875984" y="27892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77" name="TextBox 15"/>
            <p:cNvSpPr txBox="1">
              <a:spLocks noChangeArrowheads="1"/>
            </p:cNvSpPr>
            <p:nvPr/>
          </p:nvSpPr>
          <p:spPr bwMode="auto">
            <a:xfrm>
              <a:off x="696912" y="400158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78" name="TextBox 16"/>
            <p:cNvSpPr txBox="1">
              <a:spLocks noChangeArrowheads="1"/>
            </p:cNvSpPr>
            <p:nvPr/>
          </p:nvSpPr>
          <p:spPr bwMode="auto">
            <a:xfrm>
              <a:off x="15607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79" name="TextBox 17"/>
            <p:cNvSpPr txBox="1">
              <a:spLocks noChangeArrowheads="1"/>
            </p:cNvSpPr>
            <p:nvPr/>
          </p:nvSpPr>
          <p:spPr bwMode="auto">
            <a:xfrm>
              <a:off x="24751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80" name="TextBox 18"/>
            <p:cNvSpPr txBox="1">
              <a:spLocks noChangeArrowheads="1"/>
            </p:cNvSpPr>
            <p:nvPr/>
          </p:nvSpPr>
          <p:spPr bwMode="auto">
            <a:xfrm>
              <a:off x="33895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81" name="TextBox 19"/>
            <p:cNvSpPr txBox="1">
              <a:spLocks noChangeArrowheads="1"/>
            </p:cNvSpPr>
            <p:nvPr/>
          </p:nvSpPr>
          <p:spPr bwMode="auto">
            <a:xfrm>
              <a:off x="4354512" y="423018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5382" name="TextBox 20"/>
            <p:cNvSpPr txBox="1">
              <a:spLocks noChangeArrowheads="1"/>
            </p:cNvSpPr>
            <p:nvPr/>
          </p:nvSpPr>
          <p:spPr bwMode="auto">
            <a:xfrm>
              <a:off x="52600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5383" name="TextBox 21"/>
            <p:cNvSpPr txBox="1">
              <a:spLocks noChangeArrowheads="1"/>
            </p:cNvSpPr>
            <p:nvPr/>
          </p:nvSpPr>
          <p:spPr bwMode="auto">
            <a:xfrm>
              <a:off x="61744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5384" name="TextBox 22"/>
            <p:cNvSpPr txBox="1">
              <a:spLocks noChangeArrowheads="1"/>
            </p:cNvSpPr>
            <p:nvPr/>
          </p:nvSpPr>
          <p:spPr bwMode="auto">
            <a:xfrm>
              <a:off x="708886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85" name="TextBox 23"/>
            <p:cNvSpPr txBox="1">
              <a:spLocks noChangeArrowheads="1"/>
            </p:cNvSpPr>
            <p:nvPr/>
          </p:nvSpPr>
          <p:spPr bwMode="auto">
            <a:xfrm>
              <a:off x="80305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86" name="TextBox 24"/>
            <p:cNvSpPr txBox="1">
              <a:spLocks noChangeArrowheads="1"/>
            </p:cNvSpPr>
            <p:nvPr/>
          </p:nvSpPr>
          <p:spPr bwMode="auto">
            <a:xfrm>
              <a:off x="89449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87" name="TextBox 25"/>
            <p:cNvSpPr txBox="1">
              <a:spLocks noChangeArrowheads="1"/>
            </p:cNvSpPr>
            <p:nvPr/>
          </p:nvSpPr>
          <p:spPr bwMode="auto">
            <a:xfrm>
              <a:off x="696912" y="5220788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1629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89" name="TextBox 27"/>
            <p:cNvSpPr txBox="1">
              <a:spLocks noChangeArrowheads="1"/>
            </p:cNvSpPr>
            <p:nvPr/>
          </p:nvSpPr>
          <p:spPr bwMode="auto">
            <a:xfrm>
              <a:off x="2544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0" name="TextBox 28"/>
            <p:cNvSpPr txBox="1">
              <a:spLocks noChangeArrowheads="1"/>
            </p:cNvSpPr>
            <p:nvPr/>
          </p:nvSpPr>
          <p:spPr bwMode="auto">
            <a:xfrm>
              <a:off x="3440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1" name="TextBox 29"/>
            <p:cNvSpPr txBox="1">
              <a:spLocks noChangeArrowheads="1"/>
            </p:cNvSpPr>
            <p:nvPr/>
          </p:nvSpPr>
          <p:spPr bwMode="auto">
            <a:xfrm>
              <a:off x="43729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2" name="TextBox 30"/>
            <p:cNvSpPr txBox="1">
              <a:spLocks noChangeArrowheads="1"/>
            </p:cNvSpPr>
            <p:nvPr/>
          </p:nvSpPr>
          <p:spPr bwMode="auto">
            <a:xfrm>
              <a:off x="52873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3" name="TextBox 31"/>
            <p:cNvSpPr txBox="1">
              <a:spLocks noChangeArrowheads="1"/>
            </p:cNvSpPr>
            <p:nvPr/>
          </p:nvSpPr>
          <p:spPr bwMode="auto">
            <a:xfrm>
              <a:off x="61833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4" name="TextBox 32"/>
            <p:cNvSpPr txBox="1">
              <a:spLocks noChangeArrowheads="1"/>
            </p:cNvSpPr>
            <p:nvPr/>
          </p:nvSpPr>
          <p:spPr bwMode="auto">
            <a:xfrm>
              <a:off x="7097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5" name="TextBox 33"/>
            <p:cNvSpPr txBox="1">
              <a:spLocks noChangeArrowheads="1"/>
            </p:cNvSpPr>
            <p:nvPr/>
          </p:nvSpPr>
          <p:spPr bwMode="auto">
            <a:xfrm>
              <a:off x="80305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5396" name="TextBox 34"/>
            <p:cNvSpPr txBox="1">
              <a:spLocks noChangeArrowheads="1"/>
            </p:cNvSpPr>
            <p:nvPr/>
          </p:nvSpPr>
          <p:spPr bwMode="auto">
            <a:xfrm>
              <a:off x="8697912" y="5525588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5397" name="TextBox 35"/>
            <p:cNvSpPr txBox="1">
              <a:spLocks noChangeArrowheads="1"/>
            </p:cNvSpPr>
            <p:nvPr/>
          </p:nvSpPr>
          <p:spPr bwMode="auto">
            <a:xfrm>
              <a:off x="544512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5398" name="TextBox 36"/>
            <p:cNvSpPr txBox="1">
              <a:spLocks noChangeArrowheads="1"/>
            </p:cNvSpPr>
            <p:nvPr/>
          </p:nvSpPr>
          <p:spPr bwMode="auto">
            <a:xfrm>
              <a:off x="14751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5399" name="TextBox 37"/>
            <p:cNvSpPr txBox="1">
              <a:spLocks noChangeArrowheads="1"/>
            </p:cNvSpPr>
            <p:nvPr/>
          </p:nvSpPr>
          <p:spPr bwMode="auto">
            <a:xfrm>
              <a:off x="23895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5400" name="TextBox 38"/>
            <p:cNvSpPr txBox="1">
              <a:spLocks noChangeArrowheads="1"/>
            </p:cNvSpPr>
            <p:nvPr/>
          </p:nvSpPr>
          <p:spPr bwMode="auto">
            <a:xfrm>
              <a:off x="3440112" y="675163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5401" name="TextBox 39"/>
            <p:cNvSpPr txBox="1">
              <a:spLocks noChangeArrowheads="1"/>
            </p:cNvSpPr>
            <p:nvPr/>
          </p:nvSpPr>
          <p:spPr bwMode="auto">
            <a:xfrm>
              <a:off x="4354512" y="67516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5402" name="TextBox 40"/>
            <p:cNvSpPr txBox="1">
              <a:spLocks noChangeArrowheads="1"/>
            </p:cNvSpPr>
            <p:nvPr/>
          </p:nvSpPr>
          <p:spPr bwMode="auto">
            <a:xfrm>
              <a:off x="5268912" y="64468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shared across objects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 l="11430" r="6569" b="40536"/>
          <a:stretch>
            <a:fillRect/>
          </a:stretch>
        </p:blipFill>
        <p:spPr bwMode="auto">
          <a:xfrm>
            <a:off x="286560" y="1562565"/>
            <a:ext cx="8501760" cy="46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023520" y="5364565"/>
            <a:ext cx="898560" cy="3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wheel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25424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08368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374256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572000" y="1562566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5332320" y="1562566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16176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699120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533232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699120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782064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42480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208368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3" name="Rectangle 18"/>
          <p:cNvSpPr>
            <a:spLocks noChangeArrowheads="1"/>
          </p:cNvSpPr>
          <p:nvPr/>
        </p:nvSpPr>
        <p:spPr bwMode="auto">
          <a:xfrm>
            <a:off x="291312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374256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5" name="Rectangle 20"/>
          <p:cNvSpPr>
            <a:spLocks noChangeArrowheads="1"/>
          </p:cNvSpPr>
          <p:nvPr/>
        </p:nvSpPr>
        <p:spPr bwMode="auto">
          <a:xfrm>
            <a:off x="533232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6" name="Rectangle 21"/>
          <p:cNvSpPr>
            <a:spLocks noChangeArrowheads="1"/>
          </p:cNvSpPr>
          <p:nvPr/>
        </p:nvSpPr>
        <p:spPr bwMode="auto">
          <a:xfrm>
            <a:off x="699120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7" name="Rectangle 22"/>
          <p:cNvSpPr>
            <a:spLocks noChangeArrowheads="1"/>
          </p:cNvSpPr>
          <p:nvPr/>
        </p:nvSpPr>
        <p:spPr bwMode="auto">
          <a:xfrm>
            <a:off x="42480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8" name="Rectangle 23"/>
          <p:cNvSpPr>
            <a:spLocks noChangeArrowheads="1"/>
          </p:cNvSpPr>
          <p:nvPr/>
        </p:nvSpPr>
        <p:spPr bwMode="auto">
          <a:xfrm>
            <a:off x="125424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09" name="Rectangle 24"/>
          <p:cNvSpPr>
            <a:spLocks noChangeArrowheads="1"/>
          </p:cNvSpPr>
          <p:nvPr/>
        </p:nvSpPr>
        <p:spPr bwMode="auto">
          <a:xfrm>
            <a:off x="208368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10" name="Rectangle 25"/>
          <p:cNvSpPr>
            <a:spLocks noChangeArrowheads="1"/>
          </p:cNvSpPr>
          <p:nvPr/>
        </p:nvSpPr>
        <p:spPr bwMode="auto">
          <a:xfrm>
            <a:off x="457200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93921" y="2461220"/>
            <a:ext cx="8087394" cy="3884469"/>
            <a:chOff x="544512" y="2713037"/>
            <a:chExt cx="8915382" cy="4282408"/>
          </a:xfrm>
        </p:grpSpPr>
        <p:sp>
          <p:nvSpPr>
            <p:cNvPr id="16412" name="TextBox 27"/>
            <p:cNvSpPr txBox="1">
              <a:spLocks noChangeArrowheads="1"/>
            </p:cNvSpPr>
            <p:nvPr/>
          </p:nvSpPr>
          <p:spPr bwMode="auto">
            <a:xfrm>
              <a:off x="544512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1470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23847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3299185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416" name="TextBox 31"/>
            <p:cNvSpPr txBox="1">
              <a:spLocks noChangeArrowheads="1"/>
            </p:cNvSpPr>
            <p:nvPr/>
          </p:nvSpPr>
          <p:spPr bwMode="auto">
            <a:xfrm>
              <a:off x="4137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417" name="TextBox 32"/>
            <p:cNvSpPr txBox="1">
              <a:spLocks noChangeArrowheads="1"/>
            </p:cNvSpPr>
            <p:nvPr/>
          </p:nvSpPr>
          <p:spPr bwMode="auto">
            <a:xfrm>
              <a:off x="5150313" y="3010988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6418" name="TextBox 33"/>
            <p:cNvSpPr txBox="1">
              <a:spLocks noChangeArrowheads="1"/>
            </p:cNvSpPr>
            <p:nvPr/>
          </p:nvSpPr>
          <p:spPr bwMode="auto">
            <a:xfrm>
              <a:off x="6064713" y="30178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6419" name="TextBox 34"/>
            <p:cNvSpPr txBox="1">
              <a:spLocks noChangeArrowheads="1"/>
            </p:cNvSpPr>
            <p:nvPr/>
          </p:nvSpPr>
          <p:spPr bwMode="auto">
            <a:xfrm>
              <a:off x="69791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6420" name="TextBox 35"/>
            <p:cNvSpPr txBox="1">
              <a:spLocks noChangeArrowheads="1"/>
            </p:cNvSpPr>
            <p:nvPr/>
          </p:nvSpPr>
          <p:spPr bwMode="auto">
            <a:xfrm>
              <a:off x="78935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6421" name="TextBox 36"/>
            <p:cNvSpPr txBox="1">
              <a:spLocks noChangeArrowheads="1"/>
            </p:cNvSpPr>
            <p:nvPr/>
          </p:nvSpPr>
          <p:spPr bwMode="auto">
            <a:xfrm>
              <a:off x="8875984" y="27892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2" name="TextBox 37"/>
            <p:cNvSpPr txBox="1">
              <a:spLocks noChangeArrowheads="1"/>
            </p:cNvSpPr>
            <p:nvPr/>
          </p:nvSpPr>
          <p:spPr bwMode="auto">
            <a:xfrm>
              <a:off x="696912" y="400158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3" name="TextBox 38"/>
            <p:cNvSpPr txBox="1">
              <a:spLocks noChangeArrowheads="1"/>
            </p:cNvSpPr>
            <p:nvPr/>
          </p:nvSpPr>
          <p:spPr bwMode="auto">
            <a:xfrm>
              <a:off x="15607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4" name="TextBox 39"/>
            <p:cNvSpPr txBox="1">
              <a:spLocks noChangeArrowheads="1"/>
            </p:cNvSpPr>
            <p:nvPr/>
          </p:nvSpPr>
          <p:spPr bwMode="auto">
            <a:xfrm>
              <a:off x="24751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5" name="TextBox 40"/>
            <p:cNvSpPr txBox="1">
              <a:spLocks noChangeArrowheads="1"/>
            </p:cNvSpPr>
            <p:nvPr/>
          </p:nvSpPr>
          <p:spPr bwMode="auto">
            <a:xfrm>
              <a:off x="33895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6" name="TextBox 41"/>
            <p:cNvSpPr txBox="1">
              <a:spLocks noChangeArrowheads="1"/>
            </p:cNvSpPr>
            <p:nvPr/>
          </p:nvSpPr>
          <p:spPr bwMode="auto">
            <a:xfrm>
              <a:off x="4354512" y="423018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6427" name="TextBox 42"/>
            <p:cNvSpPr txBox="1">
              <a:spLocks noChangeArrowheads="1"/>
            </p:cNvSpPr>
            <p:nvPr/>
          </p:nvSpPr>
          <p:spPr bwMode="auto">
            <a:xfrm>
              <a:off x="52600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6428" name="TextBox 43"/>
            <p:cNvSpPr txBox="1">
              <a:spLocks noChangeArrowheads="1"/>
            </p:cNvSpPr>
            <p:nvPr/>
          </p:nvSpPr>
          <p:spPr bwMode="auto">
            <a:xfrm>
              <a:off x="61744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6429" name="TextBox 44"/>
            <p:cNvSpPr txBox="1">
              <a:spLocks noChangeArrowheads="1"/>
            </p:cNvSpPr>
            <p:nvPr/>
          </p:nvSpPr>
          <p:spPr bwMode="auto">
            <a:xfrm>
              <a:off x="708886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0" name="TextBox 45"/>
            <p:cNvSpPr txBox="1">
              <a:spLocks noChangeArrowheads="1"/>
            </p:cNvSpPr>
            <p:nvPr/>
          </p:nvSpPr>
          <p:spPr bwMode="auto">
            <a:xfrm>
              <a:off x="80305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1" name="TextBox 46"/>
            <p:cNvSpPr txBox="1">
              <a:spLocks noChangeArrowheads="1"/>
            </p:cNvSpPr>
            <p:nvPr/>
          </p:nvSpPr>
          <p:spPr bwMode="auto">
            <a:xfrm>
              <a:off x="89449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2" name="TextBox 47"/>
            <p:cNvSpPr txBox="1">
              <a:spLocks noChangeArrowheads="1"/>
            </p:cNvSpPr>
            <p:nvPr/>
          </p:nvSpPr>
          <p:spPr bwMode="auto">
            <a:xfrm>
              <a:off x="696912" y="5220788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3" name="TextBox 48"/>
            <p:cNvSpPr txBox="1">
              <a:spLocks noChangeArrowheads="1"/>
            </p:cNvSpPr>
            <p:nvPr/>
          </p:nvSpPr>
          <p:spPr bwMode="auto">
            <a:xfrm>
              <a:off x="1629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4" name="TextBox 49"/>
            <p:cNvSpPr txBox="1">
              <a:spLocks noChangeArrowheads="1"/>
            </p:cNvSpPr>
            <p:nvPr/>
          </p:nvSpPr>
          <p:spPr bwMode="auto">
            <a:xfrm>
              <a:off x="2544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5" name="TextBox 50"/>
            <p:cNvSpPr txBox="1">
              <a:spLocks noChangeArrowheads="1"/>
            </p:cNvSpPr>
            <p:nvPr/>
          </p:nvSpPr>
          <p:spPr bwMode="auto">
            <a:xfrm>
              <a:off x="3440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6" name="TextBox 51"/>
            <p:cNvSpPr txBox="1">
              <a:spLocks noChangeArrowheads="1"/>
            </p:cNvSpPr>
            <p:nvPr/>
          </p:nvSpPr>
          <p:spPr bwMode="auto">
            <a:xfrm>
              <a:off x="43729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7" name="TextBox 52"/>
            <p:cNvSpPr txBox="1">
              <a:spLocks noChangeArrowheads="1"/>
            </p:cNvSpPr>
            <p:nvPr/>
          </p:nvSpPr>
          <p:spPr bwMode="auto">
            <a:xfrm>
              <a:off x="52873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8" name="TextBox 53"/>
            <p:cNvSpPr txBox="1">
              <a:spLocks noChangeArrowheads="1"/>
            </p:cNvSpPr>
            <p:nvPr/>
          </p:nvSpPr>
          <p:spPr bwMode="auto">
            <a:xfrm>
              <a:off x="61833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39" name="TextBox 54"/>
            <p:cNvSpPr txBox="1">
              <a:spLocks noChangeArrowheads="1"/>
            </p:cNvSpPr>
            <p:nvPr/>
          </p:nvSpPr>
          <p:spPr bwMode="auto">
            <a:xfrm>
              <a:off x="7097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40" name="TextBox 55"/>
            <p:cNvSpPr txBox="1">
              <a:spLocks noChangeArrowheads="1"/>
            </p:cNvSpPr>
            <p:nvPr/>
          </p:nvSpPr>
          <p:spPr bwMode="auto">
            <a:xfrm>
              <a:off x="80305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6441" name="TextBox 56"/>
            <p:cNvSpPr txBox="1">
              <a:spLocks noChangeArrowheads="1"/>
            </p:cNvSpPr>
            <p:nvPr/>
          </p:nvSpPr>
          <p:spPr bwMode="auto">
            <a:xfrm>
              <a:off x="8697912" y="5525588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6442" name="TextBox 57"/>
            <p:cNvSpPr txBox="1">
              <a:spLocks noChangeArrowheads="1"/>
            </p:cNvSpPr>
            <p:nvPr/>
          </p:nvSpPr>
          <p:spPr bwMode="auto">
            <a:xfrm>
              <a:off x="544512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6443" name="TextBox 58"/>
            <p:cNvSpPr txBox="1">
              <a:spLocks noChangeArrowheads="1"/>
            </p:cNvSpPr>
            <p:nvPr/>
          </p:nvSpPr>
          <p:spPr bwMode="auto">
            <a:xfrm>
              <a:off x="14751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6444" name="TextBox 59"/>
            <p:cNvSpPr txBox="1">
              <a:spLocks noChangeArrowheads="1"/>
            </p:cNvSpPr>
            <p:nvPr/>
          </p:nvSpPr>
          <p:spPr bwMode="auto">
            <a:xfrm>
              <a:off x="23895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6445" name="TextBox 60"/>
            <p:cNvSpPr txBox="1">
              <a:spLocks noChangeArrowheads="1"/>
            </p:cNvSpPr>
            <p:nvPr/>
          </p:nvSpPr>
          <p:spPr bwMode="auto">
            <a:xfrm>
              <a:off x="3440112" y="675163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6446" name="TextBox 61"/>
            <p:cNvSpPr txBox="1">
              <a:spLocks noChangeArrowheads="1"/>
            </p:cNvSpPr>
            <p:nvPr/>
          </p:nvSpPr>
          <p:spPr bwMode="auto">
            <a:xfrm>
              <a:off x="4354512" y="67516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6447" name="TextBox 62"/>
            <p:cNvSpPr txBox="1">
              <a:spLocks noChangeArrowheads="1"/>
            </p:cNvSpPr>
            <p:nvPr/>
          </p:nvSpPr>
          <p:spPr bwMode="auto">
            <a:xfrm>
              <a:off x="5268912" y="64468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shared across objects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 l="11430" r="6569" b="40536"/>
          <a:stretch>
            <a:fillRect/>
          </a:stretch>
        </p:blipFill>
        <p:spPr bwMode="auto">
          <a:xfrm>
            <a:off x="286560" y="1562565"/>
            <a:ext cx="8501760" cy="46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023520" y="5364565"/>
            <a:ext cx="960480" cy="3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plastic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42480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08368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74256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616176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5332320" y="1562566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291312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42480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125424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208368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7820640" y="3774638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921" y="2461220"/>
            <a:ext cx="8087394" cy="3884469"/>
            <a:chOff x="544512" y="2713037"/>
            <a:chExt cx="8915382" cy="4282408"/>
          </a:xfrm>
        </p:grpSpPr>
        <p:sp>
          <p:nvSpPr>
            <p:cNvPr id="17426" name="TextBox 17"/>
            <p:cNvSpPr txBox="1">
              <a:spLocks noChangeArrowheads="1"/>
            </p:cNvSpPr>
            <p:nvPr/>
          </p:nvSpPr>
          <p:spPr bwMode="auto">
            <a:xfrm>
              <a:off x="544512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427" name="TextBox 18"/>
            <p:cNvSpPr txBox="1">
              <a:spLocks noChangeArrowheads="1"/>
            </p:cNvSpPr>
            <p:nvPr/>
          </p:nvSpPr>
          <p:spPr bwMode="auto">
            <a:xfrm>
              <a:off x="1470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428" name="TextBox 19"/>
            <p:cNvSpPr txBox="1">
              <a:spLocks noChangeArrowheads="1"/>
            </p:cNvSpPr>
            <p:nvPr/>
          </p:nvSpPr>
          <p:spPr bwMode="auto">
            <a:xfrm>
              <a:off x="23847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429" name="TextBox 20"/>
            <p:cNvSpPr txBox="1">
              <a:spLocks noChangeArrowheads="1"/>
            </p:cNvSpPr>
            <p:nvPr/>
          </p:nvSpPr>
          <p:spPr bwMode="auto">
            <a:xfrm>
              <a:off x="3299185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430" name="TextBox 21"/>
            <p:cNvSpPr txBox="1">
              <a:spLocks noChangeArrowheads="1"/>
            </p:cNvSpPr>
            <p:nvPr/>
          </p:nvSpPr>
          <p:spPr bwMode="auto">
            <a:xfrm>
              <a:off x="4137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431" name="TextBox 22"/>
            <p:cNvSpPr txBox="1">
              <a:spLocks noChangeArrowheads="1"/>
            </p:cNvSpPr>
            <p:nvPr/>
          </p:nvSpPr>
          <p:spPr bwMode="auto">
            <a:xfrm>
              <a:off x="5150313" y="3010988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7432" name="TextBox 23"/>
            <p:cNvSpPr txBox="1">
              <a:spLocks noChangeArrowheads="1"/>
            </p:cNvSpPr>
            <p:nvPr/>
          </p:nvSpPr>
          <p:spPr bwMode="auto">
            <a:xfrm>
              <a:off x="6064713" y="30178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7433" name="TextBox 24"/>
            <p:cNvSpPr txBox="1">
              <a:spLocks noChangeArrowheads="1"/>
            </p:cNvSpPr>
            <p:nvPr/>
          </p:nvSpPr>
          <p:spPr bwMode="auto">
            <a:xfrm>
              <a:off x="69791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7434" name="TextBox 25"/>
            <p:cNvSpPr txBox="1">
              <a:spLocks noChangeArrowheads="1"/>
            </p:cNvSpPr>
            <p:nvPr/>
          </p:nvSpPr>
          <p:spPr bwMode="auto">
            <a:xfrm>
              <a:off x="78935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7435" name="TextBox 26"/>
            <p:cNvSpPr txBox="1">
              <a:spLocks noChangeArrowheads="1"/>
            </p:cNvSpPr>
            <p:nvPr/>
          </p:nvSpPr>
          <p:spPr bwMode="auto">
            <a:xfrm>
              <a:off x="8875984" y="27892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36" name="TextBox 27"/>
            <p:cNvSpPr txBox="1">
              <a:spLocks noChangeArrowheads="1"/>
            </p:cNvSpPr>
            <p:nvPr/>
          </p:nvSpPr>
          <p:spPr bwMode="auto">
            <a:xfrm>
              <a:off x="696912" y="400158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37" name="TextBox 28"/>
            <p:cNvSpPr txBox="1">
              <a:spLocks noChangeArrowheads="1"/>
            </p:cNvSpPr>
            <p:nvPr/>
          </p:nvSpPr>
          <p:spPr bwMode="auto">
            <a:xfrm>
              <a:off x="15607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38" name="TextBox 29"/>
            <p:cNvSpPr txBox="1">
              <a:spLocks noChangeArrowheads="1"/>
            </p:cNvSpPr>
            <p:nvPr/>
          </p:nvSpPr>
          <p:spPr bwMode="auto">
            <a:xfrm>
              <a:off x="24751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39" name="TextBox 30"/>
            <p:cNvSpPr txBox="1">
              <a:spLocks noChangeArrowheads="1"/>
            </p:cNvSpPr>
            <p:nvPr/>
          </p:nvSpPr>
          <p:spPr bwMode="auto">
            <a:xfrm>
              <a:off x="33895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40" name="TextBox 31"/>
            <p:cNvSpPr txBox="1">
              <a:spLocks noChangeArrowheads="1"/>
            </p:cNvSpPr>
            <p:nvPr/>
          </p:nvSpPr>
          <p:spPr bwMode="auto">
            <a:xfrm>
              <a:off x="4354512" y="423018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7441" name="TextBox 32"/>
            <p:cNvSpPr txBox="1">
              <a:spLocks noChangeArrowheads="1"/>
            </p:cNvSpPr>
            <p:nvPr/>
          </p:nvSpPr>
          <p:spPr bwMode="auto">
            <a:xfrm>
              <a:off x="52600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7442" name="TextBox 33"/>
            <p:cNvSpPr txBox="1">
              <a:spLocks noChangeArrowheads="1"/>
            </p:cNvSpPr>
            <p:nvPr/>
          </p:nvSpPr>
          <p:spPr bwMode="auto">
            <a:xfrm>
              <a:off x="61744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7443" name="TextBox 34"/>
            <p:cNvSpPr txBox="1">
              <a:spLocks noChangeArrowheads="1"/>
            </p:cNvSpPr>
            <p:nvPr/>
          </p:nvSpPr>
          <p:spPr bwMode="auto">
            <a:xfrm>
              <a:off x="708886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4" name="TextBox 35"/>
            <p:cNvSpPr txBox="1">
              <a:spLocks noChangeArrowheads="1"/>
            </p:cNvSpPr>
            <p:nvPr/>
          </p:nvSpPr>
          <p:spPr bwMode="auto">
            <a:xfrm>
              <a:off x="80305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5" name="TextBox 36"/>
            <p:cNvSpPr txBox="1">
              <a:spLocks noChangeArrowheads="1"/>
            </p:cNvSpPr>
            <p:nvPr/>
          </p:nvSpPr>
          <p:spPr bwMode="auto">
            <a:xfrm>
              <a:off x="89449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6" name="TextBox 37"/>
            <p:cNvSpPr txBox="1">
              <a:spLocks noChangeArrowheads="1"/>
            </p:cNvSpPr>
            <p:nvPr/>
          </p:nvSpPr>
          <p:spPr bwMode="auto">
            <a:xfrm>
              <a:off x="696912" y="5220788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7" name="TextBox 38"/>
            <p:cNvSpPr txBox="1">
              <a:spLocks noChangeArrowheads="1"/>
            </p:cNvSpPr>
            <p:nvPr/>
          </p:nvSpPr>
          <p:spPr bwMode="auto">
            <a:xfrm>
              <a:off x="1629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8" name="TextBox 39"/>
            <p:cNvSpPr txBox="1">
              <a:spLocks noChangeArrowheads="1"/>
            </p:cNvSpPr>
            <p:nvPr/>
          </p:nvSpPr>
          <p:spPr bwMode="auto">
            <a:xfrm>
              <a:off x="2544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49" name="TextBox 40"/>
            <p:cNvSpPr txBox="1">
              <a:spLocks noChangeArrowheads="1"/>
            </p:cNvSpPr>
            <p:nvPr/>
          </p:nvSpPr>
          <p:spPr bwMode="auto">
            <a:xfrm>
              <a:off x="3440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0" name="TextBox 41"/>
            <p:cNvSpPr txBox="1">
              <a:spLocks noChangeArrowheads="1"/>
            </p:cNvSpPr>
            <p:nvPr/>
          </p:nvSpPr>
          <p:spPr bwMode="auto">
            <a:xfrm>
              <a:off x="43729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1" name="TextBox 42"/>
            <p:cNvSpPr txBox="1">
              <a:spLocks noChangeArrowheads="1"/>
            </p:cNvSpPr>
            <p:nvPr/>
          </p:nvSpPr>
          <p:spPr bwMode="auto">
            <a:xfrm>
              <a:off x="52873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2" name="TextBox 43"/>
            <p:cNvSpPr txBox="1">
              <a:spLocks noChangeArrowheads="1"/>
            </p:cNvSpPr>
            <p:nvPr/>
          </p:nvSpPr>
          <p:spPr bwMode="auto">
            <a:xfrm>
              <a:off x="61833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3" name="TextBox 44"/>
            <p:cNvSpPr txBox="1">
              <a:spLocks noChangeArrowheads="1"/>
            </p:cNvSpPr>
            <p:nvPr/>
          </p:nvSpPr>
          <p:spPr bwMode="auto">
            <a:xfrm>
              <a:off x="7097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4" name="TextBox 45"/>
            <p:cNvSpPr txBox="1">
              <a:spLocks noChangeArrowheads="1"/>
            </p:cNvSpPr>
            <p:nvPr/>
          </p:nvSpPr>
          <p:spPr bwMode="auto">
            <a:xfrm>
              <a:off x="80305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7455" name="TextBox 46"/>
            <p:cNvSpPr txBox="1">
              <a:spLocks noChangeArrowheads="1"/>
            </p:cNvSpPr>
            <p:nvPr/>
          </p:nvSpPr>
          <p:spPr bwMode="auto">
            <a:xfrm>
              <a:off x="8697912" y="5525588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7456" name="TextBox 47"/>
            <p:cNvSpPr txBox="1">
              <a:spLocks noChangeArrowheads="1"/>
            </p:cNvSpPr>
            <p:nvPr/>
          </p:nvSpPr>
          <p:spPr bwMode="auto">
            <a:xfrm>
              <a:off x="544512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7457" name="TextBox 48"/>
            <p:cNvSpPr txBox="1">
              <a:spLocks noChangeArrowheads="1"/>
            </p:cNvSpPr>
            <p:nvPr/>
          </p:nvSpPr>
          <p:spPr bwMode="auto">
            <a:xfrm>
              <a:off x="14751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7458" name="TextBox 49"/>
            <p:cNvSpPr txBox="1">
              <a:spLocks noChangeArrowheads="1"/>
            </p:cNvSpPr>
            <p:nvPr/>
          </p:nvSpPr>
          <p:spPr bwMode="auto">
            <a:xfrm>
              <a:off x="23895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7459" name="TextBox 50"/>
            <p:cNvSpPr txBox="1">
              <a:spLocks noChangeArrowheads="1"/>
            </p:cNvSpPr>
            <p:nvPr/>
          </p:nvSpPr>
          <p:spPr bwMode="auto">
            <a:xfrm>
              <a:off x="3440112" y="675163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7460" name="TextBox 51"/>
            <p:cNvSpPr txBox="1">
              <a:spLocks noChangeArrowheads="1"/>
            </p:cNvSpPr>
            <p:nvPr/>
          </p:nvSpPr>
          <p:spPr bwMode="auto">
            <a:xfrm>
              <a:off x="4354512" y="67516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7461" name="TextBox 52"/>
            <p:cNvSpPr txBox="1">
              <a:spLocks noChangeArrowheads="1"/>
            </p:cNvSpPr>
            <p:nvPr/>
          </p:nvSpPr>
          <p:spPr bwMode="auto">
            <a:xfrm>
              <a:off x="5268912" y="64468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shared across objects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 l="11430" r="6569" b="40536"/>
          <a:stretch>
            <a:fillRect/>
          </a:stretch>
        </p:blipFill>
        <p:spPr bwMode="auto">
          <a:xfrm>
            <a:off x="286560" y="1562565"/>
            <a:ext cx="8501760" cy="46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023520" y="5364565"/>
            <a:ext cx="1192320" cy="3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3D boxy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08368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742560" y="1839075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91312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42480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457200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540144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7820640" y="2945111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42480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125424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208368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291312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374256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533232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616176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6991200" y="4051147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4572000" y="5157182"/>
            <a:ext cx="760320" cy="62214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5" name="Rectangle 22"/>
          <p:cNvSpPr>
            <a:spLocks noChangeArrowheads="1"/>
          </p:cNvSpPr>
          <p:nvPr/>
        </p:nvSpPr>
        <p:spPr bwMode="auto">
          <a:xfrm>
            <a:off x="3742560" y="4880673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56" name="Rectangle 23"/>
          <p:cNvSpPr>
            <a:spLocks noChangeArrowheads="1"/>
          </p:cNvSpPr>
          <p:nvPr/>
        </p:nvSpPr>
        <p:spPr bwMode="auto">
          <a:xfrm>
            <a:off x="2913120" y="4880673"/>
            <a:ext cx="760320" cy="11751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921" y="2461220"/>
            <a:ext cx="8087394" cy="3884469"/>
            <a:chOff x="544512" y="2713037"/>
            <a:chExt cx="8915382" cy="4282408"/>
          </a:xfrm>
        </p:grpSpPr>
        <p:sp>
          <p:nvSpPr>
            <p:cNvPr id="18458" name="TextBox 25"/>
            <p:cNvSpPr txBox="1">
              <a:spLocks noChangeArrowheads="1"/>
            </p:cNvSpPr>
            <p:nvPr/>
          </p:nvSpPr>
          <p:spPr bwMode="auto">
            <a:xfrm>
              <a:off x="544512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8459" name="TextBox 26"/>
            <p:cNvSpPr txBox="1">
              <a:spLocks noChangeArrowheads="1"/>
            </p:cNvSpPr>
            <p:nvPr/>
          </p:nvSpPr>
          <p:spPr bwMode="auto">
            <a:xfrm>
              <a:off x="1470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8460" name="TextBox 27"/>
            <p:cNvSpPr txBox="1">
              <a:spLocks noChangeArrowheads="1"/>
            </p:cNvSpPr>
            <p:nvPr/>
          </p:nvSpPr>
          <p:spPr bwMode="auto">
            <a:xfrm>
              <a:off x="23847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8461" name="TextBox 28"/>
            <p:cNvSpPr txBox="1">
              <a:spLocks noChangeArrowheads="1"/>
            </p:cNvSpPr>
            <p:nvPr/>
          </p:nvSpPr>
          <p:spPr bwMode="auto">
            <a:xfrm>
              <a:off x="3299185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8462" name="TextBox 29"/>
            <p:cNvSpPr txBox="1">
              <a:spLocks noChangeArrowheads="1"/>
            </p:cNvSpPr>
            <p:nvPr/>
          </p:nvSpPr>
          <p:spPr bwMode="auto">
            <a:xfrm>
              <a:off x="4137386" y="2713037"/>
              <a:ext cx="769050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 err="1">
                  <a:solidFill>
                    <a:srgbClr val="000000"/>
                  </a:solidFill>
                </a:rPr>
                <a:t>aeroplane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8463" name="TextBox 30"/>
            <p:cNvSpPr txBox="1">
              <a:spLocks noChangeArrowheads="1"/>
            </p:cNvSpPr>
            <p:nvPr/>
          </p:nvSpPr>
          <p:spPr bwMode="auto">
            <a:xfrm>
              <a:off x="5150313" y="3010988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8464" name="TextBox 31"/>
            <p:cNvSpPr txBox="1">
              <a:spLocks noChangeArrowheads="1"/>
            </p:cNvSpPr>
            <p:nvPr/>
          </p:nvSpPr>
          <p:spPr bwMode="auto">
            <a:xfrm>
              <a:off x="6064713" y="30178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8465" name="TextBox 32"/>
            <p:cNvSpPr txBox="1">
              <a:spLocks noChangeArrowheads="1"/>
            </p:cNvSpPr>
            <p:nvPr/>
          </p:nvSpPr>
          <p:spPr bwMode="auto">
            <a:xfrm>
              <a:off x="69791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8466" name="TextBox 33"/>
            <p:cNvSpPr txBox="1">
              <a:spLocks noChangeArrowheads="1"/>
            </p:cNvSpPr>
            <p:nvPr/>
          </p:nvSpPr>
          <p:spPr bwMode="auto">
            <a:xfrm>
              <a:off x="7893513" y="2789237"/>
              <a:ext cx="592339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bicycle</a:t>
              </a:r>
            </a:p>
          </p:txBody>
        </p:sp>
        <p:sp>
          <p:nvSpPr>
            <p:cNvPr id="18467" name="TextBox 34"/>
            <p:cNvSpPr txBox="1">
              <a:spLocks noChangeArrowheads="1"/>
            </p:cNvSpPr>
            <p:nvPr/>
          </p:nvSpPr>
          <p:spPr bwMode="auto">
            <a:xfrm>
              <a:off x="8875984" y="27892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68" name="TextBox 35"/>
            <p:cNvSpPr txBox="1">
              <a:spLocks noChangeArrowheads="1"/>
            </p:cNvSpPr>
            <p:nvPr/>
          </p:nvSpPr>
          <p:spPr bwMode="auto">
            <a:xfrm>
              <a:off x="696912" y="400158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69" name="TextBox 36"/>
            <p:cNvSpPr txBox="1">
              <a:spLocks noChangeArrowheads="1"/>
            </p:cNvSpPr>
            <p:nvPr/>
          </p:nvSpPr>
          <p:spPr bwMode="auto">
            <a:xfrm>
              <a:off x="15607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70" name="TextBox 37"/>
            <p:cNvSpPr txBox="1">
              <a:spLocks noChangeArrowheads="1"/>
            </p:cNvSpPr>
            <p:nvPr/>
          </p:nvSpPr>
          <p:spPr bwMode="auto">
            <a:xfrm>
              <a:off x="24751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71" name="TextBox 38"/>
            <p:cNvSpPr txBox="1">
              <a:spLocks noChangeArrowheads="1"/>
            </p:cNvSpPr>
            <p:nvPr/>
          </p:nvSpPr>
          <p:spPr bwMode="auto">
            <a:xfrm>
              <a:off x="3389584" y="40084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72" name="TextBox 39"/>
            <p:cNvSpPr txBox="1">
              <a:spLocks noChangeArrowheads="1"/>
            </p:cNvSpPr>
            <p:nvPr/>
          </p:nvSpPr>
          <p:spPr bwMode="auto">
            <a:xfrm>
              <a:off x="4354512" y="423018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boat</a:t>
              </a:r>
            </a:p>
          </p:txBody>
        </p:sp>
        <p:sp>
          <p:nvSpPr>
            <p:cNvPr id="18473" name="TextBox 40"/>
            <p:cNvSpPr txBox="1">
              <a:spLocks noChangeArrowheads="1"/>
            </p:cNvSpPr>
            <p:nvPr/>
          </p:nvSpPr>
          <p:spPr bwMode="auto">
            <a:xfrm>
              <a:off x="52600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8474" name="TextBox 41"/>
            <p:cNvSpPr txBox="1">
              <a:spLocks noChangeArrowheads="1"/>
            </p:cNvSpPr>
            <p:nvPr/>
          </p:nvSpPr>
          <p:spPr bwMode="auto">
            <a:xfrm>
              <a:off x="6174462" y="4008437"/>
              <a:ext cx="408557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18475" name="TextBox 42"/>
            <p:cNvSpPr txBox="1">
              <a:spLocks noChangeArrowheads="1"/>
            </p:cNvSpPr>
            <p:nvPr/>
          </p:nvSpPr>
          <p:spPr bwMode="auto">
            <a:xfrm>
              <a:off x="708886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76" name="TextBox 43"/>
            <p:cNvSpPr txBox="1">
              <a:spLocks noChangeArrowheads="1"/>
            </p:cNvSpPr>
            <p:nvPr/>
          </p:nvSpPr>
          <p:spPr bwMode="auto">
            <a:xfrm>
              <a:off x="80305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77" name="TextBox 44"/>
            <p:cNvSpPr txBox="1">
              <a:spLocks noChangeArrowheads="1"/>
            </p:cNvSpPr>
            <p:nvPr/>
          </p:nvSpPr>
          <p:spPr bwMode="auto">
            <a:xfrm>
              <a:off x="8944912" y="40084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78" name="TextBox 45"/>
            <p:cNvSpPr txBox="1">
              <a:spLocks noChangeArrowheads="1"/>
            </p:cNvSpPr>
            <p:nvPr/>
          </p:nvSpPr>
          <p:spPr bwMode="auto">
            <a:xfrm>
              <a:off x="696912" y="5220788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79" name="TextBox 46"/>
            <p:cNvSpPr txBox="1">
              <a:spLocks noChangeArrowheads="1"/>
            </p:cNvSpPr>
            <p:nvPr/>
          </p:nvSpPr>
          <p:spPr bwMode="auto">
            <a:xfrm>
              <a:off x="1629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0" name="TextBox 47"/>
            <p:cNvSpPr txBox="1">
              <a:spLocks noChangeArrowheads="1"/>
            </p:cNvSpPr>
            <p:nvPr/>
          </p:nvSpPr>
          <p:spPr bwMode="auto">
            <a:xfrm>
              <a:off x="2544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1" name="TextBox 48"/>
            <p:cNvSpPr txBox="1">
              <a:spLocks noChangeArrowheads="1"/>
            </p:cNvSpPr>
            <p:nvPr/>
          </p:nvSpPr>
          <p:spPr bwMode="auto">
            <a:xfrm>
              <a:off x="34401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2" name="TextBox 49"/>
            <p:cNvSpPr txBox="1">
              <a:spLocks noChangeArrowheads="1"/>
            </p:cNvSpPr>
            <p:nvPr/>
          </p:nvSpPr>
          <p:spPr bwMode="auto">
            <a:xfrm>
              <a:off x="43729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3" name="TextBox 50"/>
            <p:cNvSpPr txBox="1">
              <a:spLocks noChangeArrowheads="1"/>
            </p:cNvSpPr>
            <p:nvPr/>
          </p:nvSpPr>
          <p:spPr bwMode="auto">
            <a:xfrm>
              <a:off x="52873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4" name="TextBox 51"/>
            <p:cNvSpPr txBox="1">
              <a:spLocks noChangeArrowheads="1"/>
            </p:cNvSpPr>
            <p:nvPr/>
          </p:nvSpPr>
          <p:spPr bwMode="auto">
            <a:xfrm>
              <a:off x="61833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5" name="TextBox 52"/>
            <p:cNvSpPr txBox="1">
              <a:spLocks noChangeArrowheads="1"/>
            </p:cNvSpPr>
            <p:nvPr/>
          </p:nvSpPr>
          <p:spPr bwMode="auto">
            <a:xfrm>
              <a:off x="7097713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6" name="TextBox 53"/>
            <p:cNvSpPr txBox="1">
              <a:spLocks noChangeArrowheads="1"/>
            </p:cNvSpPr>
            <p:nvPr/>
          </p:nvSpPr>
          <p:spPr bwMode="auto">
            <a:xfrm>
              <a:off x="8030512" y="5227637"/>
              <a:ext cx="380284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car</a:t>
              </a:r>
            </a:p>
          </p:txBody>
        </p:sp>
        <p:sp>
          <p:nvSpPr>
            <p:cNvPr id="18487" name="TextBox 54"/>
            <p:cNvSpPr txBox="1">
              <a:spLocks noChangeArrowheads="1"/>
            </p:cNvSpPr>
            <p:nvPr/>
          </p:nvSpPr>
          <p:spPr bwMode="auto">
            <a:xfrm>
              <a:off x="8697912" y="5525588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8488" name="TextBox 55"/>
            <p:cNvSpPr txBox="1">
              <a:spLocks noChangeArrowheads="1"/>
            </p:cNvSpPr>
            <p:nvPr/>
          </p:nvSpPr>
          <p:spPr bwMode="auto">
            <a:xfrm>
              <a:off x="544512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8489" name="TextBox 56"/>
            <p:cNvSpPr txBox="1">
              <a:spLocks noChangeArrowheads="1"/>
            </p:cNvSpPr>
            <p:nvPr/>
          </p:nvSpPr>
          <p:spPr bwMode="auto">
            <a:xfrm>
              <a:off x="14751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8490" name="TextBox 57"/>
            <p:cNvSpPr txBox="1">
              <a:spLocks noChangeArrowheads="1"/>
            </p:cNvSpPr>
            <p:nvPr/>
          </p:nvSpPr>
          <p:spPr bwMode="auto">
            <a:xfrm>
              <a:off x="2389595" y="6446837"/>
              <a:ext cx="761982" cy="24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motorbike</a:t>
              </a:r>
            </a:p>
          </p:txBody>
        </p:sp>
        <p:sp>
          <p:nvSpPr>
            <p:cNvPr id="18491" name="TextBox 58"/>
            <p:cNvSpPr txBox="1">
              <a:spLocks noChangeArrowheads="1"/>
            </p:cNvSpPr>
            <p:nvPr/>
          </p:nvSpPr>
          <p:spPr bwMode="auto">
            <a:xfrm>
              <a:off x="3440112" y="6751638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8492" name="TextBox 59"/>
            <p:cNvSpPr txBox="1">
              <a:spLocks noChangeArrowheads="1"/>
            </p:cNvSpPr>
            <p:nvPr/>
          </p:nvSpPr>
          <p:spPr bwMode="auto">
            <a:xfrm>
              <a:off x="4354512" y="67516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  <p:sp>
          <p:nvSpPr>
            <p:cNvPr id="18493" name="TextBox 60"/>
            <p:cNvSpPr txBox="1">
              <a:spLocks noChangeArrowheads="1"/>
            </p:cNvSpPr>
            <p:nvPr/>
          </p:nvSpPr>
          <p:spPr bwMode="auto">
            <a:xfrm>
              <a:off x="5268912" y="6446837"/>
              <a:ext cx="450968" cy="2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900" dirty="0">
                  <a:solidFill>
                    <a:srgbClr val="000000"/>
                  </a:solidFill>
                </a:rPr>
                <a:t>train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8" y="862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Complex visual recognition tasks</a:t>
            </a:r>
            <a:endParaRPr lang="en-US" sz="3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89140"/>
            <a:ext cx="8229600" cy="530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Main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idea: </a:t>
            </a:r>
          </a:p>
          <a:p>
            <a:pPr marL="0" indent="287338"/>
            <a:r>
              <a:rPr lang="en-US" sz="2800" dirty="0" smtClean="0">
                <a:latin typeface="Arial" pitchFamily="34" charset="0"/>
                <a:cs typeface="Arial" pitchFamily="34" charset="0"/>
              </a:rPr>
              <a:t>Solicit a visual rationale for the label.</a:t>
            </a:r>
          </a:p>
          <a:p>
            <a:pPr marL="0" indent="287338"/>
            <a:r>
              <a:rPr lang="en-US" sz="2800" dirty="0" smtClean="0">
                <a:latin typeface="Arial" pitchFamily="34" charset="0"/>
                <a:cs typeface="Arial" pitchFamily="34" charset="0"/>
              </a:rPr>
              <a:t>Ask the annotator not just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but also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why.</a:t>
            </a:r>
          </a:p>
        </p:txBody>
      </p:sp>
      <p:pic>
        <p:nvPicPr>
          <p:cNvPr id="7" name="Picture 6" descr="bro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79" y="1448780"/>
            <a:ext cx="1501115" cy="2240732"/>
          </a:xfrm>
          <a:prstGeom prst="rect">
            <a:avLst/>
          </a:prstGeom>
        </p:spPr>
      </p:pic>
      <p:pic>
        <p:nvPicPr>
          <p:cNvPr id="8" name="Picture 7" descr="imagesCA9U48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57264"/>
            <a:ext cx="1665600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689512"/>
            <a:ext cx="2556284" cy="400110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Is the team winning?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5614" y="3717032"/>
            <a:ext cx="2402344" cy="400110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Is her form good?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3725523"/>
            <a:ext cx="2628292" cy="400002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Is it a safe route? 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467544" y="3977611"/>
            <a:ext cx="8784976" cy="396044"/>
            <a:chOff x="863588" y="4833156"/>
            <a:chExt cx="8784976" cy="396044"/>
          </a:xfrm>
        </p:grpSpPr>
        <p:sp>
          <p:nvSpPr>
            <p:cNvPr id="13" name="TextBox 12"/>
            <p:cNvSpPr txBox="1"/>
            <p:nvPr/>
          </p:nvSpPr>
          <p:spPr>
            <a:xfrm>
              <a:off x="863588" y="483315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B050"/>
                  </a:solidFill>
                  <a:latin typeface="Arial" pitchFamily="34" charset="0"/>
                </a:rPr>
                <a:t>How can you tell?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7924" y="483315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B050"/>
                  </a:solidFill>
                  <a:latin typeface="Arial" pitchFamily="34" charset="0"/>
                </a:rPr>
                <a:t>How can you tell?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8244" y="485986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B050"/>
                  </a:solidFill>
                  <a:latin typeface="Arial" pitchFamily="34" charset="0"/>
                </a:rPr>
                <a:t>How can you tell?</a:t>
              </a:r>
            </a:p>
          </p:txBody>
        </p:sp>
      </p:grpSp>
      <p:pic>
        <p:nvPicPr>
          <p:cNvPr id="16" name="Picture 15" descr="409440098XVAYDq_fs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2987824" y="1457268"/>
            <a:ext cx="2988332" cy="2241249"/>
          </a:xfrm>
          <a:prstGeom prst="rect">
            <a:avLst/>
          </a:prstGeom>
        </p:spPr>
      </p:pic>
      <p:grpSp>
        <p:nvGrpSpPr>
          <p:cNvPr id="5" name="Group 21"/>
          <p:cNvGrpSpPr/>
          <p:nvPr/>
        </p:nvGrpSpPr>
        <p:grpSpPr>
          <a:xfrm>
            <a:off x="2051723" y="3221460"/>
            <a:ext cx="4177370" cy="576064"/>
            <a:chOff x="2447764" y="4077072"/>
            <a:chExt cx="4177370" cy="576064"/>
          </a:xfrm>
        </p:grpSpPr>
        <p:pic>
          <p:nvPicPr>
            <p:cNvPr id="19" name="Picture 18" descr="checkmar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8164" y="4077072"/>
              <a:ext cx="576970" cy="504056"/>
            </a:xfrm>
            <a:prstGeom prst="rect">
              <a:avLst/>
            </a:prstGeom>
          </p:spPr>
        </p:pic>
        <p:pic>
          <p:nvPicPr>
            <p:cNvPr id="21" name="Picture 20" descr="CheckMarkX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7764" y="4221088"/>
              <a:ext cx="390994" cy="432048"/>
            </a:xfrm>
            <a:prstGeom prst="rect">
              <a:avLst/>
            </a:prstGeom>
          </p:spPr>
        </p:pic>
      </p:grpSp>
      <p:pic>
        <p:nvPicPr>
          <p:cNvPr id="23" name="Picture 22" descr="checkma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3248980"/>
            <a:ext cx="576970" cy="5040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94472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Annotator Rationales for Visual Recognition. J. 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Donahue and K. Grauman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ICCV 2011]</a:t>
            </a:r>
          </a:p>
        </p:txBody>
      </p:sp>
    </p:spTree>
    <p:custDataLst>
      <p:tags r:id="rId1"/>
    </p:custDataLst>
  </p:cSld>
  <p:clrMapOvr>
    <a:masterClrMapping/>
  </p:clrMapOvr>
  <p:transition advTm="41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6480" y="1592796"/>
            <a:ext cx="8225280" cy="45235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Shared across objects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Providing labels for one attribute will affect more than one object category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Attribute relationships are informative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Learning one attribute can reduce the annotation effort for another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8880" y="152636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800" kern="0" dirty="0">
                <a:solidFill>
                  <a:srgbClr val="000000"/>
                </a:solidFill>
                <a:ea typeface="+mj-ea"/>
              </a:rPr>
              <a:t>Why are attributes useful for active learning of object categories?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relationships</a:t>
            </a:r>
          </a:p>
        </p:txBody>
      </p:sp>
      <p:pic>
        <p:nvPicPr>
          <p:cNvPr id="20484" name="Picture 5" descr="C:\Users\Adriana Kovashka\Documents\Grad School\Computer Vision\attributes\AwA-images\JPEGImages\german+shepherd\german+shepherd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960" y="1562566"/>
            <a:ext cx="2073600" cy="14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Adriana Kovashka\Documents\Grad School\Computer Vision\attributes\AwA-images\JPEGImages\siamese+cat\siamese+cat_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960" y="4258528"/>
            <a:ext cx="2124000" cy="186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63041" y="3498129"/>
            <a:ext cx="603509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lean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653281" y="3498129"/>
            <a:ext cx="629157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furry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986720" y="3498129"/>
            <a:ext cx="144989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err="1">
                <a:solidFill>
                  <a:srgbClr val="000000"/>
                </a:solidFill>
              </a:rPr>
              <a:t>quadrupedal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7299362" y="3498129"/>
            <a:ext cx="1090822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domestic</a:t>
            </a:r>
          </a:p>
        </p:txBody>
      </p:sp>
      <p:sp>
        <p:nvSpPr>
          <p:cNvPr id="20490" name="TextBox 26"/>
          <p:cNvSpPr txBox="1">
            <a:spLocks noChangeArrowheads="1"/>
          </p:cNvSpPr>
          <p:nvPr/>
        </p:nvSpPr>
        <p:spPr bwMode="auto">
          <a:xfrm>
            <a:off x="6507361" y="3498129"/>
            <a:ext cx="74457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walks</a:t>
            </a:r>
          </a:p>
        </p:txBody>
      </p:sp>
      <p:sp>
        <p:nvSpPr>
          <p:cNvPr id="20491" name="TextBox 27"/>
          <p:cNvSpPr txBox="1">
            <a:spLocks noChangeArrowheads="1"/>
          </p:cNvSpPr>
          <p:nvPr/>
        </p:nvSpPr>
        <p:spPr bwMode="auto">
          <a:xfrm>
            <a:off x="4413601" y="3498129"/>
            <a:ext cx="46244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tail</a:t>
            </a:r>
          </a:p>
        </p:txBody>
      </p:sp>
      <p:sp>
        <p:nvSpPr>
          <p:cNvPr id="20492" name="TextBox 29"/>
          <p:cNvSpPr txBox="1">
            <a:spLocks noChangeArrowheads="1"/>
          </p:cNvSpPr>
          <p:nvPr/>
        </p:nvSpPr>
        <p:spPr bwMode="auto">
          <a:xfrm>
            <a:off x="1323361" y="3498129"/>
            <a:ext cx="770221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active</a:t>
            </a:r>
          </a:p>
        </p:txBody>
      </p:sp>
      <p:sp>
        <p:nvSpPr>
          <p:cNvPr id="20493" name="TextBox 30"/>
          <p:cNvSpPr txBox="1">
            <a:spLocks noChangeArrowheads="1"/>
          </p:cNvSpPr>
          <p:nvPr/>
        </p:nvSpPr>
        <p:spPr bwMode="auto">
          <a:xfrm>
            <a:off x="2198880" y="3498129"/>
            <a:ext cx="539389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fast</a:t>
            </a:r>
          </a:p>
        </p:txBody>
      </p:sp>
      <p:sp>
        <p:nvSpPr>
          <p:cNvPr id="20494" name="TextBox 31"/>
          <p:cNvSpPr txBox="1">
            <a:spLocks noChangeArrowheads="1"/>
          </p:cNvSpPr>
          <p:nvPr/>
        </p:nvSpPr>
        <p:spPr bwMode="auto">
          <a:xfrm>
            <a:off x="2844001" y="3498129"/>
            <a:ext cx="74457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smart</a:t>
            </a:r>
          </a:p>
        </p:txBody>
      </p:sp>
      <p:cxnSp>
        <p:nvCxnSpPr>
          <p:cNvPr id="34" name="Straight Connector 33"/>
          <p:cNvCxnSpPr>
            <a:cxnSpLocks noChangeShapeType="1"/>
            <a:stCxn id="20486" idx="3"/>
            <a:endCxn id="20492" idx="1"/>
          </p:cNvCxnSpPr>
          <p:nvPr/>
        </p:nvCxnSpPr>
        <p:spPr bwMode="auto">
          <a:xfrm>
            <a:off x="1166550" y="3668821"/>
            <a:ext cx="156811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  <a:stCxn id="20492" idx="3"/>
            <a:endCxn id="20493" idx="1"/>
          </p:cNvCxnSpPr>
          <p:nvPr/>
        </p:nvCxnSpPr>
        <p:spPr bwMode="auto">
          <a:xfrm>
            <a:off x="2093582" y="3668821"/>
            <a:ext cx="105298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  <a:stCxn id="20488" idx="3"/>
            <a:endCxn id="20490" idx="1"/>
          </p:cNvCxnSpPr>
          <p:nvPr/>
        </p:nvCxnSpPr>
        <p:spPr bwMode="auto">
          <a:xfrm>
            <a:off x="6436614" y="3668821"/>
            <a:ext cx="70747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  <a:stCxn id="20487" idx="3"/>
            <a:endCxn id="20491" idx="1"/>
          </p:cNvCxnSpPr>
          <p:nvPr/>
        </p:nvCxnSpPr>
        <p:spPr bwMode="auto">
          <a:xfrm>
            <a:off x="4282438" y="3668821"/>
            <a:ext cx="131163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9" name="Left Brace 42"/>
          <p:cNvSpPr>
            <a:spLocks/>
          </p:cNvSpPr>
          <p:nvPr/>
        </p:nvSpPr>
        <p:spPr bwMode="auto">
          <a:xfrm rot="-5400000">
            <a:off x="4260938" y="145866"/>
            <a:ext cx="414764" cy="7810560"/>
          </a:xfrm>
          <a:prstGeom prst="leftBrace">
            <a:avLst>
              <a:gd name="adj1" fmla="val 837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00" name="Left Brace 43"/>
          <p:cNvSpPr>
            <a:spLocks/>
          </p:cNvSpPr>
          <p:nvPr/>
        </p:nvSpPr>
        <p:spPr bwMode="auto">
          <a:xfrm rot="5400000">
            <a:off x="4260938" y="-683661"/>
            <a:ext cx="414764" cy="7810560"/>
          </a:xfrm>
          <a:prstGeom prst="leftBrace">
            <a:avLst>
              <a:gd name="adj1" fmla="val 837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08" y="6541603"/>
            <a:ext cx="67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Kovashka</a:t>
            </a:r>
            <a:r>
              <a:rPr lang="en-US" sz="1400" i="1" dirty="0">
                <a:solidFill>
                  <a:srgbClr val="000000"/>
                </a:solidFill>
              </a:rPr>
              <a:t> et al., ICCV 2011]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6480" y="80628"/>
            <a:ext cx="8225280" cy="1142040"/>
          </a:xfrm>
        </p:spPr>
        <p:txBody>
          <a:bodyPr/>
          <a:lstStyle/>
          <a:p>
            <a:r>
              <a:rPr lang="en-US" dirty="0" smtClean="0"/>
              <a:t>Object-Attribute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Object classifier</a:t>
            </a:r>
          </a:p>
          <a:p>
            <a:pPr>
              <a:buFont typeface="Arial" charset="0"/>
              <a:buChar char="•"/>
            </a:pPr>
            <a:endParaRPr lang="en-US" sz="33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Attribute classifiers</a:t>
            </a:r>
          </a:p>
          <a:p>
            <a:pPr>
              <a:buFont typeface="Arial" charset="0"/>
              <a:buChar char="•"/>
            </a:pPr>
            <a:endParaRPr lang="en-US" sz="33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Attribute-attribute relationships</a:t>
            </a:r>
          </a:p>
          <a:p>
            <a:pPr>
              <a:buFont typeface="Arial" charset="0"/>
              <a:buChar char="•"/>
            </a:pPr>
            <a:endParaRPr lang="en-US" sz="33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Object-attribute relationships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38081"/>
            <a:ext cx="1254240" cy="904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85282" y="1538082"/>
            <a:ext cx="1535040" cy="94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Bat?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…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Giant panda?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…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Zebra?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75172"/>
            <a:ext cx="1244160" cy="9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5282" y="2775172"/>
            <a:ext cx="2018880" cy="94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Black / not black?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White / not white?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Big / not big? 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Furry / not furry?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816160" y="5239272"/>
            <a:ext cx="2972160" cy="816566"/>
            <a:chOff x="2297112" y="6218237"/>
            <a:chExt cx="38862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297112" y="6218237"/>
              <a:ext cx="1905443" cy="1066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dirty="0">
                  <a:solidFill>
                    <a:srgbClr val="FFFFFF"/>
                  </a:solidFill>
                </a:rPr>
                <a:t>“Horse”</a:t>
              </a:r>
            </a:p>
          </p:txBody>
        </p:sp>
        <p:cxnSp>
          <p:nvCxnSpPr>
            <p:cNvPr id="23576" name="Straight Arrow Connector 13"/>
            <p:cNvCxnSpPr>
              <a:cxnSpLocks noChangeShapeType="1"/>
            </p:cNvCxnSpPr>
            <p:nvPr/>
          </p:nvCxnSpPr>
          <p:spPr bwMode="auto">
            <a:xfrm>
              <a:off x="4049712" y="6370637"/>
              <a:ext cx="8382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7" name="Straight Arrow Connector 15"/>
            <p:cNvCxnSpPr>
              <a:cxnSpLocks noChangeShapeType="1"/>
            </p:cNvCxnSpPr>
            <p:nvPr/>
          </p:nvCxnSpPr>
          <p:spPr bwMode="auto">
            <a:xfrm>
              <a:off x="4049712" y="6750049"/>
              <a:ext cx="8382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8" name="Straight Arrow Connector 16"/>
            <p:cNvCxnSpPr>
              <a:cxnSpLocks noChangeShapeType="1"/>
            </p:cNvCxnSpPr>
            <p:nvPr/>
          </p:nvCxnSpPr>
          <p:spPr bwMode="auto">
            <a:xfrm>
              <a:off x="4049712" y="7131049"/>
              <a:ext cx="838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" name="Rectangle 18"/>
            <p:cNvSpPr/>
            <p:nvPr/>
          </p:nvSpPr>
          <p:spPr bwMode="auto">
            <a:xfrm>
              <a:off x="4887912" y="6218237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brown = 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87912" y="6600178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legs = 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887912" y="6980237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horns = 0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023520" y="3636383"/>
            <a:ext cx="2764800" cy="1244291"/>
            <a:chOff x="6640512" y="4008437"/>
            <a:chExt cx="3048000" cy="1371600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6640512" y="4008437"/>
              <a:ext cx="3048000" cy="1371600"/>
              <a:chOff x="6716712" y="3932237"/>
              <a:chExt cx="3048000" cy="1371600"/>
            </a:xfrm>
          </p:grpSpPr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7783512" y="39322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Saddle</a:t>
                </a:r>
              </a:p>
            </p:txBody>
          </p:sp>
          <p:sp>
            <p:nvSpPr>
              <p:cNvPr id="23570" name="Rectangle 22"/>
              <p:cNvSpPr>
                <a:spLocks noChangeArrowheads="1"/>
              </p:cNvSpPr>
              <p:nvPr/>
            </p:nvSpPr>
            <p:spPr bwMode="auto">
              <a:xfrm>
                <a:off x="7783512" y="44656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Rein</a:t>
                </a:r>
              </a:p>
            </p:txBody>
          </p:sp>
          <p:sp>
            <p:nvSpPr>
              <p:cNvPr id="23571" name="Rectangle 23"/>
              <p:cNvSpPr>
                <a:spLocks noChangeArrowheads="1"/>
              </p:cNvSpPr>
              <p:nvPr/>
            </p:nvSpPr>
            <p:spPr bwMode="auto">
              <a:xfrm>
                <a:off x="7783512" y="49990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Snout</a:t>
                </a:r>
              </a:p>
            </p:txBody>
          </p:sp>
          <p:sp>
            <p:nvSpPr>
              <p:cNvPr id="23572" name="Rectangle 24"/>
              <p:cNvSpPr>
                <a:spLocks noChangeArrowheads="1"/>
              </p:cNvSpPr>
              <p:nvPr/>
            </p:nvSpPr>
            <p:spPr bwMode="auto">
              <a:xfrm>
                <a:off x="6716712" y="44656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Wool</a:t>
                </a:r>
              </a:p>
            </p:txBody>
          </p:sp>
          <p:sp>
            <p:nvSpPr>
              <p:cNvPr id="23573" name="Rectangle 25"/>
              <p:cNvSpPr>
                <a:spLocks noChangeArrowheads="1"/>
              </p:cNvSpPr>
              <p:nvPr/>
            </p:nvSpPr>
            <p:spPr bwMode="auto">
              <a:xfrm>
                <a:off x="8850312" y="44656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Furry</a:t>
                </a:r>
              </a:p>
            </p:txBody>
          </p:sp>
          <p:sp>
            <p:nvSpPr>
              <p:cNvPr id="23574" name="Rectangle 26"/>
              <p:cNvSpPr>
                <a:spLocks noChangeArrowheads="1"/>
              </p:cNvSpPr>
              <p:nvPr/>
            </p:nvSpPr>
            <p:spPr bwMode="auto">
              <a:xfrm>
                <a:off x="8850312" y="4999037"/>
                <a:ext cx="914400" cy="30480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300" dirty="0">
                    <a:solidFill>
                      <a:srgbClr val="FFFFFF"/>
                    </a:solidFill>
                  </a:rPr>
                  <a:t>Horn</a:t>
                </a:r>
              </a:p>
            </p:txBody>
          </p:sp>
        </p:grpSp>
        <p:cxnSp>
          <p:nvCxnSpPr>
            <p:cNvPr id="23564" name="Straight Connector 28"/>
            <p:cNvCxnSpPr>
              <a:cxnSpLocks noChangeShapeType="1"/>
              <a:stCxn id="23569" idx="2"/>
              <a:endCxn id="23570" idx="0"/>
            </p:cNvCxnSpPr>
            <p:nvPr/>
          </p:nvCxnSpPr>
          <p:spPr bwMode="auto">
            <a:xfrm rot="5400000">
              <a:off x="8050212" y="4427537"/>
              <a:ext cx="228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5" name="Straight Connector 32"/>
            <p:cNvCxnSpPr>
              <a:cxnSpLocks noChangeShapeType="1"/>
              <a:stCxn id="23572" idx="2"/>
              <a:endCxn id="23571" idx="0"/>
            </p:cNvCxnSpPr>
            <p:nvPr/>
          </p:nvCxnSpPr>
          <p:spPr bwMode="auto">
            <a:xfrm rot="16200000" flipH="1">
              <a:off x="7516812" y="4427537"/>
              <a:ext cx="228600" cy="1066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6" name="Straight Connector 34"/>
            <p:cNvCxnSpPr>
              <a:cxnSpLocks noChangeShapeType="1"/>
              <a:stCxn id="23571" idx="0"/>
              <a:endCxn id="23573" idx="2"/>
            </p:cNvCxnSpPr>
            <p:nvPr/>
          </p:nvCxnSpPr>
          <p:spPr bwMode="auto">
            <a:xfrm rot="5400000" flipH="1" flipV="1">
              <a:off x="8583612" y="4427537"/>
              <a:ext cx="228600" cy="1066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7" name="Straight Connector 36"/>
            <p:cNvCxnSpPr>
              <a:cxnSpLocks noChangeShapeType="1"/>
              <a:stCxn id="23571" idx="0"/>
              <a:endCxn id="23570" idx="2"/>
            </p:cNvCxnSpPr>
            <p:nvPr/>
          </p:nvCxnSpPr>
          <p:spPr bwMode="auto">
            <a:xfrm rot="5400000" flipH="1" flipV="1">
              <a:off x="8050212" y="4960937"/>
              <a:ext cx="228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8" name="Straight Connector 38"/>
            <p:cNvCxnSpPr>
              <a:cxnSpLocks noChangeShapeType="1"/>
              <a:stCxn id="23573" idx="2"/>
              <a:endCxn id="23574" idx="0"/>
            </p:cNvCxnSpPr>
            <p:nvPr/>
          </p:nvCxnSpPr>
          <p:spPr bwMode="auto">
            <a:xfrm rot="5400000">
              <a:off x="9117012" y="4960937"/>
              <a:ext cx="228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71600" y="96759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080" y="4278040"/>
            <a:ext cx="9133920" cy="1502078"/>
            <a:chOff x="-3189288" y="2255837"/>
            <a:chExt cx="18949737" cy="3114675"/>
          </a:xfrm>
        </p:grpSpPr>
        <p:pic>
          <p:nvPicPr>
            <p:cNvPr id="3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89288" y="2255837"/>
              <a:ext cx="1201102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 b="4192"/>
            <a:stretch>
              <a:fillRect/>
            </a:stretch>
          </p:blipFill>
          <p:spPr bwMode="auto">
            <a:xfrm>
              <a:off x="8778624" y="2255837"/>
              <a:ext cx="698182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80628"/>
            <a:ext cx="9144000" cy="1142040"/>
          </a:xfrm>
        </p:spPr>
        <p:txBody>
          <a:bodyPr/>
          <a:lstStyle/>
          <a:p>
            <a:r>
              <a:rPr lang="en-US" dirty="0" smtClean="0"/>
              <a:t>Structured SVM with Latent Variables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6480" y="1376772"/>
            <a:ext cx="8225280" cy="452351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Features depend on class label:</a:t>
            </a:r>
          </a:p>
          <a:p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To predict class label: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Learning with observed attributes:  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359532" y="6417332"/>
            <a:ext cx="7751520" cy="323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“Learning Structural SVMs with Latent Variables” (Yu and </a:t>
            </a:r>
            <a:r>
              <a:rPr lang="en-US" sz="1500" dirty="0" err="1">
                <a:solidFill>
                  <a:srgbClr val="000000"/>
                </a:solidFill>
              </a:rPr>
              <a:t>Joachims</a:t>
            </a:r>
            <a:r>
              <a:rPr lang="en-US" sz="1500" dirty="0">
                <a:solidFill>
                  <a:srgbClr val="000000"/>
                </a:solidFill>
              </a:rPr>
              <a:t>, ICML 2009)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00000" y="2543295"/>
            <a:ext cx="967680" cy="25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4F81BD"/>
                </a:solidFill>
              </a:rPr>
              <a:t>Object label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70560" y="2543294"/>
            <a:ext cx="967680" cy="589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4F81BD"/>
                </a:solidFill>
              </a:rPr>
              <a:t>Hidden attribute labels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79360" y="2543295"/>
            <a:ext cx="967680" cy="25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100" dirty="0">
                <a:solidFill>
                  <a:srgbClr val="4F81BD"/>
                </a:solidFill>
              </a:rPr>
              <a:t>Image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5799584" y="2388478"/>
            <a:ext cx="30963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5350309" y="2215682"/>
            <a:ext cx="240505" cy="414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  <a:stCxn id="9" idx="0"/>
          </p:cNvCxnSpPr>
          <p:nvPr/>
        </p:nvCxnSpPr>
        <p:spPr bwMode="auto">
          <a:xfrm rot="16200000" flipV="1">
            <a:off x="6387109" y="2146562"/>
            <a:ext cx="240505" cy="5529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08640" y="5780117"/>
            <a:ext cx="2054245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>
                <a:solidFill>
                  <a:srgbClr val="000000"/>
                </a:solidFill>
              </a:rPr>
              <a:t>true object and attribute labels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96962" y="5780117"/>
            <a:ext cx="255598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>
                <a:solidFill>
                  <a:srgbClr val="000000"/>
                </a:solidFill>
              </a:rPr>
              <a:t>any object and inferred attribute labels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90401" y="5780117"/>
            <a:ext cx="1640670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>
                <a:solidFill>
                  <a:srgbClr val="000000"/>
                </a:solidFill>
              </a:rPr>
              <a:t>cost of misclassification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24800" y="5227098"/>
            <a:ext cx="414720" cy="483891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80800" y="5227098"/>
            <a:ext cx="414720" cy="483891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08640" y="4535827"/>
            <a:ext cx="207360" cy="483891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9280" y="1908189"/>
            <a:ext cx="4078080" cy="39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3120" y="3132318"/>
            <a:ext cx="2695680" cy="60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9" grpId="0"/>
      <p:bldP spid="10" grpId="0"/>
      <p:bldP spid="11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Define latent SVM to encode all relationships: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sz="1500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(</a:t>
            </a:r>
            <a:r>
              <a:rPr lang="en-US" sz="2800" i="1" dirty="0" smtClean="0"/>
              <a:t>V</a:t>
            </a:r>
            <a:r>
              <a:rPr lang="en-US" sz="2800" dirty="0" smtClean="0"/>
              <a:t>, </a:t>
            </a:r>
            <a:r>
              <a:rPr lang="en-US" sz="2800" i="1" dirty="0" smtClean="0"/>
              <a:t>E</a:t>
            </a:r>
            <a:r>
              <a:rPr lang="en-US" sz="2800" dirty="0" smtClean="0"/>
              <a:t>) = graph of attribute-attribute relationships</a:t>
            </a:r>
          </a:p>
          <a:p>
            <a:endParaRPr lang="en-US" dirty="0" smtClean="0"/>
          </a:p>
        </p:txBody>
      </p:sp>
      <p:sp>
        <p:nvSpPr>
          <p:cNvPr id="27651" name="Rectangle 35"/>
          <p:cNvSpPr>
            <a:spLocks noChangeArrowheads="1"/>
          </p:cNvSpPr>
          <p:nvPr/>
        </p:nvSpPr>
        <p:spPr bwMode="auto">
          <a:xfrm>
            <a:off x="3466080" y="4196607"/>
            <a:ext cx="48384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652" name="Rectangle 34"/>
          <p:cNvSpPr>
            <a:spLocks noChangeArrowheads="1"/>
          </p:cNvSpPr>
          <p:nvPr/>
        </p:nvSpPr>
        <p:spPr bwMode="auto">
          <a:xfrm>
            <a:off x="7958880" y="4196607"/>
            <a:ext cx="48384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608800" y="4196607"/>
            <a:ext cx="69120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599840" y="2468425"/>
            <a:ext cx="967680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500" dirty="0">
                <a:solidFill>
                  <a:srgbClr val="4F81BD"/>
                </a:solidFill>
              </a:rPr>
              <a:t>Object label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770400" y="2468425"/>
            <a:ext cx="967680" cy="797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500" dirty="0">
                <a:solidFill>
                  <a:srgbClr val="4F81BD"/>
                </a:solidFill>
              </a:rPr>
              <a:t>Hidden attribute labels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-59039" y="2468424"/>
            <a:ext cx="967681" cy="323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spAutoFit/>
          </a:bodyPr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500" dirty="0">
                <a:solidFill>
                  <a:srgbClr val="4F81BD"/>
                </a:solidFill>
              </a:rPr>
              <a:t>Image</a:t>
            </a:r>
          </a:p>
        </p:txBody>
      </p:sp>
      <p:sp>
        <p:nvSpPr>
          <p:cNvPr id="27657" name="Title 18"/>
          <p:cNvSpPr>
            <a:spLocks noGrp="1"/>
          </p:cNvSpPr>
          <p:nvPr>
            <p:ph type="title"/>
          </p:nvPr>
        </p:nvSpPr>
        <p:spPr>
          <a:xfrm>
            <a:off x="456480" y="-27384"/>
            <a:ext cx="8225280" cy="1142040"/>
          </a:xfrm>
        </p:spPr>
        <p:txBody>
          <a:bodyPr/>
          <a:lstStyle/>
          <a:p>
            <a:r>
              <a:rPr lang="en-US" dirty="0" smtClean="0"/>
              <a:t>Object-Attribute Model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083680" y="3187059"/>
            <a:ext cx="1105920" cy="594783"/>
            <a:chOff x="3440111" y="3398838"/>
            <a:chExt cx="1219201" cy="655635"/>
          </a:xfrm>
        </p:grpSpPr>
        <p:sp>
          <p:nvSpPr>
            <p:cNvPr id="27689" name="Text Box 5"/>
            <p:cNvSpPr txBox="1">
              <a:spLocks noChangeArrowheads="1"/>
            </p:cNvSpPr>
            <p:nvPr/>
          </p:nvSpPr>
          <p:spPr bwMode="auto">
            <a:xfrm>
              <a:off x="3592513" y="3398838"/>
              <a:ext cx="990600" cy="4095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buSzPct val="45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object</a:t>
              </a:r>
            </a:p>
          </p:txBody>
        </p:sp>
        <p:sp>
          <p:nvSpPr>
            <p:cNvPr id="27690" name="Right Brace 21"/>
            <p:cNvSpPr>
              <a:spLocks/>
            </p:cNvSpPr>
            <p:nvPr/>
          </p:nvSpPr>
          <p:spPr bwMode="auto">
            <a:xfrm rot="16200000" flipV="1">
              <a:off x="3897312" y="3292473"/>
              <a:ext cx="304799" cy="121920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466080" y="3159698"/>
            <a:ext cx="2004480" cy="594782"/>
            <a:chOff x="4351338" y="3398838"/>
            <a:chExt cx="2209800" cy="655636"/>
          </a:xfrm>
        </p:grpSpPr>
        <p:sp>
          <p:nvSpPr>
            <p:cNvPr id="27687" name="Text Box 6"/>
            <p:cNvSpPr txBox="1">
              <a:spLocks noChangeArrowheads="1"/>
            </p:cNvSpPr>
            <p:nvPr/>
          </p:nvSpPr>
          <p:spPr bwMode="auto">
            <a:xfrm>
              <a:off x="4776700" y="3398838"/>
              <a:ext cx="1406613" cy="409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buSzPct val="45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27688" name="Right Brace 21"/>
            <p:cNvSpPr>
              <a:spLocks/>
            </p:cNvSpPr>
            <p:nvPr/>
          </p:nvSpPr>
          <p:spPr bwMode="auto">
            <a:xfrm rot="16200000" flipV="1">
              <a:off x="5357019" y="2850356"/>
              <a:ext cx="198437" cy="2209800"/>
            </a:xfrm>
            <a:prstGeom prst="rightBrace">
              <a:avLst>
                <a:gd name="adj1" fmla="val 8300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47039" y="2600908"/>
            <a:ext cx="2017573" cy="1172791"/>
            <a:chOff x="6335713" y="2990288"/>
            <a:chExt cx="2224233" cy="1292787"/>
          </a:xfrm>
        </p:grpSpPr>
        <p:sp>
          <p:nvSpPr>
            <p:cNvPr id="27685" name="Text Box 7"/>
            <p:cNvSpPr txBox="1">
              <a:spLocks noChangeArrowheads="1"/>
            </p:cNvSpPr>
            <p:nvPr/>
          </p:nvSpPr>
          <p:spPr bwMode="auto">
            <a:xfrm>
              <a:off x="6350147" y="2990288"/>
              <a:ext cx="2209799" cy="1020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14683" fontAlgn="base">
                <a:spcBef>
                  <a:spcPct val="0"/>
                </a:spcBef>
                <a:spcAft>
                  <a:spcPct val="0"/>
                </a:spcAft>
                <a:buSzPct val="45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attribute – attribute relationships</a:t>
              </a:r>
            </a:p>
          </p:txBody>
        </p:sp>
        <p:sp>
          <p:nvSpPr>
            <p:cNvPr id="27686" name="Right Brace 21"/>
            <p:cNvSpPr>
              <a:spLocks/>
            </p:cNvSpPr>
            <p:nvPr/>
          </p:nvSpPr>
          <p:spPr bwMode="auto">
            <a:xfrm rot="16200000" flipV="1">
              <a:off x="7292975" y="3051176"/>
              <a:ext cx="274637" cy="2189162"/>
            </a:xfrm>
            <a:prstGeom prst="rightBrace">
              <a:avLst>
                <a:gd name="adj1" fmla="val 8340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563412" y="2564903"/>
            <a:ext cx="1797120" cy="1189572"/>
            <a:chOff x="8338137" y="2971790"/>
            <a:chExt cx="1981200" cy="1311285"/>
          </a:xfrm>
        </p:grpSpPr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8338137" y="2971790"/>
              <a:ext cx="1981200" cy="1020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14683" fontAlgn="base">
                <a:spcBef>
                  <a:spcPct val="0"/>
                </a:spcBef>
                <a:spcAft>
                  <a:spcPct val="0"/>
                </a:spcAft>
                <a:buSzPct val="45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object – attribute relationships</a:t>
              </a:r>
            </a:p>
          </p:txBody>
        </p:sp>
        <p:sp>
          <p:nvSpPr>
            <p:cNvPr id="27684" name="Right Brace 21"/>
            <p:cNvSpPr>
              <a:spLocks/>
            </p:cNvSpPr>
            <p:nvPr/>
          </p:nvSpPr>
          <p:spPr bwMode="auto">
            <a:xfrm rot="16200000" flipV="1">
              <a:off x="9167813" y="3614738"/>
              <a:ext cx="274637" cy="1062037"/>
            </a:xfrm>
            <a:prstGeom prst="righ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7662" name="Straight Arrow Connector 36"/>
          <p:cNvCxnSpPr>
            <a:cxnSpLocks noChangeShapeType="1"/>
            <a:stCxn id="27656" idx="2"/>
          </p:cNvCxnSpPr>
          <p:nvPr/>
        </p:nvCxnSpPr>
        <p:spPr bwMode="auto">
          <a:xfrm>
            <a:off x="424801" y="2791485"/>
            <a:ext cx="574560" cy="10162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4" name="Straight Arrow Connector 38"/>
          <p:cNvCxnSpPr>
            <a:cxnSpLocks noChangeShapeType="1"/>
            <a:stCxn id="27655" idx="2"/>
          </p:cNvCxnSpPr>
          <p:nvPr/>
        </p:nvCxnSpPr>
        <p:spPr bwMode="auto">
          <a:xfrm>
            <a:off x="1254241" y="3266141"/>
            <a:ext cx="1" cy="5171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5" name="Straight Arrow Connector 40"/>
          <p:cNvCxnSpPr>
            <a:cxnSpLocks noChangeShapeType="1"/>
            <a:stCxn id="27654" idx="2"/>
          </p:cNvCxnSpPr>
          <p:nvPr/>
        </p:nvCxnSpPr>
        <p:spPr bwMode="auto">
          <a:xfrm flipH="1">
            <a:off x="1599840" y="3028813"/>
            <a:ext cx="483840" cy="75303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86562" y="3807765"/>
            <a:ext cx="8614080" cy="665350"/>
            <a:chOff x="315912" y="4313237"/>
            <a:chExt cx="9496425" cy="733425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15912" y="4313237"/>
              <a:ext cx="9496425" cy="733425"/>
              <a:chOff x="496887" y="4160837"/>
              <a:chExt cx="9496425" cy="733425"/>
            </a:xfrm>
          </p:grpSpPr>
          <p:pic>
            <p:nvPicPr>
              <p:cNvPr id="27675" name="Picture 22" descr="eqr6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122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6" name="Picture 23" descr="eqr5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31287" y="4160837"/>
                <a:ext cx="9620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7" name="Picture 24" descr="eqr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0487" y="4160837"/>
                <a:ext cx="23050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8" name="Picture 25" descr="eqr3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78287" y="4160837"/>
                <a:ext cx="21431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9" name="Picture 27" descr="eqr2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49512" y="4160837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0" name="Picture 28" descr="eqr1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6887" y="4160837"/>
                <a:ext cx="15716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1" name="Picture 29" descr="eqr6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76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2" name="Picture 30" descr="eqr6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830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74" name="Picture 31" descr="eqr7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54213" y="4484688"/>
              <a:ext cx="190500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7" name="Text Box 9"/>
          <p:cNvSpPr txBox="1">
            <a:spLocks noChangeArrowheads="1"/>
          </p:cNvSpPr>
          <p:nvPr/>
        </p:nvSpPr>
        <p:spPr bwMode="auto">
          <a:xfrm>
            <a:off x="395536" y="6404195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014560" y="3781842"/>
            <a:ext cx="414720" cy="414764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49920" y="3781842"/>
            <a:ext cx="414720" cy="414764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00000" y="3781842"/>
            <a:ext cx="483840" cy="414764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442720" y="3781842"/>
            <a:ext cx="483840" cy="414764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6560" y="3781842"/>
            <a:ext cx="345600" cy="414764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2280" y="662377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Adriana </a:t>
            </a:r>
            <a:r>
              <a:rPr lang="en-US" sz="1100" dirty="0" err="1" smtClean="0"/>
              <a:t>Kovashka</a:t>
            </a:r>
            <a:endParaRPr lang="en-US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1" grpId="0" animBg="1"/>
      <p:bldP spid="27652" grpId="0" animBg="1"/>
      <p:bldP spid="2765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Model: Object Classifier</a:t>
            </a:r>
          </a:p>
        </p:txBody>
      </p:sp>
      <p:sp>
        <p:nvSpPr>
          <p:cNvPr id="26628" name="Content Placeholder 5"/>
          <p:cNvSpPr>
            <a:spLocks noGrp="1"/>
          </p:cNvSpPr>
          <p:nvPr>
            <p:ph idx="1"/>
          </p:nvPr>
        </p:nvSpPr>
        <p:spPr>
          <a:xfrm>
            <a:off x="456482" y="1604330"/>
            <a:ext cx="4007506" cy="452351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Probability that image </a:t>
            </a:r>
            <a:r>
              <a:rPr lang="en-US" sz="2800" b="1" dirty="0" smtClean="0"/>
              <a:t>x</a:t>
            </a:r>
            <a:r>
              <a:rPr lang="en-US" sz="2800" dirty="0" smtClean="0"/>
              <a:t> has object label </a:t>
            </a:r>
            <a:r>
              <a:rPr lang="en-US" sz="2800" i="1" dirty="0" smtClean="0"/>
              <a:t>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Obtained from multi-class SVM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Ignoring attributes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10241" y="2875983"/>
            <a:ext cx="3875239" cy="2976803"/>
            <a:chOff x="239713" y="198438"/>
            <a:chExt cx="4272181" cy="328137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39713" y="198438"/>
              <a:ext cx="4267200" cy="2895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691" name="TextBox 6"/>
            <p:cNvSpPr txBox="1">
              <a:spLocks noChangeArrowheads="1"/>
            </p:cNvSpPr>
            <p:nvPr/>
          </p:nvSpPr>
          <p:spPr bwMode="auto">
            <a:xfrm>
              <a:off x="1622490" y="3094038"/>
              <a:ext cx="1560790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Object SVM</a:t>
              </a:r>
            </a:p>
          </p:txBody>
        </p:sp>
        <p:pic>
          <p:nvPicPr>
            <p:cNvPr id="28692" name="Picture 2" descr="C:\Users\Adriana Kovashka\Documents\Grad School\Computer Vision\attributes\AwA-images\JPEGImages\beaver\beaver_0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913" y="274638"/>
              <a:ext cx="1447800" cy="104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3" name="TextBox 14"/>
            <p:cNvSpPr txBox="1">
              <a:spLocks noChangeArrowheads="1"/>
            </p:cNvSpPr>
            <p:nvPr/>
          </p:nvSpPr>
          <p:spPr bwMode="auto">
            <a:xfrm>
              <a:off x="315913" y="1341438"/>
              <a:ext cx="981149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beaver</a:t>
              </a:r>
            </a:p>
          </p:txBody>
        </p:sp>
        <p:pic>
          <p:nvPicPr>
            <p:cNvPr id="28694" name="Picture 3" descr="C:\Users\Adriana Kovashka\Documents\Grad School\Computer Vision\attributes\AwA-images\JPEGImages\blue+whale\blue+whale_00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9913" y="274638"/>
              <a:ext cx="152400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TextBox 16"/>
            <p:cNvSpPr txBox="1">
              <a:spLocks noChangeArrowheads="1"/>
            </p:cNvSpPr>
            <p:nvPr/>
          </p:nvSpPr>
          <p:spPr bwMode="auto">
            <a:xfrm>
              <a:off x="1787525" y="1341438"/>
              <a:ext cx="1419414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blue whale</a:t>
              </a:r>
            </a:p>
          </p:txBody>
        </p:sp>
        <p:pic>
          <p:nvPicPr>
            <p:cNvPr id="28696" name="Picture 4" descr="C:\Users\Adriana Kovashka\Documents\Grad School\Computer Vision\attributes\AwA-images\JPEGImages\cow\cow_001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40113" y="274638"/>
              <a:ext cx="762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Box 18"/>
            <p:cNvSpPr txBox="1">
              <a:spLocks noChangeArrowheads="1"/>
            </p:cNvSpPr>
            <p:nvPr/>
          </p:nvSpPr>
          <p:spPr bwMode="auto">
            <a:xfrm>
              <a:off x="3387725" y="1341438"/>
              <a:ext cx="655985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cow</a:t>
              </a:r>
            </a:p>
          </p:txBody>
        </p:sp>
        <p:pic>
          <p:nvPicPr>
            <p:cNvPr id="28698" name="Picture 5" descr="C:\Users\Adriana Kovashka\Documents\Grad School\Computer Vision\attributes\AwA-images\JPEGImages\elephant\elephant_000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913" y="1704975"/>
              <a:ext cx="1447800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Picture 6" descr="C:\Users\Adriana Kovashka\Documents\Grad School\Computer Vision\attributes\AwA-images\JPEGImages\lion\lion_0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9913" y="1722438"/>
              <a:ext cx="129540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0" name="TextBox 21"/>
            <p:cNvSpPr txBox="1">
              <a:spLocks noChangeArrowheads="1"/>
            </p:cNvSpPr>
            <p:nvPr/>
          </p:nvSpPr>
          <p:spPr bwMode="auto">
            <a:xfrm>
              <a:off x="315913" y="2744787"/>
              <a:ext cx="1179076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elephant</a:t>
              </a:r>
            </a:p>
          </p:txBody>
        </p:sp>
        <p:sp>
          <p:nvSpPr>
            <p:cNvPr id="28701" name="TextBox 22"/>
            <p:cNvSpPr txBox="1">
              <a:spLocks noChangeArrowheads="1"/>
            </p:cNvSpPr>
            <p:nvPr/>
          </p:nvSpPr>
          <p:spPr bwMode="auto">
            <a:xfrm>
              <a:off x="1836738" y="2713037"/>
              <a:ext cx="599434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lion</a:t>
              </a:r>
            </a:p>
          </p:txBody>
        </p:sp>
        <p:pic>
          <p:nvPicPr>
            <p:cNvPr id="28702" name="Picture 7" descr="C:\Users\Adriana Kovashka\Documents\Grad School\Computer Vision\attributes\AwA-images\JPEGImages\persian+cat\persian+cat_000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1513" y="1722438"/>
              <a:ext cx="762000" cy="92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3" name="TextBox 24"/>
            <p:cNvSpPr txBox="1">
              <a:spLocks noChangeArrowheads="1"/>
            </p:cNvSpPr>
            <p:nvPr/>
          </p:nvSpPr>
          <p:spPr bwMode="auto">
            <a:xfrm>
              <a:off x="3064205" y="2684464"/>
              <a:ext cx="1447689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 err="1">
                  <a:solidFill>
                    <a:srgbClr val="000000"/>
                  </a:solidFill>
                </a:rPr>
                <a:t>persian</a:t>
              </a:r>
              <a:r>
                <a:rPr lang="en-US" dirty="0">
                  <a:solidFill>
                    <a:srgbClr val="000000"/>
                  </a:solidFill>
                </a:rPr>
                <a:t> cat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6562" y="1700819"/>
            <a:ext cx="8614080" cy="665350"/>
            <a:chOff x="315912" y="4313237"/>
            <a:chExt cx="9496425" cy="733425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15912" y="4313237"/>
              <a:ext cx="9496425" cy="733425"/>
              <a:chOff x="496887" y="4160837"/>
              <a:chExt cx="9496425" cy="733425"/>
            </a:xfrm>
          </p:grpSpPr>
          <p:pic>
            <p:nvPicPr>
              <p:cNvPr id="28682" name="Picture 22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8122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3" name="Picture 23" descr="eqr5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031287" y="4160837"/>
                <a:ext cx="9620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4" name="Picture 24" descr="eqr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40487" y="4160837"/>
                <a:ext cx="23050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5" name="Picture 25" descr="eqr3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78287" y="4160837"/>
                <a:ext cx="21431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6" name="Picture 27" descr="eqr2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49512" y="4160837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7" name="Picture 28" descr="eqr1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96887" y="4160837"/>
                <a:ext cx="15716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8" name="Picture 29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2976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9" name="Picture 30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830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81" name="Picture 31" descr="eqr7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54213" y="4484688"/>
              <a:ext cx="190500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429280" y="1631693"/>
            <a:ext cx="760320" cy="483891"/>
          </a:xfrm>
          <a:prstGeom prst="rect">
            <a:avLst/>
          </a:prstGeom>
          <a:solidFill>
            <a:srgbClr val="002060">
              <a:alpha val="20000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0" y="655683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Model: Attribute Classifiers</a:t>
            </a:r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>
          <a:xfrm>
            <a:off x="456482" y="1604330"/>
            <a:ext cx="3503450" cy="452351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Probability that </a:t>
            </a:r>
            <a:r>
              <a:rPr lang="en-US" sz="2800" i="1" dirty="0" err="1" smtClean="0"/>
              <a:t>j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attribute is </a:t>
            </a:r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Obtained from binary SVM for attribute </a:t>
            </a:r>
            <a:r>
              <a:rPr lang="en-US" sz="2800" i="1" dirty="0" smtClean="0"/>
              <a:t>j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Ignoring object labels</a:t>
            </a: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4364640" y="1631692"/>
            <a:ext cx="1175040" cy="553018"/>
          </a:xfrm>
          <a:prstGeom prst="rect">
            <a:avLst/>
          </a:prstGeom>
          <a:solidFill>
            <a:srgbClr val="002060">
              <a:alpha val="20000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57280" y="2737729"/>
            <a:ext cx="4423680" cy="3115059"/>
            <a:chOff x="4964113" y="198438"/>
            <a:chExt cx="4876800" cy="343377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964113" y="1722438"/>
              <a:ext cx="4876800" cy="152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16" name="Rectangle 38"/>
            <p:cNvSpPr>
              <a:spLocks noChangeArrowheads="1"/>
            </p:cNvSpPr>
            <p:nvPr/>
          </p:nvSpPr>
          <p:spPr bwMode="auto">
            <a:xfrm>
              <a:off x="4964113" y="198438"/>
              <a:ext cx="4876800" cy="144780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17" name="TextBox 7"/>
            <p:cNvSpPr txBox="1">
              <a:spLocks noChangeArrowheads="1"/>
            </p:cNvSpPr>
            <p:nvPr/>
          </p:nvSpPr>
          <p:spPr bwMode="auto">
            <a:xfrm>
              <a:off x="6418729" y="3246438"/>
              <a:ext cx="1900093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Attribute SVMs</a:t>
              </a:r>
            </a:p>
          </p:txBody>
        </p:sp>
        <p:pic>
          <p:nvPicPr>
            <p:cNvPr id="29718" name="Picture 2" descr="C:\Users\Adriana Kovashka\Documents\Grad School\Computer Vision\attributes\AwA-images\JPEGImages\beaver\beaver_00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313" y="274638"/>
              <a:ext cx="1447800" cy="104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8" descr="C:\Users\Adriana Kovashka\Documents\Grad School\Computer Vision\attributes\AwA-images\JPEGImages\bobcat\bobcat_00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4313" y="274638"/>
              <a:ext cx="13144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9" descr="C:\Users\Adriana Kovashka\Documents\Grad School\Computer Vision\attributes\AwA-images\JPEGImages\elephant\elephant_00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88313" y="1830388"/>
              <a:ext cx="14478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Picture 10" descr="C:\Users\Adriana Kovashka\Documents\Grad School\Computer Vision\attributes\AwA-images\JPEGImages\giraffe\giraffe_0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6713" y="1830388"/>
              <a:ext cx="83820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2" name="Picture 11" descr="C:\Users\Adriana Kovashka\Documents\Grad School\Computer Vision\attributes\AwA-images\JPEGImages\rhinoceros\rhinoceros_000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40313" y="1830388"/>
              <a:ext cx="1600200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3" name="Picture 12" descr="C:\Users\Adriana Kovashka\Documents\Grad School\Computer Vision\attributes\AwA-images\JPEGImages\walrus\walrus_0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35913" y="274638"/>
              <a:ext cx="12954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4" name="TextBox 31"/>
            <p:cNvSpPr txBox="1">
              <a:spLocks noChangeArrowheads="1"/>
            </p:cNvSpPr>
            <p:nvPr/>
          </p:nvSpPr>
          <p:spPr bwMode="auto">
            <a:xfrm>
              <a:off x="5116513" y="1341438"/>
              <a:ext cx="1143731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furry = 1</a:t>
              </a:r>
            </a:p>
          </p:txBody>
        </p:sp>
        <p:sp>
          <p:nvSpPr>
            <p:cNvPr id="29725" name="TextBox 32"/>
            <p:cNvSpPr txBox="1">
              <a:spLocks noChangeArrowheads="1"/>
            </p:cNvSpPr>
            <p:nvPr/>
          </p:nvSpPr>
          <p:spPr bwMode="auto">
            <a:xfrm>
              <a:off x="6564313" y="1341438"/>
              <a:ext cx="1143731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furry = 1</a:t>
              </a:r>
            </a:p>
          </p:txBody>
        </p:sp>
        <p:sp>
          <p:nvSpPr>
            <p:cNvPr id="29726" name="TextBox 33"/>
            <p:cNvSpPr txBox="1">
              <a:spLocks noChangeArrowheads="1"/>
            </p:cNvSpPr>
            <p:nvPr/>
          </p:nvSpPr>
          <p:spPr bwMode="auto">
            <a:xfrm>
              <a:off x="7888288" y="1341438"/>
              <a:ext cx="1143731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furry = 0</a:t>
              </a:r>
            </a:p>
          </p:txBody>
        </p:sp>
        <p:sp>
          <p:nvSpPr>
            <p:cNvPr id="29727" name="TextBox 34"/>
            <p:cNvSpPr txBox="1">
              <a:spLocks noChangeArrowheads="1"/>
            </p:cNvSpPr>
            <p:nvPr/>
          </p:nvSpPr>
          <p:spPr bwMode="auto">
            <a:xfrm>
              <a:off x="5116513" y="2897187"/>
              <a:ext cx="1454759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hooves = 1</a:t>
              </a:r>
            </a:p>
          </p:txBody>
        </p:sp>
        <p:sp>
          <p:nvSpPr>
            <p:cNvPr id="29728" name="TextBox 35"/>
            <p:cNvSpPr txBox="1">
              <a:spLocks noChangeArrowheads="1"/>
            </p:cNvSpPr>
            <p:nvPr/>
          </p:nvSpPr>
          <p:spPr bwMode="auto">
            <a:xfrm>
              <a:off x="6692901" y="2897187"/>
              <a:ext cx="1454759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hooves = 1</a:t>
              </a:r>
            </a:p>
          </p:txBody>
        </p:sp>
        <p:sp>
          <p:nvSpPr>
            <p:cNvPr id="29729" name="TextBox 36"/>
            <p:cNvSpPr txBox="1">
              <a:spLocks noChangeArrowheads="1"/>
            </p:cNvSpPr>
            <p:nvPr/>
          </p:nvSpPr>
          <p:spPr bwMode="auto">
            <a:xfrm>
              <a:off x="8064501" y="2897187"/>
              <a:ext cx="1454759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hooves = 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86562" y="1700819"/>
            <a:ext cx="8614080" cy="665350"/>
            <a:chOff x="315912" y="4313237"/>
            <a:chExt cx="9496425" cy="733425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15912" y="4313237"/>
              <a:ext cx="9496425" cy="733425"/>
              <a:chOff x="496887" y="4160837"/>
              <a:chExt cx="9496425" cy="733425"/>
            </a:xfrm>
          </p:grpSpPr>
          <p:pic>
            <p:nvPicPr>
              <p:cNvPr id="29707" name="Picture 22" descr="eqr6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8122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8" name="Picture 23" descr="eqr5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031287" y="4160837"/>
                <a:ext cx="9620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9" name="Picture 24" descr="eqr4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40487" y="4160837"/>
                <a:ext cx="23050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0" name="Picture 25" descr="eqr3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78287" y="4160837"/>
                <a:ext cx="21431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1" name="Picture 27" descr="eqr2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449512" y="4160837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2" name="Picture 28" descr="eqr1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96887" y="4160837"/>
                <a:ext cx="15716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3" name="Picture 29" descr="eqr6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976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4" name="Picture 30" descr="eqr6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830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06" name="Picture 31" descr="eqr7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54213" y="4484688"/>
              <a:ext cx="190500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4" name="Rectangle 35"/>
          <p:cNvSpPr>
            <a:spLocks noChangeArrowheads="1"/>
          </p:cNvSpPr>
          <p:nvPr/>
        </p:nvSpPr>
        <p:spPr bwMode="auto">
          <a:xfrm>
            <a:off x="3466080" y="2115583"/>
            <a:ext cx="48384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0" y="655683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Model: Attribute-Attribute Relations</a:t>
            </a:r>
          </a:p>
        </p:txBody>
      </p:sp>
      <p:sp>
        <p:nvSpPr>
          <p:cNvPr id="28676" name="Content Placeholder 5"/>
          <p:cNvSpPr>
            <a:spLocks noGrp="1"/>
          </p:cNvSpPr>
          <p:nvPr>
            <p:ph idx="1"/>
          </p:nvPr>
        </p:nvSpPr>
        <p:spPr>
          <a:xfrm>
            <a:off x="456482" y="1448780"/>
            <a:ext cx="3467446" cy="4523515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Binary vector of length 4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1 in one entry denotes which attributes present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Model relations of most informative attributes pairs only</a:t>
            </a: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6783840" y="1631692"/>
            <a:ext cx="1036800" cy="553018"/>
          </a:xfrm>
          <a:prstGeom prst="rect">
            <a:avLst/>
          </a:prstGeom>
          <a:solidFill>
            <a:srgbClr val="002060">
              <a:alpha val="20000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80801" y="2806855"/>
            <a:ext cx="5290395" cy="3456389"/>
            <a:chOff x="239711" y="3703638"/>
            <a:chExt cx="5287582" cy="381002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39711" y="5532438"/>
              <a:ext cx="5104964" cy="1600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1" y="3703638"/>
              <a:ext cx="5104964" cy="1752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41" name="TextBox 8"/>
            <p:cNvSpPr txBox="1">
              <a:spLocks noChangeArrowheads="1"/>
            </p:cNvSpPr>
            <p:nvPr/>
          </p:nvSpPr>
          <p:spPr bwMode="auto">
            <a:xfrm>
              <a:off x="1290391" y="7127892"/>
              <a:ext cx="3311966" cy="3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Attribute-attribute relationships</a:t>
              </a:r>
            </a:p>
          </p:txBody>
        </p:sp>
        <p:pic>
          <p:nvPicPr>
            <p:cNvPr id="30742" name="Picture 13" descr="C:\Users\Adriana Kovashka\Documents\Grad School\Computer Vision\attributes\AwA-images\JPEGImages\antelope\antelope_00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913" y="3779838"/>
              <a:ext cx="1727200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3" name="TextBox 41"/>
            <p:cNvSpPr txBox="1">
              <a:spLocks noChangeArrowheads="1"/>
            </p:cNvSpPr>
            <p:nvPr/>
          </p:nvSpPr>
          <p:spPr bwMode="auto">
            <a:xfrm>
              <a:off x="239711" y="4999038"/>
              <a:ext cx="1981300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&lt;vegetation=1, grazer=1&gt; 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[1 0 0 0]</a:t>
              </a:r>
            </a:p>
          </p:txBody>
        </p:sp>
        <p:sp>
          <p:nvSpPr>
            <p:cNvPr id="30744" name="TextBox 44"/>
            <p:cNvSpPr txBox="1">
              <a:spLocks noChangeArrowheads="1"/>
            </p:cNvSpPr>
            <p:nvPr/>
          </p:nvSpPr>
          <p:spPr bwMode="auto">
            <a:xfrm>
              <a:off x="2036000" y="5000625"/>
              <a:ext cx="1871633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&lt;vegetation=1, grazer=1&gt;  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[1 0 0 0]</a:t>
              </a:r>
            </a:p>
          </p:txBody>
        </p:sp>
        <p:pic>
          <p:nvPicPr>
            <p:cNvPr id="30745" name="Picture 14" descr="C:\Users\Adriana Kovashka\Documents\Grad School\Computer Vision\attributes\AwA-images\JPEGImages\hamster\hamster_000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4713" y="3779838"/>
              <a:ext cx="1600200" cy="116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15" descr="C:\Users\Adriana Kovashka\Documents\Grad School\Computer Vision\attributes\AwA-images\JPEGImages\raccoon\raccoon_00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21113" y="3779838"/>
              <a:ext cx="762000" cy="113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7" name="TextBox 48"/>
            <p:cNvSpPr txBox="1">
              <a:spLocks noChangeArrowheads="1"/>
            </p:cNvSpPr>
            <p:nvPr/>
          </p:nvSpPr>
          <p:spPr bwMode="auto">
            <a:xfrm>
              <a:off x="3694112" y="4999038"/>
              <a:ext cx="1833181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&lt;vegetation=1, grazer=0&gt; 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[0 1 0 0]</a:t>
              </a:r>
            </a:p>
          </p:txBody>
        </p:sp>
        <p:pic>
          <p:nvPicPr>
            <p:cNvPr id="30748" name="Picture 17" descr="C:\Users\Adriana Kovashka\Documents\Grad School\Computer Vision\attributes\AwA-images\JPEGImages\bat\bat_00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113" y="5684838"/>
              <a:ext cx="8588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7" descr="C:\Users\Adriana Kovashka\Documents\Grad School\Computer Vision\attributes\AwA-images\JPEGImages\persian+cat\persian+cat_000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9912" y="5684838"/>
              <a:ext cx="762000" cy="92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19" descr="C:\Users\Adriana Kovashka\Documents\Grad School\Computer Vision\attributes\AwA-images\JPEGImages\giant+panda\giant+panda_000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1512" y="5684838"/>
              <a:ext cx="12954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1" name="TextBox 54"/>
            <p:cNvSpPr txBox="1">
              <a:spLocks noChangeArrowheads="1"/>
            </p:cNvSpPr>
            <p:nvPr/>
          </p:nvSpPr>
          <p:spPr bwMode="auto">
            <a:xfrm>
              <a:off x="239711" y="6697663"/>
              <a:ext cx="1405406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&lt;black=1, white=0&gt;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[0 1 0 0]</a:t>
              </a:r>
            </a:p>
          </p:txBody>
        </p:sp>
        <p:sp>
          <p:nvSpPr>
            <p:cNvPr id="30752" name="TextBox 55"/>
            <p:cNvSpPr txBox="1">
              <a:spLocks noChangeArrowheads="1"/>
            </p:cNvSpPr>
            <p:nvPr/>
          </p:nvSpPr>
          <p:spPr bwMode="auto">
            <a:xfrm>
              <a:off x="1759648" y="6675439"/>
              <a:ext cx="1405406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&lt;black=0, white=1&gt;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[0 0 1 0]</a:t>
              </a:r>
            </a:p>
          </p:txBody>
        </p:sp>
        <p:sp>
          <p:nvSpPr>
            <p:cNvPr id="30753" name="TextBox 56"/>
            <p:cNvSpPr txBox="1">
              <a:spLocks noChangeArrowheads="1"/>
            </p:cNvSpPr>
            <p:nvPr/>
          </p:nvSpPr>
          <p:spPr bwMode="auto">
            <a:xfrm>
              <a:off x="3141408" y="6675439"/>
              <a:ext cx="1405406" cy="46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&lt;black=1, white=1&gt;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= [1 0 0 0]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86562" y="1700819"/>
            <a:ext cx="8614080" cy="665350"/>
            <a:chOff x="315912" y="4313237"/>
            <a:chExt cx="9496425" cy="733425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15912" y="4313237"/>
              <a:ext cx="9496425" cy="733425"/>
              <a:chOff x="496887" y="4160837"/>
              <a:chExt cx="9496425" cy="733425"/>
            </a:xfrm>
          </p:grpSpPr>
          <p:pic>
            <p:nvPicPr>
              <p:cNvPr id="30731" name="Picture 22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8122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2" name="Picture 23" descr="eqr5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031287" y="4160837"/>
                <a:ext cx="9620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3" name="Picture 24" descr="eqr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40487" y="4160837"/>
                <a:ext cx="23050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4" name="Picture 25" descr="eqr3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78287" y="4160837"/>
                <a:ext cx="21431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5" name="Picture 27" descr="eqr2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49512" y="4160837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6" name="Picture 28" descr="eqr1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96887" y="4160837"/>
                <a:ext cx="15716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7" name="Picture 29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2976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8" name="Picture 30" descr="eqr6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830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30" name="Picture 31" descr="eqr7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54213" y="4484688"/>
              <a:ext cx="190500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5677920" y="2115583"/>
            <a:ext cx="62208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0" y="655683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Model: Object-Attribute Relations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idx="1"/>
          </p:nvPr>
        </p:nvSpPr>
        <p:spPr>
          <a:xfrm>
            <a:off x="456482" y="1604330"/>
            <a:ext cx="4115520" cy="452351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Reflects frequency of object being </a:t>
            </a:r>
            <a:r>
              <a:rPr lang="en-US" i="1" dirty="0" smtClean="0"/>
              <a:t>y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attribute being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</p:txBody>
      </p:sp>
      <p:sp>
        <p:nvSpPr>
          <p:cNvPr id="29702" name="Rectangle 14"/>
          <p:cNvSpPr>
            <a:spLocks noChangeArrowheads="1"/>
          </p:cNvSpPr>
          <p:nvPr/>
        </p:nvSpPr>
        <p:spPr bwMode="auto">
          <a:xfrm>
            <a:off x="8442720" y="1631692"/>
            <a:ext cx="483840" cy="553018"/>
          </a:xfrm>
          <a:prstGeom prst="rect">
            <a:avLst/>
          </a:prstGeom>
          <a:solidFill>
            <a:srgbClr val="002060">
              <a:alpha val="20000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562" y="1700819"/>
            <a:ext cx="8614080" cy="665350"/>
            <a:chOff x="315912" y="4313237"/>
            <a:chExt cx="9496425" cy="73342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15912" y="4313237"/>
              <a:ext cx="9496425" cy="733425"/>
              <a:chOff x="496887" y="4160837"/>
              <a:chExt cx="9496425" cy="733425"/>
            </a:xfrm>
          </p:grpSpPr>
          <p:pic>
            <p:nvPicPr>
              <p:cNvPr id="31762" name="Picture 22" descr="eqr6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8122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3" name="Picture 23" descr="eqr5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31287" y="4160837"/>
                <a:ext cx="9620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4" name="Picture 24" descr="eqr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0487" y="4160837"/>
                <a:ext cx="23050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5" name="Picture 25" descr="eqr3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78287" y="4160837"/>
                <a:ext cx="214312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6" name="Picture 27" descr="eqr2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49512" y="4160837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7" name="Picture 28" descr="eqr1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6887" y="4160837"/>
                <a:ext cx="15716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8" name="Picture 29" descr="eqr6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976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69" name="Picture 30" descr="eqr6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83012" y="4275137"/>
                <a:ext cx="190500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61" name="Picture 31" descr="eqr7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54213" y="4484688"/>
              <a:ext cx="190500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10240" y="3429000"/>
            <a:ext cx="3525120" cy="967782"/>
            <a:chOff x="2297112" y="6218237"/>
            <a:chExt cx="38862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297112" y="6218237"/>
              <a:ext cx="1905000" cy="1066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dirty="0">
                  <a:solidFill>
                    <a:srgbClr val="FFFFFF"/>
                  </a:solidFill>
                </a:rPr>
                <a:t>“Horse”</a:t>
              </a:r>
            </a:p>
          </p:txBody>
        </p:sp>
        <p:cxnSp>
          <p:nvCxnSpPr>
            <p:cNvPr id="31754" name="Straight Arrow Connector 18"/>
            <p:cNvCxnSpPr>
              <a:cxnSpLocks noChangeShapeType="1"/>
            </p:cNvCxnSpPr>
            <p:nvPr/>
          </p:nvCxnSpPr>
          <p:spPr bwMode="auto">
            <a:xfrm>
              <a:off x="4049712" y="6370637"/>
              <a:ext cx="8382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755" name="Straight Arrow Connector 19"/>
            <p:cNvCxnSpPr>
              <a:cxnSpLocks noChangeShapeType="1"/>
            </p:cNvCxnSpPr>
            <p:nvPr/>
          </p:nvCxnSpPr>
          <p:spPr bwMode="auto">
            <a:xfrm>
              <a:off x="4049712" y="6750049"/>
              <a:ext cx="8382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756" name="Straight Arrow Connector 20"/>
            <p:cNvCxnSpPr>
              <a:cxnSpLocks noChangeShapeType="1"/>
            </p:cNvCxnSpPr>
            <p:nvPr/>
          </p:nvCxnSpPr>
          <p:spPr bwMode="auto">
            <a:xfrm>
              <a:off x="4049712" y="7131049"/>
              <a:ext cx="838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Rectangle 21"/>
            <p:cNvSpPr/>
            <p:nvPr/>
          </p:nvSpPr>
          <p:spPr bwMode="auto">
            <a:xfrm>
              <a:off x="4887912" y="6218237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brown = 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887912" y="6599237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legs = 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87912" y="6980237"/>
              <a:ext cx="1295400" cy="3048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horns = 0</a:t>
              </a:r>
            </a:p>
          </p:txBody>
        </p:sp>
      </p:grpSp>
      <p:sp>
        <p:nvSpPr>
          <p:cNvPr id="31752" name="Rectangle 35"/>
          <p:cNvSpPr>
            <a:spLocks noChangeArrowheads="1"/>
          </p:cNvSpPr>
          <p:nvPr/>
        </p:nvSpPr>
        <p:spPr bwMode="auto">
          <a:xfrm>
            <a:off x="7958880" y="2115583"/>
            <a:ext cx="483840" cy="276509"/>
          </a:xfrm>
          <a:prstGeom prst="rect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0" y="655683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Object-Attribute Model: Testing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6481" y="1604330"/>
            <a:ext cx="8687520" cy="452351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Use linear programming to efficiently find best  attribute labels assignment, given an object label</a:t>
            </a:r>
          </a:p>
          <a:p>
            <a:endParaRPr lang="en-US" dirty="0" smtClean="0"/>
          </a:p>
        </p:txBody>
      </p:sp>
      <p:pic>
        <p:nvPicPr>
          <p:cNvPr id="3379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880" y="2599473"/>
            <a:ext cx="355824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1176" y="3681028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marL="311045" indent="-311045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900" kern="0" dirty="0">
                <a:solidFill>
                  <a:srgbClr val="000000"/>
                </a:solidFill>
              </a:rPr>
              <a:t>To predict the object label </a:t>
            </a:r>
            <a:r>
              <a:rPr lang="en-US" sz="2900" i="1" kern="0" dirty="0">
                <a:solidFill>
                  <a:srgbClr val="000000"/>
                </a:solidFill>
              </a:rPr>
              <a:t>y* </a:t>
            </a:r>
            <a:r>
              <a:rPr lang="en-US" sz="2900" kern="0" dirty="0">
                <a:solidFill>
                  <a:srgbClr val="000000"/>
                </a:solidFill>
              </a:rPr>
              <a:t>for image </a:t>
            </a:r>
            <a:r>
              <a:rPr lang="en-US" sz="2900" b="1" kern="0" dirty="0">
                <a:solidFill>
                  <a:srgbClr val="000000"/>
                </a:solidFill>
              </a:rPr>
              <a:t>x</a:t>
            </a:r>
            <a:r>
              <a:rPr lang="en-US" sz="2900" i="1" kern="0" dirty="0">
                <a:solidFill>
                  <a:srgbClr val="000000"/>
                </a:solidFill>
              </a:rPr>
              <a:t>:</a:t>
            </a:r>
          </a:p>
          <a:p>
            <a:pPr marL="311045" indent="-311045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900" i="1" kern="0" dirty="0">
              <a:solidFill>
                <a:srgbClr val="000000"/>
              </a:solidFill>
            </a:endParaRPr>
          </a:p>
          <a:p>
            <a:pPr marL="311045" indent="-311045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900" i="1" kern="0" dirty="0">
              <a:solidFill>
                <a:srgbClr val="000000"/>
              </a:solidFill>
            </a:endParaRPr>
          </a:p>
          <a:p>
            <a:pPr marL="311045" indent="-311045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900" i="1" kern="0" dirty="0">
              <a:solidFill>
                <a:srgbClr val="000000"/>
              </a:solidFill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296" y="4261409"/>
            <a:ext cx="2626560" cy="78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0" y="6556831"/>
            <a:ext cx="8469094" cy="30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1" tIns="42448" rIns="81631" bIns="42448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“A Discriminative Latent Model of Object Classes and Attributes” (Wang &amp; Mori, ECCV 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8" y="8620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Autofit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Soliciting visual rationales</a:t>
            </a:r>
            <a:endParaRPr lang="en-US" sz="38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504" y="94065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Annotation task</a:t>
            </a:r>
            <a:r>
              <a:rPr lang="en-US" dirty="0">
                <a:solidFill>
                  <a:prstClr val="black"/>
                </a:solidFill>
              </a:rPr>
              <a:t>:  I</a:t>
            </a:r>
            <a:r>
              <a:rPr lang="en-US" sz="2000" dirty="0">
                <a:solidFill>
                  <a:prstClr val="black"/>
                </a:solidFill>
              </a:rPr>
              <a:t>s her form good?  </a:t>
            </a:r>
            <a:r>
              <a:rPr lang="en-US" sz="2000" dirty="0">
                <a:solidFill>
                  <a:srgbClr val="00B050"/>
                </a:solidFill>
              </a:rPr>
              <a:t>How can you tell?</a:t>
            </a:r>
          </a:p>
        </p:txBody>
      </p:sp>
      <p:pic>
        <p:nvPicPr>
          <p:cNvPr id="65" name="Picture 64" descr="imagesCA9U48F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668" y="1412776"/>
            <a:ext cx="1584176" cy="2123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Oval 65"/>
          <p:cNvSpPr/>
          <p:nvPr/>
        </p:nvSpPr>
        <p:spPr bwMode="auto">
          <a:xfrm rot="3584018">
            <a:off x="1728631" y="1839644"/>
            <a:ext cx="430151" cy="33439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 rot="5609095">
            <a:off x="2029456" y="2671835"/>
            <a:ext cx="745332" cy="33439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5328084" y="1880828"/>
            <a:ext cx="2628292" cy="1077218"/>
            <a:chOff x="2267744" y="2312876"/>
            <a:chExt cx="2628292" cy="1077218"/>
          </a:xfrm>
        </p:grpSpPr>
        <p:sp>
          <p:nvSpPr>
            <p:cNvPr id="68" name="TextBox 67"/>
            <p:cNvSpPr txBox="1"/>
            <p:nvPr/>
          </p:nvSpPr>
          <p:spPr>
            <a:xfrm>
              <a:off x="2375756" y="2312876"/>
              <a:ext cx="2520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pointed toes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balanced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falling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knee angled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274600" y="2420888"/>
              <a:ext cx="137160" cy="1371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67744" y="2652062"/>
              <a:ext cx="137160" cy="1371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267744" y="2895796"/>
              <a:ext cx="137160" cy="1371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267744" y="3135426"/>
              <a:ext cx="137160" cy="1371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pic>
        <p:nvPicPr>
          <p:cNvPr id="74" name="Picture 73" descr="check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913930"/>
            <a:ext cx="252025" cy="220176"/>
          </a:xfrm>
          <a:prstGeom prst="rect">
            <a:avLst/>
          </a:prstGeom>
        </p:spPr>
      </p:pic>
      <p:pic>
        <p:nvPicPr>
          <p:cNvPr id="75" name="Picture 74" descr="check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3" y="2129954"/>
            <a:ext cx="252025" cy="220176"/>
          </a:xfrm>
          <a:prstGeom prst="rect">
            <a:avLst/>
          </a:prstGeom>
        </p:spPr>
      </p:pic>
      <p:pic>
        <p:nvPicPr>
          <p:cNvPr id="76" name="Picture 75" descr="imagesCA9U48FM.jp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215281"/>
            <a:ext cx="1584176" cy="2123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7" name="Rectangle 76"/>
          <p:cNvSpPr/>
          <p:nvPr/>
        </p:nvSpPr>
        <p:spPr bwMode="auto">
          <a:xfrm>
            <a:off x="431540" y="4395301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83940" y="4971365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36340" y="5619437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87624" y="5943473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55676" y="5547429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808076" y="4971365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151620" y="4503313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295636" y="4719337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503548" y="5763453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1331640" y="6195501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1115616" y="6159497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1268016" y="5583433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1367644" y="4971365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899592" y="5151385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755576" y="4395301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1763688" y="4395301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91580" y="4755341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19572" y="4827349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55576" y="5475421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295636" y="5727449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691680" y="5879849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655676" y="5187389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808076" y="4611325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115616" y="4359297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" name="Picture 101" descr="imagesCA9U48FM.jp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7764" y="4216394"/>
            <a:ext cx="1584176" cy="2123123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03" name="Rectangle 102"/>
          <p:cNvSpPr/>
          <p:nvPr/>
        </p:nvSpPr>
        <p:spPr bwMode="auto">
          <a:xfrm>
            <a:off x="2483768" y="4396414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636168" y="4972478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788568" y="5620550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3707904" y="5548542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3860304" y="4972478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3203848" y="4504426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347864" y="4720450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2555776" y="5764566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3383868" y="6196614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3167844" y="6160610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3419872" y="4972478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2951820" y="5152498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2807804" y="4396414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3815916" y="4396414"/>
            <a:ext cx="72008" cy="7200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807804" y="5476534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743908" y="5880962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3707904" y="5188502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860304" y="4612438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3167844" y="4360410"/>
            <a:ext cx="72008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 rot="3584018">
            <a:off x="577287" y="4642150"/>
            <a:ext cx="430151" cy="33439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 rot="5609095">
            <a:off x="878112" y="5474341"/>
            <a:ext cx="745332" cy="33439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 rot="3584018">
            <a:off x="2664851" y="4642150"/>
            <a:ext cx="430151" cy="334395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 rot="5609095">
            <a:off x="2965676" y="5474341"/>
            <a:ext cx="745332" cy="334395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3" name="Group 172"/>
          <p:cNvGrpSpPr/>
          <p:nvPr/>
        </p:nvGrpSpPr>
        <p:grpSpPr>
          <a:xfrm>
            <a:off x="4860032" y="4314001"/>
            <a:ext cx="2556284" cy="2050487"/>
            <a:chOff x="4716016" y="3934797"/>
            <a:chExt cx="2556284" cy="2050487"/>
          </a:xfrm>
        </p:grpSpPr>
        <p:sp>
          <p:nvSpPr>
            <p:cNvPr id="148" name="TextBox 147"/>
            <p:cNvSpPr txBox="1"/>
            <p:nvPr/>
          </p:nvSpPr>
          <p:spPr>
            <a:xfrm>
              <a:off x="5688124" y="4179277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falling</a:t>
              </a:r>
            </a:p>
          </p:txBody>
        </p:sp>
        <p:grpSp>
          <p:nvGrpSpPr>
            <p:cNvPr id="4" name="Group 171"/>
            <p:cNvGrpSpPr/>
            <p:nvPr/>
          </p:nvGrpSpPr>
          <p:grpSpPr>
            <a:xfrm>
              <a:off x="4716016" y="3934797"/>
              <a:ext cx="1872208" cy="2050487"/>
              <a:chOff x="4716016" y="3933056"/>
              <a:chExt cx="1872208" cy="2050487"/>
            </a:xfrm>
          </p:grpSpPr>
          <p:grpSp>
            <p:nvGrpSpPr>
              <p:cNvPr id="5" name="Group 143"/>
              <p:cNvGrpSpPr/>
              <p:nvPr/>
            </p:nvGrpSpPr>
            <p:grpSpPr>
              <a:xfrm>
                <a:off x="4824028" y="4107269"/>
                <a:ext cx="1116124" cy="1728192"/>
                <a:chOff x="5975362" y="1952836"/>
                <a:chExt cx="1116124" cy="1728192"/>
              </a:xfrm>
            </p:grpSpPr>
            <p:cxnSp>
              <p:nvCxnSpPr>
                <p:cNvPr id="132" name="Straight Arrow Connector 131"/>
                <p:cNvCxnSpPr/>
                <p:nvPr/>
              </p:nvCxnSpPr>
              <p:spPr bwMode="auto">
                <a:xfrm flipV="1">
                  <a:off x="5976156" y="3032956"/>
                  <a:ext cx="1115330" cy="3600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4" name="Straight Arrow Connector 133"/>
                <p:cNvCxnSpPr/>
                <p:nvPr/>
              </p:nvCxnSpPr>
              <p:spPr bwMode="auto">
                <a:xfrm rot="5400000" flipH="1" flipV="1">
                  <a:off x="5935960" y="2137048"/>
                  <a:ext cx="980492" cy="900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6" name="Straight Arrow Connector 135"/>
                <p:cNvCxnSpPr/>
                <p:nvPr/>
              </p:nvCxnSpPr>
              <p:spPr bwMode="auto">
                <a:xfrm>
                  <a:off x="5976156" y="3068960"/>
                  <a:ext cx="1080120" cy="6120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0" name="Straight Arrow Connector 139"/>
                <p:cNvCxnSpPr/>
                <p:nvPr/>
              </p:nvCxnSpPr>
              <p:spPr bwMode="auto">
                <a:xfrm rot="5400000" flipH="1" flipV="1">
                  <a:off x="5418094" y="2510104"/>
                  <a:ext cx="1116124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47" name="TextBox 146"/>
              <p:cNvSpPr txBox="1"/>
              <p:nvPr/>
            </p:nvSpPr>
            <p:spPr>
              <a:xfrm>
                <a:off x="5724128" y="5043373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pointed toes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904148" y="5583433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knee angled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716016" y="3933056"/>
                <a:ext cx="15841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</a:rPr>
                  <a:t>balanced</a:t>
                </a: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5544108" y="4683333"/>
                <a:ext cx="108012" cy="10801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7" name="Group 152"/>
          <p:cNvGrpSpPr/>
          <p:nvPr/>
        </p:nvGrpSpPr>
        <p:grpSpPr>
          <a:xfrm>
            <a:off x="7020272" y="4488214"/>
            <a:ext cx="1116124" cy="1728192"/>
            <a:chOff x="5975362" y="1952836"/>
            <a:chExt cx="1116124" cy="1728192"/>
          </a:xfrm>
        </p:grpSpPr>
        <p:cxnSp>
          <p:nvCxnSpPr>
            <p:cNvPr id="154" name="Straight Arrow Connector 153"/>
            <p:cNvCxnSpPr/>
            <p:nvPr/>
          </p:nvCxnSpPr>
          <p:spPr bwMode="auto">
            <a:xfrm flipV="1">
              <a:off x="5976156" y="3032956"/>
              <a:ext cx="1115330" cy="36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 bwMode="auto">
            <a:xfrm rot="5400000" flipH="1" flipV="1">
              <a:off x="5935960" y="2137048"/>
              <a:ext cx="980492" cy="900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 bwMode="auto">
            <a:xfrm>
              <a:off x="5976156" y="3068960"/>
              <a:ext cx="1080120" cy="6120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 rot="5400000" flipH="1" flipV="1">
              <a:off x="5418094" y="2510104"/>
              <a:ext cx="111612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8" name="TextBox 157"/>
          <p:cNvSpPr txBox="1"/>
          <p:nvPr/>
        </p:nvSpPr>
        <p:spPr>
          <a:xfrm>
            <a:off x="7920372" y="542431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prstClr val="black"/>
                </a:solidFill>
              </a:rPr>
              <a:t>pointed toes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100392" y="596437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prstClr val="black"/>
                </a:solidFill>
              </a:rPr>
              <a:t>knee angled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912260" y="431400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prstClr val="black"/>
                </a:solidFill>
              </a:rPr>
              <a:t>balanced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7740352" y="5064278"/>
            <a:ext cx="108012" cy="1080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2" name="Right Arrow 161"/>
          <p:cNvSpPr/>
          <p:nvPr/>
        </p:nvSpPr>
        <p:spPr bwMode="auto">
          <a:xfrm>
            <a:off x="2123728" y="5223393"/>
            <a:ext cx="216024" cy="18002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3" name="Right Arrow 162"/>
          <p:cNvSpPr/>
          <p:nvPr/>
        </p:nvSpPr>
        <p:spPr bwMode="auto">
          <a:xfrm>
            <a:off x="6588224" y="5070085"/>
            <a:ext cx="216024" cy="18002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159732" y="635635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Synthetic contrast example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696236" y="632848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33CC"/>
                </a:solidFill>
              </a:rPr>
              <a:t>Synthetic contrast example</a:t>
            </a:r>
          </a:p>
        </p:txBody>
      </p:sp>
      <p:sp>
        <p:nvSpPr>
          <p:cNvPr id="166" name="Oval 165"/>
          <p:cNvSpPr/>
          <p:nvPr/>
        </p:nvSpPr>
        <p:spPr bwMode="auto">
          <a:xfrm>
            <a:off x="7452320" y="5286109"/>
            <a:ext cx="108012" cy="108012"/>
          </a:xfrm>
          <a:prstGeom prst="ellipse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68" name="Straight Arrow Connector 167"/>
          <p:cNvCxnSpPr>
            <a:stCxn id="161" idx="3"/>
            <a:endCxn id="166" idx="7"/>
          </p:cNvCxnSpPr>
          <p:nvPr/>
        </p:nvCxnSpPr>
        <p:spPr bwMode="auto">
          <a:xfrm rot="5400000">
            <a:off x="7577615" y="5123371"/>
            <a:ext cx="145455" cy="21165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395536" y="362992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Spatial rationale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644008" y="3645024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Attribute rationale</a:t>
            </a:r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4499992" y="1484784"/>
            <a:ext cx="0" cy="51485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-72516" y="6623774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Annotator Rationales for Visual Recognition. J. </a:t>
            </a: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Donahue and K. Grauman</a:t>
            </a:r>
            <a:r>
              <a:rPr lang="en-US" sz="105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ICCV 2011]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ransition advTm="120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9" grpId="1" animBg="1"/>
      <p:bldP spid="130" grpId="0" animBg="1"/>
      <p:bldP spid="130" grpId="1" animBg="1"/>
      <p:bldP spid="158" grpId="0"/>
      <p:bldP spid="159" grpId="0"/>
      <p:bldP spid="160" grpId="0"/>
      <p:bldP spid="161" grpId="0" animBg="1"/>
      <p:bldP spid="162" grpId="0" animBg="1"/>
      <p:bldP spid="163" grpId="0" animBg="1"/>
      <p:bldP spid="164" grpId="0"/>
      <p:bldP spid="165" grpId="0"/>
      <p:bldP spid="166" grpId="0" animBg="1"/>
      <p:bldP spid="194" grpId="0"/>
      <p:bldP spid="1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Left Brace 34"/>
          <p:cNvSpPr>
            <a:spLocks/>
          </p:cNvSpPr>
          <p:nvPr/>
        </p:nvSpPr>
        <p:spPr bwMode="auto">
          <a:xfrm>
            <a:off x="2636640" y="1304764"/>
            <a:ext cx="483840" cy="5076564"/>
          </a:xfrm>
          <a:prstGeom prst="leftBrace">
            <a:avLst>
              <a:gd name="adj1" fmla="val 8333"/>
              <a:gd name="adj2" fmla="val 5494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97440" y="1549590"/>
            <a:ext cx="2822400" cy="1663374"/>
            <a:chOff x="228600" y="228600"/>
            <a:chExt cx="4267200" cy="2514600"/>
          </a:xfrm>
        </p:grpSpPr>
        <p:pic>
          <p:nvPicPr>
            <p:cNvPr id="37943" name="Picture 2" descr="C:\Users\Adriana Kovashka\Documents\Grad School\Computer Vision\attributes\AwA-images\JPEGImages\giant+panda\giant+panda_00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28601"/>
              <a:ext cx="1337680" cy="1219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6" name="Picture 3" descr="C:\Users\Adriana Kovashka\Documents\Grad School\Computer Vision\attributes\AwA-images\JPEGImages\dalmatian\dalmatian_0015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276600" y="228600"/>
              <a:ext cx="1219200" cy="1219200"/>
            </a:xfrm>
            <a:prstGeom prst="rect">
              <a:avLst/>
            </a:prstGeom>
            <a:noFill/>
            <a:ln w="25400">
              <a:noFill/>
            </a:ln>
          </p:spPr>
        </p:pic>
        <p:pic>
          <p:nvPicPr>
            <p:cNvPr id="67" name="Picture 5" descr="C:\Users\Adriana Kovashka\Documents\Grad School\Computer Vision\attributes\AwA-images\JPEGImages\cow\cow_003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28600" y="1524000"/>
              <a:ext cx="1625600" cy="1219200"/>
            </a:xfrm>
            <a:prstGeom prst="rect">
              <a:avLst/>
            </a:prstGeom>
            <a:noFill/>
            <a:ln w="25400">
              <a:noFill/>
            </a:ln>
          </p:spPr>
        </p:pic>
        <p:pic>
          <p:nvPicPr>
            <p:cNvPr id="68" name="Picture 6" descr="C:\Users\Adriana Kovashka\Documents\Grad School\Computer Vision\attributes\AwA-images\JPEGImages\hippopotamus\hippopotamus_0026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929384" y="1524000"/>
              <a:ext cx="813816" cy="1219200"/>
            </a:xfrm>
            <a:prstGeom prst="rect">
              <a:avLst/>
            </a:prstGeom>
            <a:noFill/>
            <a:ln w="25400">
              <a:noFill/>
            </a:ln>
          </p:spPr>
        </p:pic>
        <p:pic>
          <p:nvPicPr>
            <p:cNvPr id="37947" name="Picture 7" descr="C:\Users\Adriana Kovashka\Documents\Grad School\Computer Vision\attributes\AwA-images\JPEGImages\polar+bear\polar+bear_001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000" y="228600"/>
              <a:ext cx="1625600" cy="1219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70" name="Picture 8" descr="C:\Users\Adriana Kovashka\Documents\Grad School\Computer Vision\attributes\AwA-images\JPEGImages\zebra\zebra_0004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819400" y="1524000"/>
              <a:ext cx="1625600" cy="1219200"/>
            </a:xfrm>
            <a:prstGeom prst="rect">
              <a:avLst/>
            </a:prstGeom>
            <a:noFill/>
            <a:ln w="25400">
              <a:noFill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83040" y="3427547"/>
            <a:ext cx="2822400" cy="1663374"/>
            <a:chOff x="228600" y="3276600"/>
            <a:chExt cx="4267200" cy="2514600"/>
          </a:xfrm>
        </p:grpSpPr>
        <p:pic>
          <p:nvPicPr>
            <p:cNvPr id="37937" name="Picture 2" descr="C:\Users\Adriana Kovashka\Documents\Grad School\Computer Vision\attributes\AwA-images\JPEGImages\giant+panda\giant+panda_001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3276601"/>
              <a:ext cx="133768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8" name="Picture 3" descr="C:\Users\Adriana Kovashka\Documents\Grad School\Computer Vision\attributes\AwA-images\JPEGImages\dalmatian\dalmatian_00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32766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 descr="C:\Users\Adriana Kovashka\Documents\Grad School\Computer Vision\attributes\AwA-images\JPEGImages\cow\cow_003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28600" y="4572000"/>
              <a:ext cx="16256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" descr="C:\Users\Adriana Kovashka\Documents\Grad School\Computer Vision\attributes\AwA-images\JPEGImages\hippopotamus\hippopotamus_0026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929384" y="4572000"/>
              <a:ext cx="813816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41" name="Picture 7" descr="C:\Users\Adriana Kovashka\Documents\Grad School\Computer Vision\attributes\AwA-images\JPEGImages\polar+bear\polar+bear_001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00200" y="3276600"/>
              <a:ext cx="1625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2" name="Picture 8" descr="C:\Users\Adriana Kovashka\Documents\Grad School\Computer Vision\attributes\AwA-images\JPEGImages\zebra\zebra_000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9400" y="4572000"/>
              <a:ext cx="1625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120480" y="1595675"/>
            <a:ext cx="1415520" cy="1649382"/>
            <a:chOff x="3440307" y="2423500"/>
            <a:chExt cx="1559662" cy="1818747"/>
          </a:xfrm>
        </p:grpSpPr>
        <p:pic>
          <p:nvPicPr>
            <p:cNvPr id="37935" name="Picture 9" descr="C:\Users\Adriana Kovashka\Documents\Grad School\Computer Vision\attributes\AwA-images\JPEGImages\giant+panda\giant+panda_002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80308" y="2423500"/>
              <a:ext cx="1407756" cy="105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6" name="TextBox 20"/>
            <p:cNvSpPr txBox="1">
              <a:spLocks noChangeArrowheads="1"/>
            </p:cNvSpPr>
            <p:nvPr/>
          </p:nvSpPr>
          <p:spPr bwMode="auto">
            <a:xfrm>
              <a:off x="3440307" y="3572254"/>
              <a:ext cx="1559662" cy="66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What is this </a:t>
              </a:r>
              <a:r>
                <a:rPr lang="en-US" b="1" dirty="0">
                  <a:solidFill>
                    <a:srgbClr val="000000"/>
                  </a:solidFill>
                </a:rPr>
                <a:t>object</a:t>
              </a:r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982240" y="3452026"/>
            <a:ext cx="1658880" cy="1899649"/>
            <a:chOff x="3287912" y="4470386"/>
            <a:chExt cx="1828746" cy="2094081"/>
          </a:xfrm>
        </p:grpSpPr>
        <p:pic>
          <p:nvPicPr>
            <p:cNvPr id="37933" name="Picture 9" descr="C:\Users\Adriana Kovashka\Documents\Grad School\Computer Vision\attributes\AwA-images\JPEGImages\giant+panda\giant+panda_0023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80308" y="4470386"/>
              <a:ext cx="1407756" cy="105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4" name="TextBox 21"/>
            <p:cNvSpPr txBox="1">
              <a:spLocks noChangeArrowheads="1"/>
            </p:cNvSpPr>
            <p:nvPr/>
          </p:nvSpPr>
          <p:spPr bwMode="auto">
            <a:xfrm>
              <a:off x="3287912" y="5610672"/>
              <a:ext cx="1828746" cy="95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dirty="0">
                  <a:solidFill>
                    <a:srgbClr val="000000"/>
                  </a:solidFill>
                </a:rPr>
                <a:t>Does this object have </a:t>
              </a:r>
              <a:r>
                <a:rPr lang="en-US" b="1" dirty="0">
                  <a:solidFill>
                    <a:srgbClr val="000000"/>
                  </a:solidFill>
                </a:rPr>
                <a:t>spots</a:t>
              </a:r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4897442" y="1512145"/>
            <a:ext cx="907200" cy="80648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855042" y="1512145"/>
            <a:ext cx="1058400" cy="80648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90240" y="3427546"/>
            <a:ext cx="1058400" cy="80648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96640" y="4284437"/>
            <a:ext cx="1058400" cy="806485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899040" y="3427546"/>
            <a:ext cx="806400" cy="806485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883040" y="3427546"/>
            <a:ext cx="856800" cy="806485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20480" y="3287852"/>
            <a:ext cx="4561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907041" y="2016201"/>
            <a:ext cx="1090080" cy="521681"/>
            <a:chOff x="8716963" y="2887753"/>
            <a:chExt cx="1202050" cy="57445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8716963" y="3030478"/>
              <a:ext cx="166730" cy="1665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7932" name="TextBox 33"/>
            <p:cNvSpPr txBox="1">
              <a:spLocks noChangeArrowheads="1"/>
            </p:cNvSpPr>
            <p:nvPr/>
          </p:nvSpPr>
          <p:spPr bwMode="auto">
            <a:xfrm>
              <a:off x="8735849" y="2887753"/>
              <a:ext cx="1183164" cy="57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>
                  <a:solidFill>
                    <a:srgbClr val="000000"/>
                  </a:solidFill>
                </a:rPr>
                <a:t>object classifiers</a:t>
              </a:r>
            </a:p>
          </p:txBody>
        </p:sp>
      </p:grpSp>
      <p:sp>
        <p:nvSpPr>
          <p:cNvPr id="37917" name="TextBox 34"/>
          <p:cNvSpPr txBox="1">
            <a:spLocks noChangeArrowheads="1"/>
          </p:cNvSpPr>
          <p:nvPr/>
        </p:nvSpPr>
        <p:spPr bwMode="auto">
          <a:xfrm>
            <a:off x="2780642" y="5524676"/>
            <a:ext cx="2001600" cy="8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i="1" dirty="0">
                <a:solidFill>
                  <a:srgbClr val="000000"/>
                </a:solidFill>
              </a:rPr>
              <a:t>Two possible queries on an unlabeled image</a:t>
            </a:r>
          </a:p>
        </p:txBody>
      </p:sp>
      <p:sp>
        <p:nvSpPr>
          <p:cNvPr id="37918" name="TextBox 35"/>
          <p:cNvSpPr txBox="1">
            <a:spLocks noChangeArrowheads="1"/>
          </p:cNvSpPr>
          <p:nvPr/>
        </p:nvSpPr>
        <p:spPr bwMode="auto">
          <a:xfrm>
            <a:off x="4983841" y="5517232"/>
            <a:ext cx="2564640" cy="8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i="1" dirty="0">
                <a:solidFill>
                  <a:srgbClr val="000000"/>
                </a:solidFill>
              </a:rPr>
              <a:t>Model components most influenced by potential responses</a:t>
            </a:r>
          </a:p>
        </p:txBody>
      </p:sp>
      <p:sp>
        <p:nvSpPr>
          <p:cNvPr id="53" name="Right Arrow 52"/>
          <p:cNvSpPr/>
          <p:nvPr/>
        </p:nvSpPr>
        <p:spPr bwMode="auto">
          <a:xfrm>
            <a:off x="4502882" y="2134292"/>
            <a:ext cx="296640" cy="29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4502882" y="4049693"/>
            <a:ext cx="296640" cy="29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907041" y="2886053"/>
            <a:ext cx="1113120" cy="521681"/>
            <a:chOff x="8716963" y="3846363"/>
            <a:chExt cx="1227520" cy="57445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8716963" y="3989088"/>
              <a:ext cx="166739" cy="1665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7930" name="TextBox 38"/>
            <p:cNvSpPr txBox="1">
              <a:spLocks noChangeArrowheads="1"/>
            </p:cNvSpPr>
            <p:nvPr/>
          </p:nvSpPr>
          <p:spPr bwMode="auto">
            <a:xfrm>
              <a:off x="8717327" y="3846363"/>
              <a:ext cx="1227156" cy="57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>
                  <a:solidFill>
                    <a:srgbClr val="000000"/>
                  </a:solidFill>
                </a:rPr>
                <a:t>attribute classifiers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7856642" y="3629172"/>
            <a:ext cx="1277280" cy="521681"/>
            <a:chOff x="8661757" y="4666043"/>
            <a:chExt cx="1407756" cy="57445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717306" y="4818283"/>
              <a:ext cx="166645" cy="1665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7928" name="TextBox 39"/>
            <p:cNvSpPr txBox="1">
              <a:spLocks noChangeArrowheads="1"/>
            </p:cNvSpPr>
            <p:nvPr/>
          </p:nvSpPr>
          <p:spPr bwMode="auto">
            <a:xfrm>
              <a:off x="8661757" y="4666043"/>
              <a:ext cx="1407756" cy="57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>
                  <a:solidFill>
                    <a:srgbClr val="000000"/>
                  </a:solidFill>
                </a:rPr>
                <a:t>attribute relations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7892640" y="4385251"/>
            <a:ext cx="1173600" cy="745838"/>
            <a:chOff x="8701118" y="5499617"/>
            <a:chExt cx="1294302" cy="821934"/>
          </a:xfrm>
        </p:grpSpPr>
        <p:sp>
          <p:nvSpPr>
            <p:cNvPr id="49" name="Rectangle 48"/>
            <p:cNvSpPr/>
            <p:nvPr/>
          </p:nvSpPr>
          <p:spPr bwMode="auto">
            <a:xfrm>
              <a:off x="8716999" y="5777358"/>
              <a:ext cx="166750" cy="1666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7926" name="TextBox 40"/>
            <p:cNvSpPr txBox="1">
              <a:spLocks noChangeArrowheads="1"/>
            </p:cNvSpPr>
            <p:nvPr/>
          </p:nvSpPr>
          <p:spPr bwMode="auto">
            <a:xfrm>
              <a:off x="8701118" y="5499617"/>
              <a:ext cx="1294302" cy="82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>
                  <a:solidFill>
                    <a:srgbClr val="000000"/>
                  </a:solidFill>
                </a:rPr>
                <a:t>attribute-object relations</a:t>
              </a:r>
            </a:p>
          </p:txBody>
        </p:sp>
      </p:grpSp>
      <p:sp>
        <p:nvSpPr>
          <p:cNvPr id="58" name="Right Brace 57"/>
          <p:cNvSpPr/>
          <p:nvPr/>
        </p:nvSpPr>
        <p:spPr bwMode="auto">
          <a:xfrm>
            <a:off x="7768801" y="1512147"/>
            <a:ext cx="174240" cy="35787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62"/>
          <p:cNvGrpSpPr>
            <a:grpSpLocks noChangeAspect="1"/>
          </p:cNvGrpSpPr>
          <p:nvPr/>
        </p:nvGrpSpPr>
        <p:grpSpPr>
          <a:xfrm>
            <a:off x="214030" y="3094080"/>
            <a:ext cx="2625897" cy="1855719"/>
            <a:chOff x="1324494" y="1738553"/>
            <a:chExt cx="4399634" cy="3109217"/>
          </a:xfrm>
        </p:grpSpPr>
        <p:sp>
          <p:nvSpPr>
            <p:cNvPr id="64" name="Right Arrow 63"/>
            <p:cNvSpPr/>
            <p:nvPr/>
          </p:nvSpPr>
          <p:spPr bwMode="auto">
            <a:xfrm rot="5400000">
              <a:off x="1781690" y="3052699"/>
              <a:ext cx="540060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66"/>
            <p:cNvGrpSpPr/>
            <p:nvPr/>
          </p:nvGrpSpPr>
          <p:grpSpPr>
            <a:xfrm>
              <a:off x="4139952" y="1882569"/>
              <a:ext cx="1584176" cy="1027500"/>
              <a:chOff x="5040052" y="1412776"/>
              <a:chExt cx="1584176" cy="1027500"/>
            </a:xfrm>
          </p:grpSpPr>
          <p:pic>
            <p:nvPicPr>
              <p:cNvPr id="99" name="Picture 4" descr="http://img.printfection.com/14/16337/e65Gt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b="21603"/>
              <a:stretch>
                <a:fillRect/>
              </a:stretch>
            </p:blipFill>
            <p:spPr bwMode="auto">
              <a:xfrm>
                <a:off x="5328084" y="1412776"/>
                <a:ext cx="698412" cy="6840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5040052" y="2060847"/>
                <a:ext cx="1584176" cy="379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Annotator</a:t>
                </a: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3995936" y="3502749"/>
              <a:ext cx="1493121" cy="1332148"/>
              <a:chOff x="4896036" y="3032956"/>
              <a:chExt cx="1493121" cy="133214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4932039" y="3465005"/>
                <a:ext cx="1457118" cy="721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Unlabeled data</a:t>
                </a:r>
              </a:p>
            </p:txBody>
          </p:sp>
          <p:sp>
            <p:nvSpPr>
              <p:cNvPr id="98" name="Can 97"/>
              <p:cNvSpPr/>
              <p:nvPr/>
            </p:nvSpPr>
            <p:spPr bwMode="auto">
              <a:xfrm>
                <a:off x="4896036" y="3032956"/>
                <a:ext cx="1440160" cy="1332148"/>
              </a:xfrm>
              <a:prstGeom prst="can">
                <a:avLst>
                  <a:gd name="adj" fmla="val 18287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>
              <a:off x="1331640" y="1738553"/>
              <a:ext cx="1440160" cy="1332148"/>
              <a:chOff x="2231740" y="1268760"/>
              <a:chExt cx="1440160" cy="1332148"/>
            </a:xfrm>
          </p:grpSpPr>
          <p:sp>
            <p:nvSpPr>
              <p:cNvPr id="95" name="Can 94"/>
              <p:cNvSpPr/>
              <p:nvPr/>
            </p:nvSpPr>
            <p:spPr bwMode="auto">
              <a:xfrm>
                <a:off x="2231740" y="1268760"/>
                <a:ext cx="1440160" cy="1332148"/>
              </a:xfrm>
              <a:prstGeom prst="can">
                <a:avLst>
                  <a:gd name="adj" fmla="val 18287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339751" y="1700809"/>
                <a:ext cx="1260139" cy="6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Labeled data</a:t>
                </a:r>
              </a:p>
            </p:txBody>
          </p:sp>
        </p:grpSp>
        <p:sp>
          <p:nvSpPr>
            <p:cNvPr id="72" name="Right Arrow 71"/>
            <p:cNvSpPr/>
            <p:nvPr/>
          </p:nvSpPr>
          <p:spPr bwMode="auto">
            <a:xfrm>
              <a:off x="3023828" y="3970801"/>
              <a:ext cx="792088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 bwMode="auto">
            <a:xfrm flipH="1">
              <a:off x="3023828" y="2134597"/>
              <a:ext cx="792088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 bwMode="auto">
            <a:xfrm rot="5400000" flipH="1">
              <a:off x="4481990" y="3052699"/>
              <a:ext cx="468052" cy="36004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68"/>
            <p:cNvGrpSpPr/>
            <p:nvPr/>
          </p:nvGrpSpPr>
          <p:grpSpPr>
            <a:xfrm>
              <a:off x="1324494" y="3502749"/>
              <a:ext cx="1516264" cy="1345021"/>
              <a:chOff x="2224594" y="3032956"/>
              <a:chExt cx="1516264" cy="1345021"/>
            </a:xfrm>
          </p:grpSpPr>
          <p:grpSp>
            <p:nvGrpSpPr>
              <p:cNvPr id="15" name="Group 43"/>
              <p:cNvGrpSpPr/>
              <p:nvPr/>
            </p:nvGrpSpPr>
            <p:grpSpPr>
              <a:xfrm>
                <a:off x="2267744" y="3032956"/>
                <a:ext cx="1404156" cy="1332148"/>
                <a:chOff x="2267744" y="2996952"/>
                <a:chExt cx="1404156" cy="1385434"/>
              </a:xfrm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2267744" y="2996952"/>
                  <a:ext cx="1404156" cy="138543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u="sng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" name="Group 23"/>
                <p:cNvGrpSpPr>
                  <a:grpSpLocks noChangeAspect="1"/>
                </p:cNvGrpSpPr>
                <p:nvPr/>
              </p:nvGrpSpPr>
              <p:grpSpPr>
                <a:xfrm>
                  <a:off x="2483768" y="3104964"/>
                  <a:ext cx="976584" cy="720079"/>
                  <a:chOff x="5471567" y="3392996"/>
                  <a:chExt cx="3027412" cy="2232248"/>
                </a:xfrm>
              </p:grpSpPr>
              <p:sp>
                <p:nvSpPr>
                  <p:cNvPr id="8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6120172" y="3392996"/>
                    <a:ext cx="1548172" cy="22322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471567" y="4725727"/>
                    <a:ext cx="182562" cy="18256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696236" y="5301208"/>
                    <a:ext cx="182563" cy="18256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925463" y="4070391"/>
                    <a:ext cx="182562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524204" y="3536690"/>
                    <a:ext cx="182563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846467" y="4005002"/>
                    <a:ext cx="182562" cy="182563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831929" y="5228965"/>
                    <a:ext cx="182563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329078" y="4656568"/>
                    <a:ext cx="182562" cy="18256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487692" y="4112952"/>
                    <a:ext cx="182562" cy="182563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7539922" y="4867014"/>
                    <a:ext cx="182564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6416" y="4365104"/>
                    <a:ext cx="182563" cy="1825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7074801" y="4036362"/>
                    <a:ext cx="182565" cy="18256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925462" y="4545124"/>
                    <a:ext cx="182564" cy="1825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6673087" y="3505330"/>
                    <a:ext cx="182562" cy="182564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u="sng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2224594" y="3753035"/>
                <a:ext cx="1516264" cy="6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Current model</a:t>
                </a:r>
              </a:p>
            </p:txBody>
          </p:sp>
        </p:grpSp>
        <p:sp>
          <p:nvSpPr>
            <p:cNvPr id="76" name="Oval 75"/>
            <p:cNvSpPr/>
            <p:nvPr/>
          </p:nvSpPr>
          <p:spPr bwMode="auto">
            <a:xfrm>
              <a:off x="1979713" y="4006805"/>
              <a:ext cx="72008" cy="72008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333399"/>
                </a:solidFill>
              </a:endParaRP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0436" y="90716"/>
            <a:ext cx="89760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11045" indent="-311045"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en-US" sz="3800" kern="0" dirty="0">
                <a:solidFill>
                  <a:srgbClr val="000000"/>
                </a:solidFill>
              </a:rPr>
              <a:t>Active learning with objects and attributes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Kristen Grauman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7917" grpId="0"/>
      <p:bldP spid="37918" grpId="0"/>
      <p:bldP spid="53" grpId="0" animBg="1"/>
      <p:bldP spid="54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4800" y="1360957"/>
            <a:ext cx="8501760" cy="4444307"/>
          </a:xfrm>
        </p:spPr>
        <p:txBody>
          <a:bodyPr tIns="0"/>
          <a:lstStyle/>
          <a:p>
            <a:pPr eaLnBrk="1">
              <a:buFont typeface="Arial" charset="0"/>
              <a:buChar char="•"/>
            </a:pPr>
            <a:r>
              <a:rPr lang="en-US" sz="2800" b="1" dirty="0" smtClean="0"/>
              <a:t>Object</a:t>
            </a:r>
            <a:r>
              <a:rPr lang="en-US" sz="2800" dirty="0" smtClean="0"/>
              <a:t> </a:t>
            </a:r>
            <a:r>
              <a:rPr lang="en-US" sz="2800" b="1" dirty="0" smtClean="0"/>
              <a:t>class</a:t>
            </a:r>
            <a:r>
              <a:rPr lang="en-US" sz="2800" dirty="0" smtClean="0"/>
              <a:t> entropy on labeled + unlabeled sets</a:t>
            </a:r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eaLnBrk="1">
              <a:buFont typeface="Arial" charset="0"/>
              <a:buChar char="•"/>
            </a:pPr>
            <a:endParaRPr lang="en-US" sz="2800" dirty="0" smtClean="0"/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Seek maximum entropy reduction (min expected </a:t>
            </a:r>
            <a:r>
              <a:rPr lang="en-US" sz="2800" i="1" dirty="0" smtClean="0"/>
              <a:t>H</a:t>
            </a:r>
            <a:r>
              <a:rPr lang="en-US" sz="2800" dirty="0" smtClean="0"/>
              <a:t>)</a:t>
            </a:r>
          </a:p>
          <a:p>
            <a:pPr eaLnBrk="1">
              <a:buFont typeface="Arial" charset="0"/>
              <a:buChar char="•"/>
            </a:pPr>
            <a:endParaRPr lang="en-US" dirty="0" smtClean="0"/>
          </a:p>
          <a:p>
            <a:pPr eaLnBrk="1"/>
            <a:endParaRPr lang="en-US" dirty="0" smtClean="0"/>
          </a:p>
          <a:p>
            <a:pPr eaLnBrk="1"/>
            <a:endParaRPr lang="en-US" sz="700" dirty="0" smtClean="0"/>
          </a:p>
          <a:p>
            <a:pPr eaLnBrk="1">
              <a:buFont typeface="Arial" charset="0"/>
              <a:buChar char="•"/>
            </a:pPr>
            <a:endParaRPr lang="en-US" dirty="0" smtClean="0"/>
          </a:p>
          <a:p>
            <a:pPr eaLnBrk="1">
              <a:buFont typeface="Arial" charset="0"/>
              <a:buChar char="•"/>
            </a:pPr>
            <a:endParaRPr lang="en-US" dirty="0" smtClean="0"/>
          </a:p>
          <a:p>
            <a:pPr eaLnBrk="1">
              <a:buFont typeface="Arial" charset="0"/>
              <a:buChar char="•"/>
            </a:pPr>
            <a:endParaRPr lang="en-US" dirty="0" smtClean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87624" y="2296515"/>
            <a:ext cx="7002720" cy="967782"/>
            <a:chOff x="849312" y="2560637"/>
            <a:chExt cx="7719378" cy="1066800"/>
          </a:xfrm>
        </p:grpSpPr>
        <p:pic>
          <p:nvPicPr>
            <p:cNvPr id="43036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312" y="2560637"/>
              <a:ext cx="522558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7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0630" y="2560637"/>
              <a:ext cx="1875282" cy="100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55280" y="2713037"/>
              <a:ext cx="613410" cy="75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628"/>
            <a:ext cx="9144000" cy="1061392"/>
          </a:xfrm>
        </p:spPr>
        <p:txBody>
          <a:bodyPr/>
          <a:lstStyle/>
          <a:p>
            <a:pPr eaLnBrk="1"/>
            <a:r>
              <a:rPr lang="en-US" sz="3800" dirty="0" smtClean="0"/>
              <a:t>Entropy-based selection function</a:t>
            </a:r>
          </a:p>
        </p:txBody>
      </p:sp>
      <p:sp>
        <p:nvSpPr>
          <p:cNvPr id="22534" name="Right Brace 21"/>
          <p:cNvSpPr>
            <a:spLocks/>
          </p:cNvSpPr>
          <p:nvPr/>
        </p:nvSpPr>
        <p:spPr bwMode="auto">
          <a:xfrm rot="5400000">
            <a:off x="1672173" y="2822921"/>
            <a:ext cx="249146" cy="578880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2535" name="Right Brace 21"/>
          <p:cNvSpPr>
            <a:spLocks/>
          </p:cNvSpPr>
          <p:nvPr/>
        </p:nvSpPr>
        <p:spPr bwMode="auto">
          <a:xfrm rot="5400000">
            <a:off x="2220811" y="2933801"/>
            <a:ext cx="249146" cy="357120"/>
          </a:xfrm>
          <a:prstGeom prst="righ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1394984" y="3195171"/>
            <a:ext cx="595512" cy="2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028584" y="3195171"/>
            <a:ext cx="1313280" cy="2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000000"/>
                </a:solidFill>
              </a:rPr>
              <a:t>training data</a:t>
            </a:r>
          </a:p>
        </p:txBody>
      </p:sp>
      <p:sp>
        <p:nvSpPr>
          <p:cNvPr id="22538" name="Right Brace 21"/>
          <p:cNvSpPr>
            <a:spLocks/>
          </p:cNvSpPr>
          <p:nvPr/>
        </p:nvSpPr>
        <p:spPr bwMode="auto">
          <a:xfrm rot="16200000" flipV="1">
            <a:off x="3660811" y="2173401"/>
            <a:ext cx="249146" cy="357120"/>
          </a:xfrm>
          <a:prstGeom prst="righ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3261226" y="2020007"/>
            <a:ext cx="1754483" cy="2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000000"/>
                </a:solidFill>
              </a:rPr>
              <a:t>possible object labels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95636" y="4833156"/>
            <a:ext cx="5591520" cy="966341"/>
            <a:chOff x="773112" y="6294437"/>
            <a:chExt cx="6164580" cy="1064705"/>
          </a:xfrm>
        </p:grpSpPr>
        <p:pic>
          <p:nvPicPr>
            <p:cNvPr id="32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1912" y="6592824"/>
              <a:ext cx="525780" cy="55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112" y="6294437"/>
              <a:ext cx="5638991" cy="1064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ight Brace 21"/>
          <p:cNvSpPr>
            <a:spLocks/>
          </p:cNvSpPr>
          <p:nvPr/>
        </p:nvSpPr>
        <p:spPr bwMode="auto">
          <a:xfrm rot="5400000">
            <a:off x="5640086" y="4677108"/>
            <a:ext cx="180020" cy="2004288"/>
          </a:xfrm>
          <a:prstGeom prst="rightBrace">
            <a:avLst>
              <a:gd name="adj1" fmla="val 829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4788024" y="5778882"/>
            <a:ext cx="204735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000000"/>
                </a:solidFill>
              </a:rPr>
              <a:t>entropy if label </a:t>
            </a:r>
            <a:r>
              <a:rPr lang="en-US" sz="1300" i="1" dirty="0">
                <a:solidFill>
                  <a:srgbClr val="000000"/>
                </a:solidFill>
              </a:rPr>
              <a:t>y</a:t>
            </a:r>
            <a:r>
              <a:rPr lang="en-US" sz="1300" dirty="0">
                <a:solidFill>
                  <a:srgbClr val="000000"/>
                </a:solidFill>
              </a:rPr>
              <a:t>=</a:t>
            </a:r>
            <a:r>
              <a:rPr lang="en-US" sz="1300" i="1" dirty="0">
                <a:solidFill>
                  <a:srgbClr val="000000"/>
                </a:solidFill>
              </a:rPr>
              <a:t>l</a:t>
            </a:r>
            <a:r>
              <a:rPr lang="en-US" sz="1300" dirty="0">
                <a:solidFill>
                  <a:srgbClr val="000000"/>
                </a:solidFill>
              </a:rPr>
              <a:t> added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/>
      <p:bldP spid="22537" grpId="0"/>
      <p:bldP spid="22538" grpId="0" animBg="1"/>
      <p:bldP spid="22539" grpId="0"/>
      <p:bldP spid="34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6481" y="1340768"/>
            <a:ext cx="8687520" cy="452351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Expected entropy for object and attributes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/>
            <a:endParaRPr lang="en-US" sz="2900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Best </a:t>
            </a:r>
            <a:r>
              <a:rPr lang="en-US" sz="2800" i="1" dirty="0" smtClean="0"/>
              <a:t>&lt;image, label&gt;</a:t>
            </a:r>
            <a:r>
              <a:rPr lang="en-US" sz="2800" dirty="0" smtClean="0"/>
              <a:t> choice: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029" y="4311753"/>
            <a:ext cx="6156311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3333CC"/>
                </a:solidFill>
              </a:rPr>
              <a:t>Both estimate </a:t>
            </a:r>
            <a:r>
              <a:rPr lang="en-US" i="1" dirty="0">
                <a:solidFill>
                  <a:srgbClr val="3333CC"/>
                </a:solidFill>
              </a:rPr>
              <a:t>entropy of object predictions </a:t>
            </a:r>
            <a:r>
              <a:rPr lang="en-US" dirty="0">
                <a:solidFill>
                  <a:srgbClr val="3333CC"/>
                </a:solidFill>
              </a:rPr>
              <a:t>--- comparable!</a:t>
            </a:r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648" y="5976641"/>
            <a:ext cx="3110400" cy="28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39520" y="2160220"/>
            <a:ext cx="6497280" cy="940418"/>
            <a:chOff x="925512" y="2560637"/>
            <a:chExt cx="7162800" cy="1036003"/>
          </a:xfrm>
        </p:grpSpPr>
        <p:pic>
          <p:nvPicPr>
            <p:cNvPr id="45083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5512" y="2560637"/>
              <a:ext cx="3886199" cy="95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4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3800" y="2578608"/>
              <a:ext cx="3334512" cy="10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39520" y="3323860"/>
            <a:ext cx="6806880" cy="910176"/>
            <a:chOff x="925512" y="3843845"/>
            <a:chExt cx="7504176" cy="1002792"/>
          </a:xfrm>
        </p:grpSpPr>
        <p:pic>
          <p:nvPicPr>
            <p:cNvPr id="4508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5512" y="3843845"/>
              <a:ext cx="3950208" cy="100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1712" y="3856037"/>
              <a:ext cx="3489960" cy="88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2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16912" y="4160837"/>
              <a:ext cx="112776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64210" y="5337212"/>
            <a:ext cx="3343680" cy="627906"/>
            <a:chOff x="1077912" y="5971032"/>
            <a:chExt cx="3686112" cy="691896"/>
          </a:xfrm>
        </p:grpSpPr>
        <p:pic>
          <p:nvPicPr>
            <p:cNvPr id="45078" name="Picture 28"/>
            <p:cNvPicPr>
              <a:picLocks noChangeAspect="1" noChangeArrowheads="1"/>
            </p:cNvPicPr>
            <p:nvPr/>
          </p:nvPicPr>
          <p:blipFill>
            <a:blip r:embed="rId9" cstate="print"/>
            <a:srcRect b="35423"/>
            <a:stretch>
              <a:fillRect/>
            </a:stretch>
          </p:blipFill>
          <p:spPr bwMode="auto">
            <a:xfrm>
              <a:off x="1077912" y="5989637"/>
              <a:ext cx="350824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50792" y="5971032"/>
              <a:ext cx="713232" cy="69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567520" y="1952836"/>
            <a:ext cx="1313280" cy="483891"/>
            <a:chOff x="3184874" y="2225675"/>
            <a:chExt cx="941677" cy="533400"/>
          </a:xfrm>
        </p:grpSpPr>
        <p:sp>
          <p:nvSpPr>
            <p:cNvPr id="45076" name="Right Brace 21"/>
            <p:cNvSpPr>
              <a:spLocks/>
            </p:cNvSpPr>
            <p:nvPr/>
          </p:nvSpPr>
          <p:spPr bwMode="auto">
            <a:xfrm rot="16200000" flipV="1">
              <a:off x="3541412" y="2372184"/>
              <a:ext cx="228601" cy="545181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077" name="TextBox 11"/>
            <p:cNvSpPr txBox="1">
              <a:spLocks noChangeArrowheads="1"/>
            </p:cNvSpPr>
            <p:nvPr/>
          </p:nvSpPr>
          <p:spPr bwMode="auto">
            <a:xfrm>
              <a:off x="3184874" y="2225675"/>
              <a:ext cx="941677" cy="30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300" dirty="0">
                  <a:solidFill>
                    <a:srgbClr val="000000"/>
                  </a:solidFill>
                </a:rPr>
                <a:t>object label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2640" y="1952836"/>
            <a:ext cx="1313280" cy="483891"/>
            <a:chOff x="3184874" y="2225675"/>
            <a:chExt cx="941677" cy="533400"/>
          </a:xfrm>
        </p:grpSpPr>
        <p:sp>
          <p:nvSpPr>
            <p:cNvPr id="45074" name="Right Brace 21"/>
            <p:cNvSpPr>
              <a:spLocks/>
            </p:cNvSpPr>
            <p:nvPr/>
          </p:nvSpPr>
          <p:spPr bwMode="auto">
            <a:xfrm rot="16200000" flipV="1">
              <a:off x="3541412" y="2372184"/>
              <a:ext cx="228601" cy="545181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075" name="TextBox 11"/>
            <p:cNvSpPr txBox="1">
              <a:spLocks noChangeArrowheads="1"/>
            </p:cNvSpPr>
            <p:nvPr/>
          </p:nvSpPr>
          <p:spPr bwMode="auto">
            <a:xfrm>
              <a:off x="3184874" y="2225675"/>
              <a:ext cx="941677" cy="30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300" dirty="0">
                  <a:solidFill>
                    <a:srgbClr val="000000"/>
                  </a:solidFill>
                </a:rPr>
                <a:t>object label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774880" y="3128001"/>
            <a:ext cx="1313280" cy="483891"/>
            <a:chOff x="3234436" y="2225675"/>
            <a:chExt cx="941677" cy="533399"/>
          </a:xfrm>
        </p:grpSpPr>
        <p:sp>
          <p:nvSpPr>
            <p:cNvPr id="45072" name="Right Brace 24"/>
            <p:cNvSpPr>
              <a:spLocks/>
            </p:cNvSpPr>
            <p:nvPr/>
          </p:nvSpPr>
          <p:spPr bwMode="auto">
            <a:xfrm rot="16200000" flipV="1">
              <a:off x="3566193" y="2347402"/>
              <a:ext cx="228600" cy="594743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073" name="TextBox 11"/>
            <p:cNvSpPr txBox="1">
              <a:spLocks noChangeArrowheads="1"/>
            </p:cNvSpPr>
            <p:nvPr/>
          </p:nvSpPr>
          <p:spPr bwMode="auto">
            <a:xfrm>
              <a:off x="3234436" y="2225675"/>
              <a:ext cx="941677" cy="30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300" dirty="0">
                  <a:solidFill>
                    <a:srgbClr val="000000"/>
                  </a:solidFill>
                </a:rPr>
                <a:t>attribute label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369120" y="3128001"/>
            <a:ext cx="1313280" cy="483891"/>
            <a:chOff x="3234436" y="2225675"/>
            <a:chExt cx="941677" cy="533399"/>
          </a:xfrm>
        </p:grpSpPr>
        <p:sp>
          <p:nvSpPr>
            <p:cNvPr id="45070" name="Right Brace 27"/>
            <p:cNvSpPr>
              <a:spLocks/>
            </p:cNvSpPr>
            <p:nvPr/>
          </p:nvSpPr>
          <p:spPr bwMode="auto">
            <a:xfrm rot="16200000" flipV="1">
              <a:off x="3566193" y="2347402"/>
              <a:ext cx="228600" cy="594743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071" name="TextBox 11"/>
            <p:cNvSpPr txBox="1">
              <a:spLocks noChangeArrowheads="1"/>
            </p:cNvSpPr>
            <p:nvPr/>
          </p:nvSpPr>
          <p:spPr bwMode="auto">
            <a:xfrm>
              <a:off x="3234436" y="2225675"/>
              <a:ext cx="941677" cy="30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300" dirty="0">
                  <a:solidFill>
                    <a:srgbClr val="000000"/>
                  </a:solidFill>
                </a:rPr>
                <a:t>attribute label</a:t>
              </a:r>
            </a:p>
          </p:txBody>
        </p:sp>
      </p:grpSp>
      <p:sp>
        <p:nvSpPr>
          <p:cNvPr id="29" name="Rectangle 1"/>
          <p:cNvSpPr txBox="1">
            <a:spLocks noChangeArrowheads="1"/>
          </p:cNvSpPr>
          <p:nvPr/>
        </p:nvSpPr>
        <p:spPr bwMode="auto">
          <a:xfrm>
            <a:off x="0" y="80628"/>
            <a:ext cx="9144000" cy="1061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800" kern="0">
                <a:solidFill>
                  <a:srgbClr val="000000"/>
                </a:solidFill>
                <a:ea typeface="+mj-ea"/>
              </a:rPr>
              <a:t>Entropy-based selection function</a:t>
            </a:r>
            <a:endParaRPr lang="en-US" sz="3800" kern="0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203848" y="5949280"/>
            <a:ext cx="252028" cy="324036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27584" y="2420888"/>
            <a:ext cx="936104" cy="396044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27584" y="3645024"/>
            <a:ext cx="1116124" cy="360040"/>
          </a:xfrm>
          <a:prstGeom prst="rect">
            <a:avLst/>
          </a:prstGeom>
          <a:solidFill>
            <a:srgbClr val="92D05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27884" y="5949280"/>
            <a:ext cx="1332148" cy="324036"/>
          </a:xfrm>
          <a:prstGeom prst="rect">
            <a:avLst/>
          </a:prstGeom>
          <a:solidFill>
            <a:srgbClr val="92D05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4283968" y="2384884"/>
            <a:ext cx="3024336" cy="468052"/>
          </a:xfrm>
          <a:prstGeom prst="rect">
            <a:avLst/>
          </a:prstGeom>
          <a:solidFill>
            <a:srgbClr val="0033CC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63988" y="3573016"/>
            <a:ext cx="3276364" cy="468052"/>
          </a:xfrm>
          <a:prstGeom prst="rect">
            <a:avLst/>
          </a:prstGeom>
          <a:solidFill>
            <a:srgbClr val="0033CC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6289922" y="761842"/>
            <a:ext cx="2625120" cy="2985433"/>
            <a:chOff x="6934199" y="839787"/>
            <a:chExt cx="2894774" cy="3290885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6934199" y="839787"/>
              <a:ext cx="2894774" cy="3290885"/>
              <a:chOff x="5904655" y="620687"/>
              <a:chExt cx="2894113" cy="3290991"/>
            </a:xfrm>
          </p:grpSpPr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5904655" y="620687"/>
                <a:ext cx="2843810" cy="3290991"/>
                <a:chOff x="5486399" y="762000"/>
                <a:chExt cx="1676401" cy="2287293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486399" y="762000"/>
                  <a:ext cx="1676107" cy="35087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FFFFFF"/>
                      </a:solidFill>
                    </a:rPr>
                    <a:t>object classifier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486399" y="1237554"/>
                  <a:ext cx="1676107" cy="37514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FFFFFF"/>
                      </a:solidFill>
                    </a:rPr>
                    <a:t>attribute classifiers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486399" y="1713108"/>
                  <a:ext cx="1672363" cy="6498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000000"/>
                      </a:solidFill>
                    </a:rPr>
                    <a:t>attribute-attribute</a:t>
                  </a:r>
                </a:p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000000"/>
                      </a:solidFill>
                    </a:rPr>
                    <a:t>relationships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486399" y="2463402"/>
                  <a:ext cx="1676107" cy="58589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FFFFFF"/>
                      </a:solidFill>
                    </a:rPr>
                    <a:t>object-attribute</a:t>
                  </a:r>
                </a:p>
                <a:p>
                  <a:pPr defTabSz="41468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b="1" dirty="0">
                      <a:solidFill>
                        <a:srgbClr val="FFFFFF"/>
                      </a:solidFill>
                    </a:rPr>
                    <a:t>relationships</a:t>
                  </a:r>
                </a:p>
              </p:txBody>
            </p:sp>
          </p:grpSp>
          <p:pic>
            <p:nvPicPr>
              <p:cNvPr id="38977" name="Picture 44" descr="eqn4287.png"/>
              <p:cNvPicPr>
                <a:picLocks noChangeAspect="1"/>
              </p:cNvPicPr>
              <p:nvPr/>
            </p:nvPicPr>
            <p:blipFill>
              <a:blip r:embed="rId2" cstate="print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8277425" y="620688"/>
                <a:ext cx="47625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78" name="Picture 45" descr="eqn7257.png"/>
              <p:cNvSpPr>
                <a:spLocks noChangeAspect="1"/>
              </p:cNvSpPr>
              <p:nvPr/>
            </p:nvSpPr>
            <p:spPr bwMode="auto">
              <a:xfrm>
                <a:off x="8360618" y="1376772"/>
                <a:ext cx="4381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8979" name="Picture 46" descr="eqn1938.png"/>
              <p:cNvPicPr>
                <a:picLocks noChangeAspect="1"/>
              </p:cNvPicPr>
              <p:nvPr/>
            </p:nvPicPr>
            <p:blipFill>
              <a:blip r:embed="rId3" cstate="print">
                <a:lum bright="-100000" contrast="-100000"/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7712546" y="2348312"/>
                <a:ext cx="95250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80" name="Picture 47" descr="eqn1476.png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8322704" y="3515638"/>
                <a:ext cx="3619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975" name="Picture 45" descr="eqn7257.png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9307512" y="1646237"/>
              <a:ext cx="438250" cy="3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Bent-Up Arrow 4"/>
          <p:cNvSpPr/>
          <p:nvPr/>
        </p:nvSpPr>
        <p:spPr>
          <a:xfrm rot="5400000" flipV="1">
            <a:off x="7131466" y="4632288"/>
            <a:ext cx="2580751" cy="784800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3597120" y="336995"/>
            <a:ext cx="195840" cy="542217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567520" y="336995"/>
            <a:ext cx="276480" cy="539192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978721" y="201622"/>
            <a:ext cx="1505540" cy="1002729"/>
            <a:chOff x="3814936" y="0"/>
            <a:chExt cx="1659860" cy="1105644"/>
          </a:xfrm>
        </p:grpSpPr>
        <p:pic>
          <p:nvPicPr>
            <p:cNvPr id="38972" name="Picture 7" descr="C:\Users\Adriana Kovashka\Documents\Grad School\Computer Vision\attributes\AwA-images\JPEGImages\humpback+whale\humpback+whale_000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7924" y="0"/>
              <a:ext cx="1371600" cy="106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73" name="TextBox 30"/>
            <p:cNvSpPr txBox="1">
              <a:spLocks noChangeArrowheads="1"/>
            </p:cNvSpPr>
            <p:nvPr/>
          </p:nvSpPr>
          <p:spPr bwMode="auto">
            <a:xfrm>
              <a:off x="3814936" y="656692"/>
              <a:ext cx="1659860" cy="44895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200" b="1" dirty="0">
                  <a:solidFill>
                    <a:srgbClr val="FFFFFF"/>
                  </a:solidFill>
                </a:rPr>
                <a:t>object is?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947040" y="1581287"/>
            <a:ext cx="1850186" cy="1060992"/>
            <a:chOff x="3815920" y="1556792"/>
            <a:chExt cx="2039788" cy="1169755"/>
          </a:xfrm>
        </p:grpSpPr>
        <p:pic>
          <p:nvPicPr>
            <p:cNvPr id="38970" name="Picture 14" descr="C:\Users\Adriana Kovashka\Documents\Grad School\Computer Vision\attributes\AwA-images\JPEGImages\zebra\zebra_000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1556792"/>
              <a:ext cx="1371600" cy="1028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0" name="TextBox 33"/>
            <p:cNvSpPr txBox="1">
              <a:spLocks noChangeArrowheads="1"/>
            </p:cNvSpPr>
            <p:nvPr/>
          </p:nvSpPr>
          <p:spPr bwMode="auto">
            <a:xfrm>
              <a:off x="3815920" y="2277645"/>
              <a:ext cx="2039788" cy="448902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200" b="1" dirty="0">
                  <a:solidFill>
                    <a:srgbClr val="FFFFFF"/>
                  </a:solidFill>
                </a:rPr>
                <a:t>has stripes?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880801" y="4419825"/>
            <a:ext cx="1505540" cy="1060290"/>
            <a:chOff x="3779912" y="4833156"/>
            <a:chExt cx="1659860" cy="1168981"/>
          </a:xfrm>
        </p:grpSpPr>
        <p:pic>
          <p:nvPicPr>
            <p:cNvPr id="38968" name="Picture 14" descr="C:\Users\Adriana Kovashka\Documents\Grad School\Computer Vision\attributes\AwA-images\JPEGImages\zebra\zebra_000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7924" y="4833156"/>
              <a:ext cx="1371600" cy="1028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69" name="TextBox 36"/>
            <p:cNvSpPr txBox="1">
              <a:spLocks noChangeArrowheads="1"/>
            </p:cNvSpPr>
            <p:nvPr/>
          </p:nvSpPr>
          <p:spPr bwMode="auto">
            <a:xfrm>
              <a:off x="3779912" y="5553236"/>
              <a:ext cx="1659860" cy="44890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200" b="1" dirty="0">
                  <a:solidFill>
                    <a:srgbClr val="FFFFFF"/>
                  </a:solidFill>
                </a:rPr>
                <a:t>object is?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3932640" y="3113607"/>
            <a:ext cx="1323360" cy="870059"/>
            <a:chOff x="4335462" y="3432176"/>
            <a:chExt cx="1458913" cy="958589"/>
          </a:xfrm>
        </p:grpSpPr>
        <p:pic>
          <p:nvPicPr>
            <p:cNvPr id="38966" name="Picture 10" descr="C:\Users\Adriana Kovashka\Documents\Grad School\Computer Vision\attributes\AwA-images\JPEGImages\humpback+whale\humpback+whale_001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1941" y="3432176"/>
              <a:ext cx="1372434" cy="774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67" name="TextBox 39"/>
            <p:cNvSpPr txBox="1">
              <a:spLocks noChangeArrowheads="1"/>
            </p:cNvSpPr>
            <p:nvPr/>
          </p:nvSpPr>
          <p:spPr bwMode="auto">
            <a:xfrm>
              <a:off x="4335462" y="3942172"/>
              <a:ext cx="1419305" cy="4485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200" b="1" dirty="0">
                  <a:solidFill>
                    <a:srgbClr val="FFFFFF"/>
                  </a:solidFill>
                </a:rPr>
                <a:t>is blue?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924" name="TextBox 40"/>
          <p:cNvSpPr txBox="1">
            <a:spLocks noChangeArrowheads="1"/>
          </p:cNvSpPr>
          <p:nvPr/>
        </p:nvSpPr>
        <p:spPr bwMode="auto">
          <a:xfrm rot="5400000">
            <a:off x="4109708" y="3162593"/>
            <a:ext cx="101242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8925" name="TextBox 41"/>
          <p:cNvSpPr txBox="1">
            <a:spLocks noChangeArrowheads="1"/>
          </p:cNvSpPr>
          <p:nvPr/>
        </p:nvSpPr>
        <p:spPr bwMode="auto">
          <a:xfrm rot="5400000">
            <a:off x="4112588" y="4499055"/>
            <a:ext cx="101242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….</a:t>
            </a:r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2869922" y="2199111"/>
            <a:ext cx="889920" cy="1440151"/>
            <a:chOff x="3163888" y="2424113"/>
            <a:chExt cx="981075" cy="1587500"/>
          </a:xfrm>
        </p:grpSpPr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3163888" y="2424113"/>
              <a:ext cx="981075" cy="1587500"/>
              <a:chOff x="3164507" y="2424113"/>
              <a:chExt cx="981075" cy="1587500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3786807" y="3179763"/>
                <a:ext cx="358775" cy="288925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>
                <a:off x="2713657" y="2874963"/>
                <a:ext cx="1587500" cy="685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2200" dirty="0">
                    <a:solidFill>
                      <a:srgbClr val="FFFFFF"/>
                    </a:solidFill>
                  </a:rPr>
                  <a:t>Current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2200" dirty="0">
                    <a:solidFill>
                      <a:srgbClr val="FFFFFF"/>
                    </a:solidFill>
                  </a:rPr>
                  <a:t>model </a:t>
                </a:r>
                <a:endParaRPr lang="en-US" sz="220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963" name="Picture 52" descr="eqn6075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9175" y="2451100"/>
              <a:ext cx="2762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3814562" y="198742"/>
            <a:ext cx="2024640" cy="2783813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29" name="TextBox 54"/>
          <p:cNvSpPr txBox="1">
            <a:spLocks noChangeArrowheads="1"/>
          </p:cNvSpPr>
          <p:nvPr/>
        </p:nvSpPr>
        <p:spPr bwMode="auto">
          <a:xfrm>
            <a:off x="4986720" y="180021"/>
            <a:ext cx="4285440" cy="3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i="1" dirty="0">
                <a:solidFill>
                  <a:srgbClr val="000000"/>
                </a:solidFill>
              </a:rPr>
              <a:t>Selected questions to human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5839201" y="826648"/>
            <a:ext cx="450720" cy="16417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16200000" flipH="1">
            <a:off x="4957805" y="1774292"/>
            <a:ext cx="2220713" cy="45792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5709602" y="733039"/>
            <a:ext cx="129600" cy="162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5839201" y="1627372"/>
            <a:ext cx="450720" cy="211703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>
            <a:off x="5807521" y="1872198"/>
            <a:ext cx="456480" cy="360038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rot="16200000" flipH="1">
            <a:off x="5284724" y="2394995"/>
            <a:ext cx="1470395" cy="424800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5709602" y="1807391"/>
            <a:ext cx="129600" cy="1627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37" name="TextBox 62"/>
          <p:cNvSpPr txBox="1">
            <a:spLocks noChangeArrowheads="1"/>
          </p:cNvSpPr>
          <p:nvPr/>
        </p:nvSpPr>
        <p:spPr bwMode="auto">
          <a:xfrm rot="-1363621">
            <a:off x="6874560" y="5097428"/>
            <a:ext cx="2001600" cy="102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i="1" dirty="0">
                <a:solidFill>
                  <a:srgbClr val="000000"/>
                </a:solidFill>
              </a:rPr>
              <a:t>Update model with new labels</a:t>
            </a:r>
          </a:p>
        </p:txBody>
      </p: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286561" y="221784"/>
            <a:ext cx="2459231" cy="6471195"/>
            <a:chOff x="315913" y="244475"/>
            <a:chExt cx="2711132" cy="7133148"/>
          </a:xfrm>
        </p:grpSpPr>
        <p:sp>
          <p:nvSpPr>
            <p:cNvPr id="38941" name="TextBox 20"/>
            <p:cNvSpPr txBox="1">
              <a:spLocks noChangeArrowheads="1"/>
            </p:cNvSpPr>
            <p:nvPr/>
          </p:nvSpPr>
          <p:spPr bwMode="auto">
            <a:xfrm>
              <a:off x="1690688" y="5389563"/>
              <a:ext cx="1336357" cy="57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 err="1">
                  <a:solidFill>
                    <a:srgbClr val="000000"/>
                  </a:solidFill>
                </a:rPr>
                <a:t>siamese</a:t>
              </a:r>
              <a:r>
                <a:rPr lang="en-US" sz="1500" dirty="0">
                  <a:solidFill>
                    <a:srgbClr val="000000"/>
                  </a:solidFill>
                </a:rPr>
                <a:t> cat</a:t>
              </a:r>
            </a:p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dirty="0">
                  <a:solidFill>
                    <a:srgbClr val="000000"/>
                  </a:solidFill>
                </a:rPr>
                <a:t>blue = 0</a:t>
              </a:r>
            </a:p>
          </p:txBody>
        </p: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315913" y="244475"/>
              <a:ext cx="2559393" cy="7133148"/>
              <a:chOff x="315912" y="244475"/>
              <a:chExt cx="2559614" cy="7133147"/>
            </a:xfrm>
          </p:grpSpPr>
          <p:pic>
            <p:nvPicPr>
              <p:cNvPr id="38943" name="Picture 2" descr="C:\Users\Adriana Kovashka\Documents\Grad School\Computer Vision\attributes\AwA-images\JPEGImages\antelope\antelope_0021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15912" y="295275"/>
                <a:ext cx="1371600" cy="91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44" name="Picture 3" descr="C:\Users\Adriana Kovashka\Documents\Grad School\Computer Vision\attributes\AwA-images\JPEGImages\bobcat\bobcat_0006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5912" y="1247775"/>
                <a:ext cx="13716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45" name="Picture 4" descr="C:\Users\Adriana Kovashka\Documents\Grad School\Computer Vision\attributes\AwA-images\JPEGImages\dalmatian\dalmatian_000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5912" y="2359025"/>
                <a:ext cx="1371600" cy="10604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8946" name="Picture 5" descr="C:\Users\Adriana Kovashka\Documents\Grad School\Computer Vision\attributes\AwA-images\JPEGImages\giant+panda\giant+panda_0003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15912" y="3495675"/>
                <a:ext cx="1371600" cy="989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47" name="Picture 6" descr="C:\Users\Adriana Kovashka\Documents\Grad School\Computer Vision\attributes\AwA-images\JPEGImages\humpback+whale\humpback+whale_0008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15912" y="4511675"/>
                <a:ext cx="1371600" cy="858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48" name="Picture 9" descr="C:\Users\Adriana Kovashka\Documents\Grad School\Computer Vision\attributes\AwA-images\JPEGImages\siamese+cat\siamese+cat_0006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5912" y="5411788"/>
                <a:ext cx="13716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49" name="TextBox 13"/>
              <p:cNvSpPr txBox="1">
                <a:spLocks noChangeArrowheads="1"/>
              </p:cNvSpPr>
              <p:nvPr/>
            </p:nvSpPr>
            <p:spPr bwMode="auto">
              <a:xfrm>
                <a:off x="1690686" y="244475"/>
                <a:ext cx="1094344" cy="811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antelope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horns = 1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white = 1</a:t>
                </a:r>
              </a:p>
            </p:txBody>
          </p:sp>
          <p:sp>
            <p:nvSpPr>
              <p:cNvPr id="38950" name="TextBox 16"/>
              <p:cNvSpPr txBox="1">
                <a:spLocks noChangeArrowheads="1"/>
              </p:cNvSpPr>
              <p:nvPr/>
            </p:nvSpPr>
            <p:spPr bwMode="auto">
              <a:xfrm>
                <a:off x="544512" y="6581775"/>
                <a:ext cx="2197100" cy="795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2200" i="1" dirty="0">
                    <a:solidFill>
                      <a:srgbClr val="000000"/>
                    </a:solidFill>
                  </a:rPr>
                  <a:t>Initial labeled data</a:t>
                </a:r>
              </a:p>
            </p:txBody>
          </p:sp>
          <p:sp>
            <p:nvSpPr>
              <p:cNvPr id="38951" name="TextBox 17"/>
              <p:cNvSpPr txBox="1">
                <a:spLocks noChangeArrowheads="1"/>
              </p:cNvSpPr>
              <p:nvPr/>
            </p:nvSpPr>
            <p:spPr bwMode="auto">
              <a:xfrm>
                <a:off x="1687512" y="1200150"/>
                <a:ext cx="1188014" cy="57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bobcat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stripes = 1</a:t>
                </a:r>
              </a:p>
            </p:txBody>
          </p:sp>
          <p:sp>
            <p:nvSpPr>
              <p:cNvPr id="38952" name="TextBox 18"/>
              <p:cNvSpPr txBox="1">
                <a:spLocks noChangeArrowheads="1"/>
              </p:cNvSpPr>
              <p:nvPr/>
            </p:nvSpPr>
            <p:spPr bwMode="auto">
              <a:xfrm>
                <a:off x="1690687" y="4435475"/>
                <a:ext cx="965328" cy="57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whale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lean = 0</a:t>
                </a:r>
              </a:p>
            </p:txBody>
          </p:sp>
          <p:sp>
            <p:nvSpPr>
              <p:cNvPr id="38953" name="TextBox 19"/>
              <p:cNvSpPr txBox="1">
                <a:spLocks noChangeArrowheads="1"/>
              </p:cNvSpPr>
              <p:nvPr/>
            </p:nvSpPr>
            <p:spPr bwMode="auto">
              <a:xfrm>
                <a:off x="1690687" y="2301875"/>
                <a:ext cx="1126156" cy="57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 err="1">
                    <a:solidFill>
                      <a:srgbClr val="000000"/>
                    </a:solidFill>
                  </a:rPr>
                  <a:t>dalmatian</a:t>
                </a:r>
                <a:endParaRPr lang="en-US" sz="1500" dirty="0">
                  <a:solidFill>
                    <a:srgbClr val="000000"/>
                  </a:solidFill>
                </a:endParaRP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spots = 1</a:t>
                </a:r>
              </a:p>
            </p:txBody>
          </p:sp>
          <p:sp>
            <p:nvSpPr>
              <p:cNvPr id="38954" name="TextBox 21"/>
              <p:cNvSpPr txBox="1">
                <a:spLocks noChangeArrowheads="1"/>
              </p:cNvSpPr>
              <p:nvPr/>
            </p:nvSpPr>
            <p:spPr bwMode="auto">
              <a:xfrm>
                <a:off x="1687512" y="3368675"/>
                <a:ext cx="1188014" cy="57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panda</a:t>
                </a:r>
              </a:p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stripes = 0</a:t>
                </a:r>
              </a:p>
            </p:txBody>
          </p:sp>
          <p:sp>
            <p:nvSpPr>
              <p:cNvPr id="38955" name="TextBox 22"/>
              <p:cNvSpPr txBox="1">
                <a:spLocks noChangeArrowheads="1"/>
              </p:cNvSpPr>
              <p:nvPr/>
            </p:nvSpPr>
            <p:spPr bwMode="auto">
              <a:xfrm rot="5400000">
                <a:off x="1875631" y="1142033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38956" name="TextBox 23"/>
              <p:cNvSpPr txBox="1">
                <a:spLocks noChangeArrowheads="1"/>
              </p:cNvSpPr>
              <p:nvPr/>
            </p:nvSpPr>
            <p:spPr bwMode="auto">
              <a:xfrm rot="5400000">
                <a:off x="1875631" y="2056433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38957" name="TextBox 24"/>
              <p:cNvSpPr txBox="1">
                <a:spLocks noChangeArrowheads="1"/>
              </p:cNvSpPr>
              <p:nvPr/>
            </p:nvSpPr>
            <p:spPr bwMode="auto">
              <a:xfrm rot="5400000">
                <a:off x="1875631" y="2970833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38958" name="TextBox 25"/>
              <p:cNvSpPr txBox="1">
                <a:spLocks noChangeArrowheads="1"/>
              </p:cNvSpPr>
              <p:nvPr/>
            </p:nvSpPr>
            <p:spPr bwMode="auto">
              <a:xfrm rot="5400000">
                <a:off x="1887537" y="4037633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38959" name="TextBox 26"/>
              <p:cNvSpPr txBox="1">
                <a:spLocks noChangeArrowheads="1"/>
              </p:cNvSpPr>
              <p:nvPr/>
            </p:nvSpPr>
            <p:spPr bwMode="auto">
              <a:xfrm rot="5400000">
                <a:off x="1887537" y="5028234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38960" name="TextBox 27"/>
              <p:cNvSpPr txBox="1">
                <a:spLocks noChangeArrowheads="1"/>
              </p:cNvSpPr>
              <p:nvPr/>
            </p:nvSpPr>
            <p:spPr bwMode="auto">
              <a:xfrm rot="5400000">
                <a:off x="1887537" y="6018834"/>
                <a:ext cx="609599" cy="33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1468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pic>
            <p:nvPicPr>
              <p:cNvPr id="38961" name="Picture 67" descr="eqn7382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84374" y="7027863"/>
                <a:ext cx="295275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967840" y="5970868"/>
            <a:ext cx="3755520" cy="619265"/>
            <a:chOff x="2555776" y="6126395"/>
            <a:chExt cx="4140460" cy="682367"/>
          </a:xfrm>
        </p:grpSpPr>
        <p:sp>
          <p:nvSpPr>
            <p:cNvPr id="38939" name="TextBox 69"/>
            <p:cNvSpPr txBox="1">
              <a:spLocks noChangeArrowheads="1"/>
            </p:cNvSpPr>
            <p:nvPr/>
          </p:nvSpPr>
          <p:spPr bwMode="auto">
            <a:xfrm>
              <a:off x="2555776" y="6126395"/>
              <a:ext cx="4140460" cy="44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200" i="1" dirty="0">
                  <a:solidFill>
                    <a:srgbClr val="000000"/>
                  </a:solidFill>
                </a:rPr>
                <a:t>Sorted &lt;</a:t>
              </a:r>
              <a:r>
                <a:rPr lang="en-US" sz="2200" i="1" dirty="0" err="1">
                  <a:solidFill>
                    <a:srgbClr val="000000"/>
                  </a:solidFill>
                </a:rPr>
                <a:t>img</a:t>
              </a:r>
              <a:r>
                <a:rPr lang="en-US" sz="2200" i="1" dirty="0">
                  <a:solidFill>
                    <a:srgbClr val="000000"/>
                  </a:solidFill>
                </a:rPr>
                <a:t>, label request&gt;</a:t>
              </a:r>
            </a:p>
          </p:txBody>
        </p:sp>
        <p:pic>
          <p:nvPicPr>
            <p:cNvPr id="38940" name="Picture 70" descr="eqn1045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305685" y="6489340"/>
              <a:ext cx="349843" cy="31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TextBox 69"/>
          <p:cNvSpPr txBox="1">
            <a:spLocks noChangeArrowheads="1"/>
          </p:cNvSpPr>
          <p:nvPr/>
        </p:nvSpPr>
        <p:spPr bwMode="auto">
          <a:xfrm>
            <a:off x="2913120" y="6281941"/>
            <a:ext cx="3456000" cy="39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i="1" dirty="0">
                <a:solidFill>
                  <a:srgbClr val="000000"/>
                </a:solidFill>
              </a:rPr>
              <a:t> pairs from unlabeled data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Kristen Grauman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38924" grpId="0"/>
      <p:bldP spid="38925" grpId="0"/>
      <p:bldP spid="54" grpId="0" animBg="1"/>
      <p:bldP spid="38929" grpId="0"/>
      <p:bldP spid="61" grpId="0" animBg="1"/>
      <p:bldP spid="62" grpId="0" animBg="1"/>
      <p:bldP spid="38937" grpId="0"/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6480" y="249148"/>
            <a:ext cx="8225280" cy="587869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500" dirty="0" smtClean="0">
                <a:solidFill>
                  <a:schemeClr val="accent2"/>
                </a:solidFill>
              </a:rPr>
              <a:t>Animals with Attributes </a:t>
            </a:r>
            <a:r>
              <a:rPr lang="en-US" sz="2500" dirty="0" smtClean="0"/>
              <a:t>– 1 (1003 unlabeled, 732 test)   </a:t>
            </a:r>
          </a:p>
          <a:p>
            <a:pPr>
              <a:buFont typeface="Arial" charset="0"/>
              <a:buChar char="•"/>
            </a:pPr>
            <a:endParaRPr lang="en-US" sz="2500" dirty="0" smtClean="0"/>
          </a:p>
          <a:p>
            <a:pPr>
              <a:buFont typeface="Arial" charset="0"/>
              <a:buChar char="•"/>
            </a:pPr>
            <a:endParaRPr lang="en-US" sz="3100" dirty="0" smtClean="0"/>
          </a:p>
          <a:p>
            <a:pPr>
              <a:buFont typeface="Arial" charset="0"/>
              <a:buChar char="•"/>
            </a:pPr>
            <a:r>
              <a:rPr lang="en-US" sz="2500" dirty="0" smtClean="0">
                <a:solidFill>
                  <a:schemeClr val="accent2"/>
                </a:solidFill>
              </a:rPr>
              <a:t>Animals with Attributes </a:t>
            </a:r>
            <a:r>
              <a:rPr lang="en-US" sz="2500" dirty="0" smtClean="0"/>
              <a:t>– 2 (1002 unlabeled, 993 test)</a:t>
            </a:r>
          </a:p>
          <a:p>
            <a:endParaRPr lang="en-US" sz="2500" dirty="0" smtClean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500" dirty="0" err="1" smtClean="0">
                <a:solidFill>
                  <a:schemeClr val="accent2"/>
                </a:solidFill>
              </a:rPr>
              <a:t>aYahoo</a:t>
            </a:r>
            <a:r>
              <a:rPr lang="en-US" sz="2500" dirty="0" smtClean="0">
                <a:solidFill>
                  <a:schemeClr val="accent2"/>
                </a:solidFill>
              </a:rPr>
              <a:t> </a:t>
            </a:r>
            <a:r>
              <a:rPr lang="en-US" sz="2500" dirty="0" smtClean="0"/>
              <a:t>(703 unlabeled, 200 test)</a:t>
            </a:r>
          </a:p>
          <a:p>
            <a:endParaRPr lang="en-US" sz="2500" dirty="0" smtClean="0"/>
          </a:p>
          <a:p>
            <a:pPr>
              <a:buFont typeface="Arial" charset="0"/>
              <a:buChar char="•"/>
            </a:pPr>
            <a:endParaRPr lang="en-US" sz="3300" dirty="0" smtClean="0"/>
          </a:p>
          <a:p>
            <a:pPr>
              <a:buFont typeface="Arial" charset="0"/>
              <a:buChar char="•"/>
            </a:pPr>
            <a:r>
              <a:rPr lang="en-US" sz="2500" dirty="0" err="1" smtClean="0">
                <a:solidFill>
                  <a:schemeClr val="accent2"/>
                </a:solidFill>
              </a:rPr>
              <a:t>aPascal</a:t>
            </a:r>
            <a:r>
              <a:rPr lang="en-US" sz="2500" dirty="0" smtClean="0"/>
              <a:t> (903 unlabeled, 287 test)</a:t>
            </a:r>
          </a:p>
        </p:txBody>
      </p:sp>
      <p:pic>
        <p:nvPicPr>
          <p:cNvPr id="51204" name="Picture 5" descr="C:\Users\Adriana Kovashka\Documents\Grad School\Computer Vision\attributes\AwA-images\JPEGImages\hamster\hamster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" y="663911"/>
            <a:ext cx="1152000" cy="8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C:\Users\Adriana Kovashka\Documents\Grad School\Computer Vision\attributes\AwA-images\JPEGImages\hippopotamus\hippopotamus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7842" y="663912"/>
            <a:ext cx="1316160" cy="8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C:\Users\Adriana Kovashka\Documents\Grad School\Computer Vision\attributes\AwA-images\JPEGImages\horse\horse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600" y="663912"/>
            <a:ext cx="1152000" cy="8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8" descr="C:\Users\Adriana Kovashka\Documents\Grad School\Computer Vision\attributes\AwA-images\JPEGImages\humpback+whale\humpback+whale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840" y="663910"/>
            <a:ext cx="1152000" cy="9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0" descr="C:\Users\Adriana Kovashka\Documents\Grad School\Computer Vision\attributes\AwA-images\JPEGImages\killer+whale\killer+whale_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120" y="663912"/>
            <a:ext cx="1370880" cy="8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1" descr="C:\Users\Adriana Kovashka\Documents\Grad School\Computer Vision\attributes\ayahoo_test_images\centaur_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801" y="3912892"/>
            <a:ext cx="658080" cy="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2" descr="C:\Users\Adriana Kovashka\Documents\Grad School\Computer Vision\attributes\ayahoo_test_images\donkey_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2481" y="3912892"/>
            <a:ext cx="876960" cy="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3" descr="C:\Users\Adriana Kovashka\Documents\Grad School\Computer Vision\attributes\ayahoo_test_images\goat_1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67520" y="3912891"/>
            <a:ext cx="1152000" cy="8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4" descr="C:\Users\Adriana Kovashka\Documents\Grad School\Computer Vision\attributes\ayahoo_test_images\monkey_4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9042" y="3912892"/>
            <a:ext cx="1316160" cy="87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5" descr="C:\Users\Adriana Kovashka\Documents\Grad School\Computer Vision\attributes\ayahoo_test_images\wolf_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08801" y="3912892"/>
            <a:ext cx="1170720" cy="87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6" descr="C:\Users\Adriana Kovashka\Documents\Grad School\Computer Vision\attributes\ayahoo_test_images\zebra_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0321" y="3912892"/>
            <a:ext cx="876960" cy="87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4802" y="5571945"/>
            <a:ext cx="1080000" cy="8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42400" y="5571945"/>
            <a:ext cx="54864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98402" y="5583466"/>
            <a:ext cx="1080000" cy="8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1682" y="5571945"/>
            <a:ext cx="123552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63202" y="5571945"/>
            <a:ext cx="109728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5601" y="5571945"/>
            <a:ext cx="61776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65760" y="5571947"/>
            <a:ext cx="531360" cy="80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Picture 23" descr="C:\Users\Adriana Kovashka\Documents\Grad School\Computer Vision\attributes\AwA-images\JPEGImages\tiger\tiger_001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4800" y="2282642"/>
            <a:ext cx="1296000" cy="8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3" name="Picture 24" descr="C:\Users\Adriana Kovashka\Documents\Grad School\Computer Vision\attributes\AwA-images\JPEGImages\walrus\walrus_000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14562" y="2282642"/>
            <a:ext cx="1172160" cy="87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4" name="Picture 26" descr="C:\Users\Adriana Kovashka\Documents\Grad School\Computer Vision\attributes\AwA-images\JPEGImages\weasel\weasel_009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6320" y="2282640"/>
            <a:ext cx="1396800" cy="8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5" name="Picture 27" descr="C:\Users\Adriana Kovashka\Documents\Grad School\Computer Vision\attributes\AwA-images\JPEGImages\wolf\wolf_0004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04160" y="2282640"/>
            <a:ext cx="1234080" cy="92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6" name="Picture 28" descr="C:\Users\Adriana Kovashka\Documents\Grad School\Computer Vision\attributes\AwA-images\JPEGImages\zebra\zebra_000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24800" y="2282642"/>
            <a:ext cx="1234080" cy="9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7" name="TextBox 31"/>
          <p:cNvSpPr txBox="1">
            <a:spLocks noChangeArrowheads="1"/>
          </p:cNvSpPr>
          <p:nvPr/>
        </p:nvSpPr>
        <p:spPr bwMode="auto">
          <a:xfrm>
            <a:off x="578449" y="1502767"/>
            <a:ext cx="7449935" cy="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50" dirty="0">
                <a:solidFill>
                  <a:srgbClr val="000000"/>
                </a:solidFill>
              </a:rPr>
              <a:t>hamster          </a:t>
            </a:r>
            <a:r>
              <a:rPr lang="en-US" sz="1050" dirty="0" smtClean="0">
                <a:solidFill>
                  <a:srgbClr val="000000"/>
                </a:solidFill>
              </a:rPr>
              <a:t>		hippopotamus	          horse	 	         </a:t>
            </a:r>
            <a:r>
              <a:rPr lang="en-US" sz="1050" dirty="0">
                <a:solidFill>
                  <a:srgbClr val="000000"/>
                </a:solidFill>
              </a:rPr>
              <a:t>humpback whale       </a:t>
            </a:r>
            <a:r>
              <a:rPr lang="en-US" sz="1050" dirty="0" smtClean="0">
                <a:solidFill>
                  <a:srgbClr val="000000"/>
                </a:solidFill>
              </a:rPr>
              <a:t>		killer </a:t>
            </a:r>
            <a:r>
              <a:rPr lang="en-US" sz="1050" dirty="0">
                <a:solidFill>
                  <a:srgbClr val="000000"/>
                </a:solidFill>
              </a:rPr>
              <a:t>whale         </a:t>
            </a:r>
          </a:p>
        </p:txBody>
      </p:sp>
      <p:sp>
        <p:nvSpPr>
          <p:cNvPr id="51228" name="TextBox 32"/>
          <p:cNvSpPr txBox="1">
            <a:spLocks noChangeArrowheads="1"/>
          </p:cNvSpPr>
          <p:nvPr/>
        </p:nvSpPr>
        <p:spPr bwMode="auto">
          <a:xfrm>
            <a:off x="534241" y="3104964"/>
            <a:ext cx="7597411" cy="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50" dirty="0">
                <a:solidFill>
                  <a:srgbClr val="000000"/>
                </a:solidFill>
              </a:rPr>
              <a:t>    tiger                   </a:t>
            </a:r>
            <a:r>
              <a:rPr lang="en-US" sz="1050" dirty="0" smtClean="0">
                <a:solidFill>
                  <a:srgbClr val="000000"/>
                </a:solidFill>
              </a:rPr>
              <a:t>		walrus			               </a:t>
            </a:r>
            <a:r>
              <a:rPr lang="en-US" sz="1050" dirty="0">
                <a:solidFill>
                  <a:srgbClr val="000000"/>
                </a:solidFill>
              </a:rPr>
              <a:t>weasel   </a:t>
            </a:r>
            <a:r>
              <a:rPr lang="en-US" sz="1050" dirty="0" smtClean="0">
                <a:solidFill>
                  <a:srgbClr val="000000"/>
                </a:solidFill>
              </a:rPr>
              <a:t>		                  </a:t>
            </a:r>
            <a:r>
              <a:rPr lang="en-US" sz="1050" dirty="0">
                <a:solidFill>
                  <a:srgbClr val="000000"/>
                </a:solidFill>
              </a:rPr>
              <a:t>wolf  </a:t>
            </a:r>
            <a:r>
              <a:rPr lang="en-US" sz="1050" dirty="0" smtClean="0">
                <a:solidFill>
                  <a:srgbClr val="000000"/>
                </a:solidFill>
              </a:rPr>
              <a:t>		                </a:t>
            </a:r>
            <a:r>
              <a:rPr lang="en-US" sz="1050" dirty="0">
                <a:solidFill>
                  <a:srgbClr val="000000"/>
                </a:solidFill>
              </a:rPr>
              <a:t>zebra      </a:t>
            </a:r>
          </a:p>
        </p:txBody>
      </p:sp>
      <p:sp>
        <p:nvSpPr>
          <p:cNvPr id="51229" name="TextBox 33"/>
          <p:cNvSpPr txBox="1">
            <a:spLocks noChangeArrowheads="1"/>
          </p:cNvSpPr>
          <p:nvPr/>
        </p:nvSpPr>
        <p:spPr bwMode="auto">
          <a:xfrm>
            <a:off x="415703" y="4725144"/>
            <a:ext cx="7623700" cy="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50" dirty="0">
                <a:solidFill>
                  <a:srgbClr val="000000"/>
                </a:solidFill>
              </a:rPr>
              <a:t>centaur      </a:t>
            </a:r>
            <a:r>
              <a:rPr lang="en-US" sz="1050" dirty="0" smtClean="0">
                <a:solidFill>
                  <a:srgbClr val="000000"/>
                </a:solidFill>
              </a:rPr>
              <a:t>		donkey        		     goat	                 </a:t>
            </a:r>
            <a:r>
              <a:rPr lang="en-US" sz="1050" dirty="0">
                <a:solidFill>
                  <a:srgbClr val="000000"/>
                </a:solidFill>
              </a:rPr>
              <a:t>monkey  </a:t>
            </a:r>
            <a:r>
              <a:rPr lang="en-US" sz="1050" dirty="0" smtClean="0">
                <a:solidFill>
                  <a:srgbClr val="000000"/>
                </a:solidFill>
              </a:rPr>
              <a:t>		                </a:t>
            </a:r>
            <a:r>
              <a:rPr lang="en-US" sz="1050" dirty="0">
                <a:solidFill>
                  <a:srgbClr val="000000"/>
                </a:solidFill>
              </a:rPr>
              <a:t>wolf               </a:t>
            </a:r>
            <a:r>
              <a:rPr lang="en-US" sz="1050" dirty="0" smtClean="0">
                <a:solidFill>
                  <a:srgbClr val="000000"/>
                </a:solidFill>
              </a:rPr>
              <a:t>		zebra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1230" name="TextBox 34"/>
          <p:cNvSpPr txBox="1">
            <a:spLocks noChangeArrowheads="1"/>
          </p:cNvSpPr>
          <p:nvPr/>
        </p:nvSpPr>
        <p:spPr bwMode="auto">
          <a:xfrm>
            <a:off x="424801" y="6327303"/>
            <a:ext cx="7695835" cy="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050" dirty="0" err="1">
                <a:solidFill>
                  <a:srgbClr val="000000"/>
                </a:solidFill>
              </a:rPr>
              <a:t>aeroplane</a:t>
            </a:r>
            <a:r>
              <a:rPr lang="en-US" sz="1050" dirty="0">
                <a:solidFill>
                  <a:srgbClr val="000000"/>
                </a:solidFill>
              </a:rPr>
              <a:t>    </a:t>
            </a:r>
            <a:r>
              <a:rPr lang="en-US" sz="1050" dirty="0" smtClean="0">
                <a:solidFill>
                  <a:srgbClr val="000000"/>
                </a:solidFill>
              </a:rPr>
              <a:t>		bicycle 	         </a:t>
            </a:r>
            <a:r>
              <a:rPr lang="en-US" sz="1050" dirty="0">
                <a:solidFill>
                  <a:srgbClr val="000000"/>
                </a:solidFill>
              </a:rPr>
              <a:t>boat </a:t>
            </a:r>
            <a:r>
              <a:rPr lang="en-US" sz="1050" dirty="0" smtClean="0">
                <a:solidFill>
                  <a:srgbClr val="000000"/>
                </a:solidFill>
              </a:rPr>
              <a:t>		                </a:t>
            </a:r>
            <a:r>
              <a:rPr lang="en-US" sz="1050" dirty="0">
                <a:solidFill>
                  <a:srgbClr val="000000"/>
                </a:solidFill>
              </a:rPr>
              <a:t>bus  </a:t>
            </a:r>
            <a:r>
              <a:rPr lang="en-US" sz="1050" dirty="0" smtClean="0">
                <a:solidFill>
                  <a:srgbClr val="000000"/>
                </a:solidFill>
              </a:rPr>
              <a:t>	                  car	         </a:t>
            </a:r>
            <a:r>
              <a:rPr lang="en-US" sz="1050" dirty="0">
                <a:solidFill>
                  <a:srgbClr val="000000"/>
                </a:solidFill>
              </a:rPr>
              <a:t>motorbike  </a:t>
            </a:r>
            <a:r>
              <a:rPr lang="en-US" sz="1050" dirty="0" smtClean="0">
                <a:solidFill>
                  <a:srgbClr val="000000"/>
                </a:solidFill>
              </a:rPr>
              <a:t>	    train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1231" name="Rectangle 35"/>
          <p:cNvSpPr>
            <a:spLocks noChangeArrowheads="1"/>
          </p:cNvSpPr>
          <p:nvPr/>
        </p:nvSpPr>
        <p:spPr bwMode="auto">
          <a:xfrm>
            <a:off x="493920" y="3982018"/>
            <a:ext cx="48384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2" name="Rectangle 36"/>
          <p:cNvSpPr>
            <a:spLocks noChangeArrowheads="1"/>
          </p:cNvSpPr>
          <p:nvPr/>
        </p:nvSpPr>
        <p:spPr bwMode="auto">
          <a:xfrm>
            <a:off x="1530720" y="3982018"/>
            <a:ext cx="55296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3" name="Rectangle 37"/>
          <p:cNvSpPr>
            <a:spLocks noChangeArrowheads="1"/>
          </p:cNvSpPr>
          <p:nvPr/>
        </p:nvSpPr>
        <p:spPr bwMode="auto">
          <a:xfrm>
            <a:off x="2774880" y="3982018"/>
            <a:ext cx="69120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4" name="Rectangle 38"/>
          <p:cNvSpPr>
            <a:spLocks noChangeArrowheads="1"/>
          </p:cNvSpPr>
          <p:nvPr/>
        </p:nvSpPr>
        <p:spPr bwMode="auto">
          <a:xfrm>
            <a:off x="4019040" y="3982018"/>
            <a:ext cx="96768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5" name="Rectangle 39"/>
          <p:cNvSpPr>
            <a:spLocks noChangeArrowheads="1"/>
          </p:cNvSpPr>
          <p:nvPr/>
        </p:nvSpPr>
        <p:spPr bwMode="auto">
          <a:xfrm>
            <a:off x="6023520" y="3982018"/>
            <a:ext cx="34560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6" name="Rectangle 41"/>
          <p:cNvSpPr>
            <a:spLocks noChangeArrowheads="1"/>
          </p:cNvSpPr>
          <p:nvPr/>
        </p:nvSpPr>
        <p:spPr bwMode="auto">
          <a:xfrm>
            <a:off x="7198560" y="3982018"/>
            <a:ext cx="345600" cy="760400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7" name="Rectangle 42"/>
          <p:cNvSpPr>
            <a:spLocks noChangeArrowheads="1"/>
          </p:cNvSpPr>
          <p:nvPr/>
        </p:nvSpPr>
        <p:spPr bwMode="auto">
          <a:xfrm>
            <a:off x="701280" y="5848455"/>
            <a:ext cx="622080" cy="345636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8" name="Rectangle 43"/>
          <p:cNvSpPr>
            <a:spLocks noChangeArrowheads="1"/>
          </p:cNvSpPr>
          <p:nvPr/>
        </p:nvSpPr>
        <p:spPr bwMode="auto">
          <a:xfrm>
            <a:off x="1738080" y="6055836"/>
            <a:ext cx="138240" cy="276509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9" name="Rectangle 44"/>
          <p:cNvSpPr>
            <a:spLocks noChangeArrowheads="1"/>
          </p:cNvSpPr>
          <p:nvPr/>
        </p:nvSpPr>
        <p:spPr bwMode="auto">
          <a:xfrm>
            <a:off x="2705760" y="5779327"/>
            <a:ext cx="829440" cy="483891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40" name="Rectangle 45"/>
          <p:cNvSpPr>
            <a:spLocks noChangeArrowheads="1"/>
          </p:cNvSpPr>
          <p:nvPr/>
        </p:nvSpPr>
        <p:spPr bwMode="auto">
          <a:xfrm>
            <a:off x="3880800" y="5848455"/>
            <a:ext cx="691200" cy="345636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41" name="Rectangle 46"/>
          <p:cNvSpPr>
            <a:spLocks noChangeArrowheads="1"/>
          </p:cNvSpPr>
          <p:nvPr/>
        </p:nvSpPr>
        <p:spPr bwMode="auto">
          <a:xfrm>
            <a:off x="5401440" y="5779328"/>
            <a:ext cx="898560" cy="414764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42" name="Rectangle 47"/>
          <p:cNvSpPr>
            <a:spLocks noChangeArrowheads="1"/>
          </p:cNvSpPr>
          <p:nvPr/>
        </p:nvSpPr>
        <p:spPr bwMode="auto">
          <a:xfrm>
            <a:off x="6645600" y="5571945"/>
            <a:ext cx="622080" cy="829527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43" name="Rectangle 48"/>
          <p:cNvSpPr>
            <a:spLocks noChangeArrowheads="1"/>
          </p:cNvSpPr>
          <p:nvPr/>
        </p:nvSpPr>
        <p:spPr bwMode="auto">
          <a:xfrm>
            <a:off x="7682400" y="5641074"/>
            <a:ext cx="345600" cy="622145"/>
          </a:xfrm>
          <a:prstGeom prst="rect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10720" y="44624"/>
            <a:ext cx="8681760" cy="1142040"/>
          </a:xfrm>
        </p:spPr>
        <p:txBody>
          <a:bodyPr/>
          <a:lstStyle/>
          <a:p>
            <a:r>
              <a:rPr lang="en-US" sz="3600" dirty="0" smtClean="0"/>
              <a:t>Active learning with objects and attributes</a:t>
            </a:r>
            <a:br>
              <a:rPr lang="en-US" sz="3600" dirty="0" smtClean="0"/>
            </a:br>
            <a:r>
              <a:rPr lang="en-US" sz="2800" dirty="0" smtClean="0"/>
              <a:t>Entropy reduction</a:t>
            </a:r>
            <a:endParaRPr lang="en-US" sz="3600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0A8B5-2E9A-462C-9D51-509A1ED9A878}" type="slidenum">
              <a:rPr lang="en-US" smtClean="0">
                <a:ea typeface="SimSun" pitchFamily="2" charset="-122"/>
              </a:rPr>
              <a:pPr>
                <a:defRPr/>
              </a:pPr>
              <a:t>35</a:t>
            </a:fld>
            <a:endParaRPr lang="en-US" smtClean="0">
              <a:ea typeface="SimSun" pitchFamily="2" charset="-122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082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00" y="3735754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082" y="3737193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8023" r="21382" b="84494"/>
          <a:stretch>
            <a:fillRect/>
          </a:stretch>
        </p:blipFill>
        <p:spPr bwMode="auto">
          <a:xfrm>
            <a:off x="3604320" y="1908201"/>
            <a:ext cx="1658880" cy="207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599840" y="3359874"/>
            <a:ext cx="1244160" cy="138255"/>
          </a:xfrm>
          <a:prstGeom prst="rect">
            <a:avLst/>
          </a:prstGeom>
          <a:solidFill>
            <a:srgbClr val="92D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70400" y="3221619"/>
            <a:ext cx="276480" cy="138255"/>
          </a:xfrm>
          <a:prstGeom prst="rect">
            <a:avLst/>
          </a:prstGeom>
          <a:solidFill>
            <a:srgbClr val="92D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082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00" y="3737193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00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082" y="3737193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8023" r="21382" b="84494"/>
          <a:stretch>
            <a:fillRect/>
          </a:stretch>
        </p:blipFill>
        <p:spPr bwMode="auto">
          <a:xfrm>
            <a:off x="3604320" y="1908201"/>
            <a:ext cx="1658880" cy="207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81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20496" r="21382" b="72696"/>
          <a:stretch>
            <a:fillRect/>
          </a:stretch>
        </p:blipFill>
        <p:spPr bwMode="auto">
          <a:xfrm>
            <a:off x="3604320" y="2253837"/>
            <a:ext cx="1658880" cy="18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0720" y="44624"/>
            <a:ext cx="8681760" cy="1142040"/>
          </a:xfrm>
        </p:spPr>
        <p:txBody>
          <a:bodyPr/>
          <a:lstStyle/>
          <a:p>
            <a:r>
              <a:rPr lang="en-US" sz="3600" dirty="0" smtClean="0"/>
              <a:t>Active learning with objects and attributes</a:t>
            </a:r>
            <a:br>
              <a:rPr lang="en-US" sz="3600" dirty="0" smtClean="0"/>
            </a:br>
            <a:r>
              <a:rPr lang="en-US" sz="2800" dirty="0" smtClean="0"/>
              <a:t>Entropy reduction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082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00" y="3735754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082" y="3737193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503548" y="6042645"/>
            <a:ext cx="7879680" cy="7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33CC"/>
                </a:solidFill>
              </a:rPr>
              <a:t>Faster reduction in entropy when able to interleave object </a:t>
            </a:r>
            <a:r>
              <a:rPr lang="en-US" sz="2400" i="1" dirty="0">
                <a:solidFill>
                  <a:srgbClr val="0033CC"/>
                </a:solidFill>
              </a:rPr>
              <a:t>and</a:t>
            </a:r>
            <a:r>
              <a:rPr lang="en-US" sz="2400" dirty="0">
                <a:solidFill>
                  <a:srgbClr val="0033CC"/>
                </a:solidFill>
              </a:rPr>
              <a:t> attribute label requests</a:t>
            </a:r>
          </a:p>
        </p:txBody>
      </p:sp>
      <p:pic>
        <p:nvPicPr>
          <p:cNvPr id="55305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3033" r="21382" b="84494"/>
          <a:stretch>
            <a:fillRect/>
          </a:stretch>
        </p:blipFill>
        <p:spPr bwMode="auto">
          <a:xfrm>
            <a:off x="3604320" y="1769946"/>
            <a:ext cx="1658880" cy="345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6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21436" r="21382" b="72696"/>
          <a:stretch>
            <a:fillRect/>
          </a:stretch>
        </p:blipFill>
        <p:spPr bwMode="auto">
          <a:xfrm>
            <a:off x="3604320" y="2279761"/>
            <a:ext cx="1658880" cy="16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10720" y="44624"/>
            <a:ext cx="86817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kern="0" dirty="0">
                <a:solidFill>
                  <a:srgbClr val="000000"/>
                </a:solidFill>
                <a:ea typeface="+mj-ea"/>
              </a:rPr>
              <a:t>Active learning with objects and attributes</a:t>
            </a:r>
            <a:br>
              <a:rPr lang="en-US" sz="3600" kern="0" dirty="0">
                <a:solidFill>
                  <a:srgbClr val="000000"/>
                </a:solidFill>
                <a:ea typeface="+mj-ea"/>
              </a:rPr>
            </a:br>
            <a:r>
              <a:rPr lang="en-US" sz="2800" kern="0" dirty="0">
                <a:solidFill>
                  <a:srgbClr val="000000"/>
                </a:solidFill>
                <a:ea typeface="+mj-ea"/>
              </a:rPr>
              <a:t>Entropy reduction</a:t>
            </a:r>
            <a:endParaRPr lang="en-US" sz="3600" kern="0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082" y="3737193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00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082" y="1286056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800" y="3735754"/>
            <a:ext cx="3489120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3"/>
          <p:cNvPicPr>
            <a:picLocks noChangeAspect="1" noChangeArrowheads="1"/>
          </p:cNvPicPr>
          <p:nvPr/>
        </p:nvPicPr>
        <p:blipFill>
          <a:blip r:embed="rId7" cstate="print"/>
          <a:srcRect l="30489" t="3033" r="21382" b="72696"/>
          <a:stretch>
            <a:fillRect/>
          </a:stretch>
        </p:blipFill>
        <p:spPr bwMode="auto">
          <a:xfrm>
            <a:off x="3604320" y="1769946"/>
            <a:ext cx="1658880" cy="67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10720" y="44624"/>
            <a:ext cx="86817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kern="0" dirty="0">
                <a:solidFill>
                  <a:srgbClr val="000000"/>
                </a:solidFill>
                <a:ea typeface="+mj-ea"/>
              </a:rPr>
              <a:t>Active learning with objects and attributes</a:t>
            </a:r>
            <a:br>
              <a:rPr lang="en-US" sz="3600" kern="0" dirty="0">
                <a:solidFill>
                  <a:srgbClr val="000000"/>
                </a:solidFill>
                <a:ea typeface="+mj-ea"/>
              </a:rPr>
            </a:br>
            <a:r>
              <a:rPr lang="en-US" sz="2800" kern="0" dirty="0">
                <a:solidFill>
                  <a:srgbClr val="000000"/>
                </a:solidFill>
                <a:ea typeface="+mj-ea"/>
              </a:rPr>
              <a:t>Entropy reduction</a:t>
            </a:r>
            <a:endParaRPr lang="en-US" sz="3600" kern="0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03548" y="6042645"/>
            <a:ext cx="7879680" cy="7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</a:rPr>
              <a:t>Faster reduction in entropy when able to interleave object </a:t>
            </a:r>
            <a:r>
              <a:rPr lang="en-US" sz="2400" i="1" dirty="0">
                <a:solidFill>
                  <a:srgbClr val="000000"/>
                </a:solidFill>
              </a:rPr>
              <a:t>and</a:t>
            </a:r>
            <a:r>
              <a:rPr lang="en-US" sz="2400" dirty="0">
                <a:solidFill>
                  <a:srgbClr val="000000"/>
                </a:solidFill>
              </a:rPr>
              <a:t> attribute label requests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7684" y="1916832"/>
            <a:ext cx="6300700" cy="243143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Actively </a:t>
            </a:r>
            <a:r>
              <a:rPr lang="en-US" sz="2800" dirty="0" smtClean="0">
                <a:solidFill>
                  <a:srgbClr val="3333CC"/>
                </a:solidFill>
              </a:rPr>
              <a:t>label </a:t>
            </a:r>
            <a:r>
              <a:rPr lang="en-US" sz="2800" dirty="0">
                <a:solidFill>
                  <a:srgbClr val="3333CC"/>
                </a:solidFill>
              </a:rPr>
              <a:t>only 4%</a:t>
            </a:r>
            <a:r>
              <a:rPr lang="en-US" sz="2800" dirty="0">
                <a:solidFill>
                  <a:srgbClr val="000000"/>
                </a:solidFill>
              </a:rPr>
              <a:t> of total available image </a:t>
            </a:r>
            <a:r>
              <a:rPr lang="en-US" sz="2800" dirty="0" smtClean="0">
                <a:solidFill>
                  <a:srgbClr val="000000"/>
                </a:solidFill>
              </a:rPr>
              <a:t>data with </a:t>
            </a:r>
            <a:r>
              <a:rPr lang="en-US" sz="2800" dirty="0" smtClean="0">
                <a:solidFill>
                  <a:srgbClr val="0033CC"/>
                </a:solidFill>
              </a:rPr>
              <a:t>objects/attributes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75% </a:t>
            </a:r>
            <a:r>
              <a:rPr lang="en-US" sz="2800" dirty="0"/>
              <a:t>of max possible accuracy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Actively request only </a:t>
            </a:r>
            <a:r>
              <a:rPr lang="en-US" sz="2800" dirty="0" smtClean="0">
                <a:solidFill>
                  <a:srgbClr val="FF0000"/>
                </a:solidFill>
              </a:rPr>
              <a:t>object labels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</a:rPr>
              <a:t>only 67% </a:t>
            </a:r>
            <a:r>
              <a:rPr lang="en-US" sz="2800" dirty="0" smtClean="0"/>
              <a:t>of max accuracy.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456480" y="-27384"/>
            <a:ext cx="8225280" cy="1142040"/>
          </a:xfrm>
        </p:spPr>
        <p:txBody>
          <a:bodyPr/>
          <a:lstStyle/>
          <a:p>
            <a:r>
              <a:rPr lang="en-US" sz="3200" dirty="0" smtClean="0"/>
              <a:t>What labels are requested?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07506" y="862650"/>
          <a:ext cx="8442720" cy="14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07506" y="2176067"/>
          <a:ext cx="7198560" cy="14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07504" y="3558613"/>
          <a:ext cx="9144001" cy="14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07506" y="4872031"/>
          <a:ext cx="8511840" cy="176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19065" y="836712"/>
            <a:ext cx="612068" cy="558062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 cstate="print"/>
          <a:srcRect l="16391" t="38879" r="17287" b="28025"/>
          <a:stretch>
            <a:fillRect/>
          </a:stretch>
        </p:blipFill>
        <p:spPr bwMode="auto">
          <a:xfrm>
            <a:off x="2735796" y="3951059"/>
            <a:ext cx="6408712" cy="23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2" y="6608385"/>
            <a:ext cx="1098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Zaidan</a:t>
            </a:r>
            <a:r>
              <a:rPr lang="en-US" sz="1200" dirty="0">
                <a:solidFill>
                  <a:prstClr val="black"/>
                </a:solidFill>
              </a:rPr>
              <a:t> et al. Using Annotator Rationales to Improve Machine Learning for Text Categorization, NAACL HLT 2007]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703509" y="2875495"/>
          <a:ext cx="244666" cy="21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Bitmap Image" r:id="rId5" imgW="333333" imgH="295238" progId="PBrush">
                  <p:embed/>
                </p:oleObj>
              </mc:Choice>
              <mc:Fallback>
                <p:oleObj name="Bitmap Image" r:id="rId5" imgW="333333" imgH="2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09" y="2875495"/>
                        <a:ext cx="244666" cy="217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861360" y="3492328"/>
          <a:ext cx="241220" cy="21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Bitmap Image" r:id="rId7" imgW="333333" imgH="295238" progId="PBrush">
                  <p:embed/>
                </p:oleObj>
              </mc:Choice>
              <mc:Fallback>
                <p:oleObj name="Bitmap Image" r:id="rId7" imgW="333333" imgH="295238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60" y="3492328"/>
                        <a:ext cx="241220" cy="213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357583" y="2875495"/>
          <a:ext cx="244666" cy="21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Bitmap Image" r:id="rId8" imgW="333333" imgH="295238" progId="PBrush">
                  <p:embed/>
                </p:oleObj>
              </mc:Choice>
              <mc:Fallback>
                <p:oleObj name="Bitmap Image" r:id="rId8" imgW="333333" imgH="29523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83" y="2875495"/>
                        <a:ext cx="244666" cy="217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199731" y="3206311"/>
          <a:ext cx="241220" cy="21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Bitmap Image" r:id="rId9" imgW="333333" imgH="295238" progId="PBrush">
                  <p:embed/>
                </p:oleObj>
              </mc:Choice>
              <mc:Fallback>
                <p:oleObj name="Bitmap Image" r:id="rId9" imgW="333333" imgH="295238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731" y="3206311"/>
                        <a:ext cx="241220" cy="213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1372694" y="3481989"/>
          <a:ext cx="241220" cy="21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10" imgW="333333" imgH="295238" progId="PBrush">
                  <p:embed/>
                </p:oleObj>
              </mc:Choice>
              <mc:Fallback>
                <p:oleObj name="Bitmap Image" r:id="rId10" imgW="333333" imgH="29523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694" y="3481989"/>
                        <a:ext cx="241220" cy="213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688397" y="3647396"/>
          <a:ext cx="241220" cy="21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Bitmap Image" r:id="rId11" imgW="333333" imgH="295238" progId="PBrush">
                  <p:embed/>
                </p:oleObj>
              </mc:Choice>
              <mc:Fallback>
                <p:oleObj name="Bitmap Image" r:id="rId11" imgW="333333" imgH="29523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397" y="3647396"/>
                        <a:ext cx="241220" cy="213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02447" y="2110487"/>
            <a:ext cx="241220" cy="213652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89459" y="2103595"/>
            <a:ext cx="241220" cy="213652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38101" y="1662509"/>
            <a:ext cx="241220" cy="213652"/>
          </a:xfrm>
          <a:prstGeom prst="rect">
            <a:avLst/>
          </a:prstGeom>
          <a:noFill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54866" y="1276558"/>
            <a:ext cx="241220" cy="213652"/>
          </a:xfrm>
          <a:prstGeom prst="rect">
            <a:avLst/>
          </a:prstGeom>
          <a:noFill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7039" y="1386829"/>
            <a:ext cx="241220" cy="213652"/>
          </a:xfrm>
          <a:prstGeom prst="rect">
            <a:avLst/>
          </a:prstGeom>
          <a:noFill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0817" y="1772780"/>
            <a:ext cx="241220" cy="213652"/>
          </a:xfrm>
          <a:prstGeom prst="rect">
            <a:avLst/>
          </a:prstGeom>
          <a:noFill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83" y="3371718"/>
            <a:ext cx="241220" cy="213652"/>
          </a:xfrm>
          <a:prstGeom prst="rect">
            <a:avLst/>
          </a:prstGeom>
          <a:noFill/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68917" y="3592261"/>
            <a:ext cx="241220" cy="213652"/>
          </a:xfrm>
          <a:prstGeom prst="rect">
            <a:avLst/>
          </a:prstGeom>
          <a:noFill/>
        </p:spPr>
      </p:pic>
      <p:grpSp>
        <p:nvGrpSpPr>
          <p:cNvPr id="2" name="Group 19"/>
          <p:cNvGrpSpPr/>
          <p:nvPr/>
        </p:nvGrpSpPr>
        <p:grpSpPr>
          <a:xfrm>
            <a:off x="1207287" y="2271300"/>
            <a:ext cx="3363282" cy="657034"/>
            <a:chOff x="5379498" y="1988325"/>
            <a:chExt cx="2771722" cy="54147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rot="300000" flipV="1">
              <a:off x="5379498" y="2259060"/>
              <a:ext cx="277172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rot="300000" flipV="1">
              <a:off x="5379498" y="1988325"/>
              <a:ext cx="277172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rot="300000" flipV="1">
              <a:off x="5379498" y="2529795"/>
              <a:ext cx="277172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188" y="1579804"/>
            <a:ext cx="241220" cy="213652"/>
          </a:xfrm>
          <a:prstGeom prst="rect">
            <a:avLst/>
          </a:prstGeom>
          <a:noFill/>
        </p:spPr>
      </p:pic>
      <p:grpSp>
        <p:nvGrpSpPr>
          <p:cNvPr id="3" name="Group 24"/>
          <p:cNvGrpSpPr/>
          <p:nvPr/>
        </p:nvGrpSpPr>
        <p:grpSpPr>
          <a:xfrm>
            <a:off x="1482965" y="1696968"/>
            <a:ext cx="1392179" cy="281423"/>
            <a:chOff x="5606688" y="1515011"/>
            <a:chExt cx="1147312" cy="231924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rot="300000" flipV="1">
              <a:off x="5606688" y="1515011"/>
              <a:ext cx="1144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300000" flipV="1">
              <a:off x="5609529" y="1746935"/>
              <a:ext cx="114447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4075" y="1414397"/>
            <a:ext cx="241220" cy="213652"/>
          </a:xfrm>
          <a:prstGeom prst="rect">
            <a:avLst/>
          </a:prstGeom>
          <a:noFill/>
        </p:spPr>
      </p:pic>
      <p:grpSp>
        <p:nvGrpSpPr>
          <p:cNvPr id="4" name="Group 28"/>
          <p:cNvGrpSpPr/>
          <p:nvPr/>
        </p:nvGrpSpPr>
        <p:grpSpPr>
          <a:xfrm>
            <a:off x="1501344" y="1677910"/>
            <a:ext cx="1105013" cy="501497"/>
            <a:chOff x="5621834" y="1499305"/>
            <a:chExt cx="910655" cy="41329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79317" y="1736522"/>
              <a:ext cx="198792" cy="176073"/>
            </a:xfrm>
            <a:prstGeom prst="rect">
              <a:avLst/>
            </a:prstGeom>
            <a:noFill/>
          </p:spPr>
        </p:pic>
        <p:pic>
          <p:nvPicPr>
            <p:cNvPr id="31" name="Picture 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21834" y="1596807"/>
              <a:ext cx="198792" cy="176073"/>
            </a:xfrm>
            <a:prstGeom prst="rect">
              <a:avLst/>
            </a:prstGeom>
            <a:noFill/>
          </p:spPr>
        </p:pic>
        <p:pic>
          <p:nvPicPr>
            <p:cNvPr id="32" name="Picture 2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33697" y="1668751"/>
              <a:ext cx="198792" cy="176073"/>
            </a:xfrm>
            <a:prstGeom prst="rect">
              <a:avLst/>
            </a:prstGeom>
            <a:noFill/>
          </p:spPr>
        </p:pic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981552" y="1538116"/>
              <a:ext cx="99396" cy="1959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60" y="69"/>
                </a:cxn>
                <a:cxn ang="0">
                  <a:pos x="0" y="207"/>
                </a:cxn>
              </a:cxnLst>
              <a:rect l="0" t="0" r="r" b="b"/>
              <a:pathLst>
                <a:path w="105" h="207">
                  <a:moveTo>
                    <a:pt x="105" y="0"/>
                  </a:moveTo>
                  <a:cubicBezTo>
                    <a:pt x="97" y="11"/>
                    <a:pt x="78" y="34"/>
                    <a:pt x="60" y="69"/>
                  </a:cubicBezTo>
                  <a:cubicBezTo>
                    <a:pt x="42" y="104"/>
                    <a:pt x="12" y="178"/>
                    <a:pt x="0" y="207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6140586" y="1526757"/>
              <a:ext cx="258429" cy="17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1"/>
                </a:cxn>
                <a:cxn ang="0">
                  <a:pos x="144" y="87"/>
                </a:cxn>
                <a:cxn ang="0">
                  <a:pos x="228" y="123"/>
                </a:cxn>
                <a:cxn ang="0">
                  <a:pos x="273" y="189"/>
                </a:cxn>
              </a:cxnLst>
              <a:rect l="0" t="0" r="r" b="b"/>
              <a:pathLst>
                <a:path w="273" h="189">
                  <a:moveTo>
                    <a:pt x="0" y="0"/>
                  </a:moveTo>
                  <a:cubicBezTo>
                    <a:pt x="8" y="9"/>
                    <a:pt x="27" y="36"/>
                    <a:pt x="51" y="51"/>
                  </a:cubicBezTo>
                  <a:cubicBezTo>
                    <a:pt x="75" y="66"/>
                    <a:pt x="115" y="75"/>
                    <a:pt x="144" y="87"/>
                  </a:cubicBezTo>
                  <a:cubicBezTo>
                    <a:pt x="173" y="99"/>
                    <a:pt x="206" y="106"/>
                    <a:pt x="228" y="123"/>
                  </a:cubicBezTo>
                  <a:cubicBezTo>
                    <a:pt x="250" y="140"/>
                    <a:pt x="264" y="175"/>
                    <a:pt x="273" y="189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5750576" y="1499305"/>
              <a:ext cx="299134" cy="150513"/>
            </a:xfrm>
            <a:custGeom>
              <a:avLst/>
              <a:gdLst/>
              <a:ahLst/>
              <a:cxnLst>
                <a:cxn ang="0">
                  <a:pos x="316" y="2"/>
                </a:cxn>
                <a:cxn ang="0">
                  <a:pos x="148" y="26"/>
                </a:cxn>
                <a:cxn ang="0">
                  <a:pos x="0" y="159"/>
                </a:cxn>
              </a:cxnLst>
              <a:rect l="0" t="0" r="r" b="b"/>
              <a:pathLst>
                <a:path w="316" h="159">
                  <a:moveTo>
                    <a:pt x="316" y="2"/>
                  </a:moveTo>
                  <a:cubicBezTo>
                    <a:pt x="288" y="6"/>
                    <a:pt x="200" y="0"/>
                    <a:pt x="148" y="26"/>
                  </a:cubicBezTo>
                  <a:cubicBezTo>
                    <a:pt x="96" y="52"/>
                    <a:pt x="31" y="131"/>
                    <a:pt x="0" y="159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3396637" y="1541899"/>
            <a:ext cx="1194609" cy="489330"/>
            <a:chOff x="7183768" y="1387217"/>
            <a:chExt cx="984492" cy="403263"/>
          </a:xfrm>
        </p:grpSpPr>
        <p:pic>
          <p:nvPicPr>
            <p:cNvPr id="37" name="Picture 2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69468" y="1614407"/>
              <a:ext cx="198792" cy="176073"/>
            </a:xfrm>
            <a:prstGeom prst="rect">
              <a:avLst/>
            </a:prstGeom>
            <a:noFill/>
          </p:spPr>
        </p:pic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7776356" y="1412776"/>
              <a:ext cx="266949" cy="228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53"/>
                </a:cxn>
                <a:cxn ang="0">
                  <a:pos x="228" y="123"/>
                </a:cxn>
                <a:cxn ang="0">
                  <a:pos x="282" y="241"/>
                </a:cxn>
              </a:cxnLst>
              <a:rect l="0" t="0" r="r" b="b"/>
              <a:pathLst>
                <a:path w="282" h="241">
                  <a:moveTo>
                    <a:pt x="0" y="0"/>
                  </a:moveTo>
                  <a:cubicBezTo>
                    <a:pt x="23" y="9"/>
                    <a:pt x="100" y="33"/>
                    <a:pt x="138" y="53"/>
                  </a:cubicBezTo>
                  <a:cubicBezTo>
                    <a:pt x="176" y="73"/>
                    <a:pt x="204" y="92"/>
                    <a:pt x="228" y="123"/>
                  </a:cubicBezTo>
                  <a:cubicBezTo>
                    <a:pt x="252" y="154"/>
                    <a:pt x="271" y="217"/>
                    <a:pt x="282" y="241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86346" y="1485666"/>
              <a:ext cx="198792" cy="176073"/>
            </a:xfrm>
            <a:prstGeom prst="rect">
              <a:avLst/>
            </a:prstGeom>
            <a:noFill/>
          </p:spPr>
        </p:pic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526447" y="1424135"/>
              <a:ext cx="190272" cy="123061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56" y="50"/>
                </a:cxn>
                <a:cxn ang="0">
                  <a:pos x="60" y="74"/>
                </a:cxn>
                <a:cxn ang="0">
                  <a:pos x="0" y="130"/>
                </a:cxn>
              </a:cxnLst>
              <a:rect l="0" t="0" r="r" b="b"/>
              <a:pathLst>
                <a:path w="201" h="130">
                  <a:moveTo>
                    <a:pt x="201" y="0"/>
                  </a:moveTo>
                  <a:cubicBezTo>
                    <a:pt x="194" y="8"/>
                    <a:pt x="179" y="38"/>
                    <a:pt x="156" y="50"/>
                  </a:cubicBezTo>
                  <a:cubicBezTo>
                    <a:pt x="133" y="62"/>
                    <a:pt x="86" y="61"/>
                    <a:pt x="60" y="74"/>
                  </a:cubicBezTo>
                  <a:cubicBezTo>
                    <a:pt x="34" y="87"/>
                    <a:pt x="12" y="118"/>
                    <a:pt x="0" y="130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83768" y="1560449"/>
              <a:ext cx="198792" cy="176073"/>
            </a:xfrm>
            <a:prstGeom prst="rect">
              <a:avLst/>
            </a:prstGeom>
            <a:noFill/>
          </p:spPr>
        </p:pic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7314402" y="1387217"/>
              <a:ext cx="371078" cy="212991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260" y="57"/>
                </a:cxn>
                <a:cxn ang="0">
                  <a:pos x="116" y="85"/>
                </a:cxn>
                <a:cxn ang="0">
                  <a:pos x="0" y="225"/>
                </a:cxn>
              </a:cxnLst>
              <a:rect l="0" t="0" r="r" b="b"/>
              <a:pathLst>
                <a:path w="392" h="225">
                  <a:moveTo>
                    <a:pt x="392" y="0"/>
                  </a:moveTo>
                  <a:cubicBezTo>
                    <a:pt x="370" y="9"/>
                    <a:pt x="306" y="43"/>
                    <a:pt x="260" y="57"/>
                  </a:cubicBezTo>
                  <a:cubicBezTo>
                    <a:pt x="214" y="71"/>
                    <a:pt x="159" y="57"/>
                    <a:pt x="116" y="85"/>
                  </a:cubicBezTo>
                  <a:cubicBezTo>
                    <a:pt x="73" y="113"/>
                    <a:pt x="24" y="196"/>
                    <a:pt x="0" y="225"/>
                  </a:cubicBezTo>
                </a:path>
              </a:pathLst>
            </a:custGeom>
            <a:noFill/>
            <a:ln w="9525" cap="rnd">
              <a:solidFill>
                <a:srgbClr val="800080"/>
              </a:solidFill>
              <a:prstDash val="sysDot"/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42"/>
          <p:cNvGrpSpPr/>
          <p:nvPr/>
        </p:nvGrpSpPr>
        <p:grpSpPr>
          <a:xfrm>
            <a:off x="3467854" y="1531561"/>
            <a:ext cx="1392178" cy="281423"/>
            <a:chOff x="7242459" y="1378697"/>
            <a:chExt cx="1147311" cy="231924"/>
          </a:xfrm>
        </p:grpSpPr>
        <p:sp>
          <p:nvSpPr>
            <p:cNvPr id="44" name="Line 31"/>
            <p:cNvSpPr>
              <a:spLocks noChangeShapeType="1"/>
            </p:cNvSpPr>
            <p:nvPr/>
          </p:nvSpPr>
          <p:spPr bwMode="auto">
            <a:xfrm rot="300000" flipV="1">
              <a:off x="7242459" y="1378697"/>
              <a:ext cx="1144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rot="300000" flipV="1">
              <a:off x="7245299" y="1610621"/>
              <a:ext cx="114447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281406" y="2097172"/>
            <a:ext cx="3402240" cy="978876"/>
            <a:chOff x="5369362" y="1843007"/>
            <a:chExt cx="2803828" cy="806704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auto">
            <a:xfrm rot="300000" flipV="1">
              <a:off x="5379704" y="2116888"/>
              <a:ext cx="2793486" cy="2248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 rot="300000" flipV="1">
              <a:off x="5403797" y="1843007"/>
              <a:ext cx="2764897" cy="2057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 rot="300000" flipV="1">
              <a:off x="5369362" y="2408089"/>
              <a:ext cx="2761759" cy="24162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 rot="17918542">
            <a:off x="312489" y="25536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Bad form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67548" y="8620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Autofit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Rationales’ influence on the classifier</a:t>
            </a:r>
            <a:endParaRPr lang="en-US" sz="3800" i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7741840">
            <a:off x="267392" y="119264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Good form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1500" y="4509120"/>
            <a:ext cx="2772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Decision boundary </a:t>
            </a:r>
            <a:r>
              <a:rPr lang="en-US" sz="2400" i="1" dirty="0">
                <a:solidFill>
                  <a:srgbClr val="7030A0"/>
                </a:solidFill>
              </a:rPr>
              <a:t>refined</a:t>
            </a:r>
            <a:r>
              <a:rPr lang="en-US" sz="2400" dirty="0">
                <a:solidFill>
                  <a:srgbClr val="7030A0"/>
                </a:solidFill>
              </a:rPr>
              <a:t> in order to satisfy “secondary” margin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67944" y="5463227"/>
            <a:ext cx="5040560" cy="504056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4499992" y="1952836"/>
            <a:ext cx="2369249" cy="1775439"/>
            <a:chOff x="4499992" y="1952836"/>
            <a:chExt cx="2369249" cy="1775439"/>
          </a:xfrm>
        </p:grpSpPr>
        <p:cxnSp>
          <p:nvCxnSpPr>
            <p:cNvPr id="114" name="Straight Arrow Connector 113"/>
            <p:cNvCxnSpPr/>
            <p:nvPr/>
          </p:nvCxnSpPr>
          <p:spPr bwMode="auto">
            <a:xfrm flipH="1" flipV="1">
              <a:off x="4499992" y="1952836"/>
              <a:ext cx="1001464" cy="6056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5415300" y="2165763"/>
              <a:ext cx="1453941" cy="1562512"/>
              <a:chOff x="7958726" y="1744125"/>
              <a:chExt cx="2582012" cy="2774821"/>
            </a:xfrm>
          </p:grpSpPr>
          <p:grpSp>
            <p:nvGrpSpPr>
              <p:cNvPr id="110" name="Group 152"/>
              <p:cNvGrpSpPr/>
              <p:nvPr/>
            </p:nvGrpSpPr>
            <p:grpSpPr>
              <a:xfrm>
                <a:off x="8298414" y="1918338"/>
                <a:ext cx="1116124" cy="1728192"/>
                <a:chOff x="5975362" y="1952836"/>
                <a:chExt cx="1116124" cy="1728192"/>
              </a:xfrm>
            </p:grpSpPr>
            <p:cxnSp>
              <p:nvCxnSpPr>
                <p:cNvPr id="111" name="Straight Arrow Connector 110"/>
                <p:cNvCxnSpPr/>
                <p:nvPr/>
              </p:nvCxnSpPr>
              <p:spPr bwMode="auto">
                <a:xfrm flipV="1">
                  <a:off x="5976156" y="3032956"/>
                  <a:ext cx="1115330" cy="3600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2" name="Straight Arrow Connector 111"/>
                <p:cNvCxnSpPr/>
                <p:nvPr/>
              </p:nvCxnSpPr>
              <p:spPr bwMode="auto">
                <a:xfrm rot="5400000" flipH="1" flipV="1">
                  <a:off x="5935960" y="2137048"/>
                  <a:ext cx="980492" cy="900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5" name="Straight Arrow Connector 114"/>
                <p:cNvCxnSpPr/>
                <p:nvPr/>
              </p:nvCxnSpPr>
              <p:spPr bwMode="auto">
                <a:xfrm>
                  <a:off x="5976156" y="3068960"/>
                  <a:ext cx="1080120" cy="6120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17" name="Straight Arrow Connector 116"/>
                <p:cNvCxnSpPr/>
                <p:nvPr/>
              </p:nvCxnSpPr>
              <p:spPr bwMode="auto">
                <a:xfrm rot="5400000" flipH="1" flipV="1">
                  <a:off x="5418094" y="2510104"/>
                  <a:ext cx="1116124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9372534" y="2791756"/>
                <a:ext cx="1168204" cy="71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prstClr val="black"/>
                    </a:solidFill>
                  </a:rPr>
                  <a:t>pointed toes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190402" y="1744125"/>
                <a:ext cx="15841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prstClr val="black"/>
                    </a:solidFill>
                  </a:rPr>
                  <a:t>balanced</a:t>
                </a: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9018494" y="2494402"/>
                <a:ext cx="108012" cy="1080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8730462" y="2716233"/>
                <a:ext cx="108012" cy="108012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125" name="Straight Arrow Connector 124"/>
              <p:cNvCxnSpPr>
                <a:stCxn id="123" idx="3"/>
                <a:endCxn id="124" idx="7"/>
              </p:cNvCxnSpPr>
              <p:nvPr/>
            </p:nvCxnSpPr>
            <p:spPr bwMode="auto">
              <a:xfrm rot="5400000">
                <a:off x="8855757" y="2553495"/>
                <a:ext cx="145455" cy="211656"/>
              </a:xfrm>
              <a:prstGeom prst="straightConnector1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26" name="TextBox 125"/>
              <p:cNvSpPr txBox="1"/>
              <p:nvPr/>
            </p:nvSpPr>
            <p:spPr>
              <a:xfrm>
                <a:off x="7958726" y="3699088"/>
                <a:ext cx="2530529" cy="81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33CC"/>
                    </a:solidFill>
                  </a:rPr>
                  <a:t>Synthetic contrast </a:t>
                </a:r>
                <a:r>
                  <a:rPr lang="en-US" sz="1200" dirty="0">
                    <a:solidFill>
                      <a:srgbClr val="0033CC"/>
                    </a:solidFill>
                  </a:rPr>
                  <a:t>example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139952" y="1035192"/>
            <a:ext cx="3888432" cy="1595333"/>
            <a:chOff x="4139952" y="1035192"/>
            <a:chExt cx="3888432" cy="1595333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4139952" y="1268760"/>
              <a:ext cx="2556284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6644654" y="2168860"/>
              <a:ext cx="1383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Original training example</a:t>
              </a:r>
            </a:p>
          </p:txBody>
        </p:sp>
        <p:grpSp>
          <p:nvGrpSpPr>
            <p:cNvPr id="129" name="Group 171"/>
            <p:cNvGrpSpPr/>
            <p:nvPr/>
          </p:nvGrpSpPr>
          <p:grpSpPr>
            <a:xfrm>
              <a:off x="6696236" y="1035192"/>
              <a:ext cx="1332148" cy="1147660"/>
              <a:chOff x="4716016" y="3933056"/>
              <a:chExt cx="2208220" cy="1902405"/>
            </a:xfrm>
          </p:grpSpPr>
          <p:grpSp>
            <p:nvGrpSpPr>
              <p:cNvPr id="130" name="Group 143"/>
              <p:cNvGrpSpPr/>
              <p:nvPr/>
            </p:nvGrpSpPr>
            <p:grpSpPr>
              <a:xfrm>
                <a:off x="4824028" y="4107269"/>
                <a:ext cx="1116124" cy="1728192"/>
                <a:chOff x="5975362" y="1952836"/>
                <a:chExt cx="1116124" cy="1728192"/>
              </a:xfrm>
            </p:grpSpPr>
            <p:cxnSp>
              <p:nvCxnSpPr>
                <p:cNvPr id="135" name="Straight Arrow Connector 134"/>
                <p:cNvCxnSpPr/>
                <p:nvPr/>
              </p:nvCxnSpPr>
              <p:spPr bwMode="auto">
                <a:xfrm flipV="1">
                  <a:off x="5976156" y="3032956"/>
                  <a:ext cx="1115330" cy="3600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6" name="Straight Arrow Connector 135"/>
                <p:cNvCxnSpPr/>
                <p:nvPr/>
              </p:nvCxnSpPr>
              <p:spPr bwMode="auto">
                <a:xfrm rot="5400000" flipH="1" flipV="1">
                  <a:off x="5935960" y="2137048"/>
                  <a:ext cx="980492" cy="900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7" name="Straight Arrow Connector 136"/>
                <p:cNvCxnSpPr/>
                <p:nvPr/>
              </p:nvCxnSpPr>
              <p:spPr bwMode="auto">
                <a:xfrm>
                  <a:off x="5976156" y="3068960"/>
                  <a:ext cx="1080120" cy="6120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8" name="Straight Arrow Connector 137"/>
                <p:cNvCxnSpPr/>
                <p:nvPr/>
              </p:nvCxnSpPr>
              <p:spPr bwMode="auto">
                <a:xfrm rot="5400000" flipH="1" flipV="1">
                  <a:off x="5418094" y="2510104"/>
                  <a:ext cx="1116124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31" name="TextBox 130"/>
              <p:cNvSpPr txBox="1"/>
              <p:nvPr/>
            </p:nvSpPr>
            <p:spPr>
              <a:xfrm>
                <a:off x="5724129" y="4856679"/>
                <a:ext cx="1200107" cy="66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pointed toes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716016" y="3933056"/>
                <a:ext cx="15841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</a:rPr>
                  <a:t>balanced</a:t>
                </a: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5544108" y="4683333"/>
                <a:ext cx="108012" cy="10801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79712" y="4833156"/>
            <a:ext cx="5727140" cy="1898134"/>
            <a:chOff x="468312" y="3322635"/>
            <a:chExt cx="9220200" cy="3917798"/>
          </a:xfrm>
        </p:grpSpPr>
        <p:pic>
          <p:nvPicPr>
            <p:cNvPr id="6351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7333" b="56076"/>
            <a:stretch>
              <a:fillRect/>
            </a:stretch>
          </p:blipFill>
          <p:spPr bwMode="auto">
            <a:xfrm>
              <a:off x="468312" y="3475038"/>
              <a:ext cx="9220200" cy="3765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11" name="TextBox 11"/>
            <p:cNvSpPr txBox="1">
              <a:spLocks noChangeArrowheads="1"/>
            </p:cNvSpPr>
            <p:nvPr/>
          </p:nvSpPr>
          <p:spPr bwMode="auto">
            <a:xfrm>
              <a:off x="3934164" y="3322635"/>
              <a:ext cx="1726687" cy="34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468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100" dirty="0">
                  <a:solidFill>
                    <a:srgbClr val="000000"/>
                  </a:solidFill>
                </a:rPr>
                <a:t>Initial training set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99892" y="983631"/>
            <a:ext cx="1896480" cy="1481915"/>
            <a:chOff x="7521574" y="927100"/>
            <a:chExt cx="2090738" cy="1633537"/>
          </a:xfrm>
        </p:grpSpPr>
        <p:pic>
          <p:nvPicPr>
            <p:cNvPr id="6350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092" t="11147" r="15536" b="24739"/>
            <a:stretch>
              <a:fillRect/>
            </a:stretch>
          </p:blipFill>
          <p:spPr bwMode="auto">
            <a:xfrm>
              <a:off x="7521574" y="1111391"/>
              <a:ext cx="2090738" cy="1449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81924" y="927100"/>
              <a:ext cx="1712770" cy="35623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“Does it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swim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?”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96851" y="983631"/>
            <a:ext cx="2089440" cy="1896679"/>
            <a:chOff x="880417" y="3136483"/>
            <a:chExt cx="2304107" cy="2091154"/>
          </a:xfrm>
        </p:grpSpPr>
        <p:pic>
          <p:nvPicPr>
            <p:cNvPr id="6350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0001" t="1111" r="10001" b="11778"/>
            <a:stretch>
              <a:fillRect/>
            </a:stretch>
          </p:blipFill>
          <p:spPr bwMode="auto">
            <a:xfrm>
              <a:off x="880417" y="3346111"/>
              <a:ext cx="2304107" cy="188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24879" y="3136483"/>
              <a:ext cx="2241790" cy="35630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“What is this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object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?”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96853" y="2942235"/>
            <a:ext cx="2370240" cy="1561124"/>
            <a:chOff x="3951236" y="3136483"/>
            <a:chExt cx="2613077" cy="1721266"/>
          </a:xfrm>
        </p:grpSpPr>
        <p:pic>
          <p:nvPicPr>
            <p:cNvPr id="6350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8000" t="12666" r="8000" b="23334"/>
            <a:stretch>
              <a:fillRect/>
            </a:stretch>
          </p:blipFill>
          <p:spPr bwMode="auto">
            <a:xfrm>
              <a:off x="3951236" y="3365552"/>
              <a:ext cx="2613077" cy="149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464008" y="3136483"/>
              <a:ext cx="1642114" cy="35631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“Does it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walk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?”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116053" y="2972478"/>
            <a:ext cx="2370240" cy="1536642"/>
            <a:chOff x="6999236" y="3170237"/>
            <a:chExt cx="2613077" cy="1693862"/>
          </a:xfrm>
        </p:grpSpPr>
        <p:pic>
          <p:nvPicPr>
            <p:cNvPr id="6350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8000" t="11778" r="8000" b="23334"/>
            <a:stretch>
              <a:fillRect/>
            </a:stretch>
          </p:blipFill>
          <p:spPr bwMode="auto">
            <a:xfrm>
              <a:off x="6999236" y="3349734"/>
              <a:ext cx="2613077" cy="151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129414" y="3170237"/>
              <a:ext cx="2398491" cy="35622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“Is it an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arctic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 animal?”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226451" y="986510"/>
            <a:ext cx="2496196" cy="1864995"/>
            <a:chOff x="849312" y="5422483"/>
            <a:chExt cx="2752780" cy="2056365"/>
          </a:xfrm>
        </p:grpSpPr>
        <p:pic>
          <p:nvPicPr>
            <p:cNvPr id="6350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l="7333" t="2888" r="7333" b="12666"/>
            <a:stretch>
              <a:fillRect/>
            </a:stretch>
          </p:blipFill>
          <p:spPr bwMode="auto">
            <a:xfrm>
              <a:off x="930949" y="5616719"/>
              <a:ext cx="2509164" cy="186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49312" y="5422483"/>
              <a:ext cx="2752780" cy="35632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“Does it live in the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ocean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?”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295572" y="2988320"/>
            <a:ext cx="2148130" cy="1237089"/>
            <a:chOff x="7107313" y="5354633"/>
            <a:chExt cx="2368089" cy="1363803"/>
          </a:xfrm>
        </p:grpSpPr>
        <p:pic>
          <p:nvPicPr>
            <p:cNvPr id="6349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8667" t="16222" r="9332" b="28667"/>
            <a:stretch>
              <a:fillRect/>
            </a:stretch>
          </p:blipFill>
          <p:spPr bwMode="auto">
            <a:xfrm>
              <a:off x="7107313" y="5532437"/>
              <a:ext cx="2352600" cy="118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234310" y="5354633"/>
              <a:ext cx="2241092" cy="35626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“What is this </a:t>
              </a:r>
              <a:r>
                <a:rPr lang="en-US" sz="1500" b="1" dirty="0">
                  <a:solidFill>
                    <a:srgbClr val="000000"/>
                  </a:solidFill>
                  <a:cs typeface="Arial" charset="0"/>
                </a:rPr>
                <a:t>object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?”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Adriana </a:t>
            </a:r>
            <a:r>
              <a:rPr lang="en-US" sz="900" dirty="0" err="1" smtClean="0"/>
              <a:t>Kovashka</a:t>
            </a:r>
            <a:endParaRPr lang="en-US" sz="900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456480" y="-27384"/>
            <a:ext cx="8225280" cy="1142040"/>
          </a:xfrm>
        </p:spPr>
        <p:txBody>
          <a:bodyPr/>
          <a:lstStyle/>
          <a:p>
            <a:r>
              <a:rPr lang="en-US" sz="3200" dirty="0" smtClean="0"/>
              <a:t>What labels are requested?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6480" y="224644"/>
            <a:ext cx="8225280" cy="1142040"/>
          </a:xfrm>
        </p:spPr>
        <p:txBody>
          <a:bodyPr/>
          <a:lstStyle/>
          <a:p>
            <a:r>
              <a:rPr lang="en-US" sz="3800" dirty="0" smtClean="0"/>
              <a:t>Recap: Active learning with objects and attributes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6480" y="1785805"/>
            <a:ext cx="8225280" cy="4523515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Represent interactions between objects and attributes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Propagate expected impact of annotations through entire model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Exploit shared nature of attributes: enables form of joint multi-class active learning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Once again, attributes offer broader channel for human insight during offline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Kristen Grauman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629"/>
            <a:ext cx="9036496" cy="1142040"/>
          </a:xfrm>
        </p:spPr>
        <p:txBody>
          <a:bodyPr/>
          <a:lstStyle/>
          <a:p>
            <a:r>
              <a:rPr lang="en-US" sz="3600" dirty="0" smtClean="0"/>
              <a:t>Summary: Attributes for “offline”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Zero-shot learning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Feedback to classifiers about mistakes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Constrained semi-supervised learning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Adopting unseen examples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Annotator rationales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label requests for objects and 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662377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Slide credit: Kristen Grauman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Rationale results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5526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Scene Categories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How can you tell the scene category?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Hot or Not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What makes them hot (or not)?</a:t>
            </a: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Public Figures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What attributes make them (un)attractive?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>
          <a:xfrm>
            <a:off x="755576" y="1514919"/>
            <a:ext cx="7303678" cy="1111452"/>
            <a:chOff x="719572" y="1808820"/>
            <a:chExt cx="8136904" cy="1238250"/>
          </a:xfrm>
        </p:grpSpPr>
        <p:pic>
          <p:nvPicPr>
            <p:cNvPr id="4" name="Picture 2" descr="C:\Users\Jeff\Desktop\thesis\scenecatsamples\bedroo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72" y="1808820"/>
              <a:ext cx="3962400" cy="1232325"/>
            </a:xfrm>
            <a:prstGeom prst="rect">
              <a:avLst/>
            </a:prstGeom>
            <a:noFill/>
          </p:spPr>
        </p:pic>
        <p:pic>
          <p:nvPicPr>
            <p:cNvPr id="5" name="Picture 5" descr="C:\Users\Jeff\Desktop\thesis\scenecatsamples\stor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5876" y="1808820"/>
              <a:ext cx="3981450" cy="1238250"/>
            </a:xfrm>
            <a:prstGeom prst="rect">
              <a:avLst/>
            </a:prstGeom>
            <a:noFill/>
          </p:spPr>
        </p:pic>
        <p:pic>
          <p:nvPicPr>
            <p:cNvPr id="7" name="Picture 2" descr="C:\Users\Jeff\Desktop\thesis\scenecatsamples\street.png"/>
            <p:cNvPicPr>
              <a:picLocks noChangeAspect="1" noChangeArrowheads="1"/>
            </p:cNvPicPr>
            <p:nvPr/>
          </p:nvPicPr>
          <p:blipFill>
            <a:blip r:embed="rId6" cstate="print"/>
            <a:srcRect r="33082"/>
            <a:stretch>
              <a:fillRect/>
            </a:stretch>
          </p:blipFill>
          <p:spPr bwMode="auto">
            <a:xfrm>
              <a:off x="6192180" y="1808820"/>
              <a:ext cx="2664296" cy="1238250"/>
            </a:xfrm>
            <a:prstGeom prst="rect">
              <a:avLst/>
            </a:prstGeom>
            <a:noFill/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55576" y="3058419"/>
            <a:ext cx="7308812" cy="950743"/>
            <a:chOff x="611560" y="3429000"/>
            <a:chExt cx="7749832" cy="1008112"/>
          </a:xfrm>
        </p:grpSpPr>
        <p:pic>
          <p:nvPicPr>
            <p:cNvPr id="8" name="Picture 2" descr="http://vision-8.cs.utexas.edu:8000/hotornot/frames/hotfemale/000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4048" y="3429000"/>
              <a:ext cx="1344952" cy="1005840"/>
            </a:xfrm>
            <a:prstGeom prst="rect">
              <a:avLst/>
            </a:prstGeom>
            <a:noFill/>
          </p:spPr>
        </p:pic>
        <p:pic>
          <p:nvPicPr>
            <p:cNvPr id="9" name="Picture 10" descr="http://vision-8.cs.utexas.edu:8000/hotornot/frames/hotmale/002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3429000"/>
              <a:ext cx="1021113" cy="1005840"/>
            </a:xfrm>
            <a:prstGeom prst="rect">
              <a:avLst/>
            </a:prstGeom>
            <a:noFill/>
          </p:spPr>
        </p:pic>
        <p:pic>
          <p:nvPicPr>
            <p:cNvPr id="10" name="Picture 9" descr="http://vision-8.cs.utexas.edu:8000/hotornot/frames/hotmale/028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1680" y="3429000"/>
              <a:ext cx="1005840" cy="1005840"/>
            </a:xfrm>
            <a:prstGeom prst="rect">
              <a:avLst/>
            </a:prstGeom>
            <a:noFill/>
          </p:spPr>
        </p:pic>
        <p:pic>
          <p:nvPicPr>
            <p:cNvPr id="11" name="Picture 14" descr="http://vision-8.cs.utexas.edu:8000/hotornot/frames/hotmale/045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71800" y="3429000"/>
              <a:ext cx="1341120" cy="1005840"/>
            </a:xfrm>
            <a:prstGeom prst="rect">
              <a:avLst/>
            </a:prstGeom>
            <a:noFill/>
          </p:spPr>
        </p:pic>
        <p:pic>
          <p:nvPicPr>
            <p:cNvPr id="12" name="Picture 20" descr="http://vision-8.cs.utexas.edu:8000/hotornot/frames/notmale/081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5956" y="3431272"/>
              <a:ext cx="754380" cy="1005840"/>
            </a:xfrm>
            <a:prstGeom prst="rect">
              <a:avLst/>
            </a:prstGeom>
            <a:noFill/>
          </p:spPr>
        </p:pic>
        <p:pic>
          <p:nvPicPr>
            <p:cNvPr id="13" name="Picture 24" descr="http://vision-8.cs.utexas.edu:8000/hotornot/frames/notfemale/0634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08204" y="3429000"/>
              <a:ext cx="523037" cy="1005840"/>
            </a:xfrm>
            <a:prstGeom prst="rect">
              <a:avLst/>
            </a:prstGeom>
            <a:noFill/>
          </p:spPr>
        </p:pic>
        <p:pic>
          <p:nvPicPr>
            <p:cNvPr id="14" name="Picture 26" descr="http://vision-8.cs.utexas.edu:8000/hotornot/frames/notfemale/0943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20272" y="3429000"/>
              <a:ext cx="1341120" cy="1005840"/>
            </a:xfrm>
            <a:prstGeom prst="rect">
              <a:avLst/>
            </a:prstGeom>
            <a:noFill/>
          </p:spPr>
        </p:pic>
      </p:grpSp>
      <p:pic>
        <p:nvPicPr>
          <p:cNvPr id="17" name="Picture 16" descr="teaser.png"/>
          <p:cNvPicPr>
            <a:picLocks noChangeAspect="1"/>
          </p:cNvPicPr>
          <p:nvPr/>
        </p:nvPicPr>
        <p:blipFill>
          <a:blip r:embed="rId14" cstate="print"/>
          <a:srcRect b="43598"/>
          <a:stretch>
            <a:fillRect/>
          </a:stretch>
        </p:blipFill>
        <p:spPr>
          <a:xfrm>
            <a:off x="755576" y="4570587"/>
            <a:ext cx="4572508" cy="11421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3568" y="5919663"/>
            <a:ext cx="716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Collect rationales from hundreds of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MTurk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workers.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-72516" y="6623774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Annotator Rationales for Visual Recognition. J. </a:t>
            </a: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Donahue and K. Grauman</a:t>
            </a:r>
            <a:r>
              <a:rPr lang="en-US" sz="105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ICCV 2011]</a:t>
            </a:r>
          </a:p>
        </p:txBody>
      </p:sp>
    </p:spTree>
    <p:custDataLst>
      <p:tags r:id="rId1"/>
    </p:custDataLst>
  </p:cSld>
  <p:clrMapOvr>
    <a:masterClrMapping/>
  </p:clrMapOvr>
  <p:transition advTm="42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Example rationales from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MTurk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 l="36523" t="44438" r="6869" b="20932"/>
          <a:stretch>
            <a:fillRect/>
          </a:stretch>
        </p:blipFill>
        <p:spPr bwMode="auto">
          <a:xfrm>
            <a:off x="1547664" y="2636912"/>
            <a:ext cx="6444716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 l="38183" t="38128" r="8687" b="35679"/>
          <a:stretch>
            <a:fillRect/>
          </a:stretch>
        </p:blipFill>
        <p:spPr bwMode="auto">
          <a:xfrm>
            <a:off x="1655676" y="4869160"/>
            <a:ext cx="691276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6523" t="10395" r="1770" b="65090"/>
          <a:stretch>
            <a:fillRect/>
          </a:stretch>
        </p:blipFill>
        <p:spPr bwMode="auto">
          <a:xfrm>
            <a:off x="1448036" y="1052736"/>
            <a:ext cx="7025281" cy="150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298121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Scene categories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08" y="3142709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 or Not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" y="53639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PubFig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Attractiveness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2516" y="6623774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Annotator Rationales for Visual Recognition. J. </a:t>
            </a:r>
            <a:r>
              <a:rPr lang="en-US" sz="105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Donahue and K. Grauman</a:t>
            </a:r>
            <a:r>
              <a:rPr lang="en-US" sz="105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ICCV 2011]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Rationale results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3548" y="5985284"/>
            <a:ext cx="8712459" cy="4525963"/>
          </a:xfrm>
          <a:prstGeom prst="rect">
            <a:avLst/>
          </a:prstGeom>
        </p:spPr>
        <p:txBody>
          <a:bodyPr lIns="91330" tIns="45667" rIns="91330" bIns="45667">
            <a:normAutofit/>
          </a:bodyPr>
          <a:lstStyle/>
          <a:p>
            <a:pPr defTabSz="91335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752020" y="4329100"/>
          <a:ext cx="38760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31"/>
                <a:gridCol w="1292031"/>
                <a:gridCol w="12920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PubFig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+Rationales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64.60%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68.14%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51.74%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55.65%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752020" y="2276872"/>
          <a:ext cx="38997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19"/>
                <a:gridCol w="1299919"/>
                <a:gridCol w="12999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Hot or Not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+Rationales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54.86%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60.01%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55.99%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57.07%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95537" y="1657620"/>
          <a:ext cx="352839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0"/>
                <a:gridCol w="1176130"/>
                <a:gridCol w="1176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+Rationales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Kitchen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0.1395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Living </a:t>
                      </a:r>
                      <a:r>
                        <a:rPr lang="en-US" sz="1600" dirty="0" err="1" smtClean="0"/>
                        <a:t>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0.1238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Inside 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0.1487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0.4513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0.2379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0.3167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0.0790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0.0926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0.0950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Mountain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0.1158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0.1051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0.1052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Tall Building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0.0689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0.0867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0.3956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0.4006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32"/>
          <p:cNvGrpSpPr>
            <a:grpSpLocks noChangeAspect="1"/>
          </p:cNvGrpSpPr>
          <p:nvPr/>
        </p:nvGrpSpPr>
        <p:grpSpPr>
          <a:xfrm>
            <a:off x="5256076" y="1592796"/>
            <a:ext cx="2625848" cy="624566"/>
            <a:chOff x="611560" y="3426926"/>
            <a:chExt cx="4284543" cy="1019092"/>
          </a:xfrm>
        </p:grpSpPr>
        <p:pic>
          <p:nvPicPr>
            <p:cNvPr id="34" name="Picture 2" descr="http://vision-8.cs.utexas.edu:8000/hotornot/frames/hotfemale/00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1151" y="3440178"/>
              <a:ext cx="1344952" cy="1005840"/>
            </a:xfrm>
            <a:prstGeom prst="rect">
              <a:avLst/>
            </a:prstGeom>
            <a:noFill/>
          </p:spPr>
        </p:pic>
        <p:pic>
          <p:nvPicPr>
            <p:cNvPr id="35" name="Picture 10" descr="http://vision-8.cs.utexas.edu:8000/hotornot/frames/hotmale/002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429000"/>
              <a:ext cx="1021113" cy="1005840"/>
            </a:xfrm>
            <a:prstGeom prst="rect">
              <a:avLst/>
            </a:prstGeom>
            <a:noFill/>
          </p:spPr>
        </p:pic>
        <p:pic>
          <p:nvPicPr>
            <p:cNvPr id="36" name="Picture 35" descr="http://vision-8.cs.utexas.edu:8000/hotornot/frames/hotmale/028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3429000"/>
              <a:ext cx="1005840" cy="1005840"/>
            </a:xfrm>
            <a:prstGeom prst="rect">
              <a:avLst/>
            </a:prstGeom>
            <a:noFill/>
          </p:spPr>
        </p:pic>
        <p:pic>
          <p:nvPicPr>
            <p:cNvPr id="38" name="Picture 20" descr="http://vision-8.cs.utexas.edu:8000/hotornot/frames/notmale/08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9445" y="3426926"/>
              <a:ext cx="754380" cy="1005840"/>
            </a:xfrm>
            <a:prstGeom prst="rect">
              <a:avLst/>
            </a:prstGeom>
            <a:noFill/>
          </p:spPr>
        </p:pic>
      </p:grpSp>
      <p:pic>
        <p:nvPicPr>
          <p:cNvPr id="41" name="Picture 40" descr="teaser.png"/>
          <p:cNvPicPr>
            <a:picLocks noChangeAspect="1"/>
          </p:cNvPicPr>
          <p:nvPr/>
        </p:nvPicPr>
        <p:blipFill>
          <a:blip r:embed="rId7" cstate="print"/>
          <a:srcRect b="43598"/>
          <a:stretch>
            <a:fillRect/>
          </a:stretch>
        </p:blipFill>
        <p:spPr>
          <a:xfrm>
            <a:off x="5292080" y="3681028"/>
            <a:ext cx="2556284" cy="638513"/>
          </a:xfrm>
          <a:prstGeom prst="rect">
            <a:avLst/>
          </a:prstGeom>
        </p:spPr>
      </p:pic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1295636" y="1092225"/>
            <a:ext cx="2340260" cy="536575"/>
            <a:chOff x="3455876" y="1808820"/>
            <a:chExt cx="5400600" cy="1238250"/>
          </a:xfrm>
        </p:grpSpPr>
        <p:pic>
          <p:nvPicPr>
            <p:cNvPr id="44" name="Picture 5" descr="C:\Users\Jeff\Desktop\thesis\scenecatsamples\stor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55876" y="1808820"/>
              <a:ext cx="3981450" cy="1238250"/>
            </a:xfrm>
            <a:prstGeom prst="rect">
              <a:avLst/>
            </a:prstGeom>
            <a:noFill/>
          </p:spPr>
        </p:pic>
        <p:pic>
          <p:nvPicPr>
            <p:cNvPr id="45" name="Picture 2" descr="C:\Users\Jeff\Desktop\thesis\scenecatsamples\street.png"/>
            <p:cNvPicPr>
              <a:picLocks noChangeAspect="1" noChangeArrowheads="1"/>
            </p:cNvPicPr>
            <p:nvPr/>
          </p:nvPicPr>
          <p:blipFill>
            <a:blip r:embed="rId9" cstate="print"/>
            <a:srcRect r="33082"/>
            <a:stretch>
              <a:fillRect/>
            </a:stretch>
          </p:blipFill>
          <p:spPr bwMode="auto">
            <a:xfrm>
              <a:off x="6192180" y="1808820"/>
              <a:ext cx="2664296" cy="1238250"/>
            </a:xfrm>
            <a:prstGeom prst="rect">
              <a:avLst/>
            </a:prstGeom>
            <a:noFill/>
          </p:spPr>
        </p:pic>
      </p:grpSp>
      <p:sp>
        <p:nvSpPr>
          <p:cNvPr id="46" name="TextBox 45"/>
          <p:cNvSpPr txBox="1"/>
          <p:nvPr/>
        </p:nvSpPr>
        <p:spPr>
          <a:xfrm>
            <a:off x="6264188" y="6577607"/>
            <a:ext cx="471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[Donahue &amp; Grauman, ICCV 2011]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540" y="137677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Mean AP</a:t>
            </a:r>
          </a:p>
        </p:txBody>
      </p:sp>
    </p:spTree>
  </p:cSld>
  <p:clrMapOvr>
    <a:masterClrMapping/>
  </p:clrMapOvr>
  <p:transition advTm="353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Rationale results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3548" y="5985284"/>
            <a:ext cx="8712459" cy="4525963"/>
          </a:xfrm>
          <a:prstGeom prst="rect">
            <a:avLst/>
          </a:prstGeom>
        </p:spPr>
        <p:txBody>
          <a:bodyPr lIns="91330" tIns="45667" rIns="91330" bIns="45667">
            <a:normAutofit/>
          </a:bodyPr>
          <a:lstStyle/>
          <a:p>
            <a:pPr defTabSz="91335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15888"/>
              </p:ext>
            </p:extLst>
          </p:nvPr>
        </p:nvGraphicFramePr>
        <p:xfrm>
          <a:off x="3232648" y="1124744"/>
          <a:ext cx="515577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44"/>
                <a:gridCol w="1288944"/>
                <a:gridCol w="1288944"/>
                <a:gridCol w="1288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+Rationales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Mutual information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Kitchen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0.1395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0.1202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Living </a:t>
                      </a:r>
                      <a:r>
                        <a:rPr lang="en-US" sz="1600" dirty="0" err="1" smtClean="0"/>
                        <a:t>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0.1238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0.1159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Inside 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0.1487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0.1245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0.4513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0.4129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0.2379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0.2112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0.3167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0.2927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0.0790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0.0775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0.0926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0.0950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0.0941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Mountain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0.1158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0.1154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0.1051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0.1052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0.1048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Tall Building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0.0689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0.0686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0.0867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0.0866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0.3956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0.4006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0.3897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264188" y="6577607"/>
            <a:ext cx="471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[Donahue &amp; Grauman, ICCV 2011]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59316" y="651134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Mean 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304764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Why not just use discriminative feature selection?</a:t>
            </a:r>
          </a:p>
        </p:txBody>
      </p:sp>
    </p:spTree>
  </p:cSld>
  <p:clrMapOvr>
    <a:masterClrMapping/>
  </p:clrMapOvr>
  <p:transition advTm="353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6480" y="224644"/>
            <a:ext cx="8225280" cy="1142040"/>
          </a:xfrm>
        </p:spPr>
        <p:txBody>
          <a:bodyPr/>
          <a:lstStyle/>
          <a:p>
            <a:r>
              <a:rPr lang="en-US" sz="3800" dirty="0" smtClean="0"/>
              <a:t>Recap: Annotator rationales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6480" y="1592796"/>
            <a:ext cx="8225280" cy="452351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“Beyond labels” in recognition: when training, specify why, not just what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11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Human insight crucial for feature selection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Especially if exemplars are few + problem complex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11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33CC"/>
                </a:solidFill>
              </a:rPr>
              <a:t>Attributes offer language by which human can </a:t>
            </a:r>
            <a:r>
              <a:rPr lang="en-US" sz="2800" i="1" dirty="0" smtClean="0">
                <a:solidFill>
                  <a:srgbClr val="0033CC"/>
                </a:solidFill>
              </a:rPr>
              <a:t>explain</a:t>
            </a:r>
            <a:r>
              <a:rPr lang="en-US" sz="2800" dirty="0" smtClean="0">
                <a:solidFill>
                  <a:srgbClr val="0033CC"/>
                </a:solidFill>
              </a:rPr>
              <a:t> annotations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64288" y="6623774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Slide credit: Kristen 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1|7.1|5.6|21.4|8.2|9.7|11.6|16.3|13.2|2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9.1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.5|5|6.5|7.1|3.6|11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SimSun"/>
      <a:cs typeface=""/>
    </a:majorFont>
    <a:minorFont>
      <a:latin typeface="Arial"/>
      <a:ea typeface="SimSun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SimSun"/>
      <a:cs typeface=""/>
    </a:majorFont>
    <a:minorFont>
      <a:latin typeface="Arial"/>
      <a:ea typeface="SimSun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SimSun"/>
      <a:cs typeface=""/>
    </a:majorFont>
    <a:minorFont>
      <a:latin typeface="Arial"/>
      <a:ea typeface="SimSun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SimSun"/>
      <a:cs typeface=""/>
    </a:majorFont>
    <a:minorFont>
      <a:latin typeface="Arial"/>
      <a:ea typeface="SimSun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2210</Words>
  <Application>Microsoft Office PowerPoint</Application>
  <PresentationFormat>On-screen Show (4:3)</PresentationFormat>
  <Paragraphs>739</Paragraphs>
  <Slides>42</Slides>
  <Notes>32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1_Office Theme</vt:lpstr>
      <vt:lpstr>Default Design</vt:lpstr>
      <vt:lpstr>1_Default Design</vt:lpstr>
      <vt:lpstr>2_Office Theme</vt:lpstr>
      <vt:lpstr>Bitmap Image</vt:lpstr>
      <vt:lpstr>Attributes for deeper supervision in learning: Two examples</vt:lpstr>
      <vt:lpstr>Complex visual recognition tasks</vt:lpstr>
      <vt:lpstr>PowerPoint Presentation</vt:lpstr>
      <vt:lpstr>PowerPoint Presentation</vt:lpstr>
      <vt:lpstr>Rationale results</vt:lpstr>
      <vt:lpstr>Example rationales from MTurk</vt:lpstr>
      <vt:lpstr>Rationale results</vt:lpstr>
      <vt:lpstr>Rationale results</vt:lpstr>
      <vt:lpstr>Recap: Annotator rationales</vt:lpstr>
      <vt:lpstr>Attributes for deeper supervision in learning: Two examples</vt:lpstr>
      <vt:lpstr>Active learning for image annotation</vt:lpstr>
      <vt:lpstr>PowerPoint Presentation</vt:lpstr>
      <vt:lpstr>PowerPoint Presentation</vt:lpstr>
      <vt:lpstr>PowerPoint Presentation</vt:lpstr>
      <vt:lpstr>Why are attributes useful for active learning of object categories?</vt:lpstr>
      <vt:lpstr>Attributes shared across objects</vt:lpstr>
      <vt:lpstr>Attributes shared across objects</vt:lpstr>
      <vt:lpstr>Attributes shared across objects</vt:lpstr>
      <vt:lpstr>Attributes shared across objects</vt:lpstr>
      <vt:lpstr>PowerPoint Presentation</vt:lpstr>
      <vt:lpstr>Attribute relationships</vt:lpstr>
      <vt:lpstr>Object-Attribute Model</vt:lpstr>
      <vt:lpstr>Structured SVM with Latent Variables</vt:lpstr>
      <vt:lpstr>Object-Attribute Model</vt:lpstr>
      <vt:lpstr>Model: Object Classifier</vt:lpstr>
      <vt:lpstr>Model: Attribute Classifiers</vt:lpstr>
      <vt:lpstr>Model: Attribute-Attribute Relations</vt:lpstr>
      <vt:lpstr>Model: Object-Attribute Relations</vt:lpstr>
      <vt:lpstr>Object-Attribute Model: Testing</vt:lpstr>
      <vt:lpstr>PowerPoint Presentation</vt:lpstr>
      <vt:lpstr>Entropy-based selection function</vt:lpstr>
      <vt:lpstr>PowerPoint Presentation</vt:lpstr>
      <vt:lpstr>PowerPoint Presentation</vt:lpstr>
      <vt:lpstr>PowerPoint Presentation</vt:lpstr>
      <vt:lpstr>Active learning with objects and attributes Entropy reduction</vt:lpstr>
      <vt:lpstr>Active learning with objects and attributes Entropy reduction</vt:lpstr>
      <vt:lpstr>PowerPoint Presentation</vt:lpstr>
      <vt:lpstr>PowerPoint Presentation</vt:lpstr>
      <vt:lpstr>What labels are requested?</vt:lpstr>
      <vt:lpstr>What labels are requested?</vt:lpstr>
      <vt:lpstr>Recap: Active learning with objects and attributes</vt:lpstr>
      <vt:lpstr>Summary: Attributes for “offline” learning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Offline: learning/teaching/ease of supervision</dc:title>
  <dc:creator>Kristen Grauman</dc:creator>
  <cp:lastModifiedBy>Mark Stephenson</cp:lastModifiedBy>
  <cp:revision>12</cp:revision>
  <dcterms:created xsi:type="dcterms:W3CDTF">2013-06-20T15:48:02Z</dcterms:created>
  <dcterms:modified xsi:type="dcterms:W3CDTF">2013-07-04T19:18:21Z</dcterms:modified>
</cp:coreProperties>
</file>