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57" r:id="rId2"/>
    <p:sldId id="262" r:id="rId3"/>
    <p:sldId id="261" r:id="rId4"/>
    <p:sldId id="263" r:id="rId5"/>
    <p:sldId id="258" r:id="rId6"/>
    <p:sldId id="260" r:id="rId7"/>
    <p:sldId id="259" r:id="rId8"/>
    <p:sldId id="328" r:id="rId9"/>
    <p:sldId id="264" r:id="rId10"/>
    <p:sldId id="270"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31" r:id="rId26"/>
    <p:sldId id="303" r:id="rId27"/>
    <p:sldId id="304" r:id="rId28"/>
    <p:sldId id="305" r:id="rId29"/>
    <p:sldId id="306" r:id="rId30"/>
    <p:sldId id="307" r:id="rId31"/>
    <p:sldId id="308" r:id="rId32"/>
    <p:sldId id="310" r:id="rId33"/>
    <p:sldId id="311" r:id="rId34"/>
    <p:sldId id="329" r:id="rId35"/>
    <p:sldId id="322" r:id="rId36"/>
    <p:sldId id="325" r:id="rId37"/>
    <p:sldId id="326" r:id="rId38"/>
    <p:sldId id="327" r:id="rId39"/>
    <p:sldId id="332" r:id="rId40"/>
    <p:sldId id="334" r:id="rId41"/>
    <p:sldId id="333" r:id="rId42"/>
    <p:sldId id="335" r:id="rId43"/>
    <p:sldId id="336" r:id="rId44"/>
    <p:sldId id="269" r:id="rId45"/>
    <p:sldId id="272" r:id="rId46"/>
    <p:sldId id="273" r:id="rId47"/>
    <p:sldId id="274" r:id="rId48"/>
    <p:sldId id="275" r:id="rId49"/>
    <p:sldId id="288" r:id="rId50"/>
    <p:sldId id="277" r:id="rId51"/>
    <p:sldId id="278" r:id="rId52"/>
    <p:sldId id="279" r:id="rId53"/>
    <p:sldId id="282" r:id="rId54"/>
    <p:sldId id="337" r:id="rId55"/>
    <p:sldId id="338"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84" d="100"/>
          <a:sy n="184" d="100"/>
        </p:scale>
        <p:origin x="-153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385883-A3AF-5C47-BB07-5E4E96F02CAC}" type="datetimeFigureOut">
              <a:rPr lang="en-US" smtClean="0"/>
              <a:t>7/2/13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801E60-6CF6-5145-9F6A-4B0ECE912AF9}" type="slidenum">
              <a:rPr lang="en-US" smtClean="0"/>
              <a:t>‹#›</a:t>
            </a:fld>
            <a:endParaRPr lang="en-US"/>
          </a:p>
        </p:txBody>
      </p:sp>
    </p:spTree>
    <p:extLst>
      <p:ext uri="{BB962C8B-B14F-4D97-AF65-F5344CB8AC3E}">
        <p14:creationId xmlns:p14="http://schemas.microsoft.com/office/powerpoint/2010/main" val="5137720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605EB-763A-5840-8521-3AED64CAAD12}" type="datetimeFigureOut">
              <a:rPr lang="en-US" smtClean="0"/>
              <a:t>7/2/13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6B059-0C85-834A-A230-DBA139201BCE}" type="slidenum">
              <a:rPr lang="en-US" smtClean="0"/>
              <a:t>‹#›</a:t>
            </a:fld>
            <a:endParaRPr lang="en-US"/>
          </a:p>
        </p:txBody>
      </p:sp>
    </p:spTree>
    <p:extLst>
      <p:ext uri="{BB962C8B-B14F-4D97-AF65-F5344CB8AC3E}">
        <p14:creationId xmlns:p14="http://schemas.microsoft.com/office/powerpoint/2010/main" val="25040733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a:t>
            </a:r>
            <a:r>
              <a:rPr lang="en-US" baseline="0" dirty="0" smtClean="0"/>
              <a:t> started the tutorial with the introduction to attributes…Attributes are human-understandable, mid-level representation of the visual world….they refer to properties of objects, action or scene…like color, shape material…</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2</a:t>
            </a:fld>
            <a:endParaRPr lang="en-US"/>
          </a:p>
        </p:txBody>
      </p:sp>
    </p:spTree>
    <p:extLst>
      <p:ext uri="{BB962C8B-B14F-4D97-AF65-F5344CB8AC3E}">
        <p14:creationId xmlns:p14="http://schemas.microsoft.com/office/powerpoint/2010/main" val="2043753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t>The classifier made a mistake by selecting this auditorium image.</a:t>
            </a:r>
          </a:p>
          <a:p>
            <a:pPr marL="0" indent="0">
              <a:buFont typeface="Arial" pitchFamily="34" charset="0"/>
              <a:buNone/>
            </a:pPr>
            <a:endParaRPr lang="en-US" baseline="0" dirty="0" smtClean="0"/>
          </a:p>
          <a:p>
            <a:pPr marL="0" indent="0">
              <a:buFont typeface="Arial" pitchFamily="34" charset="0"/>
              <a:buNone/>
            </a:pPr>
            <a:r>
              <a:rPr lang="en-US" baseline="0" dirty="0" smtClean="0"/>
              <a:t>Often the classifier ACCUMULATES these errors with iterations, and by the time we reach later iterations</a:t>
            </a:r>
          </a:p>
          <a:p>
            <a:pPr marL="0" indent="0">
              <a:buFont typeface="Arial" pitchFamily="34" charset="0"/>
              <a:buNone/>
            </a:pPr>
            <a:r>
              <a:rPr lang="en-US" baseline="0" dirty="0" smtClean="0"/>
              <a:t>For </a:t>
            </a:r>
            <a:r>
              <a:rPr lang="en-US" baseline="0" dirty="0" err="1" smtClean="0"/>
              <a:t>eg</a:t>
            </a:r>
            <a:r>
              <a:rPr lang="en-US" baseline="0" dirty="0" smtClean="0"/>
              <a:t>., 25</a:t>
            </a:r>
            <a:r>
              <a:rPr lang="en-US" baseline="30000" dirty="0" smtClean="0"/>
              <a:t>th</a:t>
            </a:r>
            <a:r>
              <a:rPr lang="en-US" baseline="0" dirty="0" smtClean="0"/>
              <a:t> iteration in this case, we have auditorium + </a:t>
            </a:r>
            <a:r>
              <a:rPr lang="en-US" baseline="0" dirty="0" err="1" smtClean="0"/>
              <a:t>amphiteatre</a:t>
            </a:r>
            <a:r>
              <a:rPr lang="en-US" baseline="0" dirty="0" smtClean="0"/>
              <a:t> classifier.</a:t>
            </a:r>
          </a:p>
          <a:p>
            <a:pPr marL="0" indent="0">
              <a:buFont typeface="Arial" pitchFamily="34" charset="0"/>
              <a:buNone/>
            </a:pPr>
            <a:r>
              <a:rPr lang="en-US" baseline="0" dirty="0" smtClean="0"/>
              <a:t>This is the well-known problem of semantic drift, where the classifier which started with concept of </a:t>
            </a:r>
            <a:r>
              <a:rPr lang="en-US" baseline="0" dirty="0" err="1" smtClean="0"/>
              <a:t>amphitheatre</a:t>
            </a:r>
            <a:r>
              <a:rPr lang="en-US" baseline="0" dirty="0" smtClean="0"/>
              <a:t>, eventually drifted to the concept of </a:t>
            </a:r>
            <a:r>
              <a:rPr lang="en-US" baseline="0" dirty="0" err="1" smtClean="0"/>
              <a:t>audi</a:t>
            </a:r>
            <a:r>
              <a:rPr lang="en-US" baseline="0" dirty="0" smtClean="0"/>
              <a:t> plus AM.</a:t>
            </a:r>
          </a:p>
          <a:p>
            <a:pPr marL="0" indent="0">
              <a:buFont typeface="Arial" pitchFamily="34" charset="0"/>
              <a:buNone/>
            </a:pPr>
            <a:endParaRPr lang="en-US" baseline="0" dirty="0" smtClean="0"/>
          </a:p>
          <a:p>
            <a:pPr marL="0" indent="0">
              <a:buFont typeface="Arial" pitchFamily="34" charset="0"/>
              <a:buNone/>
            </a:pPr>
            <a:r>
              <a:rPr lang="en-US" b="1" baseline="0" dirty="0" smtClean="0"/>
              <a:t>Clearly</a:t>
            </a:r>
            <a:r>
              <a:rPr lang="en-US" baseline="0" dirty="0" smtClean="0"/>
              <a:t> we need some more constraints on BS framework to select the right images.</a:t>
            </a:r>
          </a:p>
          <a:p>
            <a:pPr marL="0" indent="0">
              <a:buFont typeface="Arial" pitchFamily="34" charset="0"/>
              <a:buNone/>
            </a:pPr>
            <a:endParaRPr lang="en-US" baseline="0" dirty="0" smtClean="0"/>
          </a:p>
          <a:p>
            <a:pPr marL="0" indent="0">
              <a:buFont typeface="Arial" pitchFamily="34" charset="0"/>
              <a:buNone/>
            </a:pPr>
            <a:r>
              <a:rPr lang="en-US" b="1" baseline="0" dirty="0" smtClean="0"/>
              <a:t>But the big </a:t>
            </a:r>
            <a:r>
              <a:rPr lang="en-US" baseline="0" dirty="0" smtClean="0"/>
              <a:t>question is how do we get these constraints. Most common way of adding constraints is by using similarity between images.</a:t>
            </a:r>
          </a:p>
        </p:txBody>
      </p:sp>
      <p:sp>
        <p:nvSpPr>
          <p:cNvPr id="4" name="Slide Number Placeholder 3"/>
          <p:cNvSpPr>
            <a:spLocks noGrp="1"/>
          </p:cNvSpPr>
          <p:nvPr>
            <p:ph type="sldNum" sz="quarter" idx="10"/>
          </p:nvPr>
        </p:nvSpPr>
        <p:spPr/>
        <p:txBody>
          <a:bodyPr/>
          <a:lstStyle/>
          <a:p>
            <a:fld id="{08CC1FF9-5146-4944-BF74-E1C584CD1FB9}" type="slidenum">
              <a:rPr lang="en-US" smtClean="0"/>
              <a:pPr/>
              <a:t>14</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option is to create graph between images based on the similarity, </a:t>
            </a:r>
          </a:p>
          <a:p>
            <a:r>
              <a:rPr lang="en-US" baseline="0" dirty="0" smtClean="0"/>
              <a:t>and do label propagation, where we ensure that similar nodes receive same labels.</a:t>
            </a:r>
          </a:p>
          <a:p>
            <a:r>
              <a:rPr lang="en-US" b="1" dirty="0" smtClean="0"/>
              <a:t>However, in the visual world, it is very difficult to learn a good similarity metric</a:t>
            </a:r>
            <a:r>
              <a:rPr lang="en-US" b="1" baseline="0" dirty="0" smtClean="0"/>
              <a:t>.</a:t>
            </a:r>
          </a:p>
          <a:p>
            <a:endParaRPr lang="en-US" b="1" baseline="0" dirty="0" smtClean="0"/>
          </a:p>
          <a:p>
            <a:r>
              <a:rPr lang="en-US" baseline="0" dirty="0" smtClean="0"/>
              <a:t>So in this work, we take an alternative approach.</a:t>
            </a:r>
          </a:p>
          <a:p>
            <a:r>
              <a:rPr lang="en-US" baseline="0" dirty="0" smtClean="0"/>
              <a:t>Instead of learning a similarity metric, we impose constraints using relationships between semantic classes.</a:t>
            </a:r>
          </a:p>
          <a:p>
            <a:r>
              <a:rPr lang="en-US" dirty="0" smtClean="0"/>
              <a:t>So what we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15</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do is that</a:t>
            </a:r>
            <a:r>
              <a:rPr lang="en-US" baseline="0" dirty="0" smtClean="0"/>
              <a:t> we combine or couple learning of multi-classifiers,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when we are labeling AM image, not only these seed images for AM but also Audi images are going to be useful. </a:t>
            </a:r>
          </a:p>
        </p:txBody>
      </p:sp>
      <p:sp>
        <p:nvSpPr>
          <p:cNvPr id="4" name="Slide Number Placeholder 3"/>
          <p:cNvSpPr>
            <a:spLocks noGrp="1"/>
          </p:cNvSpPr>
          <p:nvPr>
            <p:ph type="sldNum" sz="quarter" idx="10"/>
          </p:nvPr>
        </p:nvSpPr>
        <p:spPr/>
        <p:txBody>
          <a:bodyPr/>
          <a:lstStyle/>
          <a:p>
            <a:fld id="{08CC1FF9-5146-4944-BF74-E1C584CD1FB9}" type="slidenum">
              <a:rPr lang="en-US" smtClean="0"/>
              <a:pPr/>
              <a:t>16</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do is that</a:t>
            </a:r>
            <a:r>
              <a:rPr lang="en-US" baseline="0" dirty="0" smtClean="0"/>
              <a:t> we combine or couple learning of multi-classifiers,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when we are labeling AM image, not only these seed images for AM but also Audi images are going to be useful.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relationships that we have between these semantic classes help us share information which in turn helps us enforce rich constraints on the bootstrapping framework.</a:t>
            </a:r>
          </a:p>
          <a:p>
            <a:endParaRPr lang="en-US" baseline="0" dirty="0" smtClean="0"/>
          </a:p>
          <a:p>
            <a:r>
              <a:rPr lang="en-US" baseline="0" dirty="0" smtClean="0"/>
              <a:t>So how do we share information? </a:t>
            </a:r>
            <a:r>
              <a:rPr lang="en-US" dirty="0" smtClean="0"/>
              <a:t>The most common way of sharing </a:t>
            </a:r>
            <a:r>
              <a:rPr lang="en-US" b="1" dirty="0" smtClean="0"/>
              <a:t>commonalities</a:t>
            </a:r>
            <a:r>
              <a:rPr lang="en-US" baseline="0" dirty="0" smtClean="0"/>
              <a:t> between classes is by using attributes</a:t>
            </a:r>
            <a:endParaRPr lang="en-US" dirty="0" smtClean="0"/>
          </a:p>
        </p:txBody>
      </p:sp>
      <p:sp>
        <p:nvSpPr>
          <p:cNvPr id="4" name="Slide Number Placeholder 3"/>
          <p:cNvSpPr>
            <a:spLocks noGrp="1"/>
          </p:cNvSpPr>
          <p:nvPr>
            <p:ph type="sldNum" sz="quarter" idx="10"/>
          </p:nvPr>
        </p:nvSpPr>
        <p:spPr/>
        <p:txBody>
          <a:bodyPr/>
          <a:lstStyle/>
          <a:p>
            <a:fld id="{08CC1FF9-5146-4944-BF74-E1C584CD1FB9}" type="slidenum">
              <a:rPr lang="en-US" smtClean="0"/>
              <a:pPr/>
              <a:t>17</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 way of sharing </a:t>
            </a:r>
            <a:r>
              <a:rPr lang="en-US" b="1" dirty="0" smtClean="0"/>
              <a:t>commonalities</a:t>
            </a:r>
            <a:r>
              <a:rPr lang="en-US" b="1" baseline="0" dirty="0" smtClean="0"/>
              <a:t> </a:t>
            </a:r>
            <a:r>
              <a:rPr lang="en-US" dirty="0" smtClean="0"/>
              <a:t>between classes using</a:t>
            </a:r>
            <a:r>
              <a:rPr lang="en-US" baseline="0" dirty="0" smtClean="0"/>
              <a:t> </a:t>
            </a:r>
            <a:r>
              <a:rPr lang="en-US" b="1" baseline="0" dirty="0" smtClean="0"/>
              <a:t>attributes</a:t>
            </a:r>
            <a:r>
              <a:rPr lang="en-US" baseline="0" dirty="0" smtClean="0"/>
              <a:t>..</a:t>
            </a:r>
          </a:p>
          <a:p>
            <a:endParaRPr lang="en-US" baseline="0" dirty="0" smtClean="0"/>
          </a:p>
          <a:p>
            <a:r>
              <a:rPr lang="en-US" baseline="0" dirty="0" smtClean="0"/>
              <a:t>For example, between Conference room and banquet hall, they both share the property that they are man-made and indoors, and have tables and chairs. </a:t>
            </a:r>
          </a:p>
          <a:p>
            <a:r>
              <a:rPr lang="en-US" baseline="0" dirty="0" smtClean="0"/>
              <a:t>While Amphiteatres and auditoriums have large seating spaces. </a:t>
            </a:r>
          </a:p>
          <a:p>
            <a:endParaRPr lang="en-US" baseline="0" dirty="0" smtClean="0"/>
          </a:p>
          <a:p>
            <a:r>
              <a:rPr lang="en-US" baseline="0" dirty="0" smtClean="0"/>
              <a:t>Now images from …</a:t>
            </a:r>
          </a:p>
        </p:txBody>
      </p:sp>
      <p:sp>
        <p:nvSpPr>
          <p:cNvPr id="4" name="Slide Number Placeholder 3"/>
          <p:cNvSpPr>
            <a:spLocks noGrp="1"/>
          </p:cNvSpPr>
          <p:nvPr>
            <p:ph type="sldNum" sz="quarter" idx="10"/>
          </p:nvPr>
        </p:nvSpPr>
        <p:spPr/>
        <p:txBody>
          <a:bodyPr/>
          <a:lstStyle/>
          <a:p>
            <a:fld id="{08CC1FF9-5146-4944-BF74-E1C584CD1FB9}" type="slidenum">
              <a:rPr lang="en-US" smtClean="0"/>
              <a:pPr/>
              <a:t>18</a:t>
            </a:fld>
            <a:endParaRPr lang="en-US" dirty="0"/>
          </a:p>
        </p:txBody>
      </p:sp>
    </p:spTree>
    <p:extLst>
      <p:ext uri="{BB962C8B-B14F-4D97-AF65-F5344CB8AC3E}">
        <p14:creationId xmlns:p14="http://schemas.microsoft.com/office/powerpoint/2010/main" val="34388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Images from Conference room, BH and Audi are all indoors and can be used to train “Indoor” attribute classifier.</a:t>
            </a:r>
          </a:p>
          <a:p>
            <a:r>
              <a:rPr lang="en-US" baseline="0" dirty="0" smtClean="0"/>
              <a:t>Similarly, we can use combination of different classes to train these attributes.</a:t>
            </a:r>
          </a:p>
          <a:p>
            <a:endParaRPr lang="en-US" baseline="0" dirty="0" smtClean="0"/>
          </a:p>
          <a:p>
            <a:r>
              <a:rPr lang="en-US" baseline="0" dirty="0" smtClean="0"/>
              <a:t>Which will help us select better images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19</a:t>
            </a:fld>
            <a:endParaRPr lang="en-US" dirty="0"/>
          </a:p>
        </p:txBody>
      </p:sp>
    </p:spTree>
    <p:extLst>
      <p:ext uri="{BB962C8B-B14F-4D97-AF65-F5344CB8AC3E}">
        <p14:creationId xmlns:p14="http://schemas.microsoft.com/office/powerpoint/2010/main" val="4129981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for these candidate</a:t>
            </a:r>
            <a:r>
              <a:rPr lang="en-US" baseline="0" dirty="0" smtClean="0"/>
              <a:t> images for </a:t>
            </a:r>
            <a:r>
              <a:rPr lang="en-US" dirty="0" smtClean="0"/>
              <a:t>Auditorium,</a:t>
            </a:r>
            <a:r>
              <a:rPr lang="en-US" baseline="0" dirty="0" smtClean="0"/>
              <a:t> </a:t>
            </a:r>
          </a:p>
          <a:p>
            <a:r>
              <a:rPr lang="en-US" baseline="0" dirty="0" smtClean="0"/>
              <a:t>We can check for the constraint that they should be indoors and have seat rows and prune out the incorrect </a:t>
            </a:r>
            <a:r>
              <a:rPr lang="en-US" baseline="0" dirty="0" err="1" smtClean="0"/>
              <a:t>egs</a:t>
            </a:r>
            <a:r>
              <a:rPr lang="en-US" baseline="0" dirty="0" smtClean="0"/>
              <a:t>.</a:t>
            </a:r>
          </a:p>
          <a:p>
            <a:endParaRPr lang="en-US" baseline="0" dirty="0" smtClean="0"/>
          </a:p>
          <a:p>
            <a:r>
              <a:rPr lang="en-US" baseline="0" dirty="0" smtClean="0"/>
              <a:t>PAUSE </a:t>
            </a:r>
          </a:p>
          <a:p>
            <a:r>
              <a:rPr lang="en-US" baseline="0" dirty="0" smtClean="0"/>
              <a:t>Now, whenever we think about sharing, the first thing that comes to our mind is the similarity between classes, as I just discussed. </a:t>
            </a:r>
          </a:p>
          <a:p>
            <a:endParaRPr lang="en-US" baseline="0" dirty="0" smtClean="0"/>
          </a:p>
          <a:p>
            <a:r>
              <a:rPr lang="en-US" baseline="0" dirty="0" smtClean="0"/>
              <a:t>PAUSE</a:t>
            </a:r>
          </a:p>
          <a:p>
            <a:r>
              <a:rPr lang="en-US" baseline="0" dirty="0" smtClean="0"/>
              <a:t>One of our key contribution in this work is that </a:t>
            </a:r>
          </a:p>
          <a:p>
            <a:r>
              <a:rPr lang="en-US" baseline="0" dirty="0" smtClean="0"/>
              <a:t>We extend the notion of sharing across categories </a:t>
            </a:r>
          </a:p>
          <a:p>
            <a:r>
              <a:rPr lang="en-US" baseline="0" dirty="0" smtClean="0"/>
              <a:t>and show that we can </a:t>
            </a:r>
            <a:r>
              <a:rPr lang="en-US" b="1" baseline="0" dirty="0" smtClean="0"/>
              <a:t>in fact </a:t>
            </a:r>
            <a:r>
              <a:rPr lang="en-US" baseline="0" dirty="0" smtClean="0"/>
              <a:t>use </a:t>
            </a:r>
            <a:r>
              <a:rPr lang="en-US" b="1" dirty="0" smtClean="0"/>
              <a:t>dissimilarities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 share data and enforce constraints</a:t>
            </a:r>
          </a:p>
          <a:p>
            <a:endParaRPr lang="en-US" dirty="0"/>
          </a:p>
        </p:txBody>
      </p:sp>
      <p:sp>
        <p:nvSpPr>
          <p:cNvPr id="4" name="Slide Number Placeholder 3"/>
          <p:cNvSpPr>
            <a:spLocks noGrp="1"/>
          </p:cNvSpPr>
          <p:nvPr>
            <p:ph type="sldNum" sz="quarter" idx="10"/>
          </p:nvPr>
        </p:nvSpPr>
        <p:spPr/>
        <p:txBody>
          <a:bodyPr/>
          <a:lstStyle/>
          <a:p>
            <a:fld id="{C8A763F8-568B-4813-B230-353D972916EC}"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of our key contribution is that We extend the notion of sharing across categories and show that we can </a:t>
            </a:r>
            <a:r>
              <a:rPr lang="en-US" b="1" baseline="0" dirty="0" smtClean="0"/>
              <a:t>in fact </a:t>
            </a:r>
            <a:r>
              <a:rPr lang="en-US" baseline="0" dirty="0" smtClean="0"/>
              <a:t>use </a:t>
            </a:r>
            <a:r>
              <a:rPr lang="en-US" b="1" dirty="0" smtClean="0"/>
              <a:t>dissimilarities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 share data and enforce constraints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do I mean by these dissimilarities?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an example, we know that AMs usually have larger circular structures as compared to auditoriums.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 use this notion of </a:t>
            </a:r>
            <a:r>
              <a:rPr lang="en-US" b="1" baseline="0" dirty="0" smtClean="0"/>
              <a:t>what makes AM different from Audi </a:t>
            </a:r>
            <a:r>
              <a:rPr lang="en-US" baseline="0" dirty="0" smtClean="0"/>
              <a:t>to select better images for 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given …</a:t>
            </a:r>
          </a:p>
        </p:txBody>
      </p:sp>
      <p:sp>
        <p:nvSpPr>
          <p:cNvPr id="4" name="Slide Number Placeholder 3"/>
          <p:cNvSpPr>
            <a:spLocks noGrp="1"/>
          </p:cNvSpPr>
          <p:nvPr>
            <p:ph type="sldNum" sz="quarter" idx="10"/>
          </p:nvPr>
        </p:nvSpPr>
        <p:spPr/>
        <p:txBody>
          <a:bodyPr/>
          <a:lstStyle/>
          <a:p>
            <a:fld id="{08CC1FF9-5146-4944-BF74-E1C584CD1FB9}" type="slidenum">
              <a:rPr lang="en-US" smtClean="0"/>
              <a:pPr/>
              <a:t>21</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given candidate images for AM, we can compare them with the Audi images, and select ones that satisfy this relationship.</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22</a:t>
            </a:fld>
            <a:endParaRPr lang="en-US" dirty="0"/>
          </a:p>
        </p:txBody>
      </p:sp>
    </p:spTree>
    <p:extLst>
      <p:ext uri="{BB962C8B-B14F-4D97-AF65-F5344CB8AC3E}">
        <p14:creationId xmlns:p14="http://schemas.microsoft.com/office/powerpoint/2010/main" val="114559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these three images have more circular structure as compared to auditorium images; but this image doesn’t, and hence can be pruned out.</a:t>
            </a:r>
          </a:p>
          <a:p>
            <a:r>
              <a:rPr lang="en-US" baseline="0" dirty="0" smtClean="0"/>
              <a:t>So you can see how this sharing is working. The Audi images in this case are helping us to find out right images for 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formalize this notion of dissimilarity.</a:t>
            </a:r>
          </a:p>
          <a:p>
            <a:endParaRPr lang="en-US" baseline="0" dirty="0" smtClean="0"/>
          </a:p>
        </p:txBody>
      </p:sp>
      <p:sp>
        <p:nvSpPr>
          <p:cNvPr id="4" name="Slide Number Placeholder 3"/>
          <p:cNvSpPr>
            <a:spLocks noGrp="1"/>
          </p:cNvSpPr>
          <p:nvPr>
            <p:ph type="sldNum" sz="quarter" idx="10"/>
          </p:nvPr>
        </p:nvSpPr>
        <p:spPr/>
        <p:txBody>
          <a:bodyPr/>
          <a:lstStyle/>
          <a:p>
            <a:fld id="{08CC1FF9-5146-4944-BF74-E1C584CD1FB9}" type="slidenum">
              <a:rPr lang="en-US" smtClean="0"/>
              <a:pPr/>
              <a:t>23</a:t>
            </a:fld>
            <a:endParaRPr lang="en-US" dirty="0"/>
          </a:p>
        </p:txBody>
      </p:sp>
    </p:spTree>
    <p:extLst>
      <p:ext uri="{BB962C8B-B14F-4D97-AF65-F5344CB8AC3E}">
        <p14:creationId xmlns:p14="http://schemas.microsoft.com/office/powerpoint/2010/main" val="114559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then described how attributes</a:t>
            </a:r>
            <a:r>
              <a:rPr lang="en-US" baseline="0" dirty="0" smtClean="0"/>
              <a:t> can help in developing deeper and rich understanding of images…so instead of just labeling objects you can label their properties …for example…</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3</a:t>
            </a:fld>
            <a:endParaRPr lang="en-US"/>
          </a:p>
        </p:txBody>
      </p:sp>
    </p:spTree>
    <p:extLst>
      <p:ext uri="{BB962C8B-B14F-4D97-AF65-F5344CB8AC3E}">
        <p14:creationId xmlns:p14="http://schemas.microsoft.com/office/powerpoint/2010/main" val="1164216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formalize this notion of dissimilarity.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use CA classifiers, which given 2 images can predict whether this relationship is satisfied or not.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way this works is..</a:t>
            </a:r>
          </a:p>
        </p:txBody>
      </p:sp>
      <p:sp>
        <p:nvSpPr>
          <p:cNvPr id="4" name="Slide Number Placeholder 3"/>
          <p:cNvSpPr>
            <a:spLocks noGrp="1"/>
          </p:cNvSpPr>
          <p:nvPr>
            <p:ph type="sldNum" sz="quarter" idx="10"/>
          </p:nvPr>
        </p:nvSpPr>
        <p:spPr/>
        <p:txBody>
          <a:bodyPr/>
          <a:lstStyle/>
          <a:p>
            <a:fld id="{08CC1FF9-5146-4944-BF74-E1C584CD1FB9}" type="slidenum">
              <a:rPr lang="en-US" smtClean="0"/>
              <a:pPr/>
              <a:t>24</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way this works is that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extract </a:t>
            </a:r>
            <a:r>
              <a:rPr lang="en-US" dirty="0" smtClean="0"/>
              <a:t>features like GIST, RGB,</a:t>
            </a:r>
            <a:r>
              <a:rPr lang="en-US" baseline="0" dirty="0" smtClean="0"/>
              <a:t> line and LAB histograms.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take</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26</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take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differential features, and use a boosted decision tree classifier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check whether this pairwise relationship of “having larger circular structures” is satisfied or not.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these CA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27</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these CA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Given </a:t>
            </a:r>
            <a:r>
              <a:rPr lang="en-US" b="1" baseline="0" dirty="0" smtClean="0"/>
              <a:t>SEMANTIC  </a:t>
            </a:r>
            <a:r>
              <a:rPr lang="en-US" baseline="0" dirty="0" smtClean="0"/>
              <a:t>classes, we manually provide these pairwise relationship. For example: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AM “is more open” than both Barn and conference room</a:t>
            </a:r>
            <a:r>
              <a:rPr lang="en-US" baseline="0" dirty="0"/>
              <a:t> </a:t>
            </a:r>
            <a:r>
              <a:rPr lang="en-US" baseline="0" dirty="0" smtClean="0"/>
              <a:t>and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Both church and barn have taller structures than cemetery.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we have seed images for each class, we can easily get pair of images from different classes for training a CA classifier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that I have introduced how we can share data using similarities and dissimilarities, let me discuss how we can use these …</a:t>
            </a:r>
          </a:p>
        </p:txBody>
      </p:sp>
      <p:sp>
        <p:nvSpPr>
          <p:cNvPr id="4" name="Slide Number Placeholder 3"/>
          <p:cNvSpPr>
            <a:spLocks noGrp="1"/>
          </p:cNvSpPr>
          <p:nvPr>
            <p:ph type="sldNum" sz="quarter" idx="10"/>
          </p:nvPr>
        </p:nvSpPr>
        <p:spPr/>
        <p:txBody>
          <a:bodyPr/>
          <a:lstStyle/>
          <a:p>
            <a:fld id="{08CC1FF9-5146-4944-BF74-E1C584CD1FB9}" type="slidenum">
              <a:rPr lang="en-US" smtClean="0"/>
              <a:pPr/>
              <a:t>28</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use </a:t>
            </a:r>
            <a:r>
              <a:rPr lang="en-US" b="1" baseline="0" dirty="0" smtClean="0"/>
              <a:t>these </a:t>
            </a:r>
            <a:r>
              <a:rPr lang="en-US" baseline="0" dirty="0" smtClean="0"/>
              <a:t>attributes and …</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29</a:t>
            </a:fld>
            <a:endParaRPr lang="en-US" dirty="0"/>
          </a:p>
        </p:txBody>
      </p:sp>
    </p:spTree>
    <p:extLst>
      <p:ext uri="{BB962C8B-B14F-4D97-AF65-F5344CB8AC3E}">
        <p14:creationId xmlns:p14="http://schemas.microsoft.com/office/powerpoint/2010/main" val="2958566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t>
            </a:r>
            <a:r>
              <a:rPr lang="en-US" baseline="0" dirty="0" smtClean="0"/>
              <a:t>attributes and comparative attributes to enforce additional constraints on the bootstrapping framework; using a CRF framework…</a:t>
            </a:r>
          </a:p>
        </p:txBody>
      </p:sp>
      <p:sp>
        <p:nvSpPr>
          <p:cNvPr id="4" name="Slide Number Placeholder 3"/>
          <p:cNvSpPr>
            <a:spLocks noGrp="1"/>
          </p:cNvSpPr>
          <p:nvPr>
            <p:ph type="sldNum" sz="quarter" idx="10"/>
          </p:nvPr>
        </p:nvSpPr>
        <p:spPr/>
        <p:txBody>
          <a:bodyPr/>
          <a:lstStyle/>
          <a:p>
            <a:fld id="{08CC1FF9-5146-4944-BF74-E1C584CD1FB9}" type="slidenum">
              <a:rPr lang="en-US" smtClean="0"/>
              <a:pPr/>
              <a:t>30</a:t>
            </a:fld>
            <a:endParaRPr lang="en-US" dirty="0"/>
          </a:p>
        </p:txBody>
      </p:sp>
    </p:spTree>
    <p:extLst>
      <p:ext uri="{BB962C8B-B14F-4D97-AF65-F5344CB8AC3E}">
        <p14:creationId xmlns:p14="http://schemas.microsoft.com/office/powerpoint/2010/main" val="2647069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 Given large unlabeled dataset, we represent it’s images as nodes in a giant graph. </a:t>
            </a:r>
          </a:p>
          <a:p>
            <a:pPr marL="0" indent="0">
              <a:buFontTx/>
              <a:buNone/>
            </a:pPr>
            <a:r>
              <a:rPr lang="en-US" dirty="0" smtClean="0"/>
              <a:t>- Given a few labeled seed examples per category</a:t>
            </a:r>
            <a:endParaRPr lang="en-US" baseline="0" dirty="0" smtClean="0"/>
          </a:p>
          <a:p>
            <a:pPr marL="0" indent="0">
              <a:buNone/>
            </a:pPr>
            <a:r>
              <a:rPr lang="en-US" baseline="0" dirty="0" smtClean="0"/>
              <a:t>- We train the scene classifiers and attribute classifiers on these and apply them on the unlabeled dataset. These scores represent the unary potentials for nodes in the graph.</a:t>
            </a:r>
          </a:p>
          <a:p>
            <a:pPr marL="0" indent="0">
              <a:buNone/>
            </a:pPr>
            <a:r>
              <a:rPr lang="en-US" baseline="0" dirty="0" smtClean="0"/>
              <a:t>- We also take pairwise differential features of images and train comparative attribute classifiers on those. These pairwise classifier scores represent edge potentials in the graph.</a:t>
            </a:r>
          </a:p>
          <a:p>
            <a:pPr marL="0" indent="0">
              <a:buNone/>
            </a:pPr>
            <a:r>
              <a:rPr lang="en-US" baseline="0" dirty="0" smtClean="0"/>
              <a:t>- After pruning, we run an approximate inference on this giant graph and select the most confident images to be promoted to the labeled set.</a:t>
            </a:r>
          </a:p>
          <a:p>
            <a:pPr marL="0" indent="0">
              <a:buNone/>
            </a:pPr>
            <a:r>
              <a:rPr lang="en-US" baseline="0" dirty="0" smtClean="0"/>
              <a:t>- And we repeat this procedure with the new labeled set</a:t>
            </a:r>
          </a:p>
          <a:p>
            <a:endParaRPr lang="en-US" dirty="0" smtClean="0"/>
          </a:p>
          <a:p>
            <a:r>
              <a:rPr lang="en-US" dirty="0" smtClean="0"/>
              <a:t>Let us</a:t>
            </a:r>
            <a:r>
              <a:rPr lang="en-US" baseline="0" dirty="0" smtClean="0"/>
              <a:t> look at what kind of images are selected by just this framework…..</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31</a:t>
            </a:fld>
            <a:endParaRPr lang="en-US" dirty="0"/>
          </a:p>
        </p:txBody>
      </p:sp>
    </p:spTree>
    <p:extLst>
      <p:ext uri="{BB962C8B-B14F-4D97-AF65-F5344CB8AC3E}">
        <p14:creationId xmlns:p14="http://schemas.microsoft.com/office/powerpoint/2010/main" val="1631242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 2 seed images</a:t>
            </a:r>
            <a:r>
              <a:rPr lang="en-US" baseline="0" dirty="0" smtClean="0"/>
              <a:t> of Am, these are the initial images selected by bootstrapping. We can see that these 3 images are wrong. We can use amphitheater attributes like </a:t>
            </a:r>
            <a:r>
              <a:rPr lang="en-US" dirty="0" smtClean="0"/>
              <a:t>“has seat</a:t>
            </a:r>
            <a:r>
              <a:rPr lang="en-US" baseline="0" dirty="0" smtClean="0"/>
              <a:t> rows” and “has </a:t>
            </a:r>
            <a:r>
              <a:rPr lang="en-US" dirty="0" smtClean="0"/>
              <a:t>no water” and </a:t>
            </a:r>
            <a:r>
              <a:rPr lang="en-US" baseline="0" dirty="0" smtClean="0"/>
              <a:t>to eliminate them and come up with this improved set. Still the third image is incorrect. Now we know that that AM images have “larger circular structures” as compared to images from auditorium, barn, cemetery and so on. So these </a:t>
            </a:r>
            <a:r>
              <a:rPr lang="en-US" b="1" baseline="0" dirty="0" smtClean="0"/>
              <a:t>Comparative Attributes </a:t>
            </a:r>
            <a:r>
              <a:rPr lang="en-US" baseline="0" dirty="0" smtClean="0"/>
              <a:t>along with images from these classes can help us remove this incorrect image.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us see how this constrained BS framework</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32</a:t>
            </a:fld>
            <a:endParaRPr lang="en-US" dirty="0"/>
          </a:p>
        </p:txBody>
      </p:sp>
    </p:spTree>
    <p:extLst>
      <p:ext uri="{BB962C8B-B14F-4D97-AF65-F5344CB8AC3E}">
        <p14:creationId xmlns:p14="http://schemas.microsoft.com/office/powerpoint/2010/main" val="2537052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a:t>
            </a:r>
            <a:r>
              <a:rPr lang="en-US" baseline="0" dirty="0" smtClean="0"/>
              <a:t>, for these 2 seed images for bridge, bootstrapping selects these images, 3 of which are incorrect. Using attributes like bridge images should be outdoors and have water, we can improve this set, but still the first image is wrong. We know that bridges “have long horizontal structures” as compared to barn, church, bedroom and others. These comparative attributes along with images from these classes can help us remove this incorrect image.</a:t>
            </a:r>
          </a:p>
          <a:p>
            <a:endParaRPr lang="en-US" baseline="0" dirty="0" smtClean="0"/>
          </a:p>
          <a:p>
            <a:r>
              <a:rPr lang="en-US" baseline="0" dirty="0" smtClean="0"/>
              <a:t>Let us see how this constrained BS framework</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33</a:t>
            </a:fld>
            <a:endParaRPr lang="en-US" dirty="0"/>
          </a:p>
        </p:txBody>
      </p:sp>
    </p:spTree>
    <p:extLst>
      <p:ext uri="{BB962C8B-B14F-4D97-AF65-F5344CB8AC3E}">
        <p14:creationId xmlns:p14="http://schemas.microsoft.com/office/powerpoint/2010/main" val="3237887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Qualitatively,</a:t>
            </a:r>
            <a:r>
              <a:rPr lang="en-US" baseline="0" dirty="0" smtClean="0"/>
              <a:t> for </a:t>
            </a:r>
            <a:r>
              <a:rPr lang="en-US" dirty="0" smtClean="0"/>
              <a:t>these 2 seed images for BH, these are the images selected</a:t>
            </a:r>
            <a:r>
              <a:rPr lang="en-US" baseline="0" dirty="0" smtClean="0"/>
              <a:t> at </a:t>
            </a:r>
            <a:r>
              <a:rPr lang="en-US" baseline="0" smtClean="0"/>
              <a:t>various iterations.</a:t>
            </a:r>
            <a:endParaRPr lang="en-US" baseline="0" dirty="0" smtClean="0"/>
          </a:p>
          <a:p>
            <a:r>
              <a:rPr lang="en-US" baseline="0" dirty="0" smtClean="0"/>
              <a:t>An interesting thing to notice is that t</a:t>
            </a:r>
            <a:r>
              <a:rPr lang="en-US" dirty="0" smtClean="0"/>
              <a:t>he seed examples only include close-view of tables </a:t>
            </a:r>
          </a:p>
          <a:p>
            <a:r>
              <a:rPr lang="en-US" dirty="0" smtClean="0"/>
              <a:t>but as iterations proceed we are able to incorporate a larger</a:t>
            </a:r>
            <a:r>
              <a:rPr lang="en-US" baseline="0" dirty="0" smtClean="0"/>
              <a:t> diversity of images </a:t>
            </a:r>
          </a:p>
          <a:p>
            <a:r>
              <a:rPr lang="en-US" dirty="0" smtClean="0"/>
              <a:t>representing banquet hall; thus increasing the recall…</a:t>
            </a:r>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35</a:t>
            </a:fld>
            <a:endParaRPr lang="en-US" dirty="0"/>
          </a:p>
        </p:txBody>
      </p:sp>
    </p:spTree>
    <p:extLst>
      <p:ext uri="{BB962C8B-B14F-4D97-AF65-F5344CB8AC3E}">
        <p14:creationId xmlns:p14="http://schemas.microsoft.com/office/powerpoint/2010/main" val="237515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next session, she also described</a:t>
            </a:r>
            <a:r>
              <a:rPr lang="en-US" baseline="0" dirty="0" smtClean="0"/>
              <a:t> how attributes help in zero-shot learning…so how can you detect objects </a:t>
            </a:r>
            <a:r>
              <a:rPr lang="en-US" baseline="0" dirty="0" err="1" smtClean="0"/>
              <a:t>withouth</a:t>
            </a:r>
            <a:r>
              <a:rPr lang="en-US" baseline="0" dirty="0" smtClean="0"/>
              <a:t> seeing even a simple training example….For example…without seeing any frogs in the past and just with the knowledge…</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4</a:t>
            </a:fld>
            <a:endParaRPr lang="en-US"/>
          </a:p>
        </p:txBody>
      </p:sp>
    </p:spTree>
    <p:extLst>
      <p:ext uri="{BB962C8B-B14F-4D97-AF65-F5344CB8AC3E}">
        <p14:creationId xmlns:p14="http://schemas.microsoft.com/office/powerpoint/2010/main" val="2892354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 seed images,</a:t>
            </a:r>
            <a:r>
              <a:rPr lang="en-US" baseline="0" dirty="0" smtClean="0"/>
              <a:t> these are the images selection by bootstrapping; which end up including mostly incorrect images.</a:t>
            </a:r>
          </a:p>
          <a:p>
            <a:r>
              <a:rPr lang="en-US" baseline="0" dirty="0" smtClean="0"/>
              <a:t>In contrast, our approach includes better instances across iterations..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36</a:t>
            </a:fld>
            <a:endParaRPr lang="en-US" dirty="0"/>
          </a:p>
        </p:txBody>
      </p:sp>
    </p:spTree>
    <p:extLst>
      <p:ext uri="{BB962C8B-B14F-4D97-AF65-F5344CB8AC3E}">
        <p14:creationId xmlns:p14="http://schemas.microsoft.com/office/powerpoint/2010/main" val="361035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a:t>
            </a:r>
            <a:r>
              <a:rPr lang="en-US" dirty="0" smtClean="0"/>
              <a:t>Quantitatively on the test set</a:t>
            </a:r>
            <a:r>
              <a:rPr lang="en-US" baseline="0" dirty="0" smtClean="0"/>
              <a:t>, we perform better than the baselines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pPr/>
              <a:t>37</a:t>
            </a:fld>
            <a:endParaRPr lang="en-US" dirty="0"/>
          </a:p>
        </p:txBody>
      </p:sp>
    </p:spTree>
    <p:extLst>
      <p:ext uri="{BB962C8B-B14F-4D97-AF65-F5344CB8AC3E}">
        <p14:creationId xmlns:p14="http://schemas.microsoft.com/office/powerpoint/2010/main" val="2076791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final experiment,</a:t>
            </a:r>
            <a:r>
              <a:rPr lang="en-US" baseline="0" dirty="0" smtClean="0"/>
              <a:t> we want to see if our approach scales well.</a:t>
            </a:r>
            <a:br>
              <a:rPr lang="en-US" baseline="0" dirty="0" smtClean="0"/>
            </a:br>
            <a:r>
              <a:rPr lang="en-US" baseline="0" dirty="0" smtClean="0"/>
              <a:t>So we use an unlabeled dataset of 1Million images and 25 images per category as seed.</a:t>
            </a:r>
          </a:p>
          <a:p>
            <a:endParaRPr lang="en-US" baseline="0" dirty="0" smtClean="0"/>
          </a:p>
          <a:p>
            <a:r>
              <a:rPr lang="en-US" baseline="0" dirty="0" smtClean="0"/>
              <a:t>In this large scale setting, we improve the scene classifiers for 12 out of 15 classes</a:t>
            </a:r>
          </a:p>
        </p:txBody>
      </p:sp>
      <p:sp>
        <p:nvSpPr>
          <p:cNvPr id="4" name="Slide Number Placeholder 3"/>
          <p:cNvSpPr>
            <a:spLocks noGrp="1"/>
          </p:cNvSpPr>
          <p:nvPr>
            <p:ph type="sldNum" sz="quarter" idx="10"/>
          </p:nvPr>
        </p:nvSpPr>
        <p:spPr/>
        <p:txBody>
          <a:bodyPr/>
          <a:lstStyle/>
          <a:p>
            <a:fld id="{08CC1FF9-5146-4944-BF74-E1C584CD1FB9}" type="slidenum">
              <a:rPr lang="en-US" smtClean="0"/>
              <a:pPr/>
              <a:t>38</a:t>
            </a:fld>
            <a:endParaRPr lang="en-US" dirty="0"/>
          </a:p>
        </p:txBody>
      </p:sp>
    </p:spTree>
    <p:extLst>
      <p:ext uri="{BB962C8B-B14F-4D97-AF65-F5344CB8AC3E}">
        <p14:creationId xmlns:p14="http://schemas.microsoft.com/office/powerpoint/2010/main" val="4114348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relationships can be obtained using human</a:t>
            </a:r>
            <a:r>
              <a:rPr lang="en-US" baseline="0" dirty="0" smtClean="0"/>
              <a:t> annotations or maybe t</a:t>
            </a:r>
            <a:r>
              <a:rPr lang="en-US" dirty="0" smtClean="0"/>
              <a:t>ext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39</a:t>
            </a:fld>
            <a:endParaRPr lang="en-US"/>
          </a:p>
        </p:txBody>
      </p:sp>
    </p:spTree>
    <p:extLst>
      <p:ext uri="{BB962C8B-B14F-4D97-AF65-F5344CB8AC3E}">
        <p14:creationId xmlns:p14="http://schemas.microsoft.com/office/powerpoint/2010/main" val="613201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Tuesday</a:t>
            </a:r>
            <a:r>
              <a:rPr lang="en-US" baseline="0" dirty="0" smtClean="0"/>
              <a:t> Afternoon</a:t>
            </a:r>
          </a:p>
          <a:p>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40</a:t>
            </a:fld>
            <a:endParaRPr lang="en-US"/>
          </a:p>
        </p:txBody>
      </p:sp>
    </p:spTree>
    <p:extLst>
      <p:ext uri="{BB962C8B-B14F-4D97-AF65-F5344CB8AC3E}">
        <p14:creationId xmlns:p14="http://schemas.microsoft.com/office/powerpoint/2010/main" val="396380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a:t>
            </a:r>
            <a:r>
              <a:rPr lang="en-US" baseline="0" dirty="0" smtClean="0"/>
              <a:t> with the theme of how attributes can be useful…she showed how human-</a:t>
            </a:r>
            <a:r>
              <a:rPr lang="en-US" baseline="0" dirty="0" err="1" smtClean="0"/>
              <a:t>understanble</a:t>
            </a:r>
            <a:r>
              <a:rPr lang="en-US" baseline="0" dirty="0" smtClean="0"/>
              <a:t> nature of attributes can help in getting richer annotations from annotators…. </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5</a:t>
            </a:fld>
            <a:endParaRPr lang="en-US"/>
          </a:p>
        </p:txBody>
      </p:sp>
    </p:spTree>
    <p:extLst>
      <p:ext uri="{BB962C8B-B14F-4D97-AF65-F5344CB8AC3E}">
        <p14:creationId xmlns:p14="http://schemas.microsoft.com/office/powerpoint/2010/main" val="109604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recent years, the amount of visual data on the web has exploded…</a:t>
            </a:r>
            <a:r>
              <a:rPr lang="en-US" baseline="0" dirty="0" err="1" smtClean="0"/>
              <a:t>facebook</a:t>
            </a:r>
            <a:r>
              <a:rPr lang="en-US" baseline="0" dirty="0" smtClean="0"/>
              <a:t>…..while it is clear big-data is going to be useful for visual learning…is it still not clear how to use all this data…in this part of the tutorial..</a:t>
            </a:r>
            <a:r>
              <a:rPr lang="en-US" baseline="0" dirty="0" err="1" smtClean="0"/>
              <a:t>i</a:t>
            </a:r>
            <a:r>
              <a:rPr lang="en-US" baseline="0" dirty="0" smtClean="0"/>
              <a:t> m going to show how attributes can be useful in learning from big-data….</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7</a:t>
            </a:fld>
            <a:endParaRPr lang="en-US"/>
          </a:p>
        </p:txBody>
      </p:sp>
    </p:spTree>
    <p:extLst>
      <p:ext uri="{BB962C8B-B14F-4D97-AF65-F5344CB8AC3E}">
        <p14:creationId xmlns:p14="http://schemas.microsoft.com/office/powerpoint/2010/main" val="162449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we are going to explore 2 domains of learning…first in semi-supervised domain…where a few handful</a:t>
            </a:r>
            <a:r>
              <a:rPr lang="en-US" baseline="0" dirty="0" smtClean="0"/>
              <a:t> images are labeled and there are millions of unlabeled images…and the goal is to use this </a:t>
            </a:r>
            <a:r>
              <a:rPr lang="en-US" baseline="0" dirty="0" err="1" smtClean="0"/>
              <a:t>unlabled</a:t>
            </a:r>
            <a:r>
              <a:rPr lang="en-US" baseline="0" dirty="0" smtClean="0"/>
              <a:t> images to improve visual classifiers.</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8</a:t>
            </a:fld>
            <a:endParaRPr lang="en-US"/>
          </a:p>
        </p:txBody>
      </p:sp>
    </p:spTree>
    <p:extLst>
      <p:ext uri="{BB962C8B-B14F-4D97-AF65-F5344CB8AC3E}">
        <p14:creationId xmlns:p14="http://schemas.microsoft.com/office/powerpoint/2010/main" val="82629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domain is weakly-supervised </a:t>
            </a:r>
            <a:r>
              <a:rPr lang="en-US" dirty="0" err="1" smtClean="0"/>
              <a:t>lerning</a:t>
            </a:r>
            <a:r>
              <a:rPr lang="en-US" dirty="0" smtClean="0"/>
              <a:t>…most of our images co-occur with text on webpages and captions…so</a:t>
            </a:r>
            <a:r>
              <a:rPr lang="en-US" baseline="0" dirty="0" smtClean="0"/>
              <a:t> how can u use that text information and improve learning of </a:t>
            </a:r>
            <a:r>
              <a:rPr lang="en-US" baseline="0" dirty="0" err="1" smtClean="0"/>
              <a:t>viusalclassifiers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716B059-0C85-834A-A230-DBA139201BCE}" type="slidenum">
              <a:rPr lang="en-US" smtClean="0"/>
              <a:t>9</a:t>
            </a:fld>
            <a:endParaRPr lang="en-US"/>
          </a:p>
        </p:txBody>
      </p:sp>
    </p:spTree>
    <p:extLst>
      <p:ext uri="{BB962C8B-B14F-4D97-AF65-F5344CB8AC3E}">
        <p14:creationId xmlns:p14="http://schemas.microsoft.com/office/powerpoint/2010/main" val="86117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explore the intermediate range of this spectrum: the domain of Semi-supervised approaches.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Semi-supervised techniques use large amounts of unlabeled data with only a small amount of labeled data to learn reliable models. The most</a:t>
            </a:r>
          </a:p>
        </p:txBody>
      </p:sp>
      <p:sp>
        <p:nvSpPr>
          <p:cNvPr id="4" name="Slide Number Placeholder 3"/>
          <p:cNvSpPr>
            <a:spLocks noGrp="1"/>
          </p:cNvSpPr>
          <p:nvPr>
            <p:ph type="sldNum" sz="quarter" idx="10"/>
          </p:nvPr>
        </p:nvSpPr>
        <p:spPr/>
        <p:txBody>
          <a:bodyPr/>
          <a:lstStyle/>
          <a:p>
            <a:fld id="{08CC1FF9-5146-4944-BF74-E1C584CD1FB9}" type="slidenum">
              <a:rPr lang="en-US" smtClean="0"/>
              <a:pPr/>
              <a:t>12</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t>The most</a:t>
            </a:r>
          </a:p>
          <a:p>
            <a:pPr marL="0" indent="0">
              <a:buFont typeface="Arial" pitchFamily="34" charset="0"/>
              <a:buNone/>
            </a:pPr>
            <a:r>
              <a:rPr lang="en-US" baseline="0" dirty="0" smtClean="0"/>
              <a:t>simple way to do this is “bootstrapping” or self-training method. </a:t>
            </a:r>
          </a:p>
          <a:p>
            <a:pPr marL="0" indent="0">
              <a:buFont typeface="Arial" pitchFamily="34" charset="0"/>
              <a:buNone/>
            </a:pPr>
            <a:endParaRPr lang="en-US" baseline="0" dirty="0" smtClean="0"/>
          </a:p>
          <a:p>
            <a:pPr marL="0" indent="0">
              <a:buFont typeface="Arial" pitchFamily="34" charset="0"/>
              <a:buNone/>
            </a:pPr>
            <a:r>
              <a:rPr lang="en-US" baseline="0" dirty="0" smtClean="0"/>
              <a:t>In bootstrapping, we start with a small # of labeled images, for example these 2 seed images for amphitheater, train initial classifiers like SVM or boosted DT </a:t>
            </a:r>
            <a:r>
              <a:rPr lang="en-US" b="1" baseline="0" dirty="0" smtClean="0"/>
              <a:t>and</a:t>
            </a:r>
            <a:r>
              <a:rPr lang="en-US" baseline="0" dirty="0" smtClean="0"/>
              <a:t> use them to classify images in a large unlabeled set. The classifier picks the top scoring images and adds them to the labeled set.</a:t>
            </a:r>
          </a:p>
          <a:p>
            <a:pPr marL="0" indent="0">
              <a:buFont typeface="Arial" pitchFamily="34" charset="0"/>
              <a:buNone/>
            </a:pPr>
            <a:r>
              <a:rPr lang="en-US" baseline="0" dirty="0" smtClean="0"/>
              <a:t>We then retrain the classifier using these 6 images, again apply the new classifier on the unlabeled data. And we KEEP DOING THIS ITERATIVELY.</a:t>
            </a:r>
          </a:p>
          <a:p>
            <a:pPr marL="0" indent="0">
              <a:buFont typeface="Arial" pitchFamily="34" charset="0"/>
              <a:buNone/>
            </a:pPr>
            <a:endParaRPr lang="en-US" baseline="0" dirty="0" smtClean="0"/>
          </a:p>
          <a:p>
            <a:pPr marL="0" indent="0">
              <a:buFont typeface="Arial" pitchFamily="34" charset="0"/>
              <a:buNone/>
            </a:pPr>
            <a:r>
              <a:rPr lang="en-US" baseline="0" dirty="0" smtClean="0"/>
              <a:t>Now if you notice, the classifier made a mistake by selecting this auditorium image.</a:t>
            </a:r>
          </a:p>
        </p:txBody>
      </p:sp>
      <p:sp>
        <p:nvSpPr>
          <p:cNvPr id="4" name="Slide Number Placeholder 3"/>
          <p:cNvSpPr>
            <a:spLocks noGrp="1"/>
          </p:cNvSpPr>
          <p:nvPr>
            <p:ph type="sldNum" sz="quarter" idx="10"/>
          </p:nvPr>
        </p:nvSpPr>
        <p:spPr/>
        <p:txBody>
          <a:bodyPr/>
          <a:lstStyle/>
          <a:p>
            <a:fld id="{08CC1FF9-5146-4944-BF74-E1C584CD1FB9}" type="slidenum">
              <a:rPr lang="en-US" smtClean="0"/>
              <a:pPr/>
              <a:t>13</a:t>
            </a:fld>
            <a:endParaRPr lang="en-US" dirty="0"/>
          </a:p>
        </p:txBody>
      </p:sp>
    </p:spTree>
    <p:extLst>
      <p:ext uri="{BB962C8B-B14F-4D97-AF65-F5344CB8AC3E}">
        <p14:creationId xmlns:p14="http://schemas.microsoft.com/office/powerpoint/2010/main" val="160954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2846C9-5F3D-D54A-97A2-7150E8B82F1B}" type="datetime1">
              <a:rPr lang="en-US" smtClean="0"/>
              <a:t>7/2/13</a:t>
            </a:fld>
            <a:endParaRPr lang="en-US"/>
          </a:p>
        </p:txBody>
      </p:sp>
      <p:sp>
        <p:nvSpPr>
          <p:cNvPr id="5" name="Footer Placeholder 4"/>
          <p:cNvSpPr>
            <a:spLocks noGrp="1"/>
          </p:cNvSpPr>
          <p:nvPr>
            <p:ph type="ftr" sz="quarter" idx="11"/>
          </p:nvPr>
        </p:nvSpPr>
        <p:spPr/>
        <p:txBody>
          <a:bodyPr/>
          <a:lstStyle/>
          <a:p>
            <a:r>
              <a:rPr lang="nb-NO" smtClean="0"/>
              <a:t>Slide Credit: Abhinav Gupta</a:t>
            </a:r>
            <a:endParaRPr lang="en-US"/>
          </a:p>
        </p:txBody>
      </p:sp>
      <p:sp>
        <p:nvSpPr>
          <p:cNvPr id="6" name="Slide Number Placeholder 5"/>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90169194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4D55F-3804-3D4D-96B8-C258EF8AB245}" type="datetime1">
              <a:rPr lang="en-US" smtClean="0"/>
              <a:t>7/2/13</a:t>
            </a:fld>
            <a:endParaRPr lang="en-US"/>
          </a:p>
        </p:txBody>
      </p:sp>
      <p:sp>
        <p:nvSpPr>
          <p:cNvPr id="5" name="Footer Placeholder 4"/>
          <p:cNvSpPr>
            <a:spLocks noGrp="1"/>
          </p:cNvSpPr>
          <p:nvPr>
            <p:ph type="ftr" sz="quarter" idx="11"/>
          </p:nvPr>
        </p:nvSpPr>
        <p:spPr/>
        <p:txBody>
          <a:bodyPr/>
          <a:lstStyle/>
          <a:p>
            <a:r>
              <a:rPr lang="nb-NO" smtClean="0"/>
              <a:t>Slide Credit: Abhinav Gupta</a:t>
            </a:r>
            <a:endParaRPr lang="en-US"/>
          </a:p>
        </p:txBody>
      </p:sp>
      <p:sp>
        <p:nvSpPr>
          <p:cNvPr id="6" name="Slide Number Placeholder 5"/>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63661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177D1-90FD-3B41-8D60-C6FA6134872E}" type="datetime1">
              <a:rPr lang="en-US" smtClean="0"/>
              <a:t>7/2/13</a:t>
            </a:fld>
            <a:endParaRPr lang="en-US"/>
          </a:p>
        </p:txBody>
      </p:sp>
      <p:sp>
        <p:nvSpPr>
          <p:cNvPr id="5" name="Footer Placeholder 4"/>
          <p:cNvSpPr>
            <a:spLocks noGrp="1"/>
          </p:cNvSpPr>
          <p:nvPr>
            <p:ph type="ftr" sz="quarter" idx="11"/>
          </p:nvPr>
        </p:nvSpPr>
        <p:spPr/>
        <p:txBody>
          <a:bodyPr/>
          <a:lstStyle/>
          <a:p>
            <a:r>
              <a:rPr lang="nb-NO" smtClean="0"/>
              <a:t>Slide Credit: Abhinav Gupta</a:t>
            </a:r>
            <a:endParaRPr lang="en-US"/>
          </a:p>
        </p:txBody>
      </p:sp>
      <p:sp>
        <p:nvSpPr>
          <p:cNvPr id="6" name="Slide Number Placeholder 5"/>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2621323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64E86-5AF1-A84F-9836-1334DCFD8C68}" type="datetime1">
              <a:rPr lang="en-US" smtClean="0"/>
              <a:t>7/2/13</a:t>
            </a:fld>
            <a:endParaRPr lang="en-US"/>
          </a:p>
        </p:txBody>
      </p:sp>
      <p:sp>
        <p:nvSpPr>
          <p:cNvPr id="5" name="Footer Placeholder 4"/>
          <p:cNvSpPr>
            <a:spLocks noGrp="1"/>
          </p:cNvSpPr>
          <p:nvPr>
            <p:ph type="ftr" sz="quarter" idx="11"/>
          </p:nvPr>
        </p:nvSpPr>
        <p:spPr/>
        <p:txBody>
          <a:bodyPr/>
          <a:lstStyle/>
          <a:p>
            <a:r>
              <a:rPr lang="nb-NO" smtClean="0"/>
              <a:t>Slide Credit: Abhinav Gupta</a:t>
            </a:r>
            <a:endParaRPr lang="en-US"/>
          </a:p>
        </p:txBody>
      </p:sp>
      <p:sp>
        <p:nvSpPr>
          <p:cNvPr id="6" name="Slide Number Placeholder 5"/>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10539090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8B987D-4D62-7349-8D04-39E67E29BF9B}" type="datetime1">
              <a:rPr lang="en-US" smtClean="0"/>
              <a:t>7/2/13</a:t>
            </a:fld>
            <a:endParaRPr lang="en-US"/>
          </a:p>
        </p:txBody>
      </p:sp>
      <p:sp>
        <p:nvSpPr>
          <p:cNvPr id="5" name="Footer Placeholder 4"/>
          <p:cNvSpPr>
            <a:spLocks noGrp="1"/>
          </p:cNvSpPr>
          <p:nvPr>
            <p:ph type="ftr" sz="quarter" idx="11"/>
          </p:nvPr>
        </p:nvSpPr>
        <p:spPr/>
        <p:txBody>
          <a:bodyPr/>
          <a:lstStyle/>
          <a:p>
            <a:r>
              <a:rPr lang="nb-NO" smtClean="0"/>
              <a:t>Slide Credit: Abhinav Gupta</a:t>
            </a:r>
            <a:endParaRPr lang="en-US"/>
          </a:p>
        </p:txBody>
      </p:sp>
      <p:sp>
        <p:nvSpPr>
          <p:cNvPr id="6" name="Slide Number Placeholder 5"/>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308718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C0FE63-CD14-1A42-8705-34C8C48753CE}" type="datetime1">
              <a:rPr lang="en-US" smtClean="0"/>
              <a:t>7/2/13</a:t>
            </a:fld>
            <a:endParaRPr lang="en-US"/>
          </a:p>
        </p:txBody>
      </p:sp>
      <p:sp>
        <p:nvSpPr>
          <p:cNvPr id="6" name="Footer Placeholder 5"/>
          <p:cNvSpPr>
            <a:spLocks noGrp="1"/>
          </p:cNvSpPr>
          <p:nvPr>
            <p:ph type="ftr" sz="quarter" idx="11"/>
          </p:nvPr>
        </p:nvSpPr>
        <p:spPr/>
        <p:txBody>
          <a:bodyPr/>
          <a:lstStyle/>
          <a:p>
            <a:r>
              <a:rPr lang="nb-NO" smtClean="0"/>
              <a:t>Slide Credit: Abhinav Gupta</a:t>
            </a:r>
            <a:endParaRPr lang="en-US"/>
          </a:p>
        </p:txBody>
      </p:sp>
      <p:sp>
        <p:nvSpPr>
          <p:cNvPr id="7" name="Slide Number Placeholder 6"/>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44874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8062F5-6E84-E046-9A7E-81A83A09BFBA}" type="datetime1">
              <a:rPr lang="en-US" smtClean="0"/>
              <a:t>7/2/13</a:t>
            </a:fld>
            <a:endParaRPr lang="en-US"/>
          </a:p>
        </p:txBody>
      </p:sp>
      <p:sp>
        <p:nvSpPr>
          <p:cNvPr id="8" name="Footer Placeholder 7"/>
          <p:cNvSpPr>
            <a:spLocks noGrp="1"/>
          </p:cNvSpPr>
          <p:nvPr>
            <p:ph type="ftr" sz="quarter" idx="11"/>
          </p:nvPr>
        </p:nvSpPr>
        <p:spPr/>
        <p:txBody>
          <a:bodyPr/>
          <a:lstStyle/>
          <a:p>
            <a:r>
              <a:rPr lang="nb-NO" smtClean="0"/>
              <a:t>Slide Credit: Abhinav Gupta</a:t>
            </a:r>
            <a:endParaRPr lang="en-US"/>
          </a:p>
        </p:txBody>
      </p:sp>
      <p:sp>
        <p:nvSpPr>
          <p:cNvPr id="9" name="Slide Number Placeholder 8"/>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415347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2B0596-8C7C-B44F-99FC-5979ADBF8A1A}" type="datetime1">
              <a:rPr lang="en-US" smtClean="0"/>
              <a:t>7/2/13</a:t>
            </a:fld>
            <a:endParaRPr lang="en-US"/>
          </a:p>
        </p:txBody>
      </p:sp>
      <p:sp>
        <p:nvSpPr>
          <p:cNvPr id="4" name="Footer Placeholder 3"/>
          <p:cNvSpPr>
            <a:spLocks noGrp="1"/>
          </p:cNvSpPr>
          <p:nvPr>
            <p:ph type="ftr" sz="quarter" idx="11"/>
          </p:nvPr>
        </p:nvSpPr>
        <p:spPr/>
        <p:txBody>
          <a:bodyPr/>
          <a:lstStyle/>
          <a:p>
            <a:r>
              <a:rPr lang="nb-NO" smtClean="0"/>
              <a:t>Slide Credit: Abhinav Gupta</a:t>
            </a:r>
            <a:endParaRPr lang="en-US"/>
          </a:p>
        </p:txBody>
      </p:sp>
      <p:sp>
        <p:nvSpPr>
          <p:cNvPr id="5" name="Slide Number Placeholder 4"/>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22578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8A671-B286-6D49-8BDA-8564C22B1BFE}" type="datetime1">
              <a:rPr lang="en-US" smtClean="0"/>
              <a:t>7/2/13</a:t>
            </a:fld>
            <a:endParaRPr lang="en-US"/>
          </a:p>
        </p:txBody>
      </p:sp>
      <p:sp>
        <p:nvSpPr>
          <p:cNvPr id="3" name="Footer Placeholder 2"/>
          <p:cNvSpPr>
            <a:spLocks noGrp="1"/>
          </p:cNvSpPr>
          <p:nvPr>
            <p:ph type="ftr" sz="quarter" idx="11"/>
          </p:nvPr>
        </p:nvSpPr>
        <p:spPr/>
        <p:txBody>
          <a:bodyPr/>
          <a:lstStyle/>
          <a:p>
            <a:r>
              <a:rPr lang="nb-NO" smtClean="0"/>
              <a:t>Slide Credit: Abhinav Gupta</a:t>
            </a:r>
            <a:endParaRPr lang="en-US"/>
          </a:p>
        </p:txBody>
      </p:sp>
      <p:sp>
        <p:nvSpPr>
          <p:cNvPr id="4" name="Slide Number Placeholder 3"/>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2802474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50B543-3489-414B-AB1B-664B1756816A}" type="datetime1">
              <a:rPr lang="en-US" smtClean="0"/>
              <a:t>7/2/13</a:t>
            </a:fld>
            <a:endParaRPr lang="en-US"/>
          </a:p>
        </p:txBody>
      </p:sp>
      <p:sp>
        <p:nvSpPr>
          <p:cNvPr id="6" name="Footer Placeholder 5"/>
          <p:cNvSpPr>
            <a:spLocks noGrp="1"/>
          </p:cNvSpPr>
          <p:nvPr>
            <p:ph type="ftr" sz="quarter" idx="11"/>
          </p:nvPr>
        </p:nvSpPr>
        <p:spPr/>
        <p:txBody>
          <a:bodyPr/>
          <a:lstStyle/>
          <a:p>
            <a:r>
              <a:rPr lang="nb-NO" smtClean="0"/>
              <a:t>Slide Credit: Abhinav Gupta</a:t>
            </a:r>
            <a:endParaRPr lang="en-US"/>
          </a:p>
        </p:txBody>
      </p:sp>
      <p:sp>
        <p:nvSpPr>
          <p:cNvPr id="7" name="Slide Number Placeholder 6"/>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144015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1ADAF6-30ED-534D-A4A6-8406B4E66283}" type="datetime1">
              <a:rPr lang="en-US" smtClean="0"/>
              <a:t>7/2/13</a:t>
            </a:fld>
            <a:endParaRPr lang="en-US"/>
          </a:p>
        </p:txBody>
      </p:sp>
      <p:sp>
        <p:nvSpPr>
          <p:cNvPr id="6" name="Footer Placeholder 5"/>
          <p:cNvSpPr>
            <a:spLocks noGrp="1"/>
          </p:cNvSpPr>
          <p:nvPr>
            <p:ph type="ftr" sz="quarter" idx="11"/>
          </p:nvPr>
        </p:nvSpPr>
        <p:spPr/>
        <p:txBody>
          <a:bodyPr/>
          <a:lstStyle/>
          <a:p>
            <a:r>
              <a:rPr lang="nb-NO" smtClean="0"/>
              <a:t>Slide Credit: Abhinav Gupta</a:t>
            </a:r>
            <a:endParaRPr lang="en-US"/>
          </a:p>
        </p:txBody>
      </p:sp>
      <p:sp>
        <p:nvSpPr>
          <p:cNvPr id="7" name="Slide Number Placeholder 6"/>
          <p:cNvSpPr>
            <a:spLocks noGrp="1"/>
          </p:cNvSpPr>
          <p:nvPr>
            <p:ph type="sldNum" sz="quarter" idx="12"/>
          </p:nvPr>
        </p:nvSpPr>
        <p:spPr/>
        <p:txBody>
          <a:bodyPr/>
          <a:lstStyle/>
          <a:p>
            <a:fld id="{BACBEED3-5679-8D44-8A34-058CFB499CB3}" type="slidenum">
              <a:rPr lang="en-US" smtClean="0"/>
              <a:t>‹#›</a:t>
            </a:fld>
            <a:endParaRPr lang="en-US"/>
          </a:p>
        </p:txBody>
      </p:sp>
    </p:spTree>
    <p:extLst>
      <p:ext uri="{BB962C8B-B14F-4D97-AF65-F5344CB8AC3E}">
        <p14:creationId xmlns:p14="http://schemas.microsoft.com/office/powerpoint/2010/main" val="1296933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4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551D9-62D9-DB45-8B85-4B5A9CDA88CE}" type="datetime1">
              <a:rPr lang="en-US" smtClean="0"/>
              <a:t>7/2/13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Slide Credit: Abhinav Gupta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BEED3-5679-8D44-8A34-058CFB499CB3}" type="slidenum">
              <a:rPr lang="en-US" smtClean="0"/>
              <a:t>‹#›</a:t>
            </a:fld>
            <a:endParaRPr lang="en-US"/>
          </a:p>
        </p:txBody>
      </p:sp>
    </p:spTree>
    <p:extLst>
      <p:ext uri="{BB962C8B-B14F-4D97-AF65-F5344CB8AC3E}">
        <p14:creationId xmlns:p14="http://schemas.microsoft.com/office/powerpoint/2010/main" val="3823874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jpeg"/><Relationship Id="rId13" Type="http://schemas.openxmlformats.org/officeDocument/2006/relationships/image" Target="../media/image30.jpeg"/><Relationship Id="rId14" Type="http://schemas.openxmlformats.org/officeDocument/2006/relationships/image" Target="../media/image31.jpeg"/><Relationship Id="rId15"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1.jpeg"/><Relationship Id="rId4" Type="http://schemas.openxmlformats.org/officeDocument/2006/relationships/image" Target="../media/image15.jpe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 Id="rId9" Type="http://schemas.openxmlformats.org/officeDocument/2006/relationships/image" Target="../media/image26.jpeg"/><Relationship Id="rId10" Type="http://schemas.openxmlformats.org/officeDocument/2006/relationships/image" Target="../media/image27.png"/></Relationships>
</file>

<file path=ppt/slides/_rels/slide14.xml.rels><?xml version="1.0" encoding="UTF-8" standalone="yes"?>
<Relationships xmlns="http://schemas.openxmlformats.org/package/2006/relationships"><Relationship Id="rId9" Type="http://schemas.openxmlformats.org/officeDocument/2006/relationships/image" Target="../media/image26.jpeg"/><Relationship Id="rId20" Type="http://schemas.openxmlformats.org/officeDocument/2006/relationships/image" Target="../media/image37.jpeg"/><Relationship Id="rId10" Type="http://schemas.openxmlformats.org/officeDocument/2006/relationships/image" Target="../media/image27.png"/><Relationship Id="rId11" Type="http://schemas.openxmlformats.org/officeDocument/2006/relationships/image" Target="../media/image28.jpeg"/><Relationship Id="rId12" Type="http://schemas.openxmlformats.org/officeDocument/2006/relationships/image" Target="../media/image29.jpeg"/><Relationship Id="rId13" Type="http://schemas.openxmlformats.org/officeDocument/2006/relationships/image" Target="../media/image30.jpeg"/><Relationship Id="rId14" Type="http://schemas.openxmlformats.org/officeDocument/2006/relationships/image" Target="../media/image31.jpeg"/><Relationship Id="rId15" Type="http://schemas.openxmlformats.org/officeDocument/2006/relationships/image" Target="../media/image32.jpeg"/><Relationship Id="rId16" Type="http://schemas.openxmlformats.org/officeDocument/2006/relationships/image" Target="../media/image33.jpeg"/><Relationship Id="rId17" Type="http://schemas.openxmlformats.org/officeDocument/2006/relationships/image" Target="../media/image34.jpeg"/><Relationship Id="rId18" Type="http://schemas.openxmlformats.org/officeDocument/2006/relationships/image" Target="../media/image35.jpeg"/><Relationship Id="rId19"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jpeg"/><Relationship Id="rId4" Type="http://schemas.openxmlformats.org/officeDocument/2006/relationships/image" Target="../media/image15.jpe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9" Type="http://schemas.openxmlformats.org/officeDocument/2006/relationships/image" Target="../media/image26.jpeg"/><Relationship Id="rId20" Type="http://schemas.openxmlformats.org/officeDocument/2006/relationships/image" Target="../media/image42.jpeg"/><Relationship Id="rId21" Type="http://schemas.openxmlformats.org/officeDocument/2006/relationships/image" Target="../media/image43.jpeg"/><Relationship Id="rId10" Type="http://schemas.openxmlformats.org/officeDocument/2006/relationships/image" Target="../media/image27.png"/><Relationship Id="rId11" Type="http://schemas.openxmlformats.org/officeDocument/2006/relationships/image" Target="../media/image28.jpeg"/><Relationship Id="rId12" Type="http://schemas.openxmlformats.org/officeDocument/2006/relationships/image" Target="../media/image29.jpeg"/><Relationship Id="rId13" Type="http://schemas.openxmlformats.org/officeDocument/2006/relationships/image" Target="../media/image30.jpeg"/><Relationship Id="rId14" Type="http://schemas.openxmlformats.org/officeDocument/2006/relationships/image" Target="../media/image31.jpeg"/><Relationship Id="rId15" Type="http://schemas.openxmlformats.org/officeDocument/2006/relationships/image" Target="../media/image32.jpeg"/><Relationship Id="rId16" Type="http://schemas.openxmlformats.org/officeDocument/2006/relationships/image" Target="../media/image39.jpeg"/><Relationship Id="rId17" Type="http://schemas.openxmlformats.org/officeDocument/2006/relationships/image" Target="../media/image16.jpeg"/><Relationship Id="rId18" Type="http://schemas.openxmlformats.org/officeDocument/2006/relationships/image" Target="../media/image40.jpeg"/><Relationship Id="rId19"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jpeg"/><Relationship Id="rId4" Type="http://schemas.openxmlformats.org/officeDocument/2006/relationships/image" Target="../media/image15.jpe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s>
</file>

<file path=ppt/slides/_rels/slide17.xml.rels><?xml version="1.0" encoding="UTF-8" standalone="yes"?>
<Relationships xmlns="http://schemas.openxmlformats.org/package/2006/relationships"><Relationship Id="rId9" Type="http://schemas.openxmlformats.org/officeDocument/2006/relationships/image" Target="../media/image28.jpeg"/><Relationship Id="rId20" Type="http://schemas.openxmlformats.org/officeDocument/2006/relationships/image" Target="../media/image42.jpeg"/><Relationship Id="rId21" Type="http://schemas.openxmlformats.org/officeDocument/2006/relationships/image" Target="../media/image43.jpeg"/><Relationship Id="rId10" Type="http://schemas.openxmlformats.org/officeDocument/2006/relationships/image" Target="../media/image21.jpeg"/><Relationship Id="rId11" Type="http://schemas.openxmlformats.org/officeDocument/2006/relationships/image" Target="../media/image15.jpeg"/><Relationship Id="rId12" Type="http://schemas.openxmlformats.org/officeDocument/2006/relationships/image" Target="../media/image39.jpeg"/><Relationship Id="rId13" Type="http://schemas.openxmlformats.org/officeDocument/2006/relationships/image" Target="../media/image16.jpeg"/><Relationship Id="rId14" Type="http://schemas.openxmlformats.org/officeDocument/2006/relationships/image" Target="../media/image29.jpeg"/><Relationship Id="rId15" Type="http://schemas.openxmlformats.org/officeDocument/2006/relationships/image" Target="../media/image30.jpeg"/><Relationship Id="rId16" Type="http://schemas.openxmlformats.org/officeDocument/2006/relationships/image" Target="../media/image31.jpeg"/><Relationship Id="rId17" Type="http://schemas.openxmlformats.org/officeDocument/2006/relationships/image" Target="../media/image32.jpeg"/><Relationship Id="rId18" Type="http://schemas.openxmlformats.org/officeDocument/2006/relationships/image" Target="../media/image40.jpeg"/><Relationship Id="rId19"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jpe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2.jpeg"/><Relationship Id="rId6" Type="http://schemas.openxmlformats.org/officeDocument/2006/relationships/image" Target="../media/image57.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jpeg"/><Relationship Id="rId13" Type="http://schemas.openxmlformats.org/officeDocument/2006/relationships/image" Target="../media/image42.jpeg"/><Relationship Id="rId1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1.jpeg"/><Relationship Id="rId4" Type="http://schemas.openxmlformats.org/officeDocument/2006/relationships/image" Target="../media/image15.jpeg"/><Relationship Id="rId5" Type="http://schemas.openxmlformats.org/officeDocument/2006/relationships/image" Target="../media/image39.jpeg"/><Relationship Id="rId6" Type="http://schemas.openxmlformats.org/officeDocument/2006/relationships/image" Target="../media/image16.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jpeg"/><Relationship Id="rId13" Type="http://schemas.openxmlformats.org/officeDocument/2006/relationships/image" Target="../media/image43.jpeg"/><Relationship Id="rId1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1.jpeg"/><Relationship Id="rId4" Type="http://schemas.openxmlformats.org/officeDocument/2006/relationships/image" Target="../media/image15.jpeg"/><Relationship Id="rId5" Type="http://schemas.openxmlformats.org/officeDocument/2006/relationships/image" Target="../media/image39.jpeg"/><Relationship Id="rId6" Type="http://schemas.openxmlformats.org/officeDocument/2006/relationships/image" Target="../media/image16.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2.jpeg"/><Relationship Id="rId10" Type="http://schemas.openxmlformats.org/officeDocument/2006/relationships/image" Target="../media/image31.jpeg"/></Relationships>
</file>

<file path=ppt/slides/_rels/slide31.xml.rels><?xml version="1.0" encoding="UTF-8" standalone="yes"?>
<Relationships xmlns="http://schemas.openxmlformats.org/package/2006/relationships"><Relationship Id="rId9" Type="http://schemas.openxmlformats.org/officeDocument/2006/relationships/image" Target="../media/image63.jpeg"/><Relationship Id="rId20" Type="http://schemas.openxmlformats.org/officeDocument/2006/relationships/image" Target="../media/image24.jpeg"/><Relationship Id="rId21" Type="http://schemas.openxmlformats.org/officeDocument/2006/relationships/image" Target="../media/image25.png"/><Relationship Id="rId22" Type="http://schemas.openxmlformats.org/officeDocument/2006/relationships/image" Target="../media/image26.jpeg"/><Relationship Id="rId23" Type="http://schemas.openxmlformats.org/officeDocument/2006/relationships/image" Target="../media/image27.png"/><Relationship Id="rId24" Type="http://schemas.openxmlformats.org/officeDocument/2006/relationships/image" Target="../media/image28.jpeg"/><Relationship Id="rId25" Type="http://schemas.openxmlformats.org/officeDocument/2006/relationships/image" Target="../media/image72.emf"/><Relationship Id="rId26" Type="http://schemas.openxmlformats.org/officeDocument/2006/relationships/image" Target="../media/image73.emf"/><Relationship Id="rId27" Type="http://schemas.openxmlformats.org/officeDocument/2006/relationships/image" Target="../media/image74.emf"/><Relationship Id="rId28" Type="http://schemas.openxmlformats.org/officeDocument/2006/relationships/image" Target="../media/image75.emf"/><Relationship Id="rId29" Type="http://schemas.openxmlformats.org/officeDocument/2006/relationships/image" Target="../media/image76.emf"/><Relationship Id="rId30" Type="http://schemas.openxmlformats.org/officeDocument/2006/relationships/image" Target="../media/image77.emf"/><Relationship Id="rId31" Type="http://schemas.openxmlformats.org/officeDocument/2006/relationships/image" Target="../media/image78.emf"/><Relationship Id="rId32" Type="http://schemas.openxmlformats.org/officeDocument/2006/relationships/image" Target="../media/image79.emf"/><Relationship Id="rId10" Type="http://schemas.openxmlformats.org/officeDocument/2006/relationships/image" Target="../media/image64.jpeg"/><Relationship Id="rId11" Type="http://schemas.openxmlformats.org/officeDocument/2006/relationships/image" Target="../media/image65.jpeg"/><Relationship Id="rId12" Type="http://schemas.openxmlformats.org/officeDocument/2006/relationships/image" Target="../media/image66.jpeg"/><Relationship Id="rId13" Type="http://schemas.openxmlformats.org/officeDocument/2006/relationships/image" Target="../media/image67.jpeg"/><Relationship Id="rId14" Type="http://schemas.openxmlformats.org/officeDocument/2006/relationships/image" Target="../media/image68.jpeg"/><Relationship Id="rId15" Type="http://schemas.openxmlformats.org/officeDocument/2006/relationships/image" Target="../media/image69.png"/><Relationship Id="rId16" Type="http://schemas.openxmlformats.org/officeDocument/2006/relationships/image" Target="../media/image70.jpeg"/><Relationship Id="rId17" Type="http://schemas.openxmlformats.org/officeDocument/2006/relationships/image" Target="../media/image71.png"/><Relationship Id="rId18" Type="http://schemas.openxmlformats.org/officeDocument/2006/relationships/image" Target="../media/image22.png"/><Relationship Id="rId19"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59.png"/><Relationship Id="rId5" Type="http://schemas.openxmlformats.org/officeDocument/2006/relationships/image" Target="../media/image18.jpeg"/><Relationship Id="rId6" Type="http://schemas.openxmlformats.org/officeDocument/2006/relationships/image" Target="../media/image60.png"/><Relationship Id="rId7" Type="http://schemas.openxmlformats.org/officeDocument/2006/relationships/image" Target="../media/image61.jpeg"/><Relationship Id="rId8" Type="http://schemas.openxmlformats.org/officeDocument/2006/relationships/image" Target="../media/image62.jpeg"/></Relationships>
</file>

<file path=ppt/slides/_rels/slide32.xml.rels><?xml version="1.0" encoding="UTF-8" standalone="yes"?>
<Relationships xmlns="http://schemas.openxmlformats.org/package/2006/relationships"><Relationship Id="rId11" Type="http://schemas.openxmlformats.org/officeDocument/2006/relationships/image" Target="../media/image88.jpeg"/><Relationship Id="rId12" Type="http://schemas.openxmlformats.org/officeDocument/2006/relationships/image" Target="../media/image89.jpeg"/><Relationship Id="rId13" Type="http://schemas.openxmlformats.org/officeDocument/2006/relationships/image" Target="../media/image90.jpeg"/><Relationship Id="rId14" Type="http://schemas.openxmlformats.org/officeDocument/2006/relationships/image" Target="../media/image91.jpeg"/><Relationship Id="rId15" Type="http://schemas.openxmlformats.org/officeDocument/2006/relationships/image" Target="../media/image92.jpeg"/><Relationship Id="rId16" Type="http://schemas.openxmlformats.org/officeDocument/2006/relationships/image" Target="../media/image93.jpeg"/><Relationship Id="rId17"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jpeg"/><Relationship Id="rId10" Type="http://schemas.openxmlformats.org/officeDocument/2006/relationships/image" Target="../media/image87.jpeg"/></Relationships>
</file>

<file path=ppt/slides/_rels/slide33.xml.rels><?xml version="1.0" encoding="UTF-8" standalone="yes"?>
<Relationships xmlns="http://schemas.openxmlformats.org/package/2006/relationships"><Relationship Id="rId11" Type="http://schemas.openxmlformats.org/officeDocument/2006/relationships/image" Target="../media/image103.jpeg"/><Relationship Id="rId12" Type="http://schemas.openxmlformats.org/officeDocument/2006/relationships/image" Target="../media/image104.jpeg"/><Relationship Id="rId13" Type="http://schemas.openxmlformats.org/officeDocument/2006/relationships/image" Target="../media/image105.jpeg"/><Relationship Id="rId14" Type="http://schemas.openxmlformats.org/officeDocument/2006/relationships/image" Target="../media/image106.jpeg"/><Relationship Id="rId15" Type="http://schemas.openxmlformats.org/officeDocument/2006/relationships/image" Target="../media/image107.jpeg"/><Relationship Id="rId16"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9" Type="http://schemas.openxmlformats.org/officeDocument/2006/relationships/image" Target="../media/image101.jpeg"/><Relationship Id="rId10" Type="http://schemas.openxmlformats.org/officeDocument/2006/relationships/image" Target="../media/image10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1" Type="http://schemas.openxmlformats.org/officeDocument/2006/relationships/image" Target="../media/image117.jpeg"/><Relationship Id="rId12" Type="http://schemas.openxmlformats.org/officeDocument/2006/relationships/image" Target="../media/image118.jpeg"/><Relationship Id="rId13" Type="http://schemas.openxmlformats.org/officeDocument/2006/relationships/image" Target="../media/image119.jpeg"/><Relationship Id="rId14" Type="http://schemas.openxmlformats.org/officeDocument/2006/relationships/image" Target="../media/image120.jpeg"/><Relationship Id="rId15" Type="http://schemas.openxmlformats.org/officeDocument/2006/relationships/image" Target="../media/image121.jpeg"/><Relationship Id="rId16" Type="http://schemas.openxmlformats.org/officeDocument/2006/relationships/image" Target="../media/image122.jpeg"/><Relationship Id="rId17" Type="http://schemas.openxmlformats.org/officeDocument/2006/relationships/image" Target="../media/image123.jpeg"/><Relationship Id="rId18" Type="http://schemas.openxmlformats.org/officeDocument/2006/relationships/image" Target="../media/image124.jpeg"/><Relationship Id="rId19" Type="http://schemas.openxmlformats.org/officeDocument/2006/relationships/image" Target="../media/image125.jpe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113.jpeg"/><Relationship Id="rId8" Type="http://schemas.openxmlformats.org/officeDocument/2006/relationships/image" Target="../media/image114.jpeg"/><Relationship Id="rId9" Type="http://schemas.openxmlformats.org/officeDocument/2006/relationships/image" Target="../media/image115.jpeg"/><Relationship Id="rId10" Type="http://schemas.openxmlformats.org/officeDocument/2006/relationships/image" Target="../media/image116.jpeg"/></Relationships>
</file>

<file path=ppt/slides/_rels/slide36.xml.rels><?xml version="1.0" encoding="UTF-8" standalone="yes"?>
<Relationships xmlns="http://schemas.openxmlformats.org/package/2006/relationships"><Relationship Id="rId9" Type="http://schemas.openxmlformats.org/officeDocument/2006/relationships/image" Target="../media/image132.jpeg"/><Relationship Id="rId20" Type="http://schemas.openxmlformats.org/officeDocument/2006/relationships/image" Target="../media/image143.jpeg"/><Relationship Id="rId21" Type="http://schemas.openxmlformats.org/officeDocument/2006/relationships/image" Target="../media/image144.jpeg"/><Relationship Id="rId22" Type="http://schemas.openxmlformats.org/officeDocument/2006/relationships/image" Target="../media/image145.jpeg"/><Relationship Id="rId23" Type="http://schemas.openxmlformats.org/officeDocument/2006/relationships/image" Target="../media/image146.jpeg"/><Relationship Id="rId24" Type="http://schemas.openxmlformats.org/officeDocument/2006/relationships/image" Target="../media/image147.jpeg"/><Relationship Id="rId10" Type="http://schemas.openxmlformats.org/officeDocument/2006/relationships/image" Target="../media/image133.jpeg"/><Relationship Id="rId11" Type="http://schemas.openxmlformats.org/officeDocument/2006/relationships/image" Target="../media/image134.jpeg"/><Relationship Id="rId12" Type="http://schemas.openxmlformats.org/officeDocument/2006/relationships/image" Target="../media/image135.jpeg"/><Relationship Id="rId13" Type="http://schemas.openxmlformats.org/officeDocument/2006/relationships/image" Target="../media/image136.jpeg"/><Relationship Id="rId14" Type="http://schemas.openxmlformats.org/officeDocument/2006/relationships/image" Target="../media/image137.jpeg"/><Relationship Id="rId15" Type="http://schemas.openxmlformats.org/officeDocument/2006/relationships/image" Target="../media/image138.jpeg"/><Relationship Id="rId16" Type="http://schemas.openxmlformats.org/officeDocument/2006/relationships/image" Target="../media/image139.jpeg"/><Relationship Id="rId17" Type="http://schemas.openxmlformats.org/officeDocument/2006/relationships/image" Target="../media/image140.jpeg"/><Relationship Id="rId18" Type="http://schemas.openxmlformats.org/officeDocument/2006/relationships/image" Target="../media/image141.jpeg"/><Relationship Id="rId19" Type="http://schemas.openxmlformats.org/officeDocument/2006/relationships/image" Target="../media/image142.jpe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29.jpeg"/><Relationship Id="rId7" Type="http://schemas.openxmlformats.org/officeDocument/2006/relationships/image" Target="../media/image130.jpeg"/><Relationship Id="rId8" Type="http://schemas.openxmlformats.org/officeDocument/2006/relationships/image" Target="../media/image1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http://homes.cs.washington.edu/~ali/papers/Adding_CVPR13.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 Id="rId3" Type="http://schemas.openxmlformats.org/officeDocument/2006/relationships/image" Target="../media/image1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2.png"/></Relationships>
</file>

<file path=ppt/slides/_rels/slide46.xml.rels><?xml version="1.0" encoding="UTF-8" standalone="yes"?>
<Relationships xmlns="http://schemas.openxmlformats.org/package/2006/relationships"><Relationship Id="rId3" Type="http://schemas.openxmlformats.org/officeDocument/2006/relationships/image" Target="../media/image154.wmf"/><Relationship Id="rId4"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wmf"/><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48.xml.rels><?xml version="1.0" encoding="UTF-8" standalone="yes"?>
<Relationships xmlns="http://schemas.openxmlformats.org/package/2006/relationships"><Relationship Id="rId3" Type="http://schemas.openxmlformats.org/officeDocument/2006/relationships/image" Target="../media/image158.wmf"/><Relationship Id="rId4" Type="http://schemas.openxmlformats.org/officeDocument/2006/relationships/image" Target="../media/image159.wmf"/><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59.wmf"/><Relationship Id="rId5" Type="http://schemas.openxmlformats.org/officeDocument/2006/relationships/image" Target="../media/image158.wmf"/><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26291"/>
            <a:ext cx="7772400" cy="1470025"/>
          </a:xfrm>
        </p:spPr>
        <p:txBody>
          <a:bodyPr/>
          <a:lstStyle/>
          <a:p>
            <a:r>
              <a:rPr lang="en-US" dirty="0" smtClean="0"/>
              <a:t>Exploiting Big Data via Attributes</a:t>
            </a:r>
            <a:br>
              <a:rPr lang="en-US" dirty="0" smtClean="0"/>
            </a:br>
            <a:r>
              <a:rPr lang="en-US" sz="2400" dirty="0" smtClean="0"/>
              <a:t>(Offline Contd.)</a:t>
            </a:r>
            <a:endParaRPr lang="en-US" sz="2400" dirty="0"/>
          </a:p>
        </p:txBody>
      </p:sp>
      <p:pic>
        <p:nvPicPr>
          <p:cNvPr id="17" name="Picture 16"/>
          <p:cNvPicPr>
            <a:picLocks noChangeAspect="1"/>
          </p:cNvPicPr>
          <p:nvPr/>
        </p:nvPicPr>
        <p:blipFill>
          <a:blip r:embed="rId2"/>
          <a:stretch>
            <a:fillRect/>
          </a:stretch>
        </p:blipFill>
        <p:spPr>
          <a:xfrm>
            <a:off x="0" y="0"/>
            <a:ext cx="9144000" cy="1655904"/>
          </a:xfrm>
          <a:prstGeom prst="rect">
            <a:avLst/>
          </a:prstGeom>
        </p:spPr>
      </p:pic>
    </p:spTree>
    <p:extLst>
      <p:ext uri="{BB962C8B-B14F-4D97-AF65-F5344CB8AC3E}">
        <p14:creationId xmlns:p14="http://schemas.microsoft.com/office/powerpoint/2010/main" val="4139899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Key-insight</a:t>
            </a:r>
            <a:endParaRPr lang="en-US" dirty="0"/>
          </a:p>
        </p:txBody>
      </p:sp>
      <p:sp>
        <p:nvSpPr>
          <p:cNvPr id="3" name="Content Placeholder 2"/>
          <p:cNvSpPr>
            <a:spLocks noGrp="1"/>
          </p:cNvSpPr>
          <p:nvPr>
            <p:ph idx="1"/>
          </p:nvPr>
        </p:nvSpPr>
        <p:spPr>
          <a:xfrm>
            <a:off x="457200" y="5291926"/>
            <a:ext cx="8438709" cy="1878262"/>
          </a:xfrm>
        </p:spPr>
        <p:txBody>
          <a:bodyPr>
            <a:normAutofit/>
          </a:bodyPr>
          <a:lstStyle/>
          <a:p>
            <a:pPr marL="0" indent="0" algn="ctr">
              <a:buNone/>
            </a:pPr>
            <a:r>
              <a:rPr lang="en-US" dirty="0" smtClean="0"/>
              <a:t>Attributes can help in coupling the learning and hence provide constraints for joint learning</a:t>
            </a:r>
          </a:p>
        </p:txBody>
      </p:sp>
      <p:grpSp>
        <p:nvGrpSpPr>
          <p:cNvPr id="4" name="Group 3"/>
          <p:cNvGrpSpPr/>
          <p:nvPr/>
        </p:nvGrpSpPr>
        <p:grpSpPr>
          <a:xfrm>
            <a:off x="153168" y="2156428"/>
            <a:ext cx="1710120" cy="1673408"/>
            <a:chOff x="-20325" y="2404645"/>
            <a:chExt cx="1710120" cy="1688853"/>
          </a:xfrm>
        </p:grpSpPr>
        <p:pic>
          <p:nvPicPr>
            <p:cNvPr id="7" name="Picture 212" descr="C:\Users\AbHi\Documents\My Dropbox\cvpr12\see21_files\resized\sun_cfsknrqkwoyyclpl_320x235.jpg"/>
            <p:cNvPicPr>
              <a:picLocks noChangeAspect="1" noChangeArrowheads="1"/>
            </p:cNvPicPr>
            <p:nvPr/>
          </p:nvPicPr>
          <p:blipFill>
            <a:blip r:embed="rId2" cstate="screen"/>
            <a:srcRect/>
            <a:stretch>
              <a:fillRect/>
            </a:stretch>
          </p:blipFill>
          <p:spPr bwMode="auto">
            <a:xfrm>
              <a:off x="376126" y="2786917"/>
              <a:ext cx="1313669" cy="983428"/>
            </a:xfrm>
            <a:prstGeom prst="rect">
              <a:avLst/>
            </a:prstGeom>
            <a:noFill/>
          </p:spPr>
        </p:pic>
        <p:sp>
          <p:nvSpPr>
            <p:cNvPr id="8" name="TextBox 7"/>
            <p:cNvSpPr txBox="1"/>
            <p:nvPr/>
          </p:nvSpPr>
          <p:spPr>
            <a:xfrm rot="16200000">
              <a:off x="-666526" y="3050846"/>
              <a:ext cx="1688853" cy="396451"/>
            </a:xfrm>
            <a:prstGeom prst="rect">
              <a:avLst/>
            </a:prstGeom>
            <a:noFill/>
          </p:spPr>
          <p:txBody>
            <a:bodyPr wrap="none" rtlCol="0">
              <a:spAutoFit/>
            </a:bodyPr>
            <a:lstStyle/>
            <a:p>
              <a:r>
                <a:rPr lang="en-US" sz="2000" b="1" dirty="0" smtClean="0"/>
                <a:t>Amphitheatre</a:t>
              </a:r>
              <a:endParaRPr lang="en-US" sz="2000" b="1" dirty="0"/>
            </a:p>
          </p:txBody>
        </p:sp>
      </p:grpSp>
      <p:grpSp>
        <p:nvGrpSpPr>
          <p:cNvPr id="9" name="Group 8"/>
          <p:cNvGrpSpPr/>
          <p:nvPr/>
        </p:nvGrpSpPr>
        <p:grpSpPr>
          <a:xfrm>
            <a:off x="192350" y="3847566"/>
            <a:ext cx="1738766" cy="1402050"/>
            <a:chOff x="-42829" y="3645016"/>
            <a:chExt cx="1738766" cy="1402050"/>
          </a:xfrm>
        </p:grpSpPr>
        <p:pic>
          <p:nvPicPr>
            <p:cNvPr id="11" name="Picture 113" descr="C:\Users\AbHi\Documents\My Dropbox\cvpr12\see21_files\resized\sun_aaslkqqibkansrbd_320x212.jpg"/>
            <p:cNvPicPr>
              <a:picLocks noChangeAspect="1" noChangeArrowheads="1"/>
            </p:cNvPicPr>
            <p:nvPr/>
          </p:nvPicPr>
          <p:blipFill>
            <a:blip r:embed="rId3" cstate="screen"/>
            <a:srcRect/>
            <a:stretch>
              <a:fillRect/>
            </a:stretch>
          </p:blipFill>
          <p:spPr bwMode="auto">
            <a:xfrm>
              <a:off x="354817" y="3871033"/>
              <a:ext cx="1341120" cy="1005840"/>
            </a:xfrm>
            <a:prstGeom prst="rect">
              <a:avLst/>
            </a:prstGeom>
            <a:noFill/>
          </p:spPr>
        </p:pic>
        <p:sp>
          <p:nvSpPr>
            <p:cNvPr id="13" name="TextBox 12"/>
            <p:cNvSpPr txBox="1"/>
            <p:nvPr/>
          </p:nvSpPr>
          <p:spPr>
            <a:xfrm rot="16200000">
              <a:off x="-543799" y="4145986"/>
              <a:ext cx="1402050" cy="400110"/>
            </a:xfrm>
            <a:prstGeom prst="rect">
              <a:avLst/>
            </a:prstGeom>
            <a:noFill/>
          </p:spPr>
          <p:txBody>
            <a:bodyPr wrap="none" rtlCol="0">
              <a:spAutoFit/>
            </a:bodyPr>
            <a:lstStyle/>
            <a:p>
              <a:r>
                <a:rPr lang="en-US" sz="2000" b="1" dirty="0" smtClean="0"/>
                <a:t>Auditorium</a:t>
              </a:r>
              <a:endParaRPr lang="en-US" sz="2000" b="1" dirty="0"/>
            </a:p>
          </p:txBody>
        </p:sp>
      </p:grpSp>
      <p:sp>
        <p:nvSpPr>
          <p:cNvPr id="14" name="Content Placeholder 2"/>
          <p:cNvSpPr txBox="1">
            <a:spLocks/>
          </p:cNvSpPr>
          <p:nvPr/>
        </p:nvSpPr>
        <p:spPr>
          <a:xfrm>
            <a:off x="641274" y="1482855"/>
            <a:ext cx="7916670" cy="6332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Goal: Learn multiple classifiers simultaneously. </a:t>
            </a:r>
          </a:p>
        </p:txBody>
      </p:sp>
      <p:pic>
        <p:nvPicPr>
          <p:cNvPr id="15"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971" y="2336185"/>
            <a:ext cx="4838938" cy="2816399"/>
          </a:xfrm>
          <a:prstGeom prst="rect">
            <a:avLst/>
          </a:prstGeom>
        </p:spPr>
      </p:pic>
      <p:pic>
        <p:nvPicPr>
          <p:cNvPr id="16" name="Picture 15" descr="Screen Shot 2012-03-04 at 6.41.42 P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27549" y="2535204"/>
            <a:ext cx="1468387" cy="974434"/>
          </a:xfrm>
          <a:prstGeom prst="rect">
            <a:avLst/>
          </a:prstGeom>
        </p:spPr>
      </p:pic>
      <p:sp>
        <p:nvSpPr>
          <p:cNvPr id="17" name="TextBox 16"/>
          <p:cNvSpPr txBox="1"/>
          <p:nvPr/>
        </p:nvSpPr>
        <p:spPr>
          <a:xfrm rot="16200000">
            <a:off x="1456374" y="2780736"/>
            <a:ext cx="1289213" cy="400110"/>
          </a:xfrm>
          <a:prstGeom prst="rect">
            <a:avLst/>
          </a:prstGeom>
          <a:noFill/>
        </p:spPr>
        <p:txBody>
          <a:bodyPr wrap="square" rtlCol="0">
            <a:spAutoFit/>
          </a:bodyPr>
          <a:lstStyle/>
          <a:p>
            <a:pPr algn="ctr"/>
            <a:r>
              <a:rPr lang="en-US" sz="2000" b="1" dirty="0" smtClean="0"/>
              <a:t>Banquet</a:t>
            </a:r>
          </a:p>
        </p:txBody>
      </p:sp>
      <p:pic>
        <p:nvPicPr>
          <p:cNvPr id="18" name="Picture 17" descr="Screen Shot 2012-03-04 at 6.43.50 PM.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327549" y="4110393"/>
            <a:ext cx="1446136" cy="969030"/>
          </a:xfrm>
          <a:prstGeom prst="rect">
            <a:avLst/>
          </a:prstGeom>
        </p:spPr>
      </p:pic>
      <p:sp>
        <p:nvSpPr>
          <p:cNvPr id="19" name="TextBox 18"/>
          <p:cNvSpPr txBox="1"/>
          <p:nvPr/>
        </p:nvSpPr>
        <p:spPr>
          <a:xfrm rot="16200000">
            <a:off x="1452421" y="4443311"/>
            <a:ext cx="1297120" cy="400110"/>
          </a:xfrm>
          <a:prstGeom prst="rect">
            <a:avLst/>
          </a:prstGeom>
          <a:noFill/>
        </p:spPr>
        <p:txBody>
          <a:bodyPr wrap="square" rtlCol="0">
            <a:spAutoFit/>
          </a:bodyPr>
          <a:lstStyle/>
          <a:p>
            <a:pPr algn="ctr"/>
            <a:r>
              <a:rPr lang="en-US" sz="2000" b="1" dirty="0" smtClean="0"/>
              <a:t>Bedroom</a:t>
            </a:r>
          </a:p>
        </p:txBody>
      </p:sp>
      <p:sp>
        <p:nvSpPr>
          <p:cNvPr id="20"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774051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009"/>
            <a:ext cx="8229600" cy="1143000"/>
          </a:xfrm>
        </p:spPr>
        <p:txBody>
          <a:bodyPr/>
          <a:lstStyle/>
          <a:p>
            <a:r>
              <a:rPr lang="en-US" dirty="0" smtClean="0"/>
              <a:t>Semi-supervised Learning</a:t>
            </a:r>
            <a:endParaRPr lang="en-US" dirty="0"/>
          </a:p>
        </p:txBody>
      </p:sp>
      <p:sp>
        <p:nvSpPr>
          <p:cNvPr id="3" name="TextBox 2"/>
          <p:cNvSpPr txBox="1"/>
          <p:nvPr/>
        </p:nvSpPr>
        <p:spPr>
          <a:xfrm>
            <a:off x="6735808" y="6436943"/>
            <a:ext cx="2349396" cy="369332"/>
          </a:xfrm>
          <a:prstGeom prst="rect">
            <a:avLst/>
          </a:prstGeom>
          <a:noFill/>
        </p:spPr>
        <p:txBody>
          <a:bodyPr wrap="none" rtlCol="0">
            <a:spAutoFit/>
          </a:bodyPr>
          <a:lstStyle/>
          <a:p>
            <a:r>
              <a:rPr lang="en-US" dirty="0" err="1" smtClean="0"/>
              <a:t>Shrivastava</a:t>
            </a:r>
            <a:r>
              <a:rPr lang="en-US" dirty="0" smtClean="0"/>
              <a:t> et al., 2012</a:t>
            </a:r>
            <a:endParaRPr lang="en-US" dirty="0"/>
          </a:p>
        </p:txBody>
      </p:sp>
      <p:sp>
        <p:nvSpPr>
          <p:cNvPr id="4" name="Footer Placeholder 3"/>
          <p:cNvSpPr>
            <a:spLocks noGrp="1"/>
          </p:cNvSpPr>
          <p:nvPr>
            <p:ph type="ftr" sz="quarter" idx="11"/>
          </p:nvPr>
        </p:nvSpPr>
        <p:spPr/>
        <p:txBody>
          <a:bodyPr/>
          <a:lstStyle/>
          <a:p>
            <a:r>
              <a:rPr lang="nb-NO" smtClean="0"/>
              <a:t>Slide Credit: Abhinav Gupta</a:t>
            </a:r>
            <a:endParaRPr lang="en-US"/>
          </a:p>
        </p:txBody>
      </p:sp>
    </p:spTree>
    <p:extLst>
      <p:ext uri="{BB962C8B-B14F-4D97-AF65-F5344CB8AC3E}">
        <p14:creationId xmlns:p14="http://schemas.microsoft.com/office/powerpoint/2010/main" val="30856139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997486" y="304800"/>
            <a:ext cx="3149029" cy="646331"/>
          </a:xfrm>
          <a:prstGeom prst="rect">
            <a:avLst/>
          </a:prstGeom>
          <a:noFill/>
        </p:spPr>
        <p:txBody>
          <a:bodyPr wrap="square" rtlCol="0">
            <a:spAutoFit/>
          </a:bodyPr>
          <a:lstStyle/>
          <a:p>
            <a:pPr algn="ctr"/>
            <a:r>
              <a:rPr lang="en-US" sz="3600" b="1" cap="small" dirty="0" smtClean="0"/>
              <a:t>Semi-Supervised</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48" y="1981200"/>
            <a:ext cx="393870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976" y="1981200"/>
            <a:ext cx="3932885" cy="311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9600" y="3426091"/>
            <a:ext cx="247650" cy="225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p:nvSpPr>
        <p:spPr>
          <a:xfrm rot="10800000">
            <a:off x="3946875" y="3543299"/>
            <a:ext cx="320324" cy="2667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590800" y="2286000"/>
            <a:ext cx="1670050"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5005" y="6550223"/>
            <a:ext cx="3636316" cy="307777"/>
          </a:xfrm>
          <a:prstGeom prst="rect">
            <a:avLst/>
          </a:prstGeom>
          <a:noFill/>
        </p:spPr>
        <p:txBody>
          <a:bodyPr wrap="none" rtlCol="0">
            <a:spAutoFit/>
          </a:bodyPr>
          <a:lstStyle/>
          <a:p>
            <a:r>
              <a:rPr lang="en-US" sz="1400" dirty="0" smtClean="0"/>
              <a:t>[Zhu, TR, 2005], [</a:t>
            </a:r>
            <a:r>
              <a:rPr lang="en-US" sz="1400" dirty="0" err="1" smtClean="0"/>
              <a:t>Chunsheng</a:t>
            </a:r>
            <a:r>
              <a:rPr lang="en-US" sz="1400" dirty="0" smtClean="0"/>
              <a:t> Fang, Slides, 2009]</a:t>
            </a:r>
            <a:endParaRPr lang="en-US" sz="1400" dirty="0"/>
          </a:p>
        </p:txBody>
      </p:sp>
      <p:sp>
        <p:nvSpPr>
          <p:cNvPr id="11"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770496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5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childTnLst>
                          </p:cTn>
                        </p:par>
                        <p:par>
                          <p:cTn id="19" fill="hold">
                            <p:stCondLst>
                              <p:cond delay="250"/>
                            </p:stCondLst>
                            <p:childTnLst>
                              <p:par>
                                <p:cTn id="20" presetID="10" presetClass="entr" presetSubtype="0" fill="hold" nodeType="after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250"/>
                                        <p:tgtEl>
                                          <p:spTgt spid="410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182880" y="2057400"/>
            <a:ext cx="2057400"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grpSp>
        <p:nvGrpSpPr>
          <p:cNvPr id="7178" name="Group 7177"/>
          <p:cNvGrpSpPr/>
          <p:nvPr/>
        </p:nvGrpSpPr>
        <p:grpSpPr>
          <a:xfrm>
            <a:off x="9117" y="2895600"/>
            <a:ext cx="1673407" cy="2428499"/>
            <a:chOff x="96153" y="2511801"/>
            <a:chExt cx="1673407" cy="2428499"/>
          </a:xfrm>
        </p:grpSpPr>
        <p:sp>
          <p:nvSpPr>
            <p:cNvPr id="7172" name="Rectangle 7171"/>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3"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64"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2" name="TextBox 71"/>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sp>
        <p:nvSpPr>
          <p:cNvPr id="114" name="Rectangle 113"/>
          <p:cNvSpPr/>
          <p:nvPr/>
        </p:nvSpPr>
        <p:spPr>
          <a:xfrm>
            <a:off x="3720283" y="2057400"/>
            <a:ext cx="1494319" cy="830997"/>
          </a:xfrm>
          <a:prstGeom prst="rect">
            <a:avLst/>
          </a:prstGeom>
        </p:spPr>
        <p:txBody>
          <a:bodyPr wrap="none">
            <a:spAutoFit/>
          </a:bodyPr>
          <a:lstStyle/>
          <a:p>
            <a:pPr algn="ctr"/>
            <a:r>
              <a:rPr lang="en-US" sz="2400" b="1" dirty="0" smtClean="0">
                <a:cs typeface="Arial" pitchFamily="34" charset="0"/>
              </a:rPr>
              <a:t>Unlabeled</a:t>
            </a:r>
          </a:p>
          <a:p>
            <a:pPr algn="ctr"/>
            <a:r>
              <a:rPr lang="en-US" sz="2400" b="1" dirty="0" smtClean="0">
                <a:cs typeface="Arial" pitchFamily="34" charset="0"/>
              </a:rPr>
              <a:t> Data</a:t>
            </a:r>
            <a:endParaRPr lang="en-US" sz="2400" b="1" dirty="0">
              <a:cs typeface="Arial" pitchFamily="34" charset="0"/>
            </a:endParaRPr>
          </a:p>
        </p:txBody>
      </p:sp>
      <p:sp>
        <p:nvSpPr>
          <p:cNvPr id="10" name="Rectangle 9"/>
          <p:cNvSpPr/>
          <p:nvPr/>
        </p:nvSpPr>
        <p:spPr>
          <a:xfrm>
            <a:off x="6546708" y="2057400"/>
            <a:ext cx="2387885" cy="830997"/>
          </a:xfrm>
          <a:prstGeom prst="rect">
            <a:avLst/>
          </a:prstGeom>
        </p:spPr>
        <p:txBody>
          <a:bodyPr wrap="square">
            <a:spAutoFit/>
          </a:bodyPr>
          <a:lstStyle/>
          <a:p>
            <a:pPr algn="ctr"/>
            <a:r>
              <a:rPr lang="en-US" sz="2400" b="1" dirty="0" smtClean="0">
                <a:cs typeface="Arial" pitchFamily="34" charset="0"/>
              </a:rPr>
              <a:t>Select Candidates</a:t>
            </a:r>
            <a:endParaRPr lang="en-US" sz="2400" b="1" dirty="0">
              <a:cs typeface="Arial" pitchFamily="34" charset="0"/>
            </a:endParaRPr>
          </a:p>
        </p:txBody>
      </p:sp>
      <p:sp>
        <p:nvSpPr>
          <p:cNvPr id="84" name="Right Arrow 83"/>
          <p:cNvSpPr/>
          <p:nvPr/>
        </p:nvSpPr>
        <p:spPr>
          <a:xfrm>
            <a:off x="5715000" y="3986633"/>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5" name="Right Arrow 114"/>
          <p:cNvSpPr/>
          <p:nvPr/>
        </p:nvSpPr>
        <p:spPr>
          <a:xfrm>
            <a:off x="1752600" y="3971711"/>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7174" name="Group 7173"/>
          <p:cNvGrpSpPr/>
          <p:nvPr/>
        </p:nvGrpSpPr>
        <p:grpSpPr>
          <a:xfrm>
            <a:off x="3315870" y="2947004"/>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grpSp>
        <p:nvGrpSpPr>
          <p:cNvPr id="136" name="Group 72"/>
          <p:cNvGrpSpPr/>
          <p:nvPr/>
        </p:nvGrpSpPr>
        <p:grpSpPr>
          <a:xfrm>
            <a:off x="2133600" y="2978205"/>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7" name="Rectangle 166"/>
          <p:cNvSpPr/>
          <p:nvPr/>
        </p:nvSpPr>
        <p:spPr>
          <a:xfrm>
            <a:off x="1909547" y="2057400"/>
            <a:ext cx="1138452" cy="830997"/>
          </a:xfrm>
          <a:prstGeom prst="rect">
            <a:avLst/>
          </a:prstGeom>
        </p:spPr>
        <p:txBody>
          <a:bodyPr wrap="none">
            <a:spAutoFit/>
          </a:bodyPr>
          <a:lstStyle/>
          <a:p>
            <a:pPr algn="ctr"/>
            <a:r>
              <a:rPr lang="en-US" sz="2400" b="1" dirty="0" smtClean="0">
                <a:cs typeface="Arial" pitchFamily="34" charset="0"/>
              </a:rPr>
              <a:t>Train</a:t>
            </a:r>
          </a:p>
          <a:p>
            <a:pPr algn="ctr"/>
            <a:r>
              <a:rPr lang="en-US" sz="2400" b="1" dirty="0" smtClean="0">
                <a:cs typeface="Arial" pitchFamily="34" charset="0"/>
              </a:rPr>
              <a:t>Models</a:t>
            </a:r>
            <a:endParaRPr lang="en-US" sz="2400" b="1" dirty="0">
              <a:cs typeface="Arial" pitchFamily="34" charset="0"/>
            </a:endParaRPr>
          </a:p>
        </p:txBody>
      </p:sp>
      <p:sp>
        <p:nvSpPr>
          <p:cNvPr id="168" name="U-Turn Arrow 167"/>
          <p:cNvSpPr/>
          <p:nvPr/>
        </p:nvSpPr>
        <p:spPr>
          <a:xfrm rot="10800000">
            <a:off x="1371598" y="5426875"/>
            <a:ext cx="5486401" cy="827929"/>
          </a:xfrm>
          <a:prstGeom prst="uturnArrow">
            <a:avLst>
              <a:gd name="adj1" fmla="val 21287"/>
              <a:gd name="adj2" fmla="val 19774"/>
              <a:gd name="adj3" fmla="val 2446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7183" name="Group 7182"/>
          <p:cNvGrpSpPr/>
          <p:nvPr/>
        </p:nvGrpSpPr>
        <p:grpSpPr>
          <a:xfrm>
            <a:off x="3733800" y="5819830"/>
            <a:ext cx="685800" cy="685800"/>
            <a:chOff x="3505200" y="5791200"/>
            <a:chExt cx="685800" cy="685800"/>
          </a:xfrm>
        </p:grpSpPr>
        <p:sp>
          <p:nvSpPr>
            <p:cNvPr id="7181" name="Oval 7180"/>
            <p:cNvSpPr/>
            <p:nvPr/>
          </p:nvSpPr>
          <p:spPr>
            <a:xfrm>
              <a:off x="3505200" y="5791200"/>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19189" y="5805189"/>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6" name="Rectangle 175"/>
          <p:cNvSpPr/>
          <p:nvPr/>
        </p:nvSpPr>
        <p:spPr>
          <a:xfrm>
            <a:off x="2851827" y="5042808"/>
            <a:ext cx="2387885" cy="830997"/>
          </a:xfrm>
          <a:prstGeom prst="rect">
            <a:avLst/>
          </a:prstGeom>
        </p:spPr>
        <p:txBody>
          <a:bodyPr wrap="square">
            <a:spAutoFit/>
          </a:bodyPr>
          <a:lstStyle/>
          <a:p>
            <a:pPr algn="ctr"/>
            <a:r>
              <a:rPr lang="en-US" sz="2400" b="1" dirty="0" smtClean="0">
                <a:cs typeface="Arial" pitchFamily="34" charset="0"/>
              </a:rPr>
              <a:t>Add to </a:t>
            </a:r>
          </a:p>
          <a:p>
            <a:pPr algn="ctr"/>
            <a:r>
              <a:rPr lang="en-US" sz="2400" b="1" dirty="0" smtClean="0">
                <a:cs typeface="Arial" pitchFamily="34" charset="0"/>
              </a:rPr>
              <a:t>Labeled Set</a:t>
            </a:r>
            <a:endParaRPr lang="en-US" sz="2400" b="1" dirty="0">
              <a:cs typeface="Arial" pitchFamily="34" charset="0"/>
            </a:endParaRPr>
          </a:p>
        </p:txBody>
      </p:sp>
      <p:sp>
        <p:nvSpPr>
          <p:cNvPr id="57" name="Rectangle 56"/>
          <p:cNvSpPr/>
          <p:nvPr/>
        </p:nvSpPr>
        <p:spPr>
          <a:xfrm>
            <a:off x="1905000" y="2057400"/>
            <a:ext cx="1138453" cy="830997"/>
          </a:xfrm>
          <a:prstGeom prst="rect">
            <a:avLst/>
          </a:prstGeom>
        </p:spPr>
        <p:txBody>
          <a:bodyPr wrap="none">
            <a:spAutoFit/>
          </a:bodyPr>
          <a:lstStyle/>
          <a:p>
            <a:pPr algn="ctr"/>
            <a:r>
              <a:rPr lang="en-US" sz="2400" b="1" dirty="0" smtClean="0">
                <a:cs typeface="Arial" pitchFamily="34" charset="0"/>
              </a:rPr>
              <a:t>Retrain</a:t>
            </a:r>
          </a:p>
          <a:p>
            <a:pPr algn="ctr"/>
            <a:r>
              <a:rPr lang="en-US" sz="2400" b="1" dirty="0" smtClean="0">
                <a:cs typeface="Arial" pitchFamily="34" charset="0"/>
              </a:rPr>
              <a:t>Models</a:t>
            </a:r>
            <a:endParaRPr lang="en-US" sz="2400" b="1" dirty="0">
              <a:cs typeface="Arial" pitchFamily="34" charset="0"/>
            </a:endParaRPr>
          </a:p>
        </p:txBody>
      </p:sp>
      <p:grpSp>
        <p:nvGrpSpPr>
          <p:cNvPr id="58" name="Group 57"/>
          <p:cNvGrpSpPr/>
          <p:nvPr/>
        </p:nvGrpSpPr>
        <p:grpSpPr>
          <a:xfrm>
            <a:off x="6413500" y="2895600"/>
            <a:ext cx="2654300" cy="2428499"/>
            <a:chOff x="6413500" y="2895600"/>
            <a:chExt cx="2654300" cy="2428499"/>
          </a:xfrm>
        </p:grpSpPr>
        <p:sp>
          <p:nvSpPr>
            <p:cNvPr id="59" name="Rectangle 5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60" name="Group 59"/>
            <p:cNvGrpSpPr/>
            <p:nvPr/>
          </p:nvGrpSpPr>
          <p:grpSpPr>
            <a:xfrm>
              <a:off x="6463884" y="2895600"/>
              <a:ext cx="2553530" cy="2372298"/>
              <a:chOff x="6463884" y="2895600"/>
              <a:chExt cx="2553530" cy="2372298"/>
            </a:xfrm>
          </p:grpSpPr>
          <p:sp>
            <p:nvSpPr>
              <p:cNvPr id="61" name="TextBox 6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62" name="Group 61"/>
              <p:cNvGrpSpPr/>
              <p:nvPr/>
            </p:nvGrpSpPr>
            <p:grpSpPr>
              <a:xfrm>
                <a:off x="6463884" y="3270578"/>
                <a:ext cx="2553530" cy="1997320"/>
                <a:chOff x="6463884" y="3270578"/>
                <a:chExt cx="2553530" cy="1997320"/>
              </a:xfrm>
            </p:grpSpPr>
            <p:pic>
              <p:nvPicPr>
                <p:cNvPr id="65" name="Picture 64"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6" name="Picture 65"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7" name="Picture 66"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68"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0" name="TextBox 69"/>
          <p:cNvSpPr txBox="1"/>
          <p:nvPr/>
        </p:nvSpPr>
        <p:spPr>
          <a:xfrm>
            <a:off x="2447596" y="214312"/>
            <a:ext cx="4215193" cy="923330"/>
          </a:xfrm>
          <a:prstGeom prst="rect">
            <a:avLst/>
          </a:prstGeom>
          <a:noFill/>
        </p:spPr>
        <p:txBody>
          <a:bodyPr wrap="none" rtlCol="0">
            <a:spAutoFit/>
          </a:bodyPr>
          <a:lstStyle/>
          <a:p>
            <a:pPr algn="ctr"/>
            <a:r>
              <a:rPr lang="en-US" sz="5400" b="1" cap="small" dirty="0" smtClean="0"/>
              <a:t>Bootstrapping</a:t>
            </a:r>
          </a:p>
        </p:txBody>
      </p:sp>
      <p:sp>
        <p:nvSpPr>
          <p:cNvPr id="56"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040867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25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fade">
                                      <p:cBhvr>
                                        <p:cTn id="10" dur="25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fade">
                                      <p:cBhvr>
                                        <p:cTn id="15" dur="250"/>
                                        <p:tgtEl>
                                          <p:spTgt spid="1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250"/>
                                        <p:tgtEl>
                                          <p:spTgt spid="1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250"/>
                                        <p:tgtEl>
                                          <p:spTgt spid="115"/>
                                        </p:tgtEl>
                                      </p:cBhvr>
                                    </p:animEffect>
                                  </p:childTnLst>
                                </p:cTn>
                              </p:par>
                              <p:par>
                                <p:cTn id="24" presetID="10" presetClass="entr" presetSubtype="0" fill="hold" nodeType="with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fade">
                                      <p:cBhvr>
                                        <p:cTn id="26" dur="250"/>
                                        <p:tgtEl>
                                          <p:spTgt spid="717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fade">
                                      <p:cBhvr>
                                        <p:cTn id="29" dur="250"/>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250"/>
                                        <p:tgtEl>
                                          <p:spTgt spid="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25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8"/>
                                        </p:tgtEl>
                                        <p:attrNameLst>
                                          <p:attrName>style.visibility</p:attrName>
                                        </p:attrNameLst>
                                      </p:cBhvr>
                                      <p:to>
                                        <p:strVal val="visible"/>
                                      </p:to>
                                    </p:set>
                                    <p:animEffect transition="in" filter="fade">
                                      <p:cBhvr>
                                        <p:cTn id="45" dur="250"/>
                                        <p:tgtEl>
                                          <p:spTgt spid="168"/>
                                        </p:tgtEl>
                                      </p:cBhvr>
                                    </p:animEffect>
                                  </p:childTnLst>
                                </p:cTn>
                              </p:par>
                              <p:par>
                                <p:cTn id="46" presetID="10" presetClass="entr" presetSubtype="0" fill="hold" nodeType="withEffect">
                                  <p:stCondLst>
                                    <p:cond delay="0"/>
                                  </p:stCondLst>
                                  <p:childTnLst>
                                    <p:set>
                                      <p:cBhvr>
                                        <p:cTn id="47" dur="1" fill="hold">
                                          <p:stCondLst>
                                            <p:cond delay="0"/>
                                          </p:stCondLst>
                                        </p:cTn>
                                        <p:tgtEl>
                                          <p:spTgt spid="7183"/>
                                        </p:tgtEl>
                                        <p:attrNameLst>
                                          <p:attrName>style.visibility</p:attrName>
                                        </p:attrNameLst>
                                      </p:cBhvr>
                                      <p:to>
                                        <p:strVal val="visible"/>
                                      </p:to>
                                    </p:set>
                                    <p:animEffect transition="in" filter="fade">
                                      <p:cBhvr>
                                        <p:cTn id="48" dur="250"/>
                                        <p:tgtEl>
                                          <p:spTgt spid="718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250"/>
                                        <p:tgtEl>
                                          <p:spTgt spid="17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250"/>
                                        <p:tgtEl>
                                          <p:spTgt spid="57"/>
                                        </p:tgtEl>
                                      </p:cBhvr>
                                    </p:animEffect>
                                  </p:childTnLst>
                                </p:cTn>
                              </p:par>
                              <p:par>
                                <p:cTn id="57" presetID="10" presetClass="exit" presetSubtype="0" fill="hold" grpId="1" nodeType="withEffect">
                                  <p:stCondLst>
                                    <p:cond delay="0"/>
                                  </p:stCondLst>
                                  <p:childTnLst>
                                    <p:animEffect transition="out" filter="fade">
                                      <p:cBhvr>
                                        <p:cTn id="58" dur="250"/>
                                        <p:tgtEl>
                                          <p:spTgt spid="167"/>
                                        </p:tgtEl>
                                      </p:cBhvr>
                                    </p:animEffect>
                                    <p:set>
                                      <p:cBhvr>
                                        <p:cTn id="59" dur="1" fill="hold">
                                          <p:stCondLst>
                                            <p:cond delay="24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14" grpId="0"/>
      <p:bldP spid="10" grpId="0"/>
      <p:bldP spid="84" grpId="0" animBg="1"/>
      <p:bldP spid="115" grpId="0" animBg="1"/>
      <p:bldP spid="167" grpId="0"/>
      <p:bldP spid="167" grpId="1"/>
      <p:bldP spid="168" grpId="0" animBg="1"/>
      <p:bldP spid="17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447596" y="214312"/>
            <a:ext cx="4215193" cy="923330"/>
          </a:xfrm>
          <a:prstGeom prst="rect">
            <a:avLst/>
          </a:prstGeom>
          <a:noFill/>
        </p:spPr>
        <p:txBody>
          <a:bodyPr wrap="none" rtlCol="0">
            <a:spAutoFit/>
          </a:bodyPr>
          <a:lstStyle/>
          <a:p>
            <a:pPr algn="ctr"/>
            <a:r>
              <a:rPr lang="en-US" sz="5400" b="1" cap="small" dirty="0" smtClean="0"/>
              <a:t>Bootstrapping</a:t>
            </a:r>
          </a:p>
        </p:txBody>
      </p:sp>
      <p:sp>
        <p:nvSpPr>
          <p:cNvPr id="57" name="Rectangle 56"/>
          <p:cNvSpPr/>
          <p:nvPr/>
        </p:nvSpPr>
        <p:spPr>
          <a:xfrm>
            <a:off x="1905000" y="2057400"/>
            <a:ext cx="1138453" cy="830997"/>
          </a:xfrm>
          <a:prstGeom prst="rect">
            <a:avLst/>
          </a:prstGeom>
        </p:spPr>
        <p:txBody>
          <a:bodyPr wrap="none">
            <a:spAutoFit/>
          </a:bodyPr>
          <a:lstStyle/>
          <a:p>
            <a:pPr algn="ctr"/>
            <a:r>
              <a:rPr lang="en-US" sz="2400" b="1" dirty="0" smtClean="0">
                <a:cs typeface="Arial" pitchFamily="34" charset="0"/>
              </a:rPr>
              <a:t>Retrain</a:t>
            </a:r>
          </a:p>
          <a:p>
            <a:pPr algn="ctr"/>
            <a:r>
              <a:rPr lang="en-US" sz="2400" b="1" dirty="0" smtClean="0">
                <a:cs typeface="Arial" pitchFamily="34" charset="0"/>
              </a:rPr>
              <a:t>Models</a:t>
            </a:r>
            <a:endParaRPr lang="en-US" sz="2400" b="1" dirty="0">
              <a:cs typeface="Arial" pitchFamily="34" charset="0"/>
            </a:endParaRPr>
          </a:p>
        </p:txBody>
      </p:sp>
      <p:sp>
        <p:nvSpPr>
          <p:cNvPr id="69" name="Rectangle 68"/>
          <p:cNvSpPr/>
          <p:nvPr/>
        </p:nvSpPr>
        <p:spPr>
          <a:xfrm>
            <a:off x="-182880" y="2057400"/>
            <a:ext cx="2057400"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grpSp>
        <p:nvGrpSpPr>
          <p:cNvPr id="7178" name="Group 7177"/>
          <p:cNvGrpSpPr/>
          <p:nvPr/>
        </p:nvGrpSpPr>
        <p:grpSpPr>
          <a:xfrm>
            <a:off x="9117" y="2895600"/>
            <a:ext cx="1673407" cy="2428499"/>
            <a:chOff x="96153" y="2511801"/>
            <a:chExt cx="1673407" cy="2428499"/>
          </a:xfrm>
        </p:grpSpPr>
        <p:sp>
          <p:nvSpPr>
            <p:cNvPr id="7172" name="Rectangle 7171"/>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3"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64"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2" name="TextBox 71"/>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sp>
        <p:nvSpPr>
          <p:cNvPr id="114" name="Rectangle 113"/>
          <p:cNvSpPr/>
          <p:nvPr/>
        </p:nvSpPr>
        <p:spPr>
          <a:xfrm>
            <a:off x="3720283" y="2057400"/>
            <a:ext cx="1494319" cy="830997"/>
          </a:xfrm>
          <a:prstGeom prst="rect">
            <a:avLst/>
          </a:prstGeom>
        </p:spPr>
        <p:txBody>
          <a:bodyPr wrap="none">
            <a:spAutoFit/>
          </a:bodyPr>
          <a:lstStyle/>
          <a:p>
            <a:pPr algn="ctr"/>
            <a:r>
              <a:rPr lang="en-US" sz="2400" b="1" dirty="0" smtClean="0">
                <a:cs typeface="Arial" pitchFamily="34" charset="0"/>
              </a:rPr>
              <a:t>Unlabeled</a:t>
            </a:r>
          </a:p>
          <a:p>
            <a:pPr algn="ctr"/>
            <a:r>
              <a:rPr lang="en-US" sz="2400" b="1" dirty="0" smtClean="0">
                <a:cs typeface="Arial" pitchFamily="34" charset="0"/>
              </a:rPr>
              <a:t> Data</a:t>
            </a:r>
            <a:endParaRPr lang="en-US" sz="2400" b="1" dirty="0">
              <a:cs typeface="Arial" pitchFamily="34" charset="0"/>
            </a:endParaRPr>
          </a:p>
        </p:txBody>
      </p:sp>
      <p:sp>
        <p:nvSpPr>
          <p:cNvPr id="10" name="Rectangle 9"/>
          <p:cNvSpPr/>
          <p:nvPr/>
        </p:nvSpPr>
        <p:spPr>
          <a:xfrm>
            <a:off x="6546708" y="2057400"/>
            <a:ext cx="2387885" cy="830997"/>
          </a:xfrm>
          <a:prstGeom prst="rect">
            <a:avLst/>
          </a:prstGeom>
        </p:spPr>
        <p:txBody>
          <a:bodyPr wrap="square">
            <a:spAutoFit/>
          </a:bodyPr>
          <a:lstStyle/>
          <a:p>
            <a:pPr algn="ctr"/>
            <a:r>
              <a:rPr lang="en-US" sz="2400" b="1" dirty="0" smtClean="0">
                <a:cs typeface="Arial" pitchFamily="34" charset="0"/>
              </a:rPr>
              <a:t>Select Candidates</a:t>
            </a:r>
            <a:endParaRPr lang="en-US" sz="2400" b="1" dirty="0">
              <a:cs typeface="Arial" pitchFamily="34" charset="0"/>
            </a:endParaRPr>
          </a:p>
        </p:txBody>
      </p:sp>
      <p:sp>
        <p:nvSpPr>
          <p:cNvPr id="84" name="Right Arrow 83"/>
          <p:cNvSpPr/>
          <p:nvPr/>
        </p:nvSpPr>
        <p:spPr>
          <a:xfrm>
            <a:off x="5715000" y="3986633"/>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5" name="Right Arrow 114"/>
          <p:cNvSpPr/>
          <p:nvPr/>
        </p:nvSpPr>
        <p:spPr>
          <a:xfrm>
            <a:off x="1752600" y="3971711"/>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7174" name="Group 7173"/>
          <p:cNvGrpSpPr/>
          <p:nvPr/>
        </p:nvGrpSpPr>
        <p:grpSpPr>
          <a:xfrm>
            <a:off x="3315870" y="2947004"/>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grpSp>
        <p:nvGrpSpPr>
          <p:cNvPr id="136" name="Group 72"/>
          <p:cNvGrpSpPr/>
          <p:nvPr/>
        </p:nvGrpSpPr>
        <p:grpSpPr>
          <a:xfrm>
            <a:off x="2133600" y="2978205"/>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8" name="U-Turn Arrow 167"/>
          <p:cNvSpPr/>
          <p:nvPr/>
        </p:nvSpPr>
        <p:spPr>
          <a:xfrm rot="10800000">
            <a:off x="1371598" y="5426875"/>
            <a:ext cx="5486401" cy="827929"/>
          </a:xfrm>
          <a:prstGeom prst="uturnArrow">
            <a:avLst>
              <a:gd name="adj1" fmla="val 21287"/>
              <a:gd name="adj2" fmla="val 19774"/>
              <a:gd name="adj3" fmla="val 2446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7183" name="Group 7182"/>
          <p:cNvGrpSpPr/>
          <p:nvPr/>
        </p:nvGrpSpPr>
        <p:grpSpPr>
          <a:xfrm>
            <a:off x="3733800" y="5819830"/>
            <a:ext cx="685800" cy="685800"/>
            <a:chOff x="3505200" y="5791200"/>
            <a:chExt cx="685800" cy="685800"/>
          </a:xfrm>
        </p:grpSpPr>
        <p:sp>
          <p:nvSpPr>
            <p:cNvPr id="7181" name="Oval 7180"/>
            <p:cNvSpPr/>
            <p:nvPr/>
          </p:nvSpPr>
          <p:spPr>
            <a:xfrm>
              <a:off x="3505200" y="5791200"/>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19189" y="5805189"/>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6" name="Rectangle 175"/>
          <p:cNvSpPr/>
          <p:nvPr/>
        </p:nvSpPr>
        <p:spPr>
          <a:xfrm>
            <a:off x="2851827" y="5042808"/>
            <a:ext cx="2387885" cy="830997"/>
          </a:xfrm>
          <a:prstGeom prst="rect">
            <a:avLst/>
          </a:prstGeom>
        </p:spPr>
        <p:txBody>
          <a:bodyPr wrap="square">
            <a:spAutoFit/>
          </a:bodyPr>
          <a:lstStyle/>
          <a:p>
            <a:pPr algn="ctr"/>
            <a:r>
              <a:rPr lang="en-US" sz="2400" b="1" dirty="0" smtClean="0">
                <a:cs typeface="Arial" pitchFamily="34" charset="0"/>
              </a:rPr>
              <a:t>Add to </a:t>
            </a:r>
          </a:p>
          <a:p>
            <a:pPr algn="ctr"/>
            <a:r>
              <a:rPr lang="en-US" sz="2400" b="1" dirty="0" smtClean="0">
                <a:cs typeface="Arial" pitchFamily="34" charset="0"/>
              </a:rPr>
              <a:t>Labeled Set</a:t>
            </a:r>
            <a:endParaRPr lang="en-US" sz="2400" b="1" dirty="0">
              <a:cs typeface="Arial" pitchFamily="34" charset="0"/>
            </a:endParaRPr>
          </a:p>
        </p:txBody>
      </p:sp>
      <p:sp>
        <p:nvSpPr>
          <p:cNvPr id="59" name="Rectangle 5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1" name="TextBox 6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62" name="Group 61"/>
          <p:cNvGrpSpPr/>
          <p:nvPr/>
        </p:nvGrpSpPr>
        <p:grpSpPr>
          <a:xfrm>
            <a:off x="6463884" y="3270578"/>
            <a:ext cx="2553530" cy="1997320"/>
            <a:chOff x="6463884" y="3270578"/>
            <a:chExt cx="2553530" cy="1997320"/>
          </a:xfrm>
        </p:grpSpPr>
        <p:pic>
          <p:nvPicPr>
            <p:cNvPr id="65" name="Picture 64"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6" name="Picture 65"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7" name="Picture 66"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68"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7620000" y="5400299"/>
            <a:ext cx="1485900" cy="390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25</a:t>
            </a:r>
            <a:r>
              <a:rPr lang="en-US" baseline="30000" dirty="0" smtClean="0">
                <a:solidFill>
                  <a:sysClr val="windowText" lastClr="000000"/>
                </a:solidFill>
              </a:rPr>
              <a:t>th</a:t>
            </a:r>
            <a:r>
              <a:rPr lang="en-US" dirty="0" smtClean="0">
                <a:solidFill>
                  <a:sysClr val="windowText" lastClr="000000"/>
                </a:solidFill>
              </a:rPr>
              <a:t> Iteration</a:t>
            </a:r>
            <a:endParaRPr lang="en-US" dirty="0">
              <a:solidFill>
                <a:sysClr val="windowText" lastClr="000000"/>
              </a:solidFill>
            </a:endParaRPr>
          </a:p>
        </p:txBody>
      </p:sp>
      <p:pic>
        <p:nvPicPr>
          <p:cNvPr id="70" name="Picture 69"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6032"/>
            <a:ext cx="1265350" cy="987552"/>
          </a:xfrm>
          <a:prstGeom prst="rect">
            <a:avLst/>
          </a:prstGeom>
          <a:ln w="57150" cap="sq">
            <a:solidFill>
              <a:srgbClr val="FF0000"/>
            </a:solidFill>
            <a:miter lim="800000"/>
          </a:ln>
          <a:effectLst/>
        </p:spPr>
      </p:pic>
      <p:grpSp>
        <p:nvGrpSpPr>
          <p:cNvPr id="3" name="Group 2"/>
          <p:cNvGrpSpPr/>
          <p:nvPr/>
        </p:nvGrpSpPr>
        <p:grpSpPr>
          <a:xfrm>
            <a:off x="6463885" y="3267671"/>
            <a:ext cx="2553530" cy="2000227"/>
            <a:chOff x="6463885" y="3267671"/>
            <a:chExt cx="2553530" cy="2000227"/>
          </a:xfrm>
        </p:grpSpPr>
        <p:pic>
          <p:nvPicPr>
            <p:cNvPr id="1028" name="Picture 4" descr="http://balaton.graphics.cs.cmu.edu/ashrivas/ladoga_home/datasets/SUNS/images/a/auditorium/sun_aajdmnyblbbdcuff.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3885" y="3267671"/>
              <a:ext cx="1263230" cy="987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alaton.graphics.cs.cmu.edu/ashrivas/ladoga_home/datasets/SUNS/images/a/amphitheater/sun_aalwixjkrhyiabd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2065" y="4280346"/>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alaton.graphics.cs.cmu.edu/ashrivas/ladoga_home/datasets/SUNS/images/a/auditorium/sun_abbbtjsssstmdjj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52064" y="3267671"/>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alaton.graphics.cs.cmu.edu/ashrivas/ladoga_home/datasets/SUNS/images/a/auditorium/sun_adqmjrhfjyuzyvdd.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63885" y="4280346"/>
              <a:ext cx="1263229"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p:cNvGrpSpPr/>
          <p:nvPr/>
        </p:nvGrpSpPr>
        <p:grpSpPr>
          <a:xfrm>
            <a:off x="6463884" y="3276600"/>
            <a:ext cx="2553531" cy="1989961"/>
            <a:chOff x="6463885" y="3277937"/>
            <a:chExt cx="2553530" cy="1989961"/>
          </a:xfrm>
        </p:grpSpPr>
        <p:pic>
          <p:nvPicPr>
            <p:cNvPr id="74" name="Picture 6" descr="http://balaton.graphics.cs.cmu.edu/ashrivas/ladoga_home/datasets/SUNS/images/a/amphitheater/sun_aalwixjkrhyiabd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2065" y="4280346"/>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http://balaton.graphics.cs.cmu.edu/ashrivas/ladoga_home/datasets/SUNS/images/a/auditorium/sun_adqmjrhfjyuzyvdd.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63885" y="4280346"/>
              <a:ext cx="1263229" cy="987552"/>
            </a:xfrm>
            <a:prstGeom prst="rect">
              <a:avLst/>
            </a:prstGeom>
            <a:ln w="76200" cap="sq">
              <a:solidFill>
                <a:srgbClr val="FF0000"/>
              </a:solidFill>
              <a:miter lim="800000"/>
            </a:ln>
            <a:effectLst/>
            <a:extLst>
              <a:ext uri="{909E8E84-426E-40dd-AFC4-6F175D3DCCD1}">
                <a14:hiddenFill xmlns:a14="http://schemas.microsoft.com/office/drawing/2010/main">
                  <a:solidFill>
                    <a:srgbClr val="FFFFFF"/>
                  </a:solidFill>
                </a14:hiddenFill>
              </a:ext>
            </a:extLst>
          </p:spPr>
        </p:pic>
        <p:pic>
          <p:nvPicPr>
            <p:cNvPr id="75" name="Picture 8" descr="http://balaton.graphics.cs.cmu.edu/ashrivas/ladoga_home/datasets/SUNS/images/a/auditorium/sun_abbbtjsssstmdjj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75576" y="3277937"/>
              <a:ext cx="1241837" cy="987552"/>
            </a:xfrm>
            <a:prstGeom prst="rect">
              <a:avLst/>
            </a:prstGeom>
            <a:ln w="76200" cap="sq">
              <a:solidFill>
                <a:srgbClr val="FF0000"/>
              </a:solidFill>
              <a:miter lim="800000"/>
            </a:ln>
            <a:effectLst/>
            <a:extLst>
              <a:ext uri="{909E8E84-426E-40dd-AFC4-6F175D3DCCD1}">
                <a14:hiddenFill xmlns:a14="http://schemas.microsoft.com/office/drawing/2010/main">
                  <a:solidFill>
                    <a:srgbClr val="FFFFFF"/>
                  </a:solidFill>
                </a14:hiddenFill>
              </a:ext>
            </a:extLst>
          </p:spPr>
        </p:pic>
        <p:pic>
          <p:nvPicPr>
            <p:cNvPr id="73" name="Picture 4" descr="http://balaton.graphics.cs.cmu.edu/ashrivas/ladoga_home/datasets/SUNS/images/a/auditorium/sun_aajdmnyblbbdcuff.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3885" y="3277937"/>
              <a:ext cx="1263230" cy="987552"/>
            </a:xfrm>
            <a:prstGeom prst="rect">
              <a:avLst/>
            </a:prstGeom>
            <a:ln w="76200" cap="sq">
              <a:solidFill>
                <a:srgbClr val="FF0000"/>
              </a:solidFill>
              <a:miter lim="800000"/>
            </a:ln>
            <a:effectLst/>
            <a:extLst>
              <a:ext uri="{909E8E84-426E-40dd-AFC4-6F175D3DCCD1}">
                <a14:hiddenFill xmlns:a14="http://schemas.microsoft.com/office/drawing/2010/main">
                  <a:solidFill>
                    <a:srgbClr val="FFFFFF"/>
                  </a:solidFill>
                </a14:hiddenFill>
              </a:ext>
            </a:extLst>
          </p:spPr>
        </p:pic>
      </p:grpSp>
      <p:sp>
        <p:nvSpPr>
          <p:cNvPr id="77" name="TextBox 76"/>
          <p:cNvSpPr txBox="1"/>
          <p:nvPr/>
        </p:nvSpPr>
        <p:spPr>
          <a:xfrm>
            <a:off x="15005" y="6550223"/>
            <a:ext cx="2034596" cy="307777"/>
          </a:xfrm>
          <a:prstGeom prst="rect">
            <a:avLst/>
          </a:prstGeom>
          <a:noFill/>
        </p:spPr>
        <p:txBody>
          <a:bodyPr wrap="none" rtlCol="0">
            <a:spAutoFit/>
          </a:bodyPr>
          <a:lstStyle/>
          <a:p>
            <a:r>
              <a:rPr lang="en-US" sz="1400" dirty="0" smtClean="0"/>
              <a:t>[Curran et al., PACL 2007]</a:t>
            </a:r>
            <a:endParaRPr lang="en-US" sz="1400" dirty="0"/>
          </a:p>
        </p:txBody>
      </p:sp>
      <p:sp>
        <p:nvSpPr>
          <p:cNvPr id="5" name="Rectangle 4"/>
          <p:cNvSpPr/>
          <p:nvPr/>
        </p:nvSpPr>
        <p:spPr>
          <a:xfrm>
            <a:off x="5518616" y="5327071"/>
            <a:ext cx="3625383" cy="927734"/>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rPr>
              <a:t>Semantic Drift</a:t>
            </a:r>
            <a:endParaRPr lang="en-US" sz="4400" b="1" dirty="0">
              <a:solidFill>
                <a:schemeClr val="bg1"/>
              </a:solidFill>
            </a:endParaRPr>
          </a:p>
        </p:txBody>
      </p:sp>
      <p:sp>
        <p:nvSpPr>
          <p:cNvPr id="78" name="TextBox 77"/>
          <p:cNvSpPr txBox="1"/>
          <p:nvPr/>
        </p:nvSpPr>
        <p:spPr>
          <a:xfrm>
            <a:off x="6477000" y="2895600"/>
            <a:ext cx="2564224" cy="338554"/>
          </a:xfrm>
          <a:prstGeom prst="rect">
            <a:avLst/>
          </a:prstGeom>
          <a:noFill/>
        </p:spPr>
        <p:txBody>
          <a:bodyPr wrap="none" rtlCol="0">
            <a:spAutoFit/>
          </a:bodyPr>
          <a:lstStyle/>
          <a:p>
            <a:r>
              <a:rPr lang="en-US" sz="1600" b="1" dirty="0" smtClean="0">
                <a:solidFill>
                  <a:srgbClr val="FF0000"/>
                </a:solidFill>
              </a:rPr>
              <a:t>Amphitheatre + Auditorium</a:t>
            </a:r>
            <a:endParaRPr lang="en-US" sz="1600" b="1" dirty="0">
              <a:solidFill>
                <a:srgbClr val="FF0000"/>
              </a:solidFill>
            </a:endParaRPr>
          </a:p>
        </p:txBody>
      </p:sp>
      <p:sp>
        <p:nvSpPr>
          <p:cNvPr id="79"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749653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0"/>
                                        </p:tgtEl>
                                      </p:cBhvr>
                                    </p:animEffect>
                                    <p:set>
                                      <p:cBhvr>
                                        <p:cTn id="7" dur="1" fill="hold">
                                          <p:stCondLst>
                                            <p:cond delay="249"/>
                                          </p:stCondLst>
                                        </p:cTn>
                                        <p:tgtEl>
                                          <p:spTgt spid="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250"/>
                                        <p:tgtEl>
                                          <p:spTgt spid="7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250"/>
                                        <p:tgtEl>
                                          <p:spTgt spid="78"/>
                                        </p:tgtEl>
                                      </p:cBhvr>
                                    </p:animEffect>
                                  </p:childTnLst>
                                </p:cTn>
                              </p:par>
                              <p:par>
                                <p:cTn id="22" presetID="10" presetClass="exit" presetSubtype="0" fill="hold" grpId="0" nodeType="with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 grpId="0" animBg="1"/>
      <p:bldP spid="77" grpId="0"/>
      <p:bldP spid="5" grpId="0" animBg="1"/>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546332"/>
            <a:ext cx="2938039" cy="233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546556"/>
            <a:ext cx="2933700" cy="232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131293" y="2546556"/>
            <a:ext cx="2923852" cy="2326129"/>
            <a:chOff x="3213315" y="3276600"/>
            <a:chExt cx="2494025" cy="1977511"/>
          </a:xfrm>
        </p:grpSpPr>
        <p:grpSp>
          <p:nvGrpSpPr>
            <p:cNvPr id="3" name="Group 2"/>
            <p:cNvGrpSpPr/>
            <p:nvPr/>
          </p:nvGrpSpPr>
          <p:grpSpPr>
            <a:xfrm>
              <a:off x="3213315" y="3276600"/>
              <a:ext cx="2494025" cy="1977511"/>
              <a:chOff x="3213315" y="3276600"/>
              <a:chExt cx="2494025" cy="1977511"/>
            </a:xfrm>
          </p:grpSpPr>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3315" y="3276600"/>
                <a:ext cx="2494025" cy="19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352800"/>
                <a:ext cx="236982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24" t="13459" r="1016" b="14062"/>
            <a:stretch/>
          </p:blipFill>
          <p:spPr bwMode="auto">
            <a:xfrm>
              <a:off x="3342512" y="3328132"/>
              <a:ext cx="2286000" cy="184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extBox 26"/>
          <p:cNvSpPr txBox="1"/>
          <p:nvPr/>
        </p:nvSpPr>
        <p:spPr>
          <a:xfrm>
            <a:off x="1424633" y="155795"/>
            <a:ext cx="6294737" cy="923330"/>
          </a:xfrm>
          <a:prstGeom prst="rect">
            <a:avLst/>
          </a:prstGeom>
          <a:noFill/>
        </p:spPr>
        <p:txBody>
          <a:bodyPr wrap="none" rtlCol="0">
            <a:spAutoFit/>
          </a:bodyPr>
          <a:lstStyle/>
          <a:p>
            <a:pPr algn="ctr"/>
            <a:r>
              <a:rPr lang="en-US" sz="5400" b="1" cap="small" dirty="0"/>
              <a:t>Graph-based Methods</a:t>
            </a:r>
          </a:p>
        </p:txBody>
      </p:sp>
      <p:sp>
        <p:nvSpPr>
          <p:cNvPr id="17" name="TextBox 16"/>
          <p:cNvSpPr txBox="1"/>
          <p:nvPr/>
        </p:nvSpPr>
        <p:spPr>
          <a:xfrm>
            <a:off x="15005" y="6550223"/>
            <a:ext cx="3820790" cy="307777"/>
          </a:xfrm>
          <a:prstGeom prst="rect">
            <a:avLst/>
          </a:prstGeom>
          <a:noFill/>
        </p:spPr>
        <p:txBody>
          <a:bodyPr wrap="none" rtlCol="0">
            <a:spAutoFit/>
          </a:bodyPr>
          <a:lstStyle/>
          <a:p>
            <a:r>
              <a:rPr lang="en-US" sz="1400" dirty="0" smtClean="0"/>
              <a:t>[Ebert et al., ECCV 2010] [Fergus et al., NIPS 2009]</a:t>
            </a:r>
            <a:endParaRPr lang="en-US" sz="1400" dirty="0"/>
          </a:p>
        </p:txBody>
      </p:sp>
      <p:sp>
        <p:nvSpPr>
          <p:cNvPr id="13"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422352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 name="Group 7177"/>
          <p:cNvGrpSpPr/>
          <p:nvPr/>
        </p:nvGrpSpPr>
        <p:grpSpPr>
          <a:xfrm>
            <a:off x="14288" y="2028162"/>
            <a:ext cx="1673407" cy="2428499"/>
            <a:chOff x="96153" y="2511801"/>
            <a:chExt cx="1673407" cy="2428499"/>
          </a:xfrm>
        </p:grpSpPr>
        <p:sp>
          <p:nvSpPr>
            <p:cNvPr id="7172" name="Rectangle 7171"/>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63"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64"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2" name="TextBox 71"/>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sp>
        <p:nvSpPr>
          <p:cNvPr id="84" name="Right Arrow 83"/>
          <p:cNvSpPr/>
          <p:nvPr/>
        </p:nvSpPr>
        <p:spPr>
          <a:xfrm>
            <a:off x="5715000" y="3173229"/>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5" name="Right Arrow 114"/>
          <p:cNvSpPr/>
          <p:nvPr/>
        </p:nvSpPr>
        <p:spPr>
          <a:xfrm>
            <a:off x="1752600" y="3158307"/>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174" name="Group 7173"/>
          <p:cNvGrpSpPr/>
          <p:nvPr/>
        </p:nvGrpSpPr>
        <p:grpSpPr>
          <a:xfrm>
            <a:off x="3315870" y="2590800"/>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6" name="Group 72"/>
          <p:cNvGrpSpPr/>
          <p:nvPr/>
        </p:nvGrpSpPr>
        <p:grpSpPr>
          <a:xfrm>
            <a:off x="2133600" y="2164801"/>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371594" y="4683214"/>
            <a:ext cx="5486401" cy="783905"/>
            <a:chOff x="1371594" y="5550652"/>
            <a:chExt cx="5486401" cy="783905"/>
          </a:xfrm>
        </p:grpSpPr>
        <p:sp>
          <p:nvSpPr>
            <p:cNvPr id="168" name="U-Turn Arrow 167"/>
            <p:cNvSpPr/>
            <p:nvPr/>
          </p:nvSpPr>
          <p:spPr>
            <a:xfrm rot="10800000">
              <a:off x="1371594" y="5550652"/>
              <a:ext cx="54864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7183" name="Group 7182"/>
            <p:cNvGrpSpPr/>
            <p:nvPr/>
          </p:nvGrpSpPr>
          <p:grpSpPr>
            <a:xfrm>
              <a:off x="3781642" y="5648757"/>
              <a:ext cx="685800" cy="685800"/>
              <a:chOff x="3553042" y="5620127"/>
              <a:chExt cx="685800" cy="685800"/>
            </a:xfrm>
          </p:grpSpPr>
          <p:sp>
            <p:nvSpPr>
              <p:cNvPr id="7181" name="Oval 7180"/>
              <p:cNvSpPr/>
              <p:nvPr/>
            </p:nvSpPr>
            <p:spPr>
              <a:xfrm>
                <a:off x="3553042"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67031"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p:cNvGrpSpPr/>
          <p:nvPr/>
        </p:nvGrpSpPr>
        <p:grpSpPr>
          <a:xfrm>
            <a:off x="6413500" y="2028162"/>
            <a:ext cx="2654300" cy="2428499"/>
            <a:chOff x="6413500" y="2895600"/>
            <a:chExt cx="2654300" cy="2428499"/>
          </a:xfrm>
        </p:grpSpPr>
        <p:sp>
          <p:nvSpPr>
            <p:cNvPr id="59" name="Rectangle 5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0" name="Group 59"/>
            <p:cNvGrpSpPr/>
            <p:nvPr/>
          </p:nvGrpSpPr>
          <p:grpSpPr>
            <a:xfrm>
              <a:off x="6463884" y="2895600"/>
              <a:ext cx="2553530" cy="2372298"/>
              <a:chOff x="6463884" y="2895600"/>
              <a:chExt cx="2553530" cy="2372298"/>
            </a:xfrm>
          </p:grpSpPr>
          <p:sp>
            <p:nvSpPr>
              <p:cNvPr id="61" name="TextBox 6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62" name="Group 61"/>
              <p:cNvGrpSpPr/>
              <p:nvPr/>
            </p:nvGrpSpPr>
            <p:grpSpPr>
              <a:xfrm>
                <a:off x="6463884" y="3270578"/>
                <a:ext cx="2553530" cy="1997320"/>
                <a:chOff x="6463884" y="3270578"/>
                <a:chExt cx="2553530" cy="1997320"/>
              </a:xfrm>
            </p:grpSpPr>
            <p:pic>
              <p:nvPicPr>
                <p:cNvPr id="65" name="Picture 64"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6" name="Picture 65"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7" name="Picture 66"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68"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0" name="Title 1"/>
          <p:cNvSpPr txBox="1">
            <a:spLocks/>
          </p:cNvSpPr>
          <p:nvPr/>
        </p:nvSpPr>
        <p:spPr>
          <a:xfrm>
            <a:off x="0" y="0"/>
            <a:ext cx="9144000" cy="838200"/>
          </a:xfrm>
          <a:prstGeom prst="rect">
            <a:avLst/>
          </a:prstGeom>
        </p:spPr>
        <p:txBody>
          <a:bodyP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dirty="0" smtClean="0"/>
              <a:t>Constrained Bootstrapping</a:t>
            </a:r>
            <a:endParaRPr lang="en-US" dirty="0"/>
          </a:p>
        </p:txBody>
      </p:sp>
      <p:grpSp>
        <p:nvGrpSpPr>
          <p:cNvPr id="71" name="Group 70"/>
          <p:cNvGrpSpPr/>
          <p:nvPr/>
        </p:nvGrpSpPr>
        <p:grpSpPr>
          <a:xfrm>
            <a:off x="16059" y="847493"/>
            <a:ext cx="1673407" cy="2428499"/>
            <a:chOff x="96153" y="2511801"/>
            <a:chExt cx="1673407" cy="2428499"/>
          </a:xfrm>
        </p:grpSpPr>
        <p:sp>
          <p:nvSpPr>
            <p:cNvPr id="73" name="Rectangle 72"/>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4"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75"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6" name="TextBox 75"/>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77" name="Group 76"/>
          <p:cNvGrpSpPr/>
          <p:nvPr/>
        </p:nvGrpSpPr>
        <p:grpSpPr>
          <a:xfrm>
            <a:off x="72306" y="7068913"/>
            <a:ext cx="1574799" cy="2428499"/>
            <a:chOff x="72306" y="3552991"/>
            <a:chExt cx="1574799" cy="2428499"/>
          </a:xfrm>
        </p:grpSpPr>
        <p:pic>
          <p:nvPicPr>
            <p:cNvPr id="78" name="Picture 106" descr="C:\Users\AbHi\Documents\My Dropbox\cvpr12\see21_files\resized\sun_accqnzcvqkiwicjt_320x211.jpg"/>
            <p:cNvPicPr>
              <a:picLocks noChangeArrowheads="1"/>
            </p:cNvPicPr>
            <p:nvPr/>
          </p:nvPicPr>
          <p:blipFill>
            <a:blip r:embed="rId16" cstate="screen"/>
            <a:srcRect/>
            <a:stretch>
              <a:fillRect/>
            </a:stretch>
          </p:blipFill>
          <p:spPr bwMode="auto">
            <a:xfrm>
              <a:off x="189145" y="4899083"/>
              <a:ext cx="1327690" cy="1005840"/>
            </a:xfrm>
            <a:prstGeom prst="rect">
              <a:avLst/>
            </a:prstGeom>
            <a:noFill/>
          </p:spPr>
        </p:pic>
        <p:pic>
          <p:nvPicPr>
            <p:cNvPr id="79" name="Picture 113" descr="C:\Users\AbHi\Documents\My Dropbox\cvpr12\see21_files\resized\sun_aaslkqqibkansrbd_320x212.jpg"/>
            <p:cNvPicPr>
              <a:picLocks noChangeAspect="1" noChangeArrowheads="1"/>
            </p:cNvPicPr>
            <p:nvPr/>
          </p:nvPicPr>
          <p:blipFill>
            <a:blip r:embed="rId17" cstate="screen"/>
            <a:srcRect/>
            <a:stretch>
              <a:fillRect/>
            </a:stretch>
          </p:blipFill>
          <p:spPr bwMode="auto">
            <a:xfrm>
              <a:off x="189145" y="3871033"/>
              <a:ext cx="1341120" cy="1005840"/>
            </a:xfrm>
            <a:prstGeom prst="rect">
              <a:avLst/>
            </a:prstGeom>
            <a:noFill/>
          </p:spPr>
        </p:pic>
        <p:sp>
          <p:nvSpPr>
            <p:cNvPr id="80" name="Rectangle 79"/>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1" name="TextBox 80"/>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82" name="Group 81"/>
          <p:cNvGrpSpPr/>
          <p:nvPr/>
        </p:nvGrpSpPr>
        <p:grpSpPr>
          <a:xfrm>
            <a:off x="71564" y="3359332"/>
            <a:ext cx="1574799" cy="2428499"/>
            <a:chOff x="72306" y="3552991"/>
            <a:chExt cx="1574799" cy="2428499"/>
          </a:xfrm>
        </p:grpSpPr>
        <p:pic>
          <p:nvPicPr>
            <p:cNvPr id="83" name="Picture 106" descr="C:\Users\AbHi\Documents\My Dropbox\cvpr12\see21_files\resized\sun_accqnzcvqkiwicjt_320x211.jpg"/>
            <p:cNvPicPr>
              <a:picLocks noChangeArrowheads="1"/>
            </p:cNvPicPr>
            <p:nvPr/>
          </p:nvPicPr>
          <p:blipFill>
            <a:blip r:embed="rId16" cstate="screen"/>
            <a:srcRect/>
            <a:stretch>
              <a:fillRect/>
            </a:stretch>
          </p:blipFill>
          <p:spPr bwMode="auto">
            <a:xfrm>
              <a:off x="189145" y="4899083"/>
              <a:ext cx="1327690" cy="1005840"/>
            </a:xfrm>
            <a:prstGeom prst="rect">
              <a:avLst/>
            </a:prstGeom>
            <a:noFill/>
          </p:spPr>
        </p:pic>
        <p:pic>
          <p:nvPicPr>
            <p:cNvPr id="85" name="Picture 113" descr="C:\Users\AbHi\Documents\My Dropbox\cvpr12\see21_files\resized\sun_aaslkqqibkansrbd_320x212.jpg"/>
            <p:cNvPicPr>
              <a:picLocks noChangeAspect="1" noChangeArrowheads="1"/>
            </p:cNvPicPr>
            <p:nvPr/>
          </p:nvPicPr>
          <p:blipFill>
            <a:blip r:embed="rId17" cstate="screen"/>
            <a:srcRect/>
            <a:stretch>
              <a:fillRect/>
            </a:stretch>
          </p:blipFill>
          <p:spPr bwMode="auto">
            <a:xfrm>
              <a:off x="189145" y="3871033"/>
              <a:ext cx="1341120" cy="1005840"/>
            </a:xfrm>
            <a:prstGeom prst="rect">
              <a:avLst/>
            </a:prstGeom>
            <a:noFill/>
          </p:spPr>
        </p:pic>
        <p:sp>
          <p:nvSpPr>
            <p:cNvPr id="86" name="Rectangle 85"/>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7" name="TextBox 86"/>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88" name="Group 87"/>
          <p:cNvGrpSpPr/>
          <p:nvPr/>
        </p:nvGrpSpPr>
        <p:grpSpPr>
          <a:xfrm>
            <a:off x="6413500" y="847493"/>
            <a:ext cx="2654300" cy="2428499"/>
            <a:chOff x="6413500" y="2895600"/>
            <a:chExt cx="2654300" cy="2428499"/>
          </a:xfrm>
        </p:grpSpPr>
        <p:sp>
          <p:nvSpPr>
            <p:cNvPr id="89" name="Rectangle 8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90" name="Group 89"/>
            <p:cNvGrpSpPr/>
            <p:nvPr/>
          </p:nvGrpSpPr>
          <p:grpSpPr>
            <a:xfrm>
              <a:off x="6463884" y="2895600"/>
              <a:ext cx="2553530" cy="2372298"/>
              <a:chOff x="6463884" y="2895600"/>
              <a:chExt cx="2553530" cy="2372298"/>
            </a:xfrm>
          </p:grpSpPr>
          <p:sp>
            <p:nvSpPr>
              <p:cNvPr id="91" name="TextBox 9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92" name="Group 91"/>
              <p:cNvGrpSpPr/>
              <p:nvPr/>
            </p:nvGrpSpPr>
            <p:grpSpPr>
              <a:xfrm>
                <a:off x="6463884" y="3270578"/>
                <a:ext cx="2553530" cy="1997320"/>
                <a:chOff x="6463884" y="3270578"/>
                <a:chExt cx="2553530" cy="1997320"/>
              </a:xfrm>
            </p:grpSpPr>
            <p:pic>
              <p:nvPicPr>
                <p:cNvPr id="93" name="Picture 92"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94" name="Picture 93"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95" name="Picture 94"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96"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7" name="Group 72"/>
          <p:cNvGrpSpPr/>
          <p:nvPr/>
        </p:nvGrpSpPr>
        <p:grpSpPr>
          <a:xfrm>
            <a:off x="2142071" y="3505539"/>
            <a:ext cx="571499" cy="941656"/>
            <a:chOff x="192196" y="2988337"/>
            <a:chExt cx="571499" cy="974186"/>
          </a:xfrm>
        </p:grpSpPr>
        <p:sp>
          <p:nvSpPr>
            <p:cNvPr id="98" name="Oval 97"/>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a:stCxn id="98" idx="3"/>
              <a:endCxn id="100"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a:stCxn id="98" idx="5"/>
              <a:endCxn id="101"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Arrow Connector 103"/>
            <p:cNvCxnSpPr>
              <a:stCxn id="103" idx="3"/>
              <a:endCxn id="105"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Arrow Connector 106"/>
            <p:cNvCxnSpPr>
              <a:stCxn id="103" idx="5"/>
              <a:endCxn id="106"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09" name="Group 72"/>
          <p:cNvGrpSpPr/>
          <p:nvPr/>
        </p:nvGrpSpPr>
        <p:grpSpPr>
          <a:xfrm>
            <a:off x="2142071" y="7058815"/>
            <a:ext cx="571499" cy="941656"/>
            <a:chOff x="192196" y="2988337"/>
            <a:chExt cx="571499" cy="974186"/>
          </a:xfrm>
        </p:grpSpPr>
        <p:sp>
          <p:nvSpPr>
            <p:cNvPr id="110" name="Oval 109"/>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Arrow Connector 110"/>
            <p:cNvCxnSpPr>
              <a:stCxn id="110" idx="3"/>
              <a:endCxn id="112"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Arrow Connector 115"/>
            <p:cNvCxnSpPr>
              <a:stCxn id="110" idx="5"/>
              <a:endCxn id="113"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Arrow Connector 117"/>
            <p:cNvCxnSpPr>
              <a:stCxn id="117" idx="3"/>
              <a:endCxn id="119"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9" name="Oval 118"/>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Arrow Connector 120"/>
            <p:cNvCxnSpPr>
              <a:stCxn id="117" idx="5"/>
              <a:endCxn id="120"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411895" y="3362058"/>
            <a:ext cx="2654300" cy="2428499"/>
            <a:chOff x="5981700" y="5692970"/>
            <a:chExt cx="2654300" cy="2428499"/>
          </a:xfrm>
        </p:grpSpPr>
        <p:grpSp>
          <p:nvGrpSpPr>
            <p:cNvPr id="7" name="Group 6"/>
            <p:cNvGrpSpPr/>
            <p:nvPr/>
          </p:nvGrpSpPr>
          <p:grpSpPr>
            <a:xfrm>
              <a:off x="6032084" y="6067948"/>
              <a:ext cx="2553530" cy="1997320"/>
              <a:chOff x="6032084" y="6067948"/>
              <a:chExt cx="2553530" cy="1997320"/>
            </a:xfrm>
          </p:grpSpPr>
          <p:pic>
            <p:nvPicPr>
              <p:cNvPr id="143" name="Picture 142" descr="02.jp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144" name="Picture 143" descr="02.jp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145" name="Picture 144" descr="03.jp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2050" name="Picture 2" descr="http://balaton.graphics.cs.cmu.edu/ashrivas/ladoga_home/datasets/SUNS/images/a/auditorium/sun_afqeyuuvdyjhvnpx.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p:cNvGrpSpPr/>
            <p:nvPr/>
          </p:nvGrpSpPr>
          <p:grpSpPr>
            <a:xfrm>
              <a:off x="5981700" y="5692970"/>
              <a:ext cx="2654300" cy="2428499"/>
              <a:chOff x="6413500" y="2895600"/>
              <a:chExt cx="2654300" cy="2428499"/>
            </a:xfrm>
          </p:grpSpPr>
          <p:sp>
            <p:nvSpPr>
              <p:cNvPr id="124" name="Rectangle 123"/>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TextBox 126"/>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grpSp>
        <p:nvGrpSpPr>
          <p:cNvPr id="146" name="Group 145"/>
          <p:cNvGrpSpPr/>
          <p:nvPr/>
        </p:nvGrpSpPr>
        <p:grpSpPr>
          <a:xfrm>
            <a:off x="6410290" y="7096501"/>
            <a:ext cx="2654300" cy="2428499"/>
            <a:chOff x="5981700" y="5692970"/>
            <a:chExt cx="2654300" cy="2428499"/>
          </a:xfrm>
        </p:grpSpPr>
        <p:grpSp>
          <p:nvGrpSpPr>
            <p:cNvPr id="147" name="Group 146"/>
            <p:cNvGrpSpPr/>
            <p:nvPr/>
          </p:nvGrpSpPr>
          <p:grpSpPr>
            <a:xfrm>
              <a:off x="6032084" y="6067948"/>
              <a:ext cx="2553530" cy="1997320"/>
              <a:chOff x="6032084" y="6067948"/>
              <a:chExt cx="2553530" cy="1997320"/>
            </a:xfrm>
          </p:grpSpPr>
          <p:pic>
            <p:nvPicPr>
              <p:cNvPr id="151" name="Picture 150" descr="02.jp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152" name="Picture 151" descr="02.jp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153" name="Picture 152" descr="03.jp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154" name="Picture 2" descr="http://balaton.graphics.cs.cmu.edu/ashrivas/ladoga_home/datasets/SUNS/images/a/auditorium/sun_afqeyuuvdyjhvnpx.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8" name="Group 147"/>
            <p:cNvGrpSpPr/>
            <p:nvPr/>
          </p:nvGrpSpPr>
          <p:grpSpPr>
            <a:xfrm>
              <a:off x="5981700" y="5692970"/>
              <a:ext cx="2654300" cy="2428499"/>
              <a:chOff x="6413500" y="2895600"/>
              <a:chExt cx="2654300" cy="2428499"/>
            </a:xfrm>
          </p:grpSpPr>
          <p:sp>
            <p:nvSpPr>
              <p:cNvPr id="149" name="Rectangle 14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50" name="TextBox 149"/>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126"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080016387"/>
      </p:ext>
    </p:extLst>
  </p:cSld>
  <p:clrMapOvr>
    <a:masterClrMapping/>
  </p:clrMapOvr>
  <mc:AlternateContent xmlns:mc="http://schemas.openxmlformats.org/markup-compatibility/2006" xmlns:p14="http://schemas.microsoft.com/office/powerpoint/2010/main">
    <mc:Choice Requires="p14">
      <p:transition p14:dur="250" advClick="0" advTm="300">
        <p:fade/>
      </p:transition>
    </mc:Choice>
    <mc:Fallback xmlns="" xmlns:mv="urn:schemas-microsoft-com:mac:vml">
      <p:transition advClick="0" advTm="3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44444E-6 L -5.55556E-7 -0.54375 " pathEditMode="relative" rAng="0" ptsTypes="AA">
                                      <p:cBhvr>
                                        <p:cTn id="6" dur="1250" fill="hold"/>
                                        <p:tgtEl>
                                          <p:spTgt spid="146"/>
                                        </p:tgtEl>
                                        <p:attrNameLst>
                                          <p:attrName>ppt_x</p:attrName>
                                          <p:attrName>ppt_y</p:attrName>
                                        </p:attrNameLst>
                                      </p:cBhvr>
                                      <p:rCtr x="0" y="-27199"/>
                                    </p:animMotion>
                                  </p:childTnLst>
                                </p:cTn>
                              </p:par>
                              <p:par>
                                <p:cTn id="7" presetID="42" presetClass="path" presetSubtype="0" accel="50000" decel="50000" fill="hold" nodeType="withEffect">
                                  <p:stCondLst>
                                    <p:cond delay="0"/>
                                  </p:stCondLst>
                                  <p:childTnLst>
                                    <p:animMotion origin="layout" path="M -1.38889E-6 3.33333E-6 L -1.38889E-6 -0.52014 " pathEditMode="relative" rAng="0" ptsTypes="AA">
                                      <p:cBhvr>
                                        <p:cTn id="8" dur="1250" fill="hold"/>
                                        <p:tgtEl>
                                          <p:spTgt spid="109"/>
                                        </p:tgtEl>
                                        <p:attrNameLst>
                                          <p:attrName>ppt_x</p:attrName>
                                          <p:attrName>ppt_y</p:attrName>
                                        </p:attrNameLst>
                                      </p:cBhvr>
                                      <p:rCtr x="0" y="-26019"/>
                                    </p:animMotion>
                                  </p:childTnLst>
                                </p:cTn>
                              </p:par>
                              <p:par>
                                <p:cTn id="9" presetID="42" presetClass="path" presetSubtype="0" accel="50000" decel="50000" fill="hold" nodeType="withEffect">
                                  <p:stCondLst>
                                    <p:cond delay="0"/>
                                  </p:stCondLst>
                                  <p:childTnLst>
                                    <p:animMotion origin="layout" path="M -4.72222E-6 0 L -4.72222E-6 -0.17292 " pathEditMode="relative" rAng="0" ptsTypes="AA">
                                      <p:cBhvr>
                                        <p:cTn id="10" dur="1250" fill="hold"/>
                                        <p:tgtEl>
                                          <p:spTgt spid="7178"/>
                                        </p:tgtEl>
                                        <p:attrNameLst>
                                          <p:attrName>ppt_x</p:attrName>
                                          <p:attrName>ppt_y</p:attrName>
                                        </p:attrNameLst>
                                      </p:cBhvr>
                                      <p:rCtr x="0" y="-8657"/>
                                    </p:animMotion>
                                  </p:childTnLst>
                                </p:cTn>
                              </p:par>
                              <p:par>
                                <p:cTn id="11" presetID="42" presetClass="path" presetSubtype="0" accel="50000" decel="50000" fill="hold" nodeType="withEffect">
                                  <p:stCondLst>
                                    <p:cond delay="0"/>
                                  </p:stCondLst>
                                  <p:childTnLst>
                                    <p:animMotion origin="layout" path="M 2.22222E-6 0 L 2.22222E-6 -0.17292 " pathEditMode="relative" rAng="0" ptsTypes="AA">
                                      <p:cBhvr>
                                        <p:cTn id="12" dur="1250" fill="hold"/>
                                        <p:tgtEl>
                                          <p:spTgt spid="58"/>
                                        </p:tgtEl>
                                        <p:attrNameLst>
                                          <p:attrName>ppt_x</p:attrName>
                                          <p:attrName>ppt_y</p:attrName>
                                        </p:attrNameLst>
                                      </p:cBhvr>
                                      <p:rCtr x="0" y="-8657"/>
                                    </p:animMotion>
                                  </p:childTnLst>
                                </p:cTn>
                              </p:par>
                              <p:par>
                                <p:cTn id="13" presetID="42" presetClass="path" presetSubtype="0" accel="50000" decel="50000" fill="hold" nodeType="withEffect">
                                  <p:stCondLst>
                                    <p:cond delay="0"/>
                                  </p:stCondLst>
                                  <p:childTnLst>
                                    <p:animMotion origin="layout" path="M 2.77778E-6 7.40741E-7 L 2.77778E-6 -0.53982 " pathEditMode="relative" rAng="0" ptsTypes="AA">
                                      <p:cBhvr>
                                        <p:cTn id="14" dur="1250" fill="hold"/>
                                        <p:tgtEl>
                                          <p:spTgt spid="77"/>
                                        </p:tgtEl>
                                        <p:attrNameLst>
                                          <p:attrName>ppt_x</p:attrName>
                                          <p:attrName>ppt_y</p:attrName>
                                        </p:attrNameLst>
                                      </p:cBhvr>
                                      <p:rCtr x="0" y="-26991"/>
                                    </p:animMotion>
                                  </p:childTnLst>
                                </p:cTn>
                              </p:par>
                              <p:par>
                                <p:cTn id="15" presetID="42" presetClass="path" presetSubtype="0" accel="50000" decel="50000" fill="hold" nodeType="withEffect">
                                  <p:stCondLst>
                                    <p:cond delay="0"/>
                                  </p:stCondLst>
                                  <p:childTnLst>
                                    <p:animMotion origin="layout" path="M 0 -4.07407E-6 L 0 0.16829 " pathEditMode="relative" rAng="0" ptsTypes="AA">
                                      <p:cBhvr>
                                        <p:cTn id="16" dur="1250" fill="hold"/>
                                        <p:tgtEl>
                                          <p:spTgt spid="4"/>
                                        </p:tgtEl>
                                        <p:attrNameLst>
                                          <p:attrName>ppt_x</p:attrName>
                                          <p:attrName>ppt_y</p:attrName>
                                        </p:attrNameLst>
                                      </p:cBhvr>
                                      <p:rCtr x="0" y="8403"/>
                                    </p:animMotion>
                                  </p:childTnLst>
                                </p:cTn>
                              </p:par>
                            </p:childTnLst>
                          </p:cTn>
                        </p:par>
                        <p:par>
                          <p:cTn id="17" fill="hold">
                            <p:stCondLst>
                              <p:cond delay="1250"/>
                            </p:stCondLst>
                            <p:childTnLst>
                              <p:par>
                                <p:cTn id="18" presetID="1" presetClass="exit" presetSubtype="0" fill="hold" nodeType="afterEffect">
                                  <p:stCondLst>
                                    <p:cond delay="0"/>
                                  </p:stCondLst>
                                  <p:childTnLst>
                                    <p:set>
                                      <p:cBhvr>
                                        <p:cTn id="19" dur="1" fill="hold">
                                          <p:stCondLst>
                                            <p:cond delay="0"/>
                                          </p:stCondLst>
                                        </p:cTn>
                                        <p:tgtEl>
                                          <p:spTgt spid="717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58"/>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7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7"/>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4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ight Arrow 114"/>
          <p:cNvSpPr/>
          <p:nvPr/>
        </p:nvSpPr>
        <p:spPr>
          <a:xfrm>
            <a:off x="1752600" y="3158307"/>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2014538" y="2089330"/>
            <a:ext cx="833695" cy="2457955"/>
          </a:xfrm>
          <a:prstGeom prst="rect">
            <a:avLst/>
          </a:prstGeom>
          <a:solidFill>
            <a:srgbClr val="FFE7E7">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a:off x="5715000" y="3173229"/>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174" name="Group 7173"/>
          <p:cNvGrpSpPr/>
          <p:nvPr/>
        </p:nvGrpSpPr>
        <p:grpSpPr>
          <a:xfrm>
            <a:off x="3315870" y="2590800"/>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6" name="Group 72"/>
          <p:cNvGrpSpPr/>
          <p:nvPr/>
        </p:nvGrpSpPr>
        <p:grpSpPr>
          <a:xfrm>
            <a:off x="2133600" y="2164801"/>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371594" y="5829300"/>
            <a:ext cx="5486401" cy="783905"/>
            <a:chOff x="1371594" y="5550652"/>
            <a:chExt cx="5486401" cy="783905"/>
          </a:xfrm>
        </p:grpSpPr>
        <p:sp>
          <p:nvSpPr>
            <p:cNvPr id="168" name="U-Turn Arrow 167"/>
            <p:cNvSpPr/>
            <p:nvPr/>
          </p:nvSpPr>
          <p:spPr>
            <a:xfrm rot="10800000">
              <a:off x="1371594" y="5550652"/>
              <a:ext cx="54864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7183" name="Group 7182"/>
            <p:cNvGrpSpPr/>
            <p:nvPr/>
          </p:nvGrpSpPr>
          <p:grpSpPr>
            <a:xfrm>
              <a:off x="3781642" y="5648757"/>
              <a:ext cx="685800" cy="685800"/>
              <a:chOff x="3553042" y="5620127"/>
              <a:chExt cx="685800" cy="685800"/>
            </a:xfrm>
          </p:grpSpPr>
          <p:sp>
            <p:nvSpPr>
              <p:cNvPr id="7181" name="Oval 7180"/>
              <p:cNvSpPr/>
              <p:nvPr/>
            </p:nvSpPr>
            <p:spPr>
              <a:xfrm>
                <a:off x="3553042"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67031"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16059" y="847493"/>
            <a:ext cx="1673407" cy="2428499"/>
            <a:chOff x="96153" y="2511801"/>
            <a:chExt cx="1673407" cy="2428499"/>
          </a:xfrm>
        </p:grpSpPr>
        <p:sp>
          <p:nvSpPr>
            <p:cNvPr id="73" name="Rectangle 72"/>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4" name="Picture 211" descr="C:\Users\AbHi\Documents\My Dropbox\cvpr12\see21_files\resized\sun_cexgewbepduerubb_320x240.jpg"/>
            <p:cNvPicPr>
              <a:picLocks noChangeAspect="1" noChangeArrowheads="1"/>
            </p:cNvPicPr>
            <p:nvPr/>
          </p:nvPicPr>
          <p:blipFill>
            <a:blip r:embed="rId10" cstate="screen"/>
            <a:srcRect/>
            <a:stretch>
              <a:fillRect/>
            </a:stretch>
          </p:blipFill>
          <p:spPr bwMode="auto">
            <a:xfrm>
              <a:off x="277237" y="2853239"/>
              <a:ext cx="1311237" cy="983428"/>
            </a:xfrm>
            <a:prstGeom prst="rect">
              <a:avLst/>
            </a:prstGeom>
            <a:noFill/>
          </p:spPr>
        </p:pic>
        <p:pic>
          <p:nvPicPr>
            <p:cNvPr id="75" name="Picture 212" descr="C:\Users\AbHi\Documents\My Dropbox\cvpr12\see21_files\resized\sun_cfsknrqkwoyyclpl_320x235.jpg"/>
            <p:cNvPicPr>
              <a:picLocks noChangeAspect="1" noChangeArrowheads="1"/>
            </p:cNvPicPr>
            <p:nvPr/>
          </p:nvPicPr>
          <p:blipFill>
            <a:blip r:embed="rId11" cstate="screen"/>
            <a:srcRect/>
            <a:stretch>
              <a:fillRect/>
            </a:stretch>
          </p:blipFill>
          <p:spPr bwMode="auto">
            <a:xfrm>
              <a:off x="275874" y="3893372"/>
              <a:ext cx="1313669" cy="983428"/>
            </a:xfrm>
            <a:prstGeom prst="rect">
              <a:avLst/>
            </a:prstGeom>
            <a:noFill/>
          </p:spPr>
        </p:pic>
        <p:sp>
          <p:nvSpPr>
            <p:cNvPr id="76" name="TextBox 75"/>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82" name="Group 81"/>
          <p:cNvGrpSpPr/>
          <p:nvPr/>
        </p:nvGrpSpPr>
        <p:grpSpPr>
          <a:xfrm>
            <a:off x="71564" y="3359332"/>
            <a:ext cx="1574799" cy="2428499"/>
            <a:chOff x="72306" y="3552991"/>
            <a:chExt cx="1574799" cy="2428499"/>
          </a:xfrm>
        </p:grpSpPr>
        <p:pic>
          <p:nvPicPr>
            <p:cNvPr id="83" name="Picture 106" descr="C:\Users\AbHi\Documents\My Dropbox\cvpr12\see21_files\resized\sun_accqnzcvqkiwicjt_320x211.jpg"/>
            <p:cNvPicPr>
              <a:picLocks noChangeArrowheads="1"/>
            </p:cNvPicPr>
            <p:nvPr/>
          </p:nvPicPr>
          <p:blipFill>
            <a:blip r:embed="rId12" cstate="screen"/>
            <a:srcRect/>
            <a:stretch>
              <a:fillRect/>
            </a:stretch>
          </p:blipFill>
          <p:spPr bwMode="auto">
            <a:xfrm>
              <a:off x="189145" y="4899083"/>
              <a:ext cx="1327690" cy="1005840"/>
            </a:xfrm>
            <a:prstGeom prst="rect">
              <a:avLst/>
            </a:prstGeom>
            <a:noFill/>
          </p:spPr>
        </p:pic>
        <p:pic>
          <p:nvPicPr>
            <p:cNvPr id="85" name="Picture 113" descr="C:\Users\AbHi\Documents\My Dropbox\cvpr12\see21_files\resized\sun_aaslkqqibkansrbd_320x212.jpg"/>
            <p:cNvPicPr>
              <a:picLocks noChangeAspect="1" noChangeArrowheads="1"/>
            </p:cNvPicPr>
            <p:nvPr/>
          </p:nvPicPr>
          <p:blipFill>
            <a:blip r:embed="rId13" cstate="screen"/>
            <a:srcRect/>
            <a:stretch>
              <a:fillRect/>
            </a:stretch>
          </p:blipFill>
          <p:spPr bwMode="auto">
            <a:xfrm>
              <a:off x="189145" y="3871033"/>
              <a:ext cx="1341120" cy="1005840"/>
            </a:xfrm>
            <a:prstGeom prst="rect">
              <a:avLst/>
            </a:prstGeom>
            <a:noFill/>
          </p:spPr>
        </p:pic>
        <p:sp>
          <p:nvSpPr>
            <p:cNvPr id="86" name="Rectangle 85"/>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7" name="TextBox 86"/>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88" name="Group 87"/>
          <p:cNvGrpSpPr/>
          <p:nvPr/>
        </p:nvGrpSpPr>
        <p:grpSpPr>
          <a:xfrm>
            <a:off x="6413500" y="847493"/>
            <a:ext cx="2654300" cy="2428499"/>
            <a:chOff x="6413500" y="2895600"/>
            <a:chExt cx="2654300" cy="2428499"/>
          </a:xfrm>
        </p:grpSpPr>
        <p:sp>
          <p:nvSpPr>
            <p:cNvPr id="89" name="Rectangle 8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90" name="Group 89"/>
            <p:cNvGrpSpPr/>
            <p:nvPr/>
          </p:nvGrpSpPr>
          <p:grpSpPr>
            <a:xfrm>
              <a:off x="6463884" y="2895600"/>
              <a:ext cx="2553530" cy="2372298"/>
              <a:chOff x="6463884" y="2895600"/>
              <a:chExt cx="2553530" cy="2372298"/>
            </a:xfrm>
          </p:grpSpPr>
          <p:sp>
            <p:nvSpPr>
              <p:cNvPr id="91" name="TextBox 9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92" name="Group 91"/>
              <p:cNvGrpSpPr/>
              <p:nvPr/>
            </p:nvGrpSpPr>
            <p:grpSpPr>
              <a:xfrm>
                <a:off x="6463884" y="3270578"/>
                <a:ext cx="2553530" cy="1997320"/>
                <a:chOff x="6463884" y="3270578"/>
                <a:chExt cx="2553530" cy="1997320"/>
              </a:xfrm>
            </p:grpSpPr>
            <p:pic>
              <p:nvPicPr>
                <p:cNvPr id="93" name="Picture 92" descr="03.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94" name="Picture 93" descr="02.jpg"/>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95" name="Picture 94" descr="04.jp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96" name="Picture 2" descr="http://balaton.graphics.cs.cmu.edu/ashrivas/ladoga_home/datasets/SUNS/images/a/amphitheater/sun_aaaiyyqorxbkepxr.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7" name="Group 72"/>
          <p:cNvGrpSpPr/>
          <p:nvPr/>
        </p:nvGrpSpPr>
        <p:grpSpPr>
          <a:xfrm>
            <a:off x="2142071" y="3505539"/>
            <a:ext cx="571499" cy="941656"/>
            <a:chOff x="192196" y="2988337"/>
            <a:chExt cx="571499" cy="974186"/>
          </a:xfrm>
        </p:grpSpPr>
        <p:sp>
          <p:nvSpPr>
            <p:cNvPr id="98" name="Oval 97"/>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a:stCxn id="98" idx="3"/>
              <a:endCxn id="100"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a:stCxn id="98" idx="5"/>
              <a:endCxn id="101"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Arrow Connector 103"/>
            <p:cNvCxnSpPr>
              <a:stCxn id="103" idx="3"/>
              <a:endCxn id="105"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Arrow Connector 106"/>
            <p:cNvCxnSpPr>
              <a:stCxn id="103" idx="5"/>
              <a:endCxn id="106"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411895" y="3362058"/>
            <a:ext cx="2654300" cy="2428499"/>
            <a:chOff x="5981700" y="5692970"/>
            <a:chExt cx="2654300" cy="2428499"/>
          </a:xfrm>
        </p:grpSpPr>
        <p:grpSp>
          <p:nvGrpSpPr>
            <p:cNvPr id="7" name="Group 6"/>
            <p:cNvGrpSpPr/>
            <p:nvPr/>
          </p:nvGrpSpPr>
          <p:grpSpPr>
            <a:xfrm>
              <a:off x="6032084" y="6067948"/>
              <a:ext cx="2553530" cy="1997320"/>
              <a:chOff x="6032084" y="6067948"/>
              <a:chExt cx="2553530" cy="1997320"/>
            </a:xfrm>
          </p:grpSpPr>
          <p:pic>
            <p:nvPicPr>
              <p:cNvPr id="143" name="Picture 142" descr="02.jp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144" name="Picture 143" descr="02.jp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145" name="Picture 144" descr="03.jp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2050" name="Picture 2" descr="http://balaton.graphics.cs.cmu.edu/ashrivas/ladoga_home/datasets/SUNS/images/a/auditorium/sun_afqeyuuvdyjhvnpx.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p:cNvGrpSpPr/>
            <p:nvPr/>
          </p:nvGrpSpPr>
          <p:grpSpPr>
            <a:xfrm>
              <a:off x="5981700" y="5692970"/>
              <a:ext cx="2654300" cy="2428499"/>
              <a:chOff x="6413500" y="2895600"/>
              <a:chExt cx="2654300" cy="2428499"/>
            </a:xfrm>
          </p:grpSpPr>
          <p:sp>
            <p:nvSpPr>
              <p:cNvPr id="124" name="Rectangle 123"/>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TextBox 126"/>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2" name="TextBox 1"/>
          <p:cNvSpPr txBox="1"/>
          <p:nvPr/>
        </p:nvSpPr>
        <p:spPr>
          <a:xfrm>
            <a:off x="2686101" y="1054557"/>
            <a:ext cx="2857385" cy="646331"/>
          </a:xfrm>
          <a:prstGeom prst="rect">
            <a:avLst/>
          </a:prstGeom>
          <a:noFill/>
        </p:spPr>
        <p:txBody>
          <a:bodyPr wrap="none" rtlCol="0">
            <a:spAutoFit/>
          </a:bodyPr>
          <a:lstStyle/>
          <a:p>
            <a:r>
              <a:rPr lang="en-US" sz="3600" b="1" dirty="0" smtClean="0"/>
              <a:t>Joint Learning</a:t>
            </a:r>
            <a:endParaRPr lang="en-US" sz="3600" b="1" dirty="0"/>
          </a:p>
        </p:txBody>
      </p:sp>
      <p:cxnSp>
        <p:nvCxnSpPr>
          <p:cNvPr id="6" name="Straight Arrow Connector 5"/>
          <p:cNvCxnSpPr/>
          <p:nvPr/>
        </p:nvCxnSpPr>
        <p:spPr>
          <a:xfrm flipH="1">
            <a:off x="2848234" y="1600200"/>
            <a:ext cx="933408" cy="489131"/>
          </a:xfrm>
          <a:prstGeom prst="straightConnector1">
            <a:avLst/>
          </a:prstGeom>
          <a:ln w="571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5005" y="6629400"/>
            <a:ext cx="3797514" cy="276999"/>
          </a:xfrm>
          <a:prstGeom prst="rect">
            <a:avLst/>
          </a:prstGeom>
          <a:noFill/>
        </p:spPr>
        <p:txBody>
          <a:bodyPr wrap="none" rtlCol="0">
            <a:spAutoFit/>
          </a:bodyPr>
          <a:lstStyle/>
          <a:p>
            <a:r>
              <a:rPr lang="en-US" sz="1200" dirty="0" smtClean="0"/>
              <a:t>[Carlson et al., NAACL HLT Workshop on SSL for NLP 2009]</a:t>
            </a:r>
            <a:endParaRPr lang="en-US" sz="1200" dirty="0"/>
          </a:p>
        </p:txBody>
      </p:sp>
      <p:sp>
        <p:nvSpPr>
          <p:cNvPr id="80" name="TextBox 79"/>
          <p:cNvSpPr txBox="1"/>
          <p:nvPr/>
        </p:nvSpPr>
        <p:spPr>
          <a:xfrm>
            <a:off x="3136086" y="5064933"/>
            <a:ext cx="2272225" cy="646331"/>
          </a:xfrm>
          <a:prstGeom prst="rect">
            <a:avLst/>
          </a:prstGeom>
          <a:noFill/>
        </p:spPr>
        <p:txBody>
          <a:bodyPr wrap="none" rtlCol="0">
            <a:spAutoFit/>
          </a:bodyPr>
          <a:lstStyle/>
          <a:p>
            <a:r>
              <a:rPr lang="en-US" sz="3600" b="1" dirty="0" smtClean="0"/>
              <a:t>Share Data</a:t>
            </a:r>
            <a:endParaRPr lang="en-US" sz="3600" b="1" dirty="0"/>
          </a:p>
        </p:txBody>
      </p:sp>
      <p:cxnSp>
        <p:nvCxnSpPr>
          <p:cNvPr id="81" name="Straight Arrow Connector 80"/>
          <p:cNvCxnSpPr/>
          <p:nvPr/>
        </p:nvCxnSpPr>
        <p:spPr>
          <a:xfrm flipH="1" flipV="1">
            <a:off x="2848236" y="4547286"/>
            <a:ext cx="881390" cy="517647"/>
          </a:xfrm>
          <a:prstGeom prst="straightConnector1">
            <a:avLst/>
          </a:prstGeom>
          <a:ln w="571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9" name="Title 1"/>
          <p:cNvSpPr txBox="1">
            <a:spLocks/>
          </p:cNvSpPr>
          <p:nvPr/>
        </p:nvSpPr>
        <p:spPr>
          <a:xfrm>
            <a:off x="0" y="0"/>
            <a:ext cx="9144000" cy="838200"/>
          </a:xfrm>
          <a:prstGeom prst="rect">
            <a:avLst/>
          </a:prstGeom>
        </p:spPr>
        <p:txBody>
          <a:bodyP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dirty="0" smtClean="0"/>
              <a:t>Constrained Bootstrapping</a:t>
            </a:r>
            <a:endParaRPr lang="en-US" dirty="0"/>
          </a:p>
        </p:txBody>
      </p:sp>
      <p:sp>
        <p:nvSpPr>
          <p:cNvPr id="111"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629671431"/>
      </p:ext>
    </p:extLst>
  </p:cSld>
  <p:clrMapOvr>
    <a:masterClrMapping/>
  </p:clrMapOvr>
  <mc:AlternateContent xmlns:mc="http://schemas.openxmlformats.org/markup-compatibility/2006" xmlns:p14="http://schemas.microsoft.com/office/powerpoint/2010/main">
    <mc:Choice Requires="p14">
      <p:transition p14:dur="10"/>
    </mc:Choice>
    <mc:Fallback xmlns="" xmlns:mv="urn:schemas-microsoft-com:mac:vml">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250"/>
                                        <p:tgtEl>
                                          <p:spTgt spid="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79" grpId="0"/>
      <p:bldP spid="8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56"/>
          <p:cNvCxnSpPr>
            <a:stCxn id="7" idx="2"/>
          </p:cNvCxnSpPr>
          <p:nvPr/>
        </p:nvCxnSpPr>
        <p:spPr>
          <a:xfrm>
            <a:off x="599535" y="4081790"/>
            <a:ext cx="5191665" cy="352425"/>
          </a:xfrm>
          <a:prstGeom prst="straightConnector1">
            <a:avLst/>
          </a:prstGeom>
          <a:ln w="28575" cmpd="sng">
            <a:solidFill>
              <a:schemeClr val="accent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328512" y="1262390"/>
            <a:ext cx="1691288" cy="400110"/>
          </a:xfrm>
          <a:prstGeom prst="rect">
            <a:avLst/>
          </a:prstGeom>
          <a:noFill/>
        </p:spPr>
        <p:txBody>
          <a:bodyPr wrap="none" rtlCol="0">
            <a:spAutoFit/>
          </a:bodyPr>
          <a:lstStyle/>
          <a:p>
            <a:pPr algn="ctr"/>
            <a:r>
              <a:rPr lang="en-US" sz="2000" b="1" dirty="0" smtClean="0"/>
              <a:t>Amphitheatre</a:t>
            </a:r>
            <a:endParaRPr lang="en-US" sz="2000" b="1" dirty="0"/>
          </a:p>
        </p:txBody>
      </p:sp>
      <p:sp>
        <p:nvSpPr>
          <p:cNvPr id="53" name="TextBox 52"/>
          <p:cNvSpPr txBox="1"/>
          <p:nvPr/>
        </p:nvSpPr>
        <p:spPr>
          <a:xfrm>
            <a:off x="4328512" y="1262390"/>
            <a:ext cx="1691288" cy="400110"/>
          </a:xfrm>
          <a:prstGeom prst="rect">
            <a:avLst/>
          </a:prstGeom>
          <a:solidFill>
            <a:schemeClr val="bg1"/>
          </a:solidFill>
        </p:spPr>
        <p:txBody>
          <a:bodyPr wrap="none" rtlCol="0">
            <a:spAutoFit/>
          </a:bodyPr>
          <a:lstStyle/>
          <a:p>
            <a:pPr algn="ctr"/>
            <a:r>
              <a:rPr lang="en-US" sz="2000" b="1" dirty="0" smtClean="0">
                <a:solidFill>
                  <a:schemeClr val="bg1">
                    <a:lumMod val="85000"/>
                  </a:schemeClr>
                </a:solidFill>
              </a:rPr>
              <a:t>Amphitheatre</a:t>
            </a:r>
            <a:endParaRPr lang="en-US" sz="2000" b="1" dirty="0">
              <a:solidFill>
                <a:schemeClr val="bg1">
                  <a:lumMod val="85000"/>
                </a:schemeClr>
              </a:solidFill>
            </a:endParaRPr>
          </a:p>
        </p:txBody>
      </p:sp>
      <p:sp>
        <p:nvSpPr>
          <p:cNvPr id="18" name="TextBox 17"/>
          <p:cNvSpPr txBox="1"/>
          <p:nvPr/>
        </p:nvSpPr>
        <p:spPr>
          <a:xfrm>
            <a:off x="4448998" y="5758190"/>
            <a:ext cx="1418402" cy="400110"/>
          </a:xfrm>
          <a:prstGeom prst="rect">
            <a:avLst/>
          </a:prstGeom>
          <a:noFill/>
        </p:spPr>
        <p:txBody>
          <a:bodyPr wrap="none" rtlCol="0">
            <a:spAutoFit/>
          </a:bodyPr>
          <a:lstStyle/>
          <a:p>
            <a:pPr algn="ctr"/>
            <a:r>
              <a:rPr lang="en-US" sz="2000" b="1" dirty="0" smtClean="0"/>
              <a:t>Auditorium</a:t>
            </a:r>
            <a:endParaRPr lang="en-US" sz="2000" b="1" dirty="0"/>
          </a:p>
        </p:txBody>
      </p:sp>
      <p:sp>
        <p:nvSpPr>
          <p:cNvPr id="52" name="TextBox 51"/>
          <p:cNvSpPr txBox="1"/>
          <p:nvPr/>
        </p:nvSpPr>
        <p:spPr>
          <a:xfrm>
            <a:off x="4448998" y="5758190"/>
            <a:ext cx="1418402" cy="400110"/>
          </a:xfrm>
          <a:prstGeom prst="rect">
            <a:avLst/>
          </a:prstGeom>
          <a:solidFill>
            <a:srgbClr val="FFFFFF"/>
          </a:solidFill>
        </p:spPr>
        <p:txBody>
          <a:bodyPr wrap="none" rtlCol="0">
            <a:spAutoFit/>
          </a:bodyPr>
          <a:lstStyle/>
          <a:p>
            <a:pPr algn="ctr"/>
            <a:r>
              <a:rPr lang="en-US" sz="2000" b="1" dirty="0" smtClean="0">
                <a:solidFill>
                  <a:srgbClr val="D9D9D9"/>
                </a:solidFill>
              </a:rPr>
              <a:t>Auditorium</a:t>
            </a:r>
            <a:endParaRPr lang="en-US" sz="2000" b="1" dirty="0">
              <a:solidFill>
                <a:srgbClr val="D9D9D9"/>
              </a:solidFill>
            </a:endParaRPr>
          </a:p>
        </p:txBody>
      </p:sp>
      <p:sp>
        <p:nvSpPr>
          <p:cNvPr id="14" name="TextBox 13"/>
          <p:cNvSpPr txBox="1"/>
          <p:nvPr/>
        </p:nvSpPr>
        <p:spPr>
          <a:xfrm>
            <a:off x="3352800" y="4615190"/>
            <a:ext cx="1085979" cy="707886"/>
          </a:xfrm>
          <a:prstGeom prst="rect">
            <a:avLst/>
          </a:prstGeom>
          <a:noFill/>
        </p:spPr>
        <p:txBody>
          <a:bodyPr wrap="none" rtlCol="0">
            <a:spAutoFit/>
          </a:bodyPr>
          <a:lstStyle/>
          <a:p>
            <a:pPr algn="ctr"/>
            <a:r>
              <a:rPr lang="en-US" sz="2000" b="1" dirty="0" smtClean="0"/>
              <a:t>Banquet</a:t>
            </a:r>
          </a:p>
          <a:p>
            <a:pPr algn="ctr"/>
            <a:r>
              <a:rPr lang="en-US" sz="2000" b="1" dirty="0" smtClean="0"/>
              <a:t>Hall</a:t>
            </a:r>
            <a:endParaRPr lang="en-US" sz="2000" b="1" dirty="0"/>
          </a:p>
        </p:txBody>
      </p:sp>
      <p:sp>
        <p:nvSpPr>
          <p:cNvPr id="56" name="TextBox 55"/>
          <p:cNvSpPr txBox="1"/>
          <p:nvPr/>
        </p:nvSpPr>
        <p:spPr>
          <a:xfrm>
            <a:off x="3352800" y="4615190"/>
            <a:ext cx="1085979" cy="707886"/>
          </a:xfrm>
          <a:prstGeom prst="rect">
            <a:avLst/>
          </a:prstGeom>
          <a:solidFill>
            <a:schemeClr val="bg1"/>
          </a:solidFill>
        </p:spPr>
        <p:txBody>
          <a:bodyPr wrap="none" rtlCol="0">
            <a:spAutoFit/>
          </a:bodyPr>
          <a:lstStyle/>
          <a:p>
            <a:pPr algn="ctr"/>
            <a:r>
              <a:rPr lang="en-US" sz="2000" b="1" dirty="0" smtClean="0">
                <a:solidFill>
                  <a:schemeClr val="bg1">
                    <a:lumMod val="85000"/>
                  </a:schemeClr>
                </a:solidFill>
              </a:rPr>
              <a:t>Banquet</a:t>
            </a:r>
          </a:p>
          <a:p>
            <a:pPr algn="ctr"/>
            <a:r>
              <a:rPr lang="en-US" sz="2000" b="1" dirty="0" smtClean="0">
                <a:solidFill>
                  <a:schemeClr val="bg1">
                    <a:lumMod val="85000"/>
                  </a:schemeClr>
                </a:solidFill>
              </a:rPr>
              <a:t>Hall</a:t>
            </a:r>
            <a:endParaRPr lang="en-US" sz="2000" b="1" dirty="0">
              <a:solidFill>
                <a:schemeClr val="bg1">
                  <a:lumMod val="85000"/>
                </a:schemeClr>
              </a:solidFill>
            </a:endParaRPr>
          </a:p>
        </p:txBody>
      </p:sp>
      <p:sp>
        <p:nvSpPr>
          <p:cNvPr id="13" name="TextBox 12"/>
          <p:cNvSpPr txBox="1"/>
          <p:nvPr/>
        </p:nvSpPr>
        <p:spPr>
          <a:xfrm>
            <a:off x="3200400" y="2176790"/>
            <a:ext cx="1402948" cy="707886"/>
          </a:xfrm>
          <a:prstGeom prst="rect">
            <a:avLst/>
          </a:prstGeom>
          <a:noFill/>
        </p:spPr>
        <p:txBody>
          <a:bodyPr wrap="none" rtlCol="0">
            <a:spAutoFit/>
          </a:bodyPr>
          <a:lstStyle/>
          <a:p>
            <a:pPr algn="ctr"/>
            <a:r>
              <a:rPr lang="en-US" sz="2000" b="1" dirty="0" smtClean="0"/>
              <a:t>Conference </a:t>
            </a:r>
          </a:p>
          <a:p>
            <a:pPr algn="ctr"/>
            <a:r>
              <a:rPr lang="en-US" sz="2000" b="1" dirty="0" smtClean="0"/>
              <a:t>Room</a:t>
            </a:r>
            <a:endParaRPr lang="en-US" sz="2000" b="1" dirty="0"/>
          </a:p>
        </p:txBody>
      </p:sp>
      <p:sp>
        <p:nvSpPr>
          <p:cNvPr id="55" name="TextBox 54"/>
          <p:cNvSpPr txBox="1"/>
          <p:nvPr/>
        </p:nvSpPr>
        <p:spPr>
          <a:xfrm>
            <a:off x="3175105" y="2176790"/>
            <a:ext cx="1453539" cy="707886"/>
          </a:xfrm>
          <a:prstGeom prst="rect">
            <a:avLst/>
          </a:prstGeom>
          <a:solidFill>
            <a:schemeClr val="bg1"/>
          </a:solidFill>
        </p:spPr>
        <p:txBody>
          <a:bodyPr wrap="none" rtlCol="0">
            <a:spAutoFit/>
          </a:bodyPr>
          <a:lstStyle/>
          <a:p>
            <a:pPr algn="ctr"/>
            <a:r>
              <a:rPr lang="en-US" sz="2000" b="1" dirty="0" smtClean="0">
                <a:solidFill>
                  <a:schemeClr val="bg1">
                    <a:lumMod val="85000"/>
                  </a:schemeClr>
                </a:solidFill>
              </a:rPr>
              <a:t>Conference </a:t>
            </a:r>
          </a:p>
          <a:p>
            <a:pPr algn="ctr"/>
            <a:r>
              <a:rPr lang="en-US" sz="2000" b="1" dirty="0" smtClean="0">
                <a:solidFill>
                  <a:schemeClr val="bg1">
                    <a:lumMod val="85000"/>
                  </a:schemeClr>
                </a:solidFill>
              </a:rPr>
              <a:t>Room</a:t>
            </a:r>
            <a:endParaRPr lang="en-US" sz="2000" b="1" dirty="0">
              <a:solidFill>
                <a:schemeClr val="bg1">
                  <a:lumMod val="85000"/>
                </a:schemeClr>
              </a:solidFill>
            </a:endParaRPr>
          </a:p>
        </p:txBody>
      </p:sp>
      <p:cxnSp>
        <p:nvCxnSpPr>
          <p:cNvPr id="28" name="Straight Arrow Connector 27"/>
          <p:cNvCxnSpPr>
            <a:stCxn id="7" idx="2"/>
            <a:endCxn id="3" idx="0"/>
          </p:cNvCxnSpPr>
          <p:nvPr/>
        </p:nvCxnSpPr>
        <p:spPr>
          <a:xfrm>
            <a:off x="599535" y="4081790"/>
            <a:ext cx="1153065" cy="355601"/>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9" idx="2"/>
            <a:endCxn id="3" idx="0"/>
          </p:cNvCxnSpPr>
          <p:nvPr/>
        </p:nvCxnSpPr>
        <p:spPr>
          <a:xfrm flipH="1">
            <a:off x="1752600" y="4081790"/>
            <a:ext cx="832507" cy="355601"/>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8" idx="2"/>
          </p:cNvCxnSpPr>
          <p:nvPr/>
        </p:nvCxnSpPr>
        <p:spPr>
          <a:xfrm flipH="1">
            <a:off x="3429000" y="4081790"/>
            <a:ext cx="1435135" cy="381000"/>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8" idx="2"/>
          </p:cNvCxnSpPr>
          <p:nvPr/>
        </p:nvCxnSpPr>
        <p:spPr>
          <a:xfrm>
            <a:off x="4864135" y="4081790"/>
            <a:ext cx="927065" cy="355601"/>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2" idx="2"/>
            <a:endCxn id="6" idx="0"/>
          </p:cNvCxnSpPr>
          <p:nvPr/>
        </p:nvCxnSpPr>
        <p:spPr>
          <a:xfrm flipH="1">
            <a:off x="7425447" y="4081790"/>
            <a:ext cx="53933" cy="358755"/>
          </a:xfrm>
          <a:prstGeom prst="straightConnector1">
            <a:avLst/>
          </a:prstGeom>
          <a:ln w="38100" cmpd="sng">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0" idx="2"/>
            <a:endCxn id="3" idx="0"/>
          </p:cNvCxnSpPr>
          <p:nvPr/>
        </p:nvCxnSpPr>
        <p:spPr>
          <a:xfrm>
            <a:off x="598235" y="4081790"/>
            <a:ext cx="1154365" cy="355601"/>
          </a:xfrm>
          <a:prstGeom prst="straightConnector1">
            <a:avLst/>
          </a:prstGeom>
          <a:ln w="41275" cmpd="sng">
            <a:solidFill>
              <a:schemeClr val="accent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2" idx="2"/>
            <a:endCxn id="3" idx="0"/>
          </p:cNvCxnSpPr>
          <p:nvPr/>
        </p:nvCxnSpPr>
        <p:spPr>
          <a:xfrm flipH="1">
            <a:off x="1752600" y="4081790"/>
            <a:ext cx="831207" cy="355601"/>
          </a:xfrm>
          <a:prstGeom prst="straightConnector1">
            <a:avLst/>
          </a:prstGeom>
          <a:ln w="41275" cmpd="sng">
            <a:solidFill>
              <a:schemeClr val="accent6">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8" idx="2"/>
          </p:cNvCxnSpPr>
          <p:nvPr/>
        </p:nvCxnSpPr>
        <p:spPr>
          <a:xfrm flipH="1">
            <a:off x="3429000" y="4081790"/>
            <a:ext cx="1435135" cy="378619"/>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1" idx="2"/>
          </p:cNvCxnSpPr>
          <p:nvPr/>
        </p:nvCxnSpPr>
        <p:spPr>
          <a:xfrm>
            <a:off x="4862835" y="4081790"/>
            <a:ext cx="928365" cy="352425"/>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2" idx="2"/>
            <a:endCxn id="6" idx="0"/>
          </p:cNvCxnSpPr>
          <p:nvPr/>
        </p:nvCxnSpPr>
        <p:spPr>
          <a:xfrm flipH="1">
            <a:off x="7425447" y="4081790"/>
            <a:ext cx="53933" cy="358755"/>
          </a:xfrm>
          <a:prstGeom prst="straightConnector1">
            <a:avLst/>
          </a:prstGeom>
          <a:ln w="41275" cmpd="sng">
            <a:solidFill>
              <a:schemeClr val="accent4">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0"/>
          </p:cNvCxnSpPr>
          <p:nvPr/>
        </p:nvCxnSpPr>
        <p:spPr>
          <a:xfrm flipH="1" flipV="1">
            <a:off x="3276600" y="3167391"/>
            <a:ext cx="1587535" cy="421956"/>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0"/>
            <a:endCxn id="4" idx="2"/>
          </p:cNvCxnSpPr>
          <p:nvPr/>
        </p:nvCxnSpPr>
        <p:spPr>
          <a:xfrm flipH="1" flipV="1">
            <a:off x="1676400" y="3167390"/>
            <a:ext cx="908707" cy="421957"/>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0"/>
            <a:endCxn id="4" idx="2"/>
          </p:cNvCxnSpPr>
          <p:nvPr/>
        </p:nvCxnSpPr>
        <p:spPr>
          <a:xfrm flipV="1">
            <a:off x="599535" y="3167390"/>
            <a:ext cx="1076865" cy="421957"/>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0"/>
          </p:cNvCxnSpPr>
          <p:nvPr/>
        </p:nvCxnSpPr>
        <p:spPr>
          <a:xfrm flipV="1">
            <a:off x="4864135" y="3167391"/>
            <a:ext cx="1079465" cy="421956"/>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2" idx="0"/>
            <a:endCxn id="5" idx="2"/>
          </p:cNvCxnSpPr>
          <p:nvPr/>
        </p:nvCxnSpPr>
        <p:spPr>
          <a:xfrm flipV="1">
            <a:off x="7479380" y="3167390"/>
            <a:ext cx="14880" cy="421957"/>
          </a:xfrm>
          <a:prstGeom prst="straightConnector1">
            <a:avLst/>
          </a:prstGeom>
          <a:ln w="38100" cmpd="sng">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1" idx="0"/>
          </p:cNvCxnSpPr>
          <p:nvPr/>
        </p:nvCxnSpPr>
        <p:spPr>
          <a:xfrm flipH="1" flipV="1">
            <a:off x="3278981" y="3165009"/>
            <a:ext cx="1583854" cy="424338"/>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2" idx="0"/>
            <a:endCxn id="4" idx="2"/>
          </p:cNvCxnSpPr>
          <p:nvPr/>
        </p:nvCxnSpPr>
        <p:spPr>
          <a:xfrm flipH="1" flipV="1">
            <a:off x="1676400" y="3167390"/>
            <a:ext cx="907407" cy="421957"/>
          </a:xfrm>
          <a:prstGeom prst="straightConnector1">
            <a:avLst/>
          </a:prstGeom>
          <a:ln w="41275" cmpd="sng">
            <a:solidFill>
              <a:schemeClr val="accent6">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0" idx="0"/>
            <a:endCxn id="4" idx="2"/>
          </p:cNvCxnSpPr>
          <p:nvPr/>
        </p:nvCxnSpPr>
        <p:spPr>
          <a:xfrm flipV="1">
            <a:off x="598235" y="3167390"/>
            <a:ext cx="1078165" cy="421957"/>
          </a:xfrm>
          <a:prstGeom prst="straightConnector1">
            <a:avLst/>
          </a:prstGeom>
          <a:ln w="41275" cmpd="sng">
            <a:solidFill>
              <a:schemeClr val="accent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1" idx="0"/>
          </p:cNvCxnSpPr>
          <p:nvPr/>
        </p:nvCxnSpPr>
        <p:spPr>
          <a:xfrm flipV="1">
            <a:off x="4862835" y="3167390"/>
            <a:ext cx="1080765" cy="421957"/>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3" idx="0"/>
            <a:endCxn id="5" idx="2"/>
          </p:cNvCxnSpPr>
          <p:nvPr/>
        </p:nvCxnSpPr>
        <p:spPr>
          <a:xfrm flipV="1">
            <a:off x="7478080" y="3167390"/>
            <a:ext cx="16180" cy="421957"/>
          </a:xfrm>
          <a:prstGeom prst="straightConnector1">
            <a:avLst/>
          </a:prstGeom>
          <a:ln w="41275" cmpd="sng">
            <a:solidFill>
              <a:schemeClr val="accent4">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0438"/>
            <a:ext cx="8229600" cy="760654"/>
          </a:xfrm>
        </p:spPr>
        <p:txBody>
          <a:bodyPr>
            <a:normAutofit fontScale="90000"/>
          </a:bodyPr>
          <a:lstStyle/>
          <a:p>
            <a:r>
              <a:rPr lang="en-US" dirty="0" smtClean="0"/>
              <a:t>Binary Attributes (BA)</a:t>
            </a:r>
            <a:endParaRPr lang="en-US" dirty="0"/>
          </a:p>
        </p:txBody>
      </p:sp>
      <p:pic>
        <p:nvPicPr>
          <p:cNvPr id="3" name="Picture 4" descr="http://www.polarcruises.com/photos/ships/cleliaii/sh_cle_Restraunt.png"/>
          <p:cNvPicPr>
            <a:picLocks noChangeAspect="1" noChangeArrowheads="1"/>
          </p:cNvPicPr>
          <p:nvPr/>
        </p:nvPicPr>
        <p:blipFill>
          <a:blip r:embed="rId3" cstate="screen"/>
          <a:srcRect/>
          <a:stretch>
            <a:fillRect/>
          </a:stretch>
        </p:blipFill>
        <p:spPr bwMode="auto">
          <a:xfrm>
            <a:off x="76200" y="4437391"/>
            <a:ext cx="3352799" cy="2235199"/>
          </a:xfrm>
          <a:prstGeom prst="rect">
            <a:avLst/>
          </a:prstGeom>
          <a:noFill/>
        </p:spPr>
      </p:pic>
      <p:pic>
        <p:nvPicPr>
          <p:cNvPr id="4" name="Picture 6" descr="http://www.antiquediningroomfurnitureblog.com/wp-content/uploads/2010/10/hiro-dining-room-set-inx.jpg"/>
          <p:cNvPicPr>
            <a:picLocks noChangeAspect="1" noChangeArrowheads="1"/>
          </p:cNvPicPr>
          <p:nvPr/>
        </p:nvPicPr>
        <p:blipFill>
          <a:blip r:embed="rId4" cstate="screen"/>
          <a:srcRect/>
          <a:stretch>
            <a:fillRect/>
          </a:stretch>
        </p:blipFill>
        <p:spPr bwMode="auto">
          <a:xfrm>
            <a:off x="76200" y="791092"/>
            <a:ext cx="3200400" cy="2376298"/>
          </a:xfrm>
          <a:prstGeom prst="rect">
            <a:avLst/>
          </a:prstGeom>
          <a:noFill/>
        </p:spPr>
      </p:pic>
      <p:sp>
        <p:nvSpPr>
          <p:cNvPr id="7" name="TextBox 6"/>
          <p:cNvSpPr txBox="1"/>
          <p:nvPr/>
        </p:nvSpPr>
        <p:spPr>
          <a:xfrm>
            <a:off x="56069" y="3589347"/>
            <a:ext cx="1086931" cy="492443"/>
          </a:xfrm>
          <a:prstGeom prst="rect">
            <a:avLst/>
          </a:prstGeom>
          <a:solidFill>
            <a:schemeClr val="bg1"/>
          </a:solidFill>
          <a:ln w="38100" cmpd="sng">
            <a:solidFill>
              <a:schemeClr val="accent2"/>
            </a:solidFill>
          </a:ln>
          <a:effectLst/>
        </p:spPr>
        <p:txBody>
          <a:bodyPr wrap="none" rtlCol="0">
            <a:spAutoFit/>
          </a:bodyPr>
          <a:lstStyle/>
          <a:p>
            <a:r>
              <a:rPr lang="en-US" sz="2600" dirty="0" smtClean="0">
                <a:ln>
                  <a:solidFill>
                    <a:schemeClr val="tx1"/>
                  </a:solidFill>
                </a:ln>
              </a:rPr>
              <a:t>Indoor</a:t>
            </a:r>
            <a:endParaRPr lang="en-US" sz="2600" dirty="0">
              <a:ln>
                <a:solidFill>
                  <a:schemeClr val="tx1"/>
                </a:solidFill>
              </a:ln>
            </a:endParaRPr>
          </a:p>
        </p:txBody>
      </p:sp>
      <p:sp>
        <p:nvSpPr>
          <p:cNvPr id="8" name="TextBox 7"/>
          <p:cNvSpPr txBox="1"/>
          <p:nvPr/>
        </p:nvSpPr>
        <p:spPr>
          <a:xfrm>
            <a:off x="4027213" y="3589347"/>
            <a:ext cx="1673843" cy="492443"/>
          </a:xfrm>
          <a:prstGeom prst="rect">
            <a:avLst/>
          </a:prstGeom>
          <a:solidFill>
            <a:schemeClr val="bg1"/>
          </a:solidFill>
          <a:ln w="38100">
            <a:solidFill>
              <a:schemeClr val="accent1"/>
            </a:solidFill>
          </a:ln>
          <a:effectLst/>
        </p:spPr>
        <p:txBody>
          <a:bodyPr wrap="none" rtlCol="0">
            <a:spAutoFit/>
          </a:bodyPr>
          <a:lstStyle/>
          <a:p>
            <a:r>
              <a:rPr lang="en-US" sz="2600" dirty="0" smtClean="0">
                <a:ln>
                  <a:solidFill>
                    <a:schemeClr val="tx1"/>
                  </a:solidFill>
                </a:ln>
              </a:rPr>
              <a:t>Man-made</a:t>
            </a:r>
            <a:endParaRPr lang="en-US" sz="2600" dirty="0">
              <a:ln>
                <a:solidFill>
                  <a:schemeClr val="tx1"/>
                </a:solidFill>
              </a:ln>
            </a:endParaRPr>
          </a:p>
        </p:txBody>
      </p:sp>
      <p:sp>
        <p:nvSpPr>
          <p:cNvPr id="9" name="TextBox 8"/>
          <p:cNvSpPr txBox="1"/>
          <p:nvPr/>
        </p:nvSpPr>
        <p:spPr>
          <a:xfrm>
            <a:off x="1309344" y="3589347"/>
            <a:ext cx="2551525" cy="492443"/>
          </a:xfrm>
          <a:prstGeom prst="rect">
            <a:avLst/>
          </a:prstGeom>
          <a:solidFill>
            <a:schemeClr val="bg1"/>
          </a:solidFill>
          <a:ln w="38100">
            <a:solidFill>
              <a:schemeClr val="accent6"/>
            </a:solidFill>
          </a:ln>
          <a:effectLst/>
        </p:spPr>
        <p:txBody>
          <a:bodyPr wrap="none" rtlCol="0">
            <a:spAutoFit/>
          </a:bodyPr>
          <a:lstStyle/>
          <a:p>
            <a:r>
              <a:rPr lang="en-US" sz="2600" dirty="0" smtClean="0">
                <a:ln>
                  <a:solidFill>
                    <a:schemeClr val="tx1"/>
                  </a:solidFill>
                </a:ln>
              </a:rPr>
              <a:t>Tables and Chairs</a:t>
            </a:r>
            <a:endParaRPr lang="en-US" sz="2600" dirty="0">
              <a:ln>
                <a:solidFill>
                  <a:schemeClr val="tx1"/>
                </a:solidFill>
              </a:ln>
            </a:endParaRPr>
          </a:p>
        </p:txBody>
      </p:sp>
      <p:sp>
        <p:nvSpPr>
          <p:cNvPr id="12" name="TextBox 11"/>
          <p:cNvSpPr txBox="1"/>
          <p:nvPr/>
        </p:nvSpPr>
        <p:spPr>
          <a:xfrm>
            <a:off x="5867400" y="3589347"/>
            <a:ext cx="3223959" cy="492443"/>
          </a:xfrm>
          <a:prstGeom prst="rect">
            <a:avLst/>
          </a:prstGeom>
          <a:solidFill>
            <a:schemeClr val="bg1"/>
          </a:solidFill>
          <a:ln w="41275">
            <a:solidFill>
              <a:schemeClr val="accent4"/>
            </a:solidFill>
          </a:ln>
          <a:effectLst/>
        </p:spPr>
        <p:txBody>
          <a:bodyPr wrap="none" rtlCol="0">
            <a:spAutoFit/>
          </a:bodyPr>
          <a:lstStyle/>
          <a:p>
            <a:r>
              <a:rPr lang="en-US" sz="2600" dirty="0" smtClean="0">
                <a:ln>
                  <a:solidFill>
                    <a:schemeClr val="tx1"/>
                  </a:solidFill>
                </a:ln>
              </a:rPr>
              <a:t>Large Seating Capacity</a:t>
            </a:r>
            <a:endParaRPr lang="en-US" sz="2600" dirty="0">
              <a:ln>
                <a:solidFill>
                  <a:schemeClr val="tx1"/>
                </a:solidFill>
              </a:ln>
            </a:endParaRPr>
          </a:p>
        </p:txBody>
      </p:sp>
      <p:sp>
        <p:nvSpPr>
          <p:cNvPr id="30" name="TextBox 29"/>
          <p:cNvSpPr txBox="1"/>
          <p:nvPr/>
        </p:nvSpPr>
        <p:spPr>
          <a:xfrm>
            <a:off x="54769" y="3589347"/>
            <a:ext cx="1086931" cy="492443"/>
          </a:xfrm>
          <a:prstGeom prst="rect">
            <a:avLst/>
          </a:prstGeom>
          <a:solidFill>
            <a:schemeClr val="bg1"/>
          </a:solidFill>
          <a:ln w="41275" cmpd="sng">
            <a:solidFill>
              <a:schemeClr val="accent2">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Indoor</a:t>
            </a:r>
            <a:endParaRPr lang="en-US" sz="2600" dirty="0">
              <a:ln>
                <a:solidFill>
                  <a:schemeClr val="bg1">
                    <a:lumMod val="85000"/>
                  </a:schemeClr>
                </a:solidFill>
              </a:ln>
              <a:solidFill>
                <a:schemeClr val="bg1">
                  <a:lumMod val="85000"/>
                </a:schemeClr>
              </a:solidFill>
            </a:endParaRPr>
          </a:p>
        </p:txBody>
      </p:sp>
      <p:sp>
        <p:nvSpPr>
          <p:cNvPr id="31" name="TextBox 30"/>
          <p:cNvSpPr txBox="1"/>
          <p:nvPr/>
        </p:nvSpPr>
        <p:spPr>
          <a:xfrm>
            <a:off x="4025913" y="3589347"/>
            <a:ext cx="1673843" cy="492443"/>
          </a:xfrm>
          <a:prstGeom prst="rect">
            <a:avLst/>
          </a:prstGeom>
          <a:solidFill>
            <a:schemeClr val="bg1"/>
          </a:solidFill>
          <a:ln w="41275">
            <a:solidFill>
              <a:schemeClr val="accent1">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Man-made</a:t>
            </a:r>
            <a:endParaRPr lang="en-US" sz="2600" dirty="0">
              <a:ln>
                <a:solidFill>
                  <a:schemeClr val="bg1">
                    <a:lumMod val="85000"/>
                  </a:schemeClr>
                </a:solidFill>
              </a:ln>
              <a:solidFill>
                <a:schemeClr val="bg1">
                  <a:lumMod val="85000"/>
                </a:schemeClr>
              </a:solidFill>
            </a:endParaRPr>
          </a:p>
        </p:txBody>
      </p:sp>
      <p:sp>
        <p:nvSpPr>
          <p:cNvPr id="32" name="TextBox 31"/>
          <p:cNvSpPr txBox="1"/>
          <p:nvPr/>
        </p:nvSpPr>
        <p:spPr>
          <a:xfrm>
            <a:off x="1308044" y="3589347"/>
            <a:ext cx="2551525" cy="492443"/>
          </a:xfrm>
          <a:prstGeom prst="rect">
            <a:avLst/>
          </a:prstGeom>
          <a:solidFill>
            <a:schemeClr val="bg1"/>
          </a:solidFill>
          <a:ln w="41275">
            <a:solidFill>
              <a:schemeClr val="accent6">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Tables and Chairs</a:t>
            </a:r>
            <a:endParaRPr lang="en-US" sz="2600" dirty="0">
              <a:ln>
                <a:solidFill>
                  <a:schemeClr val="bg1">
                    <a:lumMod val="85000"/>
                  </a:schemeClr>
                </a:solidFill>
              </a:ln>
              <a:solidFill>
                <a:schemeClr val="bg1">
                  <a:lumMod val="85000"/>
                </a:schemeClr>
              </a:solidFill>
            </a:endParaRPr>
          </a:p>
        </p:txBody>
      </p:sp>
      <p:sp>
        <p:nvSpPr>
          <p:cNvPr id="33" name="TextBox 32"/>
          <p:cNvSpPr txBox="1"/>
          <p:nvPr/>
        </p:nvSpPr>
        <p:spPr>
          <a:xfrm>
            <a:off x="5866100" y="3589347"/>
            <a:ext cx="3223959" cy="492443"/>
          </a:xfrm>
          <a:prstGeom prst="rect">
            <a:avLst/>
          </a:prstGeom>
          <a:solidFill>
            <a:schemeClr val="bg1"/>
          </a:solidFill>
          <a:ln w="41275">
            <a:solidFill>
              <a:schemeClr val="accent4">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Large Seating Capacity</a:t>
            </a:r>
            <a:endParaRPr lang="en-US" sz="2600" dirty="0">
              <a:ln>
                <a:solidFill>
                  <a:schemeClr val="bg1">
                    <a:lumMod val="85000"/>
                  </a:schemeClr>
                </a:solidFill>
              </a:ln>
              <a:solidFill>
                <a:schemeClr val="bg1">
                  <a:lumMod val="85000"/>
                </a:schemeClr>
              </a:solidFill>
            </a:endParaRPr>
          </a:p>
        </p:txBody>
      </p:sp>
      <p:pic>
        <p:nvPicPr>
          <p:cNvPr id="5" name="Picture 8" descr="http://patokallio.name/photo/travel/Cyprus/Paphos/Amphitheatre.JPG"/>
          <p:cNvPicPr>
            <a:picLocks noChangeAspect="1" noChangeArrowheads="1"/>
          </p:cNvPicPr>
          <p:nvPr/>
        </p:nvPicPr>
        <p:blipFill>
          <a:blip r:embed="rId5" cstate="screen"/>
          <a:srcRect/>
          <a:stretch>
            <a:fillRect/>
          </a:stretch>
        </p:blipFill>
        <p:spPr bwMode="auto">
          <a:xfrm>
            <a:off x="5919460" y="881390"/>
            <a:ext cx="3149600" cy="2286000"/>
          </a:xfrm>
          <a:prstGeom prst="rect">
            <a:avLst/>
          </a:prstGeom>
          <a:noFill/>
        </p:spPr>
      </p:pic>
      <p:pic>
        <p:nvPicPr>
          <p:cNvPr id="47" name="Picture 8" descr="http://patokallio.name/photo/travel/Cyprus/Paphos/Amphitheatre.JPG"/>
          <p:cNvPicPr>
            <a:picLocks noChangeAspect="1" noChangeArrowheads="1"/>
          </p:cNvPicPr>
          <p:nvPr/>
        </p:nvPicPr>
        <p:blipFill>
          <a:blip r:embed="rId5" cstate="screen">
            <a:lum bright="70000" contrast="-70000"/>
          </a:blip>
          <a:srcRect/>
          <a:stretch>
            <a:fillRect/>
          </a:stretch>
        </p:blipFill>
        <p:spPr bwMode="auto">
          <a:xfrm>
            <a:off x="5919460" y="881390"/>
            <a:ext cx="3149600" cy="2286000"/>
          </a:xfrm>
          <a:prstGeom prst="rect">
            <a:avLst/>
          </a:prstGeom>
          <a:noFill/>
        </p:spPr>
      </p:pic>
      <p:pic>
        <p:nvPicPr>
          <p:cNvPr id="6" name="Picture 10" descr="http://usclancaster.sc.edu/rental/Stevens/StevensStraight.jpg"/>
          <p:cNvPicPr>
            <a:picLocks noChangeAspect="1" noChangeArrowheads="1"/>
          </p:cNvPicPr>
          <p:nvPr/>
        </p:nvPicPr>
        <p:blipFill>
          <a:blip r:embed="rId6" cstate="screen"/>
          <a:srcRect/>
          <a:stretch>
            <a:fillRect/>
          </a:stretch>
        </p:blipFill>
        <p:spPr bwMode="auto">
          <a:xfrm>
            <a:off x="5791200" y="4440545"/>
            <a:ext cx="3268493" cy="2229795"/>
          </a:xfrm>
          <a:prstGeom prst="rect">
            <a:avLst/>
          </a:prstGeom>
          <a:noFill/>
        </p:spPr>
      </p:pic>
      <p:pic>
        <p:nvPicPr>
          <p:cNvPr id="44" name="Picture 10" descr="http://usclancaster.sc.edu/rental/Stevens/StevensStraight.jpg"/>
          <p:cNvPicPr>
            <a:picLocks noChangeAspect="1" noChangeArrowheads="1"/>
          </p:cNvPicPr>
          <p:nvPr/>
        </p:nvPicPr>
        <p:blipFill>
          <a:blip r:embed="rId6" cstate="screen">
            <a:lum bright="70000" contrast="-70000"/>
          </a:blip>
          <a:srcRect/>
          <a:stretch>
            <a:fillRect/>
          </a:stretch>
        </p:blipFill>
        <p:spPr bwMode="auto">
          <a:xfrm>
            <a:off x="5791200" y="4440545"/>
            <a:ext cx="3268493" cy="2229795"/>
          </a:xfrm>
          <a:prstGeom prst="rect">
            <a:avLst/>
          </a:prstGeom>
          <a:noFill/>
        </p:spPr>
      </p:pic>
      <p:pic>
        <p:nvPicPr>
          <p:cNvPr id="46" name="Picture 6" descr="http://www.antiquediningroomfurnitureblog.com/wp-content/uploads/2010/10/hiro-dining-room-set-inx.jpg"/>
          <p:cNvPicPr>
            <a:picLocks noChangeAspect="1" noChangeArrowheads="1"/>
          </p:cNvPicPr>
          <p:nvPr/>
        </p:nvPicPr>
        <p:blipFill>
          <a:blip r:embed="rId4" cstate="screen">
            <a:lum bright="70000" contrast="-70000"/>
          </a:blip>
          <a:srcRect/>
          <a:stretch>
            <a:fillRect/>
          </a:stretch>
        </p:blipFill>
        <p:spPr bwMode="auto">
          <a:xfrm>
            <a:off x="76200" y="791092"/>
            <a:ext cx="3200400" cy="2376298"/>
          </a:xfrm>
          <a:prstGeom prst="rect">
            <a:avLst/>
          </a:prstGeom>
          <a:noFill/>
        </p:spPr>
      </p:pic>
      <p:pic>
        <p:nvPicPr>
          <p:cNvPr id="54" name="Picture 4" descr="http://www.polarcruises.com/photos/ships/cleliaii/sh_cle_Restraunt.png"/>
          <p:cNvPicPr>
            <a:picLocks noChangeAspect="1" noChangeArrowheads="1"/>
          </p:cNvPicPr>
          <p:nvPr/>
        </p:nvPicPr>
        <p:blipFill>
          <a:blip r:embed="rId3" cstate="screen">
            <a:lum bright="70000" contrast="-70000"/>
          </a:blip>
          <a:srcRect/>
          <a:stretch>
            <a:fillRect/>
          </a:stretch>
        </p:blipFill>
        <p:spPr bwMode="auto">
          <a:xfrm>
            <a:off x="76200" y="4437391"/>
            <a:ext cx="3352799" cy="2235199"/>
          </a:xfrm>
          <a:prstGeom prst="rect">
            <a:avLst/>
          </a:prstGeom>
          <a:noFill/>
        </p:spPr>
      </p:pic>
      <p:sp>
        <p:nvSpPr>
          <p:cNvPr id="58" name="TextBox 57"/>
          <p:cNvSpPr txBox="1"/>
          <p:nvPr/>
        </p:nvSpPr>
        <p:spPr>
          <a:xfrm>
            <a:off x="2880144" y="6629400"/>
            <a:ext cx="3313728" cy="261610"/>
          </a:xfrm>
          <a:prstGeom prst="rect">
            <a:avLst/>
          </a:prstGeom>
          <a:noFill/>
        </p:spPr>
        <p:txBody>
          <a:bodyPr wrap="none" rtlCol="0">
            <a:spAutoFit/>
          </a:bodyPr>
          <a:lstStyle/>
          <a:p>
            <a:pPr algn="ctr"/>
            <a:r>
              <a:rPr lang="en-US" sz="1100" dirty="0" smtClean="0"/>
              <a:t>[</a:t>
            </a:r>
            <a:r>
              <a:rPr lang="en-US" sz="1100" dirty="0" err="1" smtClean="0"/>
              <a:t>Farhadi</a:t>
            </a:r>
            <a:r>
              <a:rPr lang="en-US" sz="1100" dirty="0" smtClean="0"/>
              <a:t> et al., CVPR 2009] [</a:t>
            </a:r>
            <a:r>
              <a:rPr lang="en-US" sz="1100" dirty="0" err="1" smtClean="0"/>
              <a:t>Lampert</a:t>
            </a:r>
            <a:r>
              <a:rPr lang="en-US" sz="1100" dirty="0" smtClean="0"/>
              <a:t> et al., CVPR 2009]</a:t>
            </a:r>
            <a:endParaRPr lang="en-US" sz="1100" dirty="0"/>
          </a:p>
        </p:txBody>
      </p:sp>
      <p:sp>
        <p:nvSpPr>
          <p:cNvPr id="10" name="Footer Placeholder 9"/>
          <p:cNvSpPr>
            <a:spLocks noGrp="1"/>
          </p:cNvSpPr>
          <p:nvPr>
            <p:ph type="ftr" sz="quarter" idx="11"/>
          </p:nvPr>
        </p:nvSpPr>
        <p:spPr>
          <a:xfrm>
            <a:off x="6703948" y="6564709"/>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912097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30"/>
                                        </p:tgtEl>
                                      </p:cBhvr>
                                    </p:animEffect>
                                    <p:set>
                                      <p:cBhvr>
                                        <p:cTn id="12" dur="1" fill="hold">
                                          <p:stCondLst>
                                            <p:cond delay="249"/>
                                          </p:stCondLst>
                                        </p:cTn>
                                        <p:tgtEl>
                                          <p:spTgt spid="3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32"/>
                                        </p:tgtEl>
                                      </p:cBhvr>
                                    </p:animEffect>
                                    <p:set>
                                      <p:cBhvr>
                                        <p:cTn id="15" dur="1" fill="hold">
                                          <p:stCondLst>
                                            <p:cond delay="249"/>
                                          </p:stCondLst>
                                        </p:cTn>
                                        <p:tgtEl>
                                          <p:spTgt spid="3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31"/>
                                        </p:tgtEl>
                                      </p:cBhvr>
                                    </p:animEffect>
                                    <p:set>
                                      <p:cBhvr>
                                        <p:cTn id="18" dur="1" fill="hold">
                                          <p:stCondLst>
                                            <p:cond delay="249"/>
                                          </p:stCondLst>
                                        </p:cTn>
                                        <p:tgtEl>
                                          <p:spTgt spid="3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50"/>
                                        <p:tgtEl>
                                          <p:spTgt spid="37"/>
                                        </p:tgtEl>
                                      </p:cBhvr>
                                    </p:animEffect>
                                    <p:set>
                                      <p:cBhvr>
                                        <p:cTn id="21" dur="1" fill="hold">
                                          <p:stCondLst>
                                            <p:cond delay="249"/>
                                          </p:stCondLst>
                                        </p:cTn>
                                        <p:tgtEl>
                                          <p:spTgt spid="3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50"/>
                                        <p:tgtEl>
                                          <p:spTgt spid="35"/>
                                        </p:tgtEl>
                                      </p:cBhvr>
                                    </p:animEffect>
                                    <p:set>
                                      <p:cBhvr>
                                        <p:cTn id="24" dur="1" fill="hold">
                                          <p:stCondLst>
                                            <p:cond delay="249"/>
                                          </p:stCondLst>
                                        </p:cTn>
                                        <p:tgtEl>
                                          <p:spTgt spid="3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50"/>
                                        <p:tgtEl>
                                          <p:spTgt spid="34"/>
                                        </p:tgtEl>
                                      </p:cBhvr>
                                    </p:animEffect>
                                    <p:set>
                                      <p:cBhvr>
                                        <p:cTn id="27" dur="1" fill="hold">
                                          <p:stCondLst>
                                            <p:cond delay="249"/>
                                          </p:stCondLst>
                                        </p:cTn>
                                        <p:tgtEl>
                                          <p:spTgt spid="3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50"/>
                                        <p:tgtEl>
                                          <p:spTgt spid="38"/>
                                        </p:tgtEl>
                                      </p:cBhvr>
                                    </p:animEffect>
                                    <p:set>
                                      <p:cBhvr>
                                        <p:cTn id="30" dur="1" fill="hold">
                                          <p:stCondLst>
                                            <p:cond delay="249"/>
                                          </p:stCondLst>
                                        </p:cTn>
                                        <p:tgtEl>
                                          <p:spTgt spid="3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50"/>
                                        <p:tgtEl>
                                          <p:spTgt spid="40"/>
                                        </p:tgtEl>
                                      </p:cBhvr>
                                    </p:animEffect>
                                    <p:set>
                                      <p:cBhvr>
                                        <p:cTn id="33" dur="1" fill="hold">
                                          <p:stCondLst>
                                            <p:cond delay="249"/>
                                          </p:stCondLst>
                                        </p:cTn>
                                        <p:tgtEl>
                                          <p:spTgt spid="4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50"/>
                                        <p:tgtEl>
                                          <p:spTgt spid="41"/>
                                        </p:tgtEl>
                                      </p:cBhvr>
                                    </p:animEffect>
                                    <p:set>
                                      <p:cBhvr>
                                        <p:cTn id="36" dur="1" fill="hold">
                                          <p:stCondLst>
                                            <p:cond delay="249"/>
                                          </p:stCondLst>
                                        </p:cTn>
                                        <p:tgtEl>
                                          <p:spTgt spid="4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50"/>
                                        <p:tgtEl>
                                          <p:spTgt spid="46"/>
                                        </p:tgtEl>
                                      </p:cBhvr>
                                    </p:animEffect>
                                    <p:set>
                                      <p:cBhvr>
                                        <p:cTn id="39" dur="1" fill="hold">
                                          <p:stCondLst>
                                            <p:cond delay="249"/>
                                          </p:stCondLst>
                                        </p:cTn>
                                        <p:tgtEl>
                                          <p:spTgt spid="4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50"/>
                                        <p:tgtEl>
                                          <p:spTgt spid="54"/>
                                        </p:tgtEl>
                                      </p:cBhvr>
                                    </p:animEffect>
                                    <p:set>
                                      <p:cBhvr>
                                        <p:cTn id="42" dur="1" fill="hold">
                                          <p:stCondLst>
                                            <p:cond delay="249"/>
                                          </p:stCondLst>
                                        </p:cTn>
                                        <p:tgtEl>
                                          <p:spTgt spid="5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50"/>
                                        <p:tgtEl>
                                          <p:spTgt spid="55"/>
                                        </p:tgtEl>
                                      </p:cBhvr>
                                    </p:animEffect>
                                    <p:set>
                                      <p:cBhvr>
                                        <p:cTn id="45" dur="1" fill="hold">
                                          <p:stCondLst>
                                            <p:cond delay="249"/>
                                          </p:stCondLst>
                                        </p:cTn>
                                        <p:tgtEl>
                                          <p:spTgt spid="5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50"/>
                                        <p:tgtEl>
                                          <p:spTgt spid="56"/>
                                        </p:tgtEl>
                                      </p:cBhvr>
                                    </p:animEffect>
                                    <p:set>
                                      <p:cBhvr>
                                        <p:cTn id="48" dur="1" fill="hold">
                                          <p:stCondLst>
                                            <p:cond delay="249"/>
                                          </p:stCondLst>
                                        </p:cTn>
                                        <p:tgtEl>
                                          <p:spTgt spid="5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50"/>
                                        <p:tgtEl>
                                          <p:spTgt spid="30"/>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25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5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5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250"/>
                                        <p:tgtEl>
                                          <p:spTgt spid="38"/>
                                        </p:tgtEl>
                                      </p:cBhvr>
                                    </p:animEffect>
                                  </p:childTnLst>
                                </p:cTn>
                              </p:par>
                              <p:par>
                                <p:cTn id="69" presetID="10"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250"/>
                                        <p:tgtEl>
                                          <p:spTgt spid="40"/>
                                        </p:tgtEl>
                                      </p:cBhvr>
                                    </p:animEffect>
                                  </p:childTnLst>
                                </p:cTn>
                              </p:par>
                              <p:par>
                                <p:cTn id="72" presetID="10"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250"/>
                                        <p:tgtEl>
                                          <p:spTgt spid="41"/>
                                        </p:tgtEl>
                                      </p:cBhvr>
                                    </p:animEffect>
                                  </p:childTnLst>
                                </p:cTn>
                              </p:par>
                              <p:par>
                                <p:cTn id="75" presetID="10" presetClass="exit" presetSubtype="0" fill="hold" nodeType="withEffect">
                                  <p:stCondLst>
                                    <p:cond delay="0"/>
                                  </p:stCondLst>
                                  <p:childTnLst>
                                    <p:animEffect transition="out" filter="fade">
                                      <p:cBhvr>
                                        <p:cTn id="76" dur="250"/>
                                        <p:tgtEl>
                                          <p:spTgt spid="48"/>
                                        </p:tgtEl>
                                      </p:cBhvr>
                                    </p:animEffect>
                                    <p:set>
                                      <p:cBhvr>
                                        <p:cTn id="77" dur="1" fill="hold">
                                          <p:stCondLst>
                                            <p:cond delay="249"/>
                                          </p:stCondLst>
                                        </p:cTn>
                                        <p:tgtEl>
                                          <p:spTgt spid="4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250"/>
                                        <p:tgtEl>
                                          <p:spTgt spid="51"/>
                                        </p:tgtEl>
                                      </p:cBhvr>
                                    </p:animEffect>
                                    <p:set>
                                      <p:cBhvr>
                                        <p:cTn id="80" dur="1" fill="hold">
                                          <p:stCondLst>
                                            <p:cond delay="249"/>
                                          </p:stCondLst>
                                        </p:cTn>
                                        <p:tgtEl>
                                          <p:spTgt spid="5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250"/>
                                        <p:tgtEl>
                                          <p:spTgt spid="50"/>
                                        </p:tgtEl>
                                      </p:cBhvr>
                                    </p:animEffect>
                                    <p:set>
                                      <p:cBhvr>
                                        <p:cTn id="83" dur="1" fill="hold">
                                          <p:stCondLst>
                                            <p:cond delay="249"/>
                                          </p:stCondLst>
                                        </p:cTn>
                                        <p:tgtEl>
                                          <p:spTgt spid="50"/>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50"/>
                                        <p:tgtEl>
                                          <p:spTgt spid="33"/>
                                        </p:tgtEl>
                                      </p:cBhvr>
                                    </p:animEffect>
                                    <p:set>
                                      <p:cBhvr>
                                        <p:cTn id="86" dur="1" fill="hold">
                                          <p:stCondLst>
                                            <p:cond delay="249"/>
                                          </p:stCondLst>
                                        </p:cTn>
                                        <p:tgtEl>
                                          <p:spTgt spid="3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250"/>
                                        <p:tgtEl>
                                          <p:spTgt spid="49"/>
                                        </p:tgtEl>
                                      </p:cBhvr>
                                    </p:animEffect>
                                    <p:set>
                                      <p:cBhvr>
                                        <p:cTn id="89" dur="1" fill="hold">
                                          <p:stCondLst>
                                            <p:cond delay="249"/>
                                          </p:stCondLst>
                                        </p:cTn>
                                        <p:tgtEl>
                                          <p:spTgt spid="49"/>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250"/>
                                        <p:tgtEl>
                                          <p:spTgt spid="46"/>
                                        </p:tgtEl>
                                      </p:cBhvr>
                                    </p:animEffect>
                                  </p:childTnLst>
                                </p:cTn>
                              </p:par>
                              <p:par>
                                <p:cTn id="93" presetID="10" presetClass="entr" presetSubtype="0"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250"/>
                                        <p:tgtEl>
                                          <p:spTgt spid="5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250"/>
                                        <p:tgtEl>
                                          <p:spTgt spid="55"/>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250"/>
                                        <p:tgtEl>
                                          <p:spTgt spid="56"/>
                                        </p:tgtEl>
                                      </p:cBhvr>
                                    </p:animEffect>
                                  </p:childTnLst>
                                </p:cTn>
                              </p:par>
                              <p:par>
                                <p:cTn id="102" presetID="10" presetClass="exit" presetSubtype="0" fill="hold" nodeType="withEffect">
                                  <p:stCondLst>
                                    <p:cond delay="0"/>
                                  </p:stCondLst>
                                  <p:childTnLst>
                                    <p:animEffect transition="out" filter="fade">
                                      <p:cBhvr>
                                        <p:cTn id="103" dur="250"/>
                                        <p:tgtEl>
                                          <p:spTgt spid="44"/>
                                        </p:tgtEl>
                                      </p:cBhvr>
                                    </p:animEffect>
                                    <p:set>
                                      <p:cBhvr>
                                        <p:cTn id="104" dur="1" fill="hold">
                                          <p:stCondLst>
                                            <p:cond delay="249"/>
                                          </p:stCondLst>
                                        </p:cTn>
                                        <p:tgtEl>
                                          <p:spTgt spid="4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250"/>
                                        <p:tgtEl>
                                          <p:spTgt spid="53"/>
                                        </p:tgtEl>
                                      </p:cBhvr>
                                    </p:animEffect>
                                    <p:set>
                                      <p:cBhvr>
                                        <p:cTn id="107" dur="1" fill="hold">
                                          <p:stCondLst>
                                            <p:cond delay="249"/>
                                          </p:stCondLst>
                                        </p:cTn>
                                        <p:tgtEl>
                                          <p:spTgt spid="5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50"/>
                                        <p:tgtEl>
                                          <p:spTgt spid="47"/>
                                        </p:tgtEl>
                                      </p:cBhvr>
                                    </p:animEffect>
                                    <p:set>
                                      <p:cBhvr>
                                        <p:cTn id="110" dur="1" fill="hold">
                                          <p:stCondLst>
                                            <p:cond delay="249"/>
                                          </p:stCondLst>
                                        </p:cTn>
                                        <p:tgtEl>
                                          <p:spTgt spid="47"/>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250"/>
                                        <p:tgtEl>
                                          <p:spTgt spid="52"/>
                                        </p:tgtEl>
                                      </p:cBhvr>
                                    </p:animEffect>
                                    <p:set>
                                      <p:cBhvr>
                                        <p:cTn id="113" dur="1" fill="hold">
                                          <p:stCondLst>
                                            <p:cond delay="24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2" grpId="0" animBg="1"/>
      <p:bldP spid="56" grpId="0" animBg="1"/>
      <p:bldP spid="56" grpId="1" animBg="1"/>
      <p:bldP spid="55" grpId="0" animBg="1"/>
      <p:bldP spid="55" grpId="1" animBg="1"/>
      <p:bldP spid="30" grpId="0" animBg="1"/>
      <p:bldP spid="30" grpId="1" animBg="1"/>
      <p:bldP spid="31" grpId="0" animBg="1"/>
      <p:bldP spid="32" grpId="0" animBg="1"/>
      <p:bldP spid="32" grpId="1" animBg="1"/>
      <p:bldP spid="33" grpId="0" animBg="1"/>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a:off x="4255144" y="1150640"/>
            <a:ext cx="345930" cy="555496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362113" y="1020501"/>
            <a:ext cx="2759602" cy="523220"/>
          </a:xfrm>
          <a:prstGeom prst="rect">
            <a:avLst/>
          </a:prstGeom>
          <a:solidFill>
            <a:schemeClr val="bg1"/>
          </a:solidFill>
          <a:ln w="38100">
            <a:solidFill>
              <a:schemeClr val="accent6"/>
            </a:solidFill>
          </a:ln>
        </p:spPr>
        <p:txBody>
          <a:bodyPr wrap="none" rtlCol="0">
            <a:spAutoFit/>
          </a:bodyPr>
          <a:lstStyle/>
          <a:p>
            <a:r>
              <a:rPr lang="en-US" sz="2800" b="1" dirty="0" smtClean="0"/>
              <a:t>Tables and Chairs</a:t>
            </a:r>
            <a:endParaRPr lang="en-US" sz="2800" b="1" dirty="0"/>
          </a:p>
        </p:txBody>
      </p:sp>
      <p:grpSp>
        <p:nvGrpSpPr>
          <p:cNvPr id="17" name="Group 16"/>
          <p:cNvGrpSpPr/>
          <p:nvPr/>
        </p:nvGrpSpPr>
        <p:grpSpPr>
          <a:xfrm>
            <a:off x="2057400" y="2373401"/>
            <a:ext cx="2197743" cy="1297334"/>
            <a:chOff x="900525" y="2512666"/>
            <a:chExt cx="1958165" cy="1297334"/>
          </a:xfrm>
        </p:grpSpPr>
        <p:pic>
          <p:nvPicPr>
            <p:cNvPr id="9" name="Picture 6" descr="http://www.antiquediningroomfurnitureblog.com/wp-content/uploads/2010/10/hiro-dining-room-set-inx.jpg"/>
            <p:cNvPicPr>
              <a:picLocks noChangeAspect="1" noChangeArrowheads="1"/>
            </p:cNvPicPr>
            <p:nvPr/>
          </p:nvPicPr>
          <p:blipFill>
            <a:blip r:embed="rId3" cstate="screen">
              <a:duotone>
                <a:schemeClr val="bg2">
                  <a:shade val="45000"/>
                  <a:satMod val="135000"/>
                </a:schemeClr>
                <a:prstClr val="white"/>
              </a:duotone>
              <a:extLst/>
            </a:blip>
            <a:srcRect/>
            <a:stretch>
              <a:fillRect/>
            </a:stretch>
          </p:blipFill>
          <p:spPr bwMode="auto">
            <a:xfrm>
              <a:off x="995949" y="2512666"/>
              <a:ext cx="1747251" cy="1297334"/>
            </a:xfrm>
            <a:prstGeom prst="rect">
              <a:avLst/>
            </a:prstGeom>
            <a:solidFill>
              <a:schemeClr val="bg1">
                <a:alpha val="27000"/>
              </a:schemeClr>
            </a:solidFill>
          </p:spPr>
        </p:pic>
        <p:sp>
          <p:nvSpPr>
            <p:cNvPr id="12" name="TextBox 11"/>
            <p:cNvSpPr txBox="1"/>
            <p:nvPr/>
          </p:nvSpPr>
          <p:spPr>
            <a:xfrm>
              <a:off x="900525" y="2636838"/>
              <a:ext cx="1958165" cy="954107"/>
            </a:xfrm>
            <a:prstGeom prst="rect">
              <a:avLst/>
            </a:prstGeom>
            <a:noFill/>
          </p:spPr>
          <p:txBody>
            <a:bodyPr wrap="none" rtlCol="0">
              <a:spAutoFit/>
            </a:bodyPr>
            <a:lstStyle/>
            <a:p>
              <a:pPr algn="ctr"/>
              <a:r>
                <a:rPr lang="en-US" sz="2800" b="1" dirty="0" smtClean="0"/>
                <a:t>Conference </a:t>
              </a:r>
            </a:p>
            <a:p>
              <a:pPr algn="ctr"/>
              <a:r>
                <a:rPr lang="en-US" sz="2800" b="1" dirty="0" smtClean="0"/>
                <a:t>Room</a:t>
              </a:r>
              <a:endParaRPr lang="en-US" sz="2800" b="1" dirty="0"/>
            </a:p>
          </p:txBody>
        </p:sp>
      </p:grpSp>
      <p:grpSp>
        <p:nvGrpSpPr>
          <p:cNvPr id="16" name="Group 15"/>
          <p:cNvGrpSpPr/>
          <p:nvPr/>
        </p:nvGrpSpPr>
        <p:grpSpPr>
          <a:xfrm>
            <a:off x="2211109" y="4538928"/>
            <a:ext cx="1900265" cy="1266843"/>
            <a:chOff x="614335" y="4549757"/>
            <a:chExt cx="1900265" cy="1266843"/>
          </a:xfrm>
        </p:grpSpPr>
        <p:pic>
          <p:nvPicPr>
            <p:cNvPr id="8" name="Picture 4" descr="http://www.polarcruises.com/photos/ships/cleliaii/sh_cle_Restraunt.png"/>
            <p:cNvPicPr>
              <a:picLocks noChangeAspect="1" noChangeArrowheads="1"/>
            </p:cNvPicPr>
            <p:nvPr/>
          </p:nvPicPr>
          <p:blipFill>
            <a:blip r:embed="rId4" cstate="screen">
              <a:duotone>
                <a:schemeClr val="bg2">
                  <a:shade val="45000"/>
                  <a:satMod val="135000"/>
                </a:schemeClr>
                <a:prstClr val="white"/>
              </a:duotone>
              <a:extLst/>
            </a:blip>
            <a:srcRect/>
            <a:stretch>
              <a:fillRect/>
            </a:stretch>
          </p:blipFill>
          <p:spPr bwMode="auto">
            <a:xfrm>
              <a:off x="614335" y="4549757"/>
              <a:ext cx="1900265" cy="1266843"/>
            </a:xfrm>
            <a:prstGeom prst="rect">
              <a:avLst/>
            </a:prstGeom>
            <a:solidFill>
              <a:schemeClr val="bg1">
                <a:alpha val="27000"/>
              </a:schemeClr>
            </a:solidFill>
          </p:spPr>
        </p:pic>
        <p:sp>
          <p:nvSpPr>
            <p:cNvPr id="13" name="TextBox 12"/>
            <p:cNvSpPr txBox="1"/>
            <p:nvPr/>
          </p:nvSpPr>
          <p:spPr>
            <a:xfrm>
              <a:off x="841769" y="4706124"/>
              <a:ext cx="1445396" cy="954107"/>
            </a:xfrm>
            <a:prstGeom prst="rect">
              <a:avLst/>
            </a:prstGeom>
            <a:noFill/>
          </p:spPr>
          <p:txBody>
            <a:bodyPr wrap="none" rtlCol="0">
              <a:spAutoFit/>
            </a:bodyPr>
            <a:lstStyle/>
            <a:p>
              <a:pPr algn="ctr"/>
              <a:r>
                <a:rPr lang="en-US" sz="2800" b="1" dirty="0" smtClean="0"/>
                <a:t>Banquet</a:t>
              </a:r>
            </a:p>
            <a:p>
              <a:pPr algn="ctr"/>
              <a:r>
                <a:rPr lang="en-US" sz="2800" b="1" dirty="0" smtClean="0"/>
                <a:t>Hall</a:t>
              </a:r>
              <a:endParaRPr lang="en-US" sz="2800" b="1" dirty="0"/>
            </a:p>
          </p:txBody>
        </p:sp>
      </p:grpSp>
      <p:grpSp>
        <p:nvGrpSpPr>
          <p:cNvPr id="19" name="Group 18"/>
          <p:cNvGrpSpPr/>
          <p:nvPr/>
        </p:nvGrpSpPr>
        <p:grpSpPr>
          <a:xfrm>
            <a:off x="5280104" y="4526681"/>
            <a:ext cx="2248510" cy="1279090"/>
            <a:chOff x="6339415" y="4876800"/>
            <a:chExt cx="1918635" cy="1279090"/>
          </a:xfrm>
        </p:grpSpPr>
        <p:pic>
          <p:nvPicPr>
            <p:cNvPr id="11" name="Picture 10" descr="http://usclancaster.sc.edu/rental/Stevens/StevensStraight.jpg"/>
            <p:cNvPicPr>
              <a:picLocks noChangeAspect="1" noChangeArrowheads="1"/>
            </p:cNvPicPr>
            <p:nvPr/>
          </p:nvPicPr>
          <p:blipFill>
            <a:blip r:embed="rId5" cstate="screen">
              <a:duotone>
                <a:schemeClr val="bg2">
                  <a:shade val="45000"/>
                  <a:satMod val="135000"/>
                </a:schemeClr>
                <a:prstClr val="white"/>
              </a:duotone>
              <a:extLst/>
            </a:blip>
            <a:srcRect/>
            <a:stretch>
              <a:fillRect/>
            </a:stretch>
          </p:blipFill>
          <p:spPr bwMode="auto">
            <a:xfrm>
              <a:off x="6339415" y="4876800"/>
              <a:ext cx="1918635" cy="1279090"/>
            </a:xfrm>
            <a:prstGeom prst="rect">
              <a:avLst/>
            </a:prstGeom>
            <a:solidFill>
              <a:schemeClr val="bg1">
                <a:alpha val="27000"/>
              </a:schemeClr>
            </a:solidFill>
          </p:spPr>
        </p:pic>
        <p:sp>
          <p:nvSpPr>
            <p:cNvPr id="14" name="TextBox 13"/>
            <p:cNvSpPr txBox="1"/>
            <p:nvPr/>
          </p:nvSpPr>
          <p:spPr>
            <a:xfrm>
              <a:off x="6339415" y="5187598"/>
              <a:ext cx="1889941" cy="523220"/>
            </a:xfrm>
            <a:prstGeom prst="rect">
              <a:avLst/>
            </a:prstGeom>
            <a:noFill/>
          </p:spPr>
          <p:txBody>
            <a:bodyPr wrap="none" rtlCol="0">
              <a:spAutoFit/>
            </a:bodyPr>
            <a:lstStyle/>
            <a:p>
              <a:pPr algn="ctr"/>
              <a:r>
                <a:rPr lang="en-US" sz="2800" b="1" dirty="0" smtClean="0"/>
                <a:t>Auditorium</a:t>
              </a:r>
              <a:endParaRPr lang="en-US" sz="2800" b="1" dirty="0"/>
            </a:p>
          </p:txBody>
        </p:sp>
      </p:grpSp>
      <p:grpSp>
        <p:nvGrpSpPr>
          <p:cNvPr id="18" name="Group 17"/>
          <p:cNvGrpSpPr/>
          <p:nvPr/>
        </p:nvGrpSpPr>
        <p:grpSpPr>
          <a:xfrm>
            <a:off x="5257800" y="2363535"/>
            <a:ext cx="2270814" cy="1370265"/>
            <a:chOff x="6231994" y="2512666"/>
            <a:chExt cx="2270814" cy="1370265"/>
          </a:xfrm>
        </p:grpSpPr>
        <p:pic>
          <p:nvPicPr>
            <p:cNvPr id="10" name="Picture 8" descr="http://patokallio.name/photo/travel/Cyprus/Paphos/Amphitheatre.JPG"/>
            <p:cNvPicPr>
              <a:picLocks noChangeAspect="1" noChangeArrowheads="1"/>
            </p:cNvPicPr>
            <p:nvPr/>
          </p:nvPicPr>
          <p:blipFill>
            <a:blip r:embed="rId6" cstate="screen">
              <a:duotone>
                <a:schemeClr val="bg2">
                  <a:shade val="45000"/>
                  <a:satMod val="135000"/>
                </a:schemeClr>
                <a:prstClr val="white"/>
              </a:duotone>
              <a:extLst/>
            </a:blip>
            <a:srcRect/>
            <a:stretch>
              <a:fillRect/>
            </a:stretch>
          </p:blipFill>
          <p:spPr bwMode="auto">
            <a:xfrm>
              <a:off x="6254298" y="2512666"/>
              <a:ext cx="2226206" cy="1370265"/>
            </a:xfrm>
            <a:prstGeom prst="rect">
              <a:avLst/>
            </a:prstGeom>
            <a:solidFill>
              <a:schemeClr val="bg1">
                <a:alpha val="27000"/>
              </a:schemeClr>
            </a:solidFill>
          </p:spPr>
        </p:pic>
        <p:sp>
          <p:nvSpPr>
            <p:cNvPr id="15" name="TextBox 14"/>
            <p:cNvSpPr txBox="1"/>
            <p:nvPr/>
          </p:nvSpPr>
          <p:spPr>
            <a:xfrm>
              <a:off x="6231994" y="2905780"/>
              <a:ext cx="2270814" cy="523220"/>
            </a:xfrm>
            <a:prstGeom prst="rect">
              <a:avLst/>
            </a:prstGeom>
            <a:noFill/>
          </p:spPr>
          <p:txBody>
            <a:bodyPr wrap="none" rtlCol="0">
              <a:spAutoFit/>
            </a:bodyPr>
            <a:lstStyle/>
            <a:p>
              <a:pPr algn="ctr"/>
              <a:r>
                <a:rPr lang="en-US" sz="2800" b="1" dirty="0" smtClean="0"/>
                <a:t>Amphitheatre</a:t>
              </a:r>
              <a:endParaRPr lang="en-US" sz="2800" b="1" dirty="0"/>
            </a:p>
          </p:txBody>
        </p:sp>
      </p:grpSp>
      <p:sp>
        <p:nvSpPr>
          <p:cNvPr id="21" name="Oval 20"/>
          <p:cNvSpPr/>
          <p:nvPr/>
        </p:nvSpPr>
        <p:spPr>
          <a:xfrm>
            <a:off x="609600" y="1524000"/>
            <a:ext cx="7959696" cy="495806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375746" y="3985194"/>
            <a:ext cx="1178528" cy="523220"/>
          </a:xfrm>
          <a:prstGeom prst="rect">
            <a:avLst/>
          </a:prstGeom>
          <a:solidFill>
            <a:schemeClr val="bg1"/>
          </a:solidFill>
          <a:ln w="38100">
            <a:solidFill>
              <a:schemeClr val="accent2"/>
            </a:solidFill>
          </a:ln>
        </p:spPr>
        <p:txBody>
          <a:bodyPr wrap="none" rtlCol="0">
            <a:spAutoFit/>
          </a:bodyPr>
          <a:lstStyle/>
          <a:p>
            <a:r>
              <a:rPr lang="en-US" sz="2800" b="1" dirty="0" smtClean="0"/>
              <a:t>Indoor</a:t>
            </a:r>
            <a:endParaRPr lang="en-US" sz="2800" b="1" dirty="0"/>
          </a:p>
        </p:txBody>
      </p:sp>
      <p:sp>
        <p:nvSpPr>
          <p:cNvPr id="7" name="TextBox 6"/>
          <p:cNvSpPr txBox="1"/>
          <p:nvPr/>
        </p:nvSpPr>
        <p:spPr>
          <a:xfrm>
            <a:off x="5181600" y="1676430"/>
            <a:ext cx="3523529" cy="523220"/>
          </a:xfrm>
          <a:prstGeom prst="rect">
            <a:avLst/>
          </a:prstGeom>
          <a:solidFill>
            <a:schemeClr val="bg1"/>
          </a:solidFill>
          <a:ln w="38100">
            <a:solidFill>
              <a:schemeClr val="accent4"/>
            </a:solidFill>
          </a:ln>
        </p:spPr>
        <p:txBody>
          <a:bodyPr wrap="none" rtlCol="0">
            <a:spAutoFit/>
          </a:bodyPr>
          <a:lstStyle/>
          <a:p>
            <a:r>
              <a:rPr lang="en-US" sz="2800" b="1" dirty="0" smtClean="0"/>
              <a:t>Large Seating Capacity</a:t>
            </a:r>
            <a:endParaRPr lang="en-US" sz="2800" b="1" dirty="0"/>
          </a:p>
        </p:txBody>
      </p:sp>
      <p:sp>
        <p:nvSpPr>
          <p:cNvPr id="44" name="Freeform 43"/>
          <p:cNvSpPr/>
          <p:nvPr/>
        </p:nvSpPr>
        <p:spPr>
          <a:xfrm>
            <a:off x="4612909" y="974431"/>
            <a:ext cx="1940291" cy="5335725"/>
          </a:xfrm>
          <a:custGeom>
            <a:avLst/>
            <a:gdLst>
              <a:gd name="connsiteX0" fmla="*/ 919680 w 2265880"/>
              <a:gd name="connsiteY0" fmla="*/ 0 h 4920388"/>
              <a:gd name="connsiteX1" fmla="*/ 5280 w 2265880"/>
              <a:gd name="connsiteY1" fmla="*/ 2108200 h 4920388"/>
              <a:gd name="connsiteX2" fmla="*/ 627580 w 2265880"/>
              <a:gd name="connsiteY2" fmla="*/ 4686300 h 4920388"/>
              <a:gd name="connsiteX3" fmla="*/ 2265880 w 2265880"/>
              <a:gd name="connsiteY3" fmla="*/ 4800600 h 4920388"/>
              <a:gd name="connsiteX4" fmla="*/ 2265880 w 2265880"/>
              <a:gd name="connsiteY4" fmla="*/ 4800600 h 4920388"/>
              <a:gd name="connsiteX0" fmla="*/ 782613 w 2128813"/>
              <a:gd name="connsiteY0" fmla="*/ 0 h 4946981"/>
              <a:gd name="connsiteX1" fmla="*/ 7913 w 2128813"/>
              <a:gd name="connsiteY1" fmla="*/ 1739900 h 4946981"/>
              <a:gd name="connsiteX2" fmla="*/ 490513 w 2128813"/>
              <a:gd name="connsiteY2" fmla="*/ 4686300 h 4946981"/>
              <a:gd name="connsiteX3" fmla="*/ 2128813 w 2128813"/>
              <a:gd name="connsiteY3" fmla="*/ 4800600 h 4946981"/>
              <a:gd name="connsiteX4" fmla="*/ 2128813 w 2128813"/>
              <a:gd name="connsiteY4" fmla="*/ 4800600 h 4946981"/>
              <a:gd name="connsiteX0" fmla="*/ 389630 w 2129530"/>
              <a:gd name="connsiteY0" fmla="*/ 0 h 4629481"/>
              <a:gd name="connsiteX1" fmla="*/ 8630 w 2129530"/>
              <a:gd name="connsiteY1" fmla="*/ 1422400 h 4629481"/>
              <a:gd name="connsiteX2" fmla="*/ 491230 w 2129530"/>
              <a:gd name="connsiteY2" fmla="*/ 4368800 h 4629481"/>
              <a:gd name="connsiteX3" fmla="*/ 2129530 w 2129530"/>
              <a:gd name="connsiteY3" fmla="*/ 4483100 h 4629481"/>
              <a:gd name="connsiteX4" fmla="*/ 2129530 w 2129530"/>
              <a:gd name="connsiteY4" fmla="*/ 4483100 h 4629481"/>
              <a:gd name="connsiteX0" fmla="*/ 389630 w 2129530"/>
              <a:gd name="connsiteY0" fmla="*/ 0 h 4490709"/>
              <a:gd name="connsiteX1" fmla="*/ 8630 w 2129530"/>
              <a:gd name="connsiteY1" fmla="*/ 1422400 h 4490709"/>
              <a:gd name="connsiteX2" fmla="*/ 491230 w 2129530"/>
              <a:gd name="connsiteY2" fmla="*/ 4152900 h 4490709"/>
              <a:gd name="connsiteX3" fmla="*/ 2129530 w 2129530"/>
              <a:gd name="connsiteY3" fmla="*/ 4483100 h 4490709"/>
              <a:gd name="connsiteX4" fmla="*/ 2129530 w 2129530"/>
              <a:gd name="connsiteY4" fmla="*/ 4483100 h 4490709"/>
              <a:gd name="connsiteX0" fmla="*/ 389630 w 2206305"/>
              <a:gd name="connsiteY0" fmla="*/ 0 h 4622800"/>
              <a:gd name="connsiteX1" fmla="*/ 8630 w 2206305"/>
              <a:gd name="connsiteY1" fmla="*/ 1422400 h 4622800"/>
              <a:gd name="connsiteX2" fmla="*/ 491230 w 2206305"/>
              <a:gd name="connsiteY2" fmla="*/ 4152900 h 4622800"/>
              <a:gd name="connsiteX3" fmla="*/ 2129530 w 2206305"/>
              <a:gd name="connsiteY3" fmla="*/ 4483100 h 4622800"/>
              <a:gd name="connsiteX4" fmla="*/ 1913630 w 2206305"/>
              <a:gd name="connsiteY4" fmla="*/ 4622800 h 4622800"/>
              <a:gd name="connsiteX0" fmla="*/ 389630 w 1931567"/>
              <a:gd name="connsiteY0" fmla="*/ 0 h 4671242"/>
              <a:gd name="connsiteX1" fmla="*/ 8630 w 1931567"/>
              <a:gd name="connsiteY1" fmla="*/ 1422400 h 4671242"/>
              <a:gd name="connsiteX2" fmla="*/ 491230 w 1931567"/>
              <a:gd name="connsiteY2" fmla="*/ 4152900 h 4671242"/>
              <a:gd name="connsiteX3" fmla="*/ 1596130 w 1931567"/>
              <a:gd name="connsiteY3" fmla="*/ 4648200 h 4671242"/>
              <a:gd name="connsiteX4" fmla="*/ 1913630 w 1931567"/>
              <a:gd name="connsiteY4" fmla="*/ 4622800 h 4671242"/>
              <a:gd name="connsiteX0" fmla="*/ 389630 w 1937236"/>
              <a:gd name="connsiteY0" fmla="*/ 0 h 4649925"/>
              <a:gd name="connsiteX1" fmla="*/ 8630 w 1937236"/>
              <a:gd name="connsiteY1" fmla="*/ 1422400 h 4649925"/>
              <a:gd name="connsiteX2" fmla="*/ 491230 w 1937236"/>
              <a:gd name="connsiteY2" fmla="*/ 4152900 h 4649925"/>
              <a:gd name="connsiteX3" fmla="*/ 1596130 w 1937236"/>
              <a:gd name="connsiteY3" fmla="*/ 4648200 h 4649925"/>
              <a:gd name="connsiteX4" fmla="*/ 1913630 w 1937236"/>
              <a:gd name="connsiteY4" fmla="*/ 4622800 h 4649925"/>
              <a:gd name="connsiteX0" fmla="*/ 938785 w 1940291"/>
              <a:gd name="connsiteY0" fmla="*/ 0 h 5335725"/>
              <a:gd name="connsiteX1" fmla="*/ 11685 w 1940291"/>
              <a:gd name="connsiteY1" fmla="*/ 2108200 h 5335725"/>
              <a:gd name="connsiteX2" fmla="*/ 494285 w 1940291"/>
              <a:gd name="connsiteY2" fmla="*/ 4838700 h 5335725"/>
              <a:gd name="connsiteX3" fmla="*/ 1599185 w 1940291"/>
              <a:gd name="connsiteY3" fmla="*/ 5334000 h 5335725"/>
              <a:gd name="connsiteX4" fmla="*/ 1916685 w 1940291"/>
              <a:gd name="connsiteY4" fmla="*/ 5308600 h 533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91" h="5335725">
                <a:moveTo>
                  <a:pt x="938785" y="0"/>
                </a:moveTo>
                <a:cubicBezTo>
                  <a:pt x="505926" y="663575"/>
                  <a:pt x="85768" y="1301750"/>
                  <a:pt x="11685" y="2108200"/>
                </a:cubicBezTo>
                <a:cubicBezTo>
                  <a:pt x="-62398" y="2914650"/>
                  <a:pt x="229702" y="4301067"/>
                  <a:pt x="494285" y="4838700"/>
                </a:cubicBezTo>
                <a:cubicBezTo>
                  <a:pt x="758868" y="5376333"/>
                  <a:pt x="1349819" y="5321707"/>
                  <a:pt x="1599185" y="5334000"/>
                </a:cubicBezTo>
                <a:cubicBezTo>
                  <a:pt x="1899752" y="5348817"/>
                  <a:pt x="1988652" y="5262033"/>
                  <a:pt x="1916685" y="5308600"/>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246087" y="3837116"/>
            <a:ext cx="1822935" cy="523220"/>
          </a:xfrm>
          <a:prstGeom prst="rect">
            <a:avLst/>
          </a:prstGeom>
          <a:solidFill>
            <a:schemeClr val="bg1"/>
          </a:solidFill>
          <a:ln w="38100">
            <a:solidFill>
              <a:schemeClr val="accent1"/>
            </a:solidFill>
          </a:ln>
        </p:spPr>
        <p:txBody>
          <a:bodyPr wrap="none" rtlCol="0">
            <a:spAutoFit/>
          </a:bodyPr>
          <a:lstStyle/>
          <a:p>
            <a:r>
              <a:rPr lang="en-US" sz="2800" b="1" dirty="0" smtClean="0"/>
              <a:t>Man-made</a:t>
            </a:r>
            <a:endParaRPr lang="en-US" sz="2800" b="1" dirty="0"/>
          </a:p>
        </p:txBody>
      </p:sp>
      <p:sp>
        <p:nvSpPr>
          <p:cNvPr id="45" name="Freeform 44"/>
          <p:cNvSpPr/>
          <p:nvPr/>
        </p:nvSpPr>
        <p:spPr>
          <a:xfrm>
            <a:off x="3810000" y="1938040"/>
            <a:ext cx="4954233" cy="3351156"/>
          </a:xfrm>
          <a:custGeom>
            <a:avLst/>
            <a:gdLst>
              <a:gd name="connsiteX0" fmla="*/ 0 w 4954233"/>
              <a:gd name="connsiteY0" fmla="*/ 0 h 3351156"/>
              <a:gd name="connsiteX1" fmla="*/ 660400 w 4954233"/>
              <a:gd name="connsiteY1" fmla="*/ 762000 h 3351156"/>
              <a:gd name="connsiteX2" fmla="*/ 787400 w 4954233"/>
              <a:gd name="connsiteY2" fmla="*/ 25273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4233" h="3351156">
                <a:moveTo>
                  <a:pt x="0" y="0"/>
                </a:moveTo>
                <a:cubicBezTo>
                  <a:pt x="264583" y="170391"/>
                  <a:pt x="491067" y="393700"/>
                  <a:pt x="660400" y="762000"/>
                </a:cubicBezTo>
                <a:cubicBezTo>
                  <a:pt x="829733" y="1130300"/>
                  <a:pt x="685800" y="1888067"/>
                  <a:pt x="1016000" y="2209800"/>
                </a:cubicBezTo>
                <a:cubicBezTo>
                  <a:pt x="1346200" y="2531533"/>
                  <a:pt x="2709333" y="1843617"/>
                  <a:pt x="3327400" y="2006600"/>
                </a:cubicBezTo>
                <a:cubicBezTo>
                  <a:pt x="3945467" y="2169583"/>
                  <a:pt x="4455583" y="2965450"/>
                  <a:pt x="4724400" y="3187700"/>
                </a:cubicBezTo>
                <a:cubicBezTo>
                  <a:pt x="4993217" y="3409950"/>
                  <a:pt x="4908550" y="3316817"/>
                  <a:pt x="4940300" y="3340100"/>
                </a:cubicBezTo>
                <a:cubicBezTo>
                  <a:pt x="4972050" y="3363383"/>
                  <a:pt x="4943475" y="3345391"/>
                  <a:pt x="4914900" y="3327400"/>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5005" y="6553200"/>
            <a:ext cx="2575898" cy="307777"/>
          </a:xfrm>
          <a:prstGeom prst="rect">
            <a:avLst/>
          </a:prstGeom>
          <a:noFill/>
        </p:spPr>
        <p:txBody>
          <a:bodyPr wrap="none" rtlCol="0">
            <a:spAutoFit/>
          </a:bodyPr>
          <a:lstStyle/>
          <a:p>
            <a:r>
              <a:rPr lang="en-US" sz="1400" dirty="0" smtClean="0"/>
              <a:t>[Patterson and Hays, CVPR 2012]</a:t>
            </a:r>
            <a:endParaRPr lang="en-US" sz="1400" dirty="0"/>
          </a:p>
        </p:txBody>
      </p:sp>
      <p:grpSp>
        <p:nvGrpSpPr>
          <p:cNvPr id="25" name="Group 24"/>
          <p:cNvGrpSpPr/>
          <p:nvPr/>
        </p:nvGrpSpPr>
        <p:grpSpPr>
          <a:xfrm>
            <a:off x="609600" y="974431"/>
            <a:ext cx="8459422" cy="5731169"/>
            <a:chOff x="609600" y="974431"/>
            <a:chExt cx="8459422" cy="5731169"/>
          </a:xfrm>
        </p:grpSpPr>
        <p:cxnSp>
          <p:nvCxnSpPr>
            <p:cNvPr id="26" name="Straight Connector 25"/>
            <p:cNvCxnSpPr/>
            <p:nvPr/>
          </p:nvCxnSpPr>
          <p:spPr>
            <a:xfrm>
              <a:off x="4255144" y="1150640"/>
              <a:ext cx="345930" cy="5554960"/>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62113" y="1020501"/>
              <a:ext cx="2759602" cy="523220"/>
            </a:xfrm>
            <a:prstGeom prst="rect">
              <a:avLst/>
            </a:prstGeom>
            <a:solidFill>
              <a:schemeClr val="bg1"/>
            </a:solidFill>
            <a:ln w="38100">
              <a:solidFill>
                <a:schemeClr val="accent6"/>
              </a:solidFill>
            </a:ln>
          </p:spPr>
          <p:txBody>
            <a:bodyPr wrap="none" rtlCol="0">
              <a:spAutoFit/>
            </a:bodyPr>
            <a:lstStyle/>
            <a:p>
              <a:r>
                <a:rPr lang="en-US" sz="2800" b="1" dirty="0" smtClean="0"/>
                <a:t>Tables and Chairs</a:t>
              </a:r>
              <a:endParaRPr lang="en-US" sz="2800" b="1" dirty="0"/>
            </a:p>
          </p:txBody>
        </p:sp>
        <p:grpSp>
          <p:nvGrpSpPr>
            <p:cNvPr id="28" name="Group 27"/>
            <p:cNvGrpSpPr/>
            <p:nvPr/>
          </p:nvGrpSpPr>
          <p:grpSpPr>
            <a:xfrm>
              <a:off x="2057400" y="2373401"/>
              <a:ext cx="2197743" cy="1297334"/>
              <a:chOff x="900525" y="2512666"/>
              <a:chExt cx="1958165" cy="1297334"/>
            </a:xfrm>
          </p:grpSpPr>
          <p:pic>
            <p:nvPicPr>
              <p:cNvPr id="47" name="Picture 6" descr="http://www.antiquediningroomfurnitureblog.com/wp-content/uploads/2010/10/hiro-dining-room-set-inx.jpg"/>
              <p:cNvPicPr>
                <a:picLocks noChangeAspect="1" noChangeArrowheads="1"/>
              </p:cNvPicPr>
              <p:nvPr/>
            </p:nvPicPr>
            <p:blipFill>
              <a:blip r:embed="rId3" cstate="screen">
                <a:duotone>
                  <a:schemeClr val="bg2">
                    <a:shade val="45000"/>
                    <a:satMod val="135000"/>
                  </a:schemeClr>
                  <a:prstClr val="white"/>
                </a:duotone>
                <a:extLst/>
              </a:blip>
              <a:srcRect/>
              <a:stretch>
                <a:fillRect/>
              </a:stretch>
            </p:blipFill>
            <p:spPr bwMode="auto">
              <a:xfrm>
                <a:off x="995949" y="2512666"/>
                <a:ext cx="1747251" cy="1297334"/>
              </a:xfrm>
              <a:prstGeom prst="rect">
                <a:avLst/>
              </a:prstGeom>
              <a:solidFill>
                <a:schemeClr val="bg1">
                  <a:alpha val="27000"/>
                </a:schemeClr>
              </a:solidFill>
            </p:spPr>
          </p:pic>
          <p:sp>
            <p:nvSpPr>
              <p:cNvPr id="48" name="TextBox 47"/>
              <p:cNvSpPr txBox="1"/>
              <p:nvPr/>
            </p:nvSpPr>
            <p:spPr>
              <a:xfrm>
                <a:off x="900525" y="2636838"/>
                <a:ext cx="1958165" cy="954107"/>
              </a:xfrm>
              <a:prstGeom prst="rect">
                <a:avLst/>
              </a:prstGeom>
              <a:noFill/>
            </p:spPr>
            <p:txBody>
              <a:bodyPr wrap="none" rtlCol="0">
                <a:spAutoFit/>
              </a:bodyPr>
              <a:lstStyle/>
              <a:p>
                <a:pPr algn="ctr"/>
                <a:r>
                  <a:rPr lang="en-US" sz="2800" b="1" dirty="0" smtClean="0"/>
                  <a:t>Conference </a:t>
                </a:r>
              </a:p>
              <a:p>
                <a:pPr algn="ctr"/>
                <a:r>
                  <a:rPr lang="en-US" sz="2800" b="1" dirty="0" smtClean="0"/>
                  <a:t>Room</a:t>
                </a:r>
                <a:endParaRPr lang="en-US" sz="2800" b="1" dirty="0"/>
              </a:p>
            </p:txBody>
          </p:sp>
        </p:grpSp>
        <p:grpSp>
          <p:nvGrpSpPr>
            <p:cNvPr id="29" name="Group 28"/>
            <p:cNvGrpSpPr/>
            <p:nvPr/>
          </p:nvGrpSpPr>
          <p:grpSpPr>
            <a:xfrm>
              <a:off x="2211109" y="4538928"/>
              <a:ext cx="1900265" cy="1266843"/>
              <a:chOff x="614335" y="4549757"/>
              <a:chExt cx="1900265" cy="1266843"/>
            </a:xfrm>
          </p:grpSpPr>
          <p:pic>
            <p:nvPicPr>
              <p:cNvPr id="42" name="Picture 4" descr="http://www.polarcruises.com/photos/ships/cleliaii/sh_cle_Restraunt.png"/>
              <p:cNvPicPr>
                <a:picLocks noChangeAspect="1" noChangeArrowheads="1"/>
              </p:cNvPicPr>
              <p:nvPr/>
            </p:nvPicPr>
            <p:blipFill>
              <a:blip r:embed="rId4" cstate="screen">
                <a:duotone>
                  <a:schemeClr val="bg2">
                    <a:shade val="45000"/>
                    <a:satMod val="135000"/>
                  </a:schemeClr>
                  <a:prstClr val="white"/>
                </a:duotone>
                <a:extLst/>
              </a:blip>
              <a:srcRect/>
              <a:stretch>
                <a:fillRect/>
              </a:stretch>
            </p:blipFill>
            <p:spPr bwMode="auto">
              <a:xfrm>
                <a:off x="614335" y="4549757"/>
                <a:ext cx="1900265" cy="1266843"/>
              </a:xfrm>
              <a:prstGeom prst="rect">
                <a:avLst/>
              </a:prstGeom>
              <a:solidFill>
                <a:schemeClr val="bg1">
                  <a:alpha val="27000"/>
                </a:schemeClr>
              </a:solidFill>
            </p:spPr>
          </p:pic>
          <p:sp>
            <p:nvSpPr>
              <p:cNvPr id="46" name="TextBox 45"/>
              <p:cNvSpPr txBox="1"/>
              <p:nvPr/>
            </p:nvSpPr>
            <p:spPr>
              <a:xfrm>
                <a:off x="841769" y="4706124"/>
                <a:ext cx="1445396" cy="954107"/>
              </a:xfrm>
              <a:prstGeom prst="rect">
                <a:avLst/>
              </a:prstGeom>
              <a:noFill/>
            </p:spPr>
            <p:txBody>
              <a:bodyPr wrap="none" rtlCol="0">
                <a:spAutoFit/>
              </a:bodyPr>
              <a:lstStyle/>
              <a:p>
                <a:pPr algn="ctr"/>
                <a:r>
                  <a:rPr lang="en-US" sz="2800" b="1" dirty="0" smtClean="0"/>
                  <a:t>Banquet</a:t>
                </a:r>
              </a:p>
              <a:p>
                <a:pPr algn="ctr"/>
                <a:r>
                  <a:rPr lang="en-US" sz="2800" b="1" dirty="0" smtClean="0"/>
                  <a:t>Hall</a:t>
                </a:r>
                <a:endParaRPr lang="en-US" sz="2800" b="1" dirty="0"/>
              </a:p>
            </p:txBody>
          </p:sp>
        </p:grpSp>
        <p:grpSp>
          <p:nvGrpSpPr>
            <p:cNvPr id="30" name="Group 29"/>
            <p:cNvGrpSpPr/>
            <p:nvPr/>
          </p:nvGrpSpPr>
          <p:grpSpPr>
            <a:xfrm>
              <a:off x="5280102" y="4526681"/>
              <a:ext cx="2248510" cy="1279090"/>
              <a:chOff x="6339414" y="4876800"/>
              <a:chExt cx="1918635" cy="1279090"/>
            </a:xfrm>
          </p:grpSpPr>
          <p:pic>
            <p:nvPicPr>
              <p:cNvPr id="40" name="Picture 39" descr="http://usclancaster.sc.edu/rental/Stevens/StevensStraight.jpg"/>
              <p:cNvPicPr>
                <a:picLocks noChangeAspect="1" noChangeArrowheads="1"/>
              </p:cNvPicPr>
              <p:nvPr/>
            </p:nvPicPr>
            <p:blipFill>
              <a:blip r:embed="rId5" cstate="screen">
                <a:duotone>
                  <a:schemeClr val="bg2">
                    <a:shade val="45000"/>
                    <a:satMod val="135000"/>
                  </a:schemeClr>
                  <a:prstClr val="white"/>
                </a:duotone>
                <a:extLst/>
              </a:blip>
              <a:srcRect/>
              <a:stretch>
                <a:fillRect/>
              </a:stretch>
            </p:blipFill>
            <p:spPr bwMode="auto">
              <a:xfrm>
                <a:off x="6339414" y="4876800"/>
                <a:ext cx="1918635" cy="1279090"/>
              </a:xfrm>
              <a:prstGeom prst="rect">
                <a:avLst/>
              </a:prstGeom>
              <a:solidFill>
                <a:schemeClr val="bg1">
                  <a:alpha val="27000"/>
                </a:schemeClr>
              </a:solidFill>
            </p:spPr>
          </p:pic>
          <p:sp>
            <p:nvSpPr>
              <p:cNvPr id="41" name="TextBox 40"/>
              <p:cNvSpPr txBox="1"/>
              <p:nvPr/>
            </p:nvSpPr>
            <p:spPr>
              <a:xfrm>
                <a:off x="6339415" y="5187598"/>
                <a:ext cx="1889941" cy="523220"/>
              </a:xfrm>
              <a:prstGeom prst="rect">
                <a:avLst/>
              </a:prstGeom>
              <a:noFill/>
            </p:spPr>
            <p:txBody>
              <a:bodyPr wrap="none" rtlCol="0">
                <a:spAutoFit/>
              </a:bodyPr>
              <a:lstStyle/>
              <a:p>
                <a:pPr algn="ctr"/>
                <a:r>
                  <a:rPr lang="en-US" sz="2800" b="1" dirty="0" smtClean="0"/>
                  <a:t>Auditorium</a:t>
                </a:r>
                <a:endParaRPr lang="en-US" sz="2800" b="1" dirty="0"/>
              </a:p>
            </p:txBody>
          </p:sp>
        </p:grpSp>
        <p:grpSp>
          <p:nvGrpSpPr>
            <p:cNvPr id="31" name="Group 30"/>
            <p:cNvGrpSpPr/>
            <p:nvPr/>
          </p:nvGrpSpPr>
          <p:grpSpPr>
            <a:xfrm>
              <a:off x="5257800" y="2363535"/>
              <a:ext cx="2270814" cy="1370265"/>
              <a:chOff x="6231994" y="2512666"/>
              <a:chExt cx="2270814" cy="1370265"/>
            </a:xfrm>
          </p:grpSpPr>
          <p:pic>
            <p:nvPicPr>
              <p:cNvPr id="38" name="Picture 8" descr="http://patokallio.name/photo/travel/Cyprus/Paphos/Amphitheatre.JPG"/>
              <p:cNvPicPr>
                <a:picLocks noChangeAspect="1" noChangeArrowheads="1"/>
              </p:cNvPicPr>
              <p:nvPr/>
            </p:nvPicPr>
            <p:blipFill>
              <a:blip r:embed="rId6" cstate="screen">
                <a:duotone>
                  <a:schemeClr val="bg2">
                    <a:shade val="45000"/>
                    <a:satMod val="135000"/>
                  </a:schemeClr>
                  <a:prstClr val="white"/>
                </a:duotone>
                <a:extLst/>
              </a:blip>
              <a:srcRect/>
              <a:stretch>
                <a:fillRect/>
              </a:stretch>
            </p:blipFill>
            <p:spPr bwMode="auto">
              <a:xfrm>
                <a:off x="6254298" y="2512666"/>
                <a:ext cx="2226206" cy="1370265"/>
              </a:xfrm>
              <a:prstGeom prst="rect">
                <a:avLst/>
              </a:prstGeom>
              <a:solidFill>
                <a:schemeClr val="bg1">
                  <a:alpha val="27000"/>
                </a:schemeClr>
              </a:solidFill>
            </p:spPr>
          </p:pic>
          <p:sp>
            <p:nvSpPr>
              <p:cNvPr id="39" name="TextBox 38"/>
              <p:cNvSpPr txBox="1"/>
              <p:nvPr/>
            </p:nvSpPr>
            <p:spPr>
              <a:xfrm>
                <a:off x="6231994" y="2905780"/>
                <a:ext cx="2270814" cy="523220"/>
              </a:xfrm>
              <a:prstGeom prst="rect">
                <a:avLst/>
              </a:prstGeom>
              <a:noFill/>
            </p:spPr>
            <p:txBody>
              <a:bodyPr wrap="none" rtlCol="0">
                <a:spAutoFit/>
              </a:bodyPr>
              <a:lstStyle/>
              <a:p>
                <a:pPr algn="ctr"/>
                <a:r>
                  <a:rPr lang="en-US" sz="2800" b="1" dirty="0" smtClean="0"/>
                  <a:t>Amphitheatre</a:t>
                </a:r>
                <a:endParaRPr lang="en-US" sz="2800" b="1" dirty="0"/>
              </a:p>
            </p:txBody>
          </p:sp>
        </p:grpSp>
        <p:sp>
          <p:nvSpPr>
            <p:cNvPr id="32" name="Oval 31"/>
            <p:cNvSpPr/>
            <p:nvPr/>
          </p:nvSpPr>
          <p:spPr>
            <a:xfrm>
              <a:off x="609600" y="1524000"/>
              <a:ext cx="7959696" cy="4958068"/>
            </a:xfrm>
            <a:prstGeom prst="ellipse">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3375746" y="3985194"/>
              <a:ext cx="1178528" cy="523220"/>
            </a:xfrm>
            <a:prstGeom prst="rect">
              <a:avLst/>
            </a:prstGeom>
            <a:solidFill>
              <a:schemeClr val="bg1"/>
            </a:solidFill>
            <a:ln w="38100">
              <a:solidFill>
                <a:schemeClr val="accent2"/>
              </a:solidFill>
            </a:ln>
          </p:spPr>
          <p:txBody>
            <a:bodyPr wrap="none" rtlCol="0">
              <a:spAutoFit/>
            </a:bodyPr>
            <a:lstStyle/>
            <a:p>
              <a:r>
                <a:rPr lang="en-US" sz="2800" b="1" dirty="0" smtClean="0"/>
                <a:t>Indoor</a:t>
              </a:r>
              <a:endParaRPr lang="en-US" sz="2800" b="1" dirty="0"/>
            </a:p>
          </p:txBody>
        </p:sp>
        <p:sp>
          <p:nvSpPr>
            <p:cNvPr id="34" name="TextBox 33"/>
            <p:cNvSpPr txBox="1"/>
            <p:nvPr/>
          </p:nvSpPr>
          <p:spPr>
            <a:xfrm>
              <a:off x="5181600" y="1676430"/>
              <a:ext cx="3523529" cy="523220"/>
            </a:xfrm>
            <a:prstGeom prst="rect">
              <a:avLst/>
            </a:prstGeom>
            <a:solidFill>
              <a:schemeClr val="bg1"/>
            </a:solidFill>
            <a:ln w="38100">
              <a:solidFill>
                <a:schemeClr val="accent4"/>
              </a:solidFill>
            </a:ln>
          </p:spPr>
          <p:txBody>
            <a:bodyPr wrap="none" rtlCol="0">
              <a:spAutoFit/>
            </a:bodyPr>
            <a:lstStyle/>
            <a:p>
              <a:r>
                <a:rPr lang="en-US" sz="2800" b="1" dirty="0" smtClean="0"/>
                <a:t>Large Seating Capacity</a:t>
              </a:r>
              <a:endParaRPr lang="en-US" sz="2800" b="1" dirty="0"/>
            </a:p>
          </p:txBody>
        </p:sp>
        <p:sp>
          <p:nvSpPr>
            <p:cNvPr id="35" name="Freeform 34"/>
            <p:cNvSpPr/>
            <p:nvPr/>
          </p:nvSpPr>
          <p:spPr>
            <a:xfrm>
              <a:off x="4612909" y="974431"/>
              <a:ext cx="1940291" cy="5335725"/>
            </a:xfrm>
            <a:custGeom>
              <a:avLst/>
              <a:gdLst>
                <a:gd name="connsiteX0" fmla="*/ 919680 w 2265880"/>
                <a:gd name="connsiteY0" fmla="*/ 0 h 4920388"/>
                <a:gd name="connsiteX1" fmla="*/ 5280 w 2265880"/>
                <a:gd name="connsiteY1" fmla="*/ 2108200 h 4920388"/>
                <a:gd name="connsiteX2" fmla="*/ 627580 w 2265880"/>
                <a:gd name="connsiteY2" fmla="*/ 4686300 h 4920388"/>
                <a:gd name="connsiteX3" fmla="*/ 2265880 w 2265880"/>
                <a:gd name="connsiteY3" fmla="*/ 4800600 h 4920388"/>
                <a:gd name="connsiteX4" fmla="*/ 2265880 w 2265880"/>
                <a:gd name="connsiteY4" fmla="*/ 4800600 h 4920388"/>
                <a:gd name="connsiteX0" fmla="*/ 782613 w 2128813"/>
                <a:gd name="connsiteY0" fmla="*/ 0 h 4946981"/>
                <a:gd name="connsiteX1" fmla="*/ 7913 w 2128813"/>
                <a:gd name="connsiteY1" fmla="*/ 1739900 h 4946981"/>
                <a:gd name="connsiteX2" fmla="*/ 490513 w 2128813"/>
                <a:gd name="connsiteY2" fmla="*/ 4686300 h 4946981"/>
                <a:gd name="connsiteX3" fmla="*/ 2128813 w 2128813"/>
                <a:gd name="connsiteY3" fmla="*/ 4800600 h 4946981"/>
                <a:gd name="connsiteX4" fmla="*/ 2128813 w 2128813"/>
                <a:gd name="connsiteY4" fmla="*/ 4800600 h 4946981"/>
                <a:gd name="connsiteX0" fmla="*/ 389630 w 2129530"/>
                <a:gd name="connsiteY0" fmla="*/ 0 h 4629481"/>
                <a:gd name="connsiteX1" fmla="*/ 8630 w 2129530"/>
                <a:gd name="connsiteY1" fmla="*/ 1422400 h 4629481"/>
                <a:gd name="connsiteX2" fmla="*/ 491230 w 2129530"/>
                <a:gd name="connsiteY2" fmla="*/ 4368800 h 4629481"/>
                <a:gd name="connsiteX3" fmla="*/ 2129530 w 2129530"/>
                <a:gd name="connsiteY3" fmla="*/ 4483100 h 4629481"/>
                <a:gd name="connsiteX4" fmla="*/ 2129530 w 2129530"/>
                <a:gd name="connsiteY4" fmla="*/ 4483100 h 4629481"/>
                <a:gd name="connsiteX0" fmla="*/ 389630 w 2129530"/>
                <a:gd name="connsiteY0" fmla="*/ 0 h 4490709"/>
                <a:gd name="connsiteX1" fmla="*/ 8630 w 2129530"/>
                <a:gd name="connsiteY1" fmla="*/ 1422400 h 4490709"/>
                <a:gd name="connsiteX2" fmla="*/ 491230 w 2129530"/>
                <a:gd name="connsiteY2" fmla="*/ 4152900 h 4490709"/>
                <a:gd name="connsiteX3" fmla="*/ 2129530 w 2129530"/>
                <a:gd name="connsiteY3" fmla="*/ 4483100 h 4490709"/>
                <a:gd name="connsiteX4" fmla="*/ 2129530 w 2129530"/>
                <a:gd name="connsiteY4" fmla="*/ 4483100 h 4490709"/>
                <a:gd name="connsiteX0" fmla="*/ 389630 w 2206305"/>
                <a:gd name="connsiteY0" fmla="*/ 0 h 4622800"/>
                <a:gd name="connsiteX1" fmla="*/ 8630 w 2206305"/>
                <a:gd name="connsiteY1" fmla="*/ 1422400 h 4622800"/>
                <a:gd name="connsiteX2" fmla="*/ 491230 w 2206305"/>
                <a:gd name="connsiteY2" fmla="*/ 4152900 h 4622800"/>
                <a:gd name="connsiteX3" fmla="*/ 2129530 w 2206305"/>
                <a:gd name="connsiteY3" fmla="*/ 4483100 h 4622800"/>
                <a:gd name="connsiteX4" fmla="*/ 1913630 w 2206305"/>
                <a:gd name="connsiteY4" fmla="*/ 4622800 h 4622800"/>
                <a:gd name="connsiteX0" fmla="*/ 389630 w 1931567"/>
                <a:gd name="connsiteY0" fmla="*/ 0 h 4671242"/>
                <a:gd name="connsiteX1" fmla="*/ 8630 w 1931567"/>
                <a:gd name="connsiteY1" fmla="*/ 1422400 h 4671242"/>
                <a:gd name="connsiteX2" fmla="*/ 491230 w 1931567"/>
                <a:gd name="connsiteY2" fmla="*/ 4152900 h 4671242"/>
                <a:gd name="connsiteX3" fmla="*/ 1596130 w 1931567"/>
                <a:gd name="connsiteY3" fmla="*/ 4648200 h 4671242"/>
                <a:gd name="connsiteX4" fmla="*/ 1913630 w 1931567"/>
                <a:gd name="connsiteY4" fmla="*/ 4622800 h 4671242"/>
                <a:gd name="connsiteX0" fmla="*/ 389630 w 1937236"/>
                <a:gd name="connsiteY0" fmla="*/ 0 h 4649925"/>
                <a:gd name="connsiteX1" fmla="*/ 8630 w 1937236"/>
                <a:gd name="connsiteY1" fmla="*/ 1422400 h 4649925"/>
                <a:gd name="connsiteX2" fmla="*/ 491230 w 1937236"/>
                <a:gd name="connsiteY2" fmla="*/ 4152900 h 4649925"/>
                <a:gd name="connsiteX3" fmla="*/ 1596130 w 1937236"/>
                <a:gd name="connsiteY3" fmla="*/ 4648200 h 4649925"/>
                <a:gd name="connsiteX4" fmla="*/ 1913630 w 1937236"/>
                <a:gd name="connsiteY4" fmla="*/ 4622800 h 4649925"/>
                <a:gd name="connsiteX0" fmla="*/ 938785 w 1940291"/>
                <a:gd name="connsiteY0" fmla="*/ 0 h 5335725"/>
                <a:gd name="connsiteX1" fmla="*/ 11685 w 1940291"/>
                <a:gd name="connsiteY1" fmla="*/ 2108200 h 5335725"/>
                <a:gd name="connsiteX2" fmla="*/ 494285 w 1940291"/>
                <a:gd name="connsiteY2" fmla="*/ 4838700 h 5335725"/>
                <a:gd name="connsiteX3" fmla="*/ 1599185 w 1940291"/>
                <a:gd name="connsiteY3" fmla="*/ 5334000 h 5335725"/>
                <a:gd name="connsiteX4" fmla="*/ 1916685 w 1940291"/>
                <a:gd name="connsiteY4" fmla="*/ 5308600 h 533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91" h="5335725">
                  <a:moveTo>
                    <a:pt x="938785" y="0"/>
                  </a:moveTo>
                  <a:cubicBezTo>
                    <a:pt x="505926" y="663575"/>
                    <a:pt x="85768" y="1301750"/>
                    <a:pt x="11685" y="2108200"/>
                  </a:cubicBezTo>
                  <a:cubicBezTo>
                    <a:pt x="-62398" y="2914650"/>
                    <a:pt x="229702" y="4301067"/>
                    <a:pt x="494285" y="4838700"/>
                  </a:cubicBezTo>
                  <a:cubicBezTo>
                    <a:pt x="758868" y="5376333"/>
                    <a:pt x="1349819" y="5321707"/>
                    <a:pt x="1599185" y="5334000"/>
                  </a:cubicBezTo>
                  <a:cubicBezTo>
                    <a:pt x="1899752" y="5348817"/>
                    <a:pt x="1988652" y="5262033"/>
                    <a:pt x="1916685" y="5308600"/>
                  </a:cubicBezTo>
                </a:path>
              </a:pathLst>
            </a:custGeom>
            <a:no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7246087" y="3837116"/>
              <a:ext cx="1822935" cy="523220"/>
            </a:xfrm>
            <a:prstGeom prst="rect">
              <a:avLst/>
            </a:prstGeom>
            <a:solidFill>
              <a:schemeClr val="bg1"/>
            </a:solidFill>
            <a:ln w="38100">
              <a:solidFill>
                <a:schemeClr val="accent1"/>
              </a:solidFill>
            </a:ln>
          </p:spPr>
          <p:txBody>
            <a:bodyPr wrap="none" rtlCol="0">
              <a:spAutoFit/>
            </a:bodyPr>
            <a:lstStyle/>
            <a:p>
              <a:r>
                <a:rPr lang="en-US" sz="2800" b="1" dirty="0" smtClean="0"/>
                <a:t>Man-made</a:t>
              </a:r>
              <a:endParaRPr lang="en-US" sz="2800" b="1" dirty="0"/>
            </a:p>
          </p:txBody>
        </p:sp>
        <p:sp>
          <p:nvSpPr>
            <p:cNvPr id="37" name="Freeform 36"/>
            <p:cNvSpPr/>
            <p:nvPr/>
          </p:nvSpPr>
          <p:spPr>
            <a:xfrm>
              <a:off x="3810000" y="1938040"/>
              <a:ext cx="4954233" cy="3351156"/>
            </a:xfrm>
            <a:custGeom>
              <a:avLst/>
              <a:gdLst>
                <a:gd name="connsiteX0" fmla="*/ 0 w 4954233"/>
                <a:gd name="connsiteY0" fmla="*/ 0 h 3351156"/>
                <a:gd name="connsiteX1" fmla="*/ 660400 w 4954233"/>
                <a:gd name="connsiteY1" fmla="*/ 762000 h 3351156"/>
                <a:gd name="connsiteX2" fmla="*/ 787400 w 4954233"/>
                <a:gd name="connsiteY2" fmla="*/ 25273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4233" h="3351156">
                  <a:moveTo>
                    <a:pt x="0" y="0"/>
                  </a:moveTo>
                  <a:cubicBezTo>
                    <a:pt x="264583" y="170391"/>
                    <a:pt x="491067" y="393700"/>
                    <a:pt x="660400" y="762000"/>
                  </a:cubicBezTo>
                  <a:cubicBezTo>
                    <a:pt x="829733" y="1130300"/>
                    <a:pt x="685800" y="1888067"/>
                    <a:pt x="1016000" y="2209800"/>
                  </a:cubicBezTo>
                  <a:cubicBezTo>
                    <a:pt x="1346200" y="2531533"/>
                    <a:pt x="2709333" y="1843617"/>
                    <a:pt x="3327400" y="2006600"/>
                  </a:cubicBezTo>
                  <a:cubicBezTo>
                    <a:pt x="3945467" y="2169583"/>
                    <a:pt x="4455583" y="2965450"/>
                    <a:pt x="4724400" y="3187700"/>
                  </a:cubicBezTo>
                  <a:cubicBezTo>
                    <a:pt x="4993217" y="3409950"/>
                    <a:pt x="4908550" y="3316817"/>
                    <a:pt x="4940300" y="3340100"/>
                  </a:cubicBezTo>
                  <a:cubicBezTo>
                    <a:pt x="4972050" y="3363383"/>
                    <a:pt x="4943475" y="3345391"/>
                    <a:pt x="4914900" y="3327400"/>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itle 1"/>
          <p:cNvSpPr>
            <a:spLocks noGrp="1"/>
          </p:cNvSpPr>
          <p:nvPr>
            <p:ph type="title"/>
          </p:nvPr>
        </p:nvSpPr>
        <p:spPr>
          <a:xfrm>
            <a:off x="457200" y="30438"/>
            <a:ext cx="8229600" cy="760654"/>
          </a:xfrm>
        </p:spPr>
        <p:txBody>
          <a:bodyPr>
            <a:normAutofit fontScale="90000"/>
          </a:bodyPr>
          <a:lstStyle/>
          <a:p>
            <a:r>
              <a:rPr lang="en-US" dirty="0" smtClean="0"/>
              <a:t>Binary Attributes (BA)</a:t>
            </a:r>
            <a:endParaRPr lang="en-US" dirty="0"/>
          </a:p>
        </p:txBody>
      </p:sp>
      <p:sp>
        <p:nvSpPr>
          <p:cNvPr id="2" name="Footer Placeholder 1"/>
          <p:cNvSpPr>
            <a:spLocks noGrp="1"/>
          </p:cNvSpPr>
          <p:nvPr>
            <p:ph type="ftr" sz="quarter" idx="11"/>
          </p:nvPr>
        </p:nvSpPr>
        <p:spPr/>
        <p:txBody>
          <a:bodyPr/>
          <a:lstStyle/>
          <a:p>
            <a:r>
              <a:rPr lang="nb-NO" smtClean="0"/>
              <a:t>Slide Credit: Abhinav Gupta</a:t>
            </a:r>
            <a:endParaRPr lang="en-US"/>
          </a:p>
        </p:txBody>
      </p:sp>
    </p:spTree>
    <p:extLst>
      <p:ext uri="{BB962C8B-B14F-4D97-AF65-F5344CB8AC3E}">
        <p14:creationId xmlns:p14="http://schemas.microsoft.com/office/powerpoint/2010/main" val="349102246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par>
                                <p:cTn id="8" presetID="1" presetClass="entr" presetSubtype="0" fill="hold" nodeType="withEffect">
                                  <p:stCondLst>
                                    <p:cond delay="0"/>
                                  </p:stCondLst>
                                  <p:childTnLst>
                                    <p:set>
                                      <p:cBhvr>
                                        <p:cTn id="9" dur="1" fill="hold">
                                          <p:stCondLst>
                                            <p:cond delay="9"/>
                                          </p:stCondLst>
                                        </p:cTn>
                                        <p:tgtEl>
                                          <p:spTgt spid="1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9"/>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9"/>
                                          </p:stCondLst>
                                        </p:cTn>
                                        <p:tgtEl>
                                          <p:spTgt spid="19"/>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childTnLst>
                                </p:cTn>
                              </p:par>
                              <p:par>
                                <p:cTn id="17" presetID="1" presetClass="entr" presetSubtype="0" fill="hold" nodeType="withEffect">
                                  <p:stCondLst>
                                    <p:cond delay="0"/>
                                  </p:stCondLst>
                                  <p:childTnLst>
                                    <p:set>
                                      <p:cBhvr>
                                        <p:cTn id="18" dur="1" fill="hold">
                                          <p:stCondLst>
                                            <p:cond delay="9"/>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750"/>
                                        <p:tgtEl>
                                          <p:spTgt spid="43"/>
                                        </p:tgtEl>
                                      </p:cBhvr>
                                    </p:animEffect>
                                  </p:childTnLst>
                                </p:cTn>
                              </p:par>
                              <p:par>
                                <p:cTn id="27" presetID="10" presetClass="exit" presetSubtype="0" fill="hold" grpId="1" nodeType="withEffect">
                                  <p:stCondLst>
                                    <p:cond delay="0"/>
                                  </p:stCondLst>
                                  <p:childTnLst>
                                    <p:animEffect transition="out" filter="fade">
                                      <p:cBhvr>
                                        <p:cTn id="28" dur="750"/>
                                        <p:tgtEl>
                                          <p:spTgt spid="45"/>
                                        </p:tgtEl>
                                      </p:cBhvr>
                                    </p:animEffect>
                                    <p:set>
                                      <p:cBhvr>
                                        <p:cTn id="29" dur="1" fill="hold">
                                          <p:stCondLst>
                                            <p:cond delay="749"/>
                                          </p:stCondLst>
                                        </p:cTn>
                                        <p:tgtEl>
                                          <p:spTgt spid="4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750"/>
                                        <p:tgtEl>
                                          <p:spTgt spid="3"/>
                                        </p:tgtEl>
                                      </p:cBhvr>
                                    </p:animEffect>
                                    <p:set>
                                      <p:cBhvr>
                                        <p:cTn id="32" dur="1" fill="hold">
                                          <p:stCondLst>
                                            <p:cond delay="749"/>
                                          </p:stCondLst>
                                        </p:cTn>
                                        <p:tgtEl>
                                          <p:spTgt spid="3"/>
                                        </p:tgtEl>
                                        <p:attrNameLst>
                                          <p:attrName>style.visibility</p:attrName>
                                        </p:attrNameLst>
                                      </p:cBhvr>
                                      <p:to>
                                        <p:strVal val="hidden"/>
                                      </p:to>
                                    </p:set>
                                  </p:childTnLst>
                                </p:cTn>
                              </p:par>
                            </p:childTnLst>
                          </p:cTn>
                        </p:par>
                        <p:par>
                          <p:cTn id="33" fill="hold">
                            <p:stCondLst>
                              <p:cond delay="750"/>
                            </p:stCondLst>
                            <p:childTnLst>
                              <p:par>
                                <p:cTn id="34" presetID="10" presetClass="entr" presetSubtype="0"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75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750"/>
                                        <p:tgtEl>
                                          <p:spTgt spid="7"/>
                                        </p:tgtEl>
                                      </p:cBhvr>
                                    </p:animEffect>
                                  </p:childTnLst>
                                </p:cTn>
                              </p:par>
                              <p:par>
                                <p:cTn id="40" presetID="10" presetClass="exit" presetSubtype="0" fill="hold" grpId="1" nodeType="withEffect">
                                  <p:stCondLst>
                                    <p:cond delay="0"/>
                                  </p:stCondLst>
                                  <p:childTnLst>
                                    <p:animEffect transition="out" filter="fade">
                                      <p:cBhvr>
                                        <p:cTn id="41" dur="750"/>
                                        <p:tgtEl>
                                          <p:spTgt spid="5"/>
                                        </p:tgtEl>
                                      </p:cBhvr>
                                    </p:animEffect>
                                    <p:set>
                                      <p:cBhvr>
                                        <p:cTn id="42" dur="1" fill="hold">
                                          <p:stCondLst>
                                            <p:cond delay="74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750"/>
                                        <p:tgtEl>
                                          <p:spTgt spid="43"/>
                                        </p:tgtEl>
                                      </p:cBhvr>
                                    </p:animEffect>
                                    <p:set>
                                      <p:cBhvr>
                                        <p:cTn id="45" dur="1" fill="hold">
                                          <p:stCondLst>
                                            <p:cond delay="74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750"/>
                                        <p:tgtEl>
                                          <p:spTgt spid="44"/>
                                        </p:tgtEl>
                                      </p:cBhvr>
                                    </p:animEffect>
                                    <p:set>
                                      <p:cBhvr>
                                        <p:cTn id="48" dur="1" fill="hold">
                                          <p:stCondLst>
                                            <p:cond delay="749"/>
                                          </p:stCondLst>
                                        </p:cTn>
                                        <p:tgtEl>
                                          <p:spTgt spid="4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750"/>
                                        <p:tgtEl>
                                          <p:spTgt spid="7"/>
                                        </p:tgtEl>
                                      </p:cBhvr>
                                    </p:animEffect>
                                    <p:set>
                                      <p:cBhvr>
                                        <p:cTn id="51" dur="1" fill="hold">
                                          <p:stCondLst>
                                            <p:cond delay="74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750"/>
                                        <p:tgtEl>
                                          <p:spTgt spid="21"/>
                                        </p:tgtEl>
                                      </p:cBhvr>
                                    </p:animEffect>
                                  </p:childTnLst>
                                </p:cTn>
                              </p:par>
                            </p:childTnLst>
                          </p:cTn>
                        </p:par>
                        <p:par>
                          <p:cTn id="59" fill="hold">
                            <p:stCondLst>
                              <p:cond delay="2250"/>
                            </p:stCondLst>
                            <p:childTnLst>
                              <p:par>
                                <p:cTn id="60" presetID="1" presetClass="entr" presetSubtype="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par>
                                <p:cTn id="62" presetID="1" presetClass="exit" presetSubtype="0" fill="hold" grpId="2" nodeType="withEffect">
                                  <p:stCondLst>
                                    <p:cond delay="0"/>
                                  </p:stCondLst>
                                  <p:childTnLst>
                                    <p:set>
                                      <p:cBhvr>
                                        <p:cTn id="63" dur="1" fill="hold">
                                          <p:stCondLst>
                                            <p:cond delay="0"/>
                                          </p:stCondLst>
                                        </p:cTn>
                                        <p:tgtEl>
                                          <p:spTgt spid="45"/>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3"/>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8"/>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3"/>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44"/>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21" grpId="0" animBg="1"/>
      <p:bldP spid="21" grpId="1" animBg="1"/>
      <p:bldP spid="3" grpId="0" animBg="1"/>
      <p:bldP spid="3" grpId="1" animBg="1"/>
      <p:bldP spid="3" grpId="2" animBg="1"/>
      <p:bldP spid="7" grpId="0" animBg="1"/>
      <p:bldP spid="7" grpId="1" animBg="1"/>
      <p:bldP spid="7" grpId="2" animBg="1"/>
      <p:bldP spid="44" grpId="0" animBg="1"/>
      <p:bldP spid="44" grpId="1" animBg="1"/>
      <p:bldP spid="44" grpId="2" animBg="1"/>
      <p:bldP spid="4" grpId="0" animBg="1"/>
      <p:bldP spid="4" grpId="1" animBg="1"/>
      <p:bldP spid="45" grpId="0" animBg="1"/>
      <p:bldP spid="45" grpId="1" animBg="1"/>
      <p:bldP spid="45"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Attributes</a:t>
            </a:r>
            <a:endParaRPr lang="en-US" dirty="0"/>
          </a:p>
        </p:txBody>
      </p:sp>
      <p:grpSp>
        <p:nvGrpSpPr>
          <p:cNvPr id="7" name="Group 16"/>
          <p:cNvGrpSpPr/>
          <p:nvPr/>
        </p:nvGrpSpPr>
        <p:grpSpPr>
          <a:xfrm>
            <a:off x="1848169" y="1988567"/>
            <a:ext cx="5570515" cy="3306391"/>
            <a:chOff x="5532079" y="1175428"/>
            <a:chExt cx="3532094" cy="1828800"/>
          </a:xfrm>
        </p:grpSpPr>
        <p:pic>
          <p:nvPicPr>
            <p:cNvPr id="8" name="Picture 7"/>
            <p:cNvPicPr>
              <a:picLocks noChangeAspect="1"/>
            </p:cNvPicPr>
            <p:nvPr/>
          </p:nvPicPr>
          <p:blipFill>
            <a:blip r:embed="rId3"/>
            <a:stretch>
              <a:fillRect/>
            </a:stretch>
          </p:blipFill>
          <p:spPr>
            <a:xfrm>
              <a:off x="5532079" y="1175428"/>
              <a:ext cx="3532094" cy="1828800"/>
            </a:xfrm>
            <a:prstGeom prst="rect">
              <a:avLst/>
            </a:prstGeom>
          </p:spPr>
        </p:pic>
        <p:sp>
          <p:nvSpPr>
            <p:cNvPr id="9" name="Rectangle 8"/>
            <p:cNvSpPr/>
            <p:nvPr/>
          </p:nvSpPr>
          <p:spPr>
            <a:xfrm>
              <a:off x="5611906" y="2169886"/>
              <a:ext cx="3285351" cy="602343"/>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458668" y="5437577"/>
            <a:ext cx="6497101" cy="584776"/>
          </a:xfrm>
          <a:prstGeom prst="rect">
            <a:avLst/>
          </a:prstGeom>
          <a:noFill/>
        </p:spPr>
        <p:txBody>
          <a:bodyPr wrap="square" rtlCol="0">
            <a:spAutoFit/>
          </a:bodyPr>
          <a:lstStyle/>
          <a:p>
            <a:pPr algn="ctr"/>
            <a:r>
              <a:rPr lang="en-US" sz="3200" b="1" dirty="0" smtClean="0"/>
              <a:t>What are attributes?</a:t>
            </a:r>
            <a:endParaRPr lang="en-US" sz="3200" b="1" dirty="0"/>
          </a:p>
        </p:txBody>
      </p:sp>
      <p:sp>
        <p:nvSpPr>
          <p:cNvPr id="3" name="Footer Placeholder 2"/>
          <p:cNvSpPr>
            <a:spLocks noGrp="1"/>
          </p:cNvSpPr>
          <p:nvPr>
            <p:ph type="ftr" sz="quarter" idx="11"/>
          </p:nvPr>
        </p:nvSpPr>
        <p:spPr>
          <a:xfrm>
            <a:off x="6507969" y="6506287"/>
            <a:ext cx="2895600" cy="365125"/>
          </a:xfrm>
        </p:spPr>
        <p:txBody>
          <a:bodyPr/>
          <a:lstStyle/>
          <a:p>
            <a:r>
              <a:rPr lang="nb-NO" dirty="0" smtClean="0"/>
              <a:t>Slide Credit: Devi </a:t>
            </a:r>
            <a:r>
              <a:rPr lang="nb-NO" dirty="0" err="1" smtClean="0"/>
              <a:t>Parikh</a:t>
            </a:r>
            <a:endParaRPr lang="en-US" dirty="0"/>
          </a:p>
        </p:txBody>
      </p:sp>
    </p:spTree>
    <p:extLst>
      <p:ext uri="{BB962C8B-B14F-4D97-AF65-F5344CB8AC3E}">
        <p14:creationId xmlns:p14="http://schemas.microsoft.com/office/powerpoint/2010/main" val="4947131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393668" y="-76200"/>
            <a:ext cx="2808664" cy="707886"/>
          </a:xfrm>
          <a:prstGeom prst="rect">
            <a:avLst/>
          </a:prstGeom>
          <a:noFill/>
        </p:spPr>
        <p:txBody>
          <a:bodyPr wrap="square" rtlCol="0">
            <a:spAutoFit/>
          </a:bodyPr>
          <a:lstStyle/>
          <a:p>
            <a:pPr algn="ctr"/>
            <a:r>
              <a:rPr lang="en-US" sz="4000" b="1" dirty="0" smtClean="0"/>
              <a:t>Auditorium</a:t>
            </a:r>
            <a:endParaRPr lang="en-US" sz="4000" b="1" dirty="0"/>
          </a:p>
        </p:txBody>
      </p:sp>
      <p:pic>
        <p:nvPicPr>
          <p:cNvPr id="21" name="Picture 2" descr="http://balaton.graphics.cs.cmu.edu/ashrivas/ladoga_home/datasets/SUNS/images/a/auditorium/sun_afqeyuuvdyjhvnpx.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3538728"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balaton.graphics.cs.cmu.edu/ashrivas/ladoga_home/datasets/SUNS/images/a/auditorium/sun_ahfsjdolluzxengz.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726" y="1219200"/>
            <a:ext cx="356616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alaton.graphics.cs.cmu.edu/ashrivas/ladoga_home/datasets/SUNS/images/a/auditorium/sun_aehtcaqcslukjhd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241" y="4013200"/>
            <a:ext cx="353568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hrivas\Dropbox\ssl-eccv12\eccv2012\cameraReady\figures\teaser\3\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668" y="4013200"/>
            <a:ext cx="3535680" cy="26517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895600" y="574357"/>
            <a:ext cx="3390655" cy="492443"/>
            <a:chOff x="2895600" y="1346775"/>
            <a:chExt cx="3390655" cy="492443"/>
          </a:xfrm>
        </p:grpSpPr>
        <p:sp>
          <p:nvSpPr>
            <p:cNvPr id="25" name="TextBox 24"/>
            <p:cNvSpPr txBox="1"/>
            <p:nvPr/>
          </p:nvSpPr>
          <p:spPr>
            <a:xfrm>
              <a:off x="2895600" y="1346775"/>
              <a:ext cx="1086931" cy="492443"/>
            </a:xfrm>
            <a:prstGeom prst="rect">
              <a:avLst/>
            </a:prstGeom>
            <a:noFill/>
            <a:ln w="38100" cmpd="sng">
              <a:solidFill>
                <a:schemeClr val="accent2"/>
              </a:solidFill>
            </a:ln>
          </p:spPr>
          <p:txBody>
            <a:bodyPr wrap="none" rtlCol="0">
              <a:spAutoFit/>
            </a:bodyPr>
            <a:lstStyle/>
            <a:p>
              <a:r>
                <a:rPr lang="en-US" sz="2600" dirty="0" smtClean="0">
                  <a:ln>
                    <a:solidFill>
                      <a:schemeClr val="tx1"/>
                    </a:solidFill>
                  </a:ln>
                </a:rPr>
                <a:t>Indoor</a:t>
              </a:r>
              <a:endParaRPr lang="en-US" sz="2600" dirty="0">
                <a:ln>
                  <a:solidFill>
                    <a:schemeClr val="tx1"/>
                  </a:solidFill>
                </a:ln>
              </a:endParaRPr>
            </a:p>
          </p:txBody>
        </p:sp>
        <p:sp>
          <p:nvSpPr>
            <p:cNvPr id="26" name="TextBox 25"/>
            <p:cNvSpPr txBox="1"/>
            <p:nvPr/>
          </p:nvSpPr>
          <p:spPr>
            <a:xfrm>
              <a:off x="4148875" y="1346775"/>
              <a:ext cx="2137380" cy="492443"/>
            </a:xfrm>
            <a:prstGeom prst="rect">
              <a:avLst/>
            </a:prstGeom>
            <a:noFill/>
            <a:ln w="38100">
              <a:solidFill>
                <a:schemeClr val="accent6"/>
              </a:solidFill>
            </a:ln>
          </p:spPr>
          <p:txBody>
            <a:bodyPr wrap="none" rtlCol="0">
              <a:spAutoFit/>
            </a:bodyPr>
            <a:lstStyle/>
            <a:p>
              <a:r>
                <a:rPr lang="en-US" sz="2600" dirty="0" smtClean="0">
                  <a:ln>
                    <a:solidFill>
                      <a:schemeClr val="tx1"/>
                    </a:solidFill>
                  </a:ln>
                </a:rPr>
                <a:t>Has Seat Rows</a:t>
              </a:r>
              <a:endParaRPr lang="en-US" sz="2600" dirty="0">
                <a:ln>
                  <a:solidFill>
                    <a:schemeClr val="tx1"/>
                  </a:solidFill>
                </a:ln>
              </a:endParaRPr>
            </a:p>
          </p:txBody>
        </p:sp>
      </p:grpSp>
      <p:pic>
        <p:nvPicPr>
          <p:cNvPr id="28" name="Picture 2" descr="http://balaton.graphics.cs.cmu.edu/ashrivas/ladoga_home/datasets/SUNS/images/a/auditorium/sun_afqeyuuvdyjhvnpx.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3538728" cy="2651760"/>
          </a:xfrm>
          <a:prstGeom prst="rect">
            <a:avLst/>
          </a:prstGeom>
          <a:ln w="38100" cap="sq">
            <a:solidFill>
              <a:srgbClr val="00FF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9" name="Picture 2" descr="http://balaton.graphics.cs.cmu.edu/ashrivas/ladoga_home/datasets/SUNS/images/a/auditorium/sun_ahfsjdolluzxengz.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726" y="1219200"/>
            <a:ext cx="3566160" cy="2651760"/>
          </a:xfrm>
          <a:prstGeom prst="rect">
            <a:avLst/>
          </a:prstGeom>
          <a:ln w="38100" cap="sq">
            <a:solidFill>
              <a:srgbClr val="00FF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 name="Picture 4" descr="http://balaton.graphics.cs.cmu.edu/ashrivas/ladoga_home/datasets/SUNS/images/a/auditorium/sun_aehtcaqcslukjhd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241" y="4013200"/>
            <a:ext cx="3535680" cy="2651760"/>
          </a:xfrm>
          <a:prstGeom prst="rect">
            <a:avLst/>
          </a:prstGeom>
          <a:ln w="38100" cap="sq">
            <a:solidFill>
              <a:srgbClr val="00FF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1" name="Picture 5" descr="C:\Users\ashrivas\Dropbox\ssl-eccv12\eccv2012\cameraReady\figures\teaser\3\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668" y="4013200"/>
            <a:ext cx="3535680" cy="2651760"/>
          </a:xfrm>
          <a:prstGeom prst="rect">
            <a:avLst/>
          </a:prstGeom>
          <a:ln w="76200" cap="sq">
            <a:solidFill>
              <a:srgbClr val="FF00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4309830" y="27737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34" name="Rectangle 33"/>
          <p:cNvSpPr/>
          <p:nvPr/>
        </p:nvSpPr>
        <p:spPr>
          <a:xfrm>
            <a:off x="111949" y="5224552"/>
            <a:ext cx="1031051" cy="1862048"/>
          </a:xfrm>
          <a:prstGeom prst="rect">
            <a:avLst/>
          </a:prstGeom>
        </p:spPr>
        <p:txBody>
          <a:bodyPr wrap="none">
            <a:spAutoFit/>
          </a:bodyPr>
          <a:lstStyle/>
          <a:p>
            <a:r>
              <a:rPr lang="en-US" sz="11500" dirty="0" smtClean="0">
                <a:ln>
                  <a:solidFill>
                    <a:srgbClr val="FF0000"/>
                  </a:solidFill>
                </a:ln>
                <a:latin typeface="Zapf Dingbats"/>
                <a:ea typeface="Zapf Dingbats"/>
                <a:cs typeface="Zapf Dingbats"/>
              </a:rPr>
              <a:t>✗</a:t>
            </a:r>
            <a:endParaRPr lang="en-US" sz="16600" dirty="0">
              <a:ln>
                <a:solidFill>
                  <a:srgbClr val="FF0000"/>
                </a:solidFill>
              </a:ln>
            </a:endParaRPr>
          </a:p>
        </p:txBody>
      </p:sp>
      <p:sp>
        <p:nvSpPr>
          <p:cNvPr id="35" name="Rectangle 34"/>
          <p:cNvSpPr/>
          <p:nvPr/>
        </p:nvSpPr>
        <p:spPr>
          <a:xfrm>
            <a:off x="151029" y="27737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36" name="Rectangle 35"/>
          <p:cNvSpPr/>
          <p:nvPr/>
        </p:nvSpPr>
        <p:spPr>
          <a:xfrm>
            <a:off x="4309830" y="548640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pic>
        <p:nvPicPr>
          <p:cNvPr id="37" name="Picture 5" descr="C:\Users\ashrivas\Dropbox\ssl-eccv12\eccv2012\cameraReady\figures\teaser\3\03.jpg"/>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668" y="4013200"/>
            <a:ext cx="3535680" cy="2651760"/>
          </a:xfrm>
          <a:prstGeom prst="rect">
            <a:avLst/>
          </a:prstGeom>
          <a:ln w="38100" cap="sq">
            <a:noFill/>
            <a:miter lim="800000"/>
          </a:ln>
          <a:effectLst/>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nb-NO" smtClean="0"/>
              <a:t>Slide Credit: Abhinav Gupta</a:t>
            </a:r>
            <a:endParaRPr lang="en-US"/>
          </a:p>
        </p:txBody>
      </p:sp>
    </p:spTree>
    <p:extLst>
      <p:ext uri="{BB962C8B-B14F-4D97-AF65-F5344CB8AC3E}">
        <p14:creationId xmlns:p14="http://schemas.microsoft.com/office/powerpoint/2010/main" val="2228585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5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5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5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5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50"/>
                                        <p:tgtEl>
                                          <p:spTgt spid="35"/>
                                        </p:tgtEl>
                                      </p:cBhvr>
                                    </p:animEffect>
                                    <p:set>
                                      <p:cBhvr>
                                        <p:cTn id="33" dur="1" fill="hold">
                                          <p:stCondLst>
                                            <p:cond delay="249"/>
                                          </p:stCondLst>
                                        </p:cTn>
                                        <p:tgtEl>
                                          <p:spTgt spid="3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50"/>
                                        <p:tgtEl>
                                          <p:spTgt spid="33"/>
                                        </p:tgtEl>
                                      </p:cBhvr>
                                    </p:animEffect>
                                    <p:set>
                                      <p:cBhvr>
                                        <p:cTn id="36" dur="1" fill="hold">
                                          <p:stCondLst>
                                            <p:cond delay="24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34"/>
                                        </p:tgtEl>
                                      </p:cBhvr>
                                    </p:animEffect>
                                    <p:set>
                                      <p:cBhvr>
                                        <p:cTn id="39" dur="1" fill="hold">
                                          <p:stCondLst>
                                            <p:cond delay="249"/>
                                          </p:stCondLst>
                                        </p:cTn>
                                        <p:tgtEl>
                                          <p:spTgt spid="3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36"/>
                                        </p:tgtEl>
                                      </p:cBhvr>
                                    </p:animEffect>
                                    <p:set>
                                      <p:cBhvr>
                                        <p:cTn id="42" dur="1" fill="hold">
                                          <p:stCondLst>
                                            <p:cond delay="249"/>
                                          </p:stCondLst>
                                        </p:cTn>
                                        <p:tgtEl>
                                          <p:spTgt spid="3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50"/>
                                        <p:tgtEl>
                                          <p:spTgt spid="28"/>
                                        </p:tgtEl>
                                      </p:cBhvr>
                                    </p:animEffect>
                                    <p:set>
                                      <p:cBhvr>
                                        <p:cTn id="45" dur="1" fill="hold">
                                          <p:stCondLst>
                                            <p:cond delay="249"/>
                                          </p:stCondLst>
                                        </p:cTn>
                                        <p:tgtEl>
                                          <p:spTgt spid="2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50"/>
                                        <p:tgtEl>
                                          <p:spTgt spid="29"/>
                                        </p:tgtEl>
                                      </p:cBhvr>
                                    </p:animEffect>
                                    <p:set>
                                      <p:cBhvr>
                                        <p:cTn id="48" dur="1" fill="hold">
                                          <p:stCondLst>
                                            <p:cond delay="249"/>
                                          </p:stCondLst>
                                        </p:cTn>
                                        <p:tgtEl>
                                          <p:spTgt spid="2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50"/>
                                        <p:tgtEl>
                                          <p:spTgt spid="30"/>
                                        </p:tgtEl>
                                      </p:cBhvr>
                                    </p:animEffect>
                                    <p:set>
                                      <p:cBhvr>
                                        <p:cTn id="51" dur="1" fill="hold">
                                          <p:stCondLst>
                                            <p:cond delay="24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50"/>
                                        <p:tgtEl>
                                          <p:spTgt spid="31"/>
                                        </p:tgtEl>
                                      </p:cBhvr>
                                    </p:animEffect>
                                    <p:set>
                                      <p:cBhvr>
                                        <p:cTn id="54" dur="1" fill="hold">
                                          <p:stCondLst>
                                            <p:cond delay="249"/>
                                          </p:stCondLst>
                                        </p:cTn>
                                        <p:tgtEl>
                                          <p:spTgt spid="3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762000"/>
          </a:xfrm>
        </p:spPr>
        <p:txBody>
          <a:bodyPr/>
          <a:lstStyle/>
          <a:p>
            <a:r>
              <a:rPr lang="en-US" dirty="0" smtClean="0"/>
              <a:t>Sharing via Dissimilarity</a:t>
            </a:r>
            <a:endParaRPr lang="en-US" dirty="0"/>
          </a:p>
        </p:txBody>
      </p:sp>
      <p:sp>
        <p:nvSpPr>
          <p:cNvPr id="7" name="TextBox 6"/>
          <p:cNvSpPr txBox="1"/>
          <p:nvPr/>
        </p:nvSpPr>
        <p:spPr>
          <a:xfrm>
            <a:off x="560866" y="1981200"/>
            <a:ext cx="2564740" cy="584775"/>
          </a:xfrm>
          <a:prstGeom prst="rect">
            <a:avLst/>
          </a:prstGeom>
          <a:noFill/>
        </p:spPr>
        <p:txBody>
          <a:bodyPr wrap="none" rtlCol="0">
            <a:spAutoFit/>
          </a:bodyPr>
          <a:lstStyle/>
          <a:p>
            <a:pPr algn="ctr"/>
            <a:r>
              <a:rPr lang="en-US" sz="3200" b="1" dirty="0" smtClean="0"/>
              <a:t>Amphitheatre</a:t>
            </a:r>
            <a:endParaRPr lang="en-US" sz="3200" b="1" dirty="0"/>
          </a:p>
        </p:txBody>
      </p:sp>
      <p:sp>
        <p:nvSpPr>
          <p:cNvPr id="8" name="TextBox 7"/>
          <p:cNvSpPr txBox="1"/>
          <p:nvPr/>
        </p:nvSpPr>
        <p:spPr>
          <a:xfrm>
            <a:off x="6302409" y="1981200"/>
            <a:ext cx="2133084" cy="584775"/>
          </a:xfrm>
          <a:prstGeom prst="rect">
            <a:avLst/>
          </a:prstGeom>
          <a:noFill/>
        </p:spPr>
        <p:txBody>
          <a:bodyPr wrap="none" rtlCol="0">
            <a:spAutoFit/>
          </a:bodyPr>
          <a:lstStyle/>
          <a:p>
            <a:pPr algn="ctr"/>
            <a:r>
              <a:rPr lang="en-US" sz="3200" b="1" dirty="0" smtClean="0"/>
              <a:t>Auditorium</a:t>
            </a:r>
            <a:endParaRPr lang="en-US" sz="3200" b="1" dirty="0"/>
          </a:p>
        </p:txBody>
      </p:sp>
      <p:sp>
        <p:nvSpPr>
          <p:cNvPr id="9" name="TextBox 8"/>
          <p:cNvSpPr txBox="1"/>
          <p:nvPr/>
        </p:nvSpPr>
        <p:spPr>
          <a:xfrm>
            <a:off x="3667518" y="3521129"/>
            <a:ext cx="1945341" cy="646331"/>
          </a:xfrm>
          <a:prstGeom prst="rect">
            <a:avLst/>
          </a:prstGeom>
          <a:noFill/>
          <a:ln w="38100" cmpd="sng">
            <a:solidFill>
              <a:schemeClr val="accent2"/>
            </a:solidFill>
          </a:ln>
        </p:spPr>
        <p:txBody>
          <a:bodyPr wrap="none" rtlCol="0">
            <a:spAutoFit/>
          </a:bodyPr>
          <a:lstStyle/>
          <a:p>
            <a:pPr algn="ctr"/>
            <a:r>
              <a:rPr lang="en-US" b="1" dirty="0" smtClean="0"/>
              <a:t>Has Larger </a:t>
            </a:r>
          </a:p>
          <a:p>
            <a:pPr algn="ctr"/>
            <a:r>
              <a:rPr lang="en-US" b="1" dirty="0" smtClean="0"/>
              <a:t>Circular Structures</a:t>
            </a:r>
            <a:endParaRPr lang="en-US" b="1" dirty="0"/>
          </a:p>
        </p:txBody>
      </p:sp>
      <p:pic>
        <p:nvPicPr>
          <p:cNvPr id="12"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103" y="2559418"/>
            <a:ext cx="3397697"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hrivas\Dropbox\ssl-eccv12\eccv2012\cameraReady\figures\teaser\3\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59418"/>
            <a:ext cx="3534073" cy="2651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sp>
        <p:nvSpPr>
          <p:cNvPr id="10" name="Chevron 9"/>
          <p:cNvSpPr/>
          <p:nvPr/>
        </p:nvSpPr>
        <p:spPr>
          <a:xfrm>
            <a:off x="4192991" y="1981200"/>
            <a:ext cx="758017" cy="89046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
        <p:nvSpPr>
          <p:cNvPr id="3" name="Footer Placeholder 2"/>
          <p:cNvSpPr>
            <a:spLocks noGrp="1"/>
          </p:cNvSpPr>
          <p:nvPr>
            <p:ph type="ftr" sz="quarter" idx="11"/>
          </p:nvPr>
        </p:nvSpPr>
        <p:spPr>
          <a:xfrm>
            <a:off x="6672045" y="6492875"/>
            <a:ext cx="2895600" cy="365125"/>
          </a:xfrm>
        </p:spPr>
        <p:txBody>
          <a:bodyPr/>
          <a:lstStyle/>
          <a:p>
            <a:r>
              <a:rPr lang="nb-NO" smtClean="0"/>
              <a:t>Slide Credit: Abhinav Gupta</a:t>
            </a:r>
            <a:endParaRPr lang="en-US"/>
          </a:p>
        </p:txBody>
      </p:sp>
    </p:spTree>
    <p:extLst>
      <p:ext uri="{BB962C8B-B14F-4D97-AF65-F5344CB8AC3E}">
        <p14:creationId xmlns:p14="http://schemas.microsoft.com/office/powerpoint/2010/main" val="2736592644"/>
      </p:ext>
    </p:extLst>
  </p:cSld>
  <p:clrMapOvr>
    <a:masterClrMapping/>
  </p:clrMapOvr>
  <mc:AlternateContent xmlns:mc="http://schemas.openxmlformats.org/markup-compatibility/2006" xmlns:p14="http://schemas.microsoft.com/office/powerpoint/2010/main">
    <mc:Choice Requires="p14">
      <p:transition spd="slow" p14:dur="125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5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9982" y="565666"/>
            <a:ext cx="2866618" cy="646331"/>
          </a:xfrm>
          <a:prstGeom prst="rect">
            <a:avLst/>
          </a:prstGeom>
          <a:noFill/>
        </p:spPr>
        <p:txBody>
          <a:bodyPr wrap="none" rtlCol="0">
            <a:spAutoFit/>
          </a:bodyPr>
          <a:lstStyle/>
          <a:p>
            <a:pPr algn="ctr"/>
            <a:r>
              <a:rPr lang="en-US" sz="3600" b="1" dirty="0" smtClean="0"/>
              <a:t>Amphitheatre</a:t>
            </a:r>
            <a:endParaRPr lang="en-US" sz="3600" b="1" dirty="0"/>
          </a:p>
        </p:txBody>
      </p:sp>
      <p:sp>
        <p:nvSpPr>
          <p:cNvPr id="4" name="TextBox 3"/>
          <p:cNvSpPr txBox="1"/>
          <p:nvPr/>
        </p:nvSpPr>
        <p:spPr>
          <a:xfrm>
            <a:off x="6352992" y="565666"/>
            <a:ext cx="2381100" cy="646331"/>
          </a:xfrm>
          <a:prstGeom prst="rect">
            <a:avLst/>
          </a:prstGeom>
          <a:noFill/>
        </p:spPr>
        <p:txBody>
          <a:bodyPr wrap="none" rtlCol="0">
            <a:spAutoFit/>
          </a:bodyPr>
          <a:lstStyle/>
          <a:p>
            <a:pPr algn="ctr"/>
            <a:r>
              <a:rPr lang="en-US" sz="3600" b="1" dirty="0" smtClean="0"/>
              <a:t>Auditorium</a:t>
            </a:r>
            <a:endParaRPr lang="en-US" sz="3600" b="1" dirty="0"/>
          </a:p>
        </p:txBody>
      </p:sp>
      <p:sp>
        <p:nvSpPr>
          <p:cNvPr id="5" name="TextBox 4"/>
          <p:cNvSpPr txBox="1"/>
          <p:nvPr/>
        </p:nvSpPr>
        <p:spPr>
          <a:xfrm>
            <a:off x="4148405" y="381000"/>
            <a:ext cx="1337995" cy="1015663"/>
          </a:xfrm>
          <a:prstGeom prst="rect">
            <a:avLst/>
          </a:prstGeom>
          <a:noFill/>
          <a:ln w="38100" cmpd="sng">
            <a:solidFill>
              <a:schemeClr val="accent2"/>
            </a:solidFill>
          </a:ln>
        </p:spPr>
        <p:txBody>
          <a:bodyPr wrap="none" rtlCol="0">
            <a:spAutoFit/>
          </a:bodyPr>
          <a:lstStyle/>
          <a:p>
            <a:pPr algn="ctr"/>
            <a:r>
              <a:rPr lang="en-US" sz="2000" dirty="0" smtClean="0">
                <a:ln>
                  <a:solidFill>
                    <a:schemeClr val="tx1"/>
                  </a:solidFill>
                </a:ln>
              </a:rPr>
              <a:t>Has Larger </a:t>
            </a:r>
          </a:p>
          <a:p>
            <a:pPr algn="ctr"/>
            <a:r>
              <a:rPr lang="en-US" sz="2000" dirty="0" smtClean="0">
                <a:ln>
                  <a:solidFill>
                    <a:schemeClr val="tx1"/>
                  </a:solidFill>
                </a:ln>
              </a:rPr>
              <a:t>Circular </a:t>
            </a:r>
          </a:p>
          <a:p>
            <a:pPr algn="ctr"/>
            <a:r>
              <a:rPr lang="en-US" sz="2000" dirty="0" smtClean="0">
                <a:ln>
                  <a:solidFill>
                    <a:schemeClr val="tx1"/>
                  </a:solidFill>
                </a:ln>
              </a:rPr>
              <a:t>Structures</a:t>
            </a:r>
            <a:endParaRPr lang="en-US" sz="2000" dirty="0">
              <a:ln>
                <a:solidFill>
                  <a:schemeClr val="tx1"/>
                </a:solidFill>
              </a:ln>
            </a:endParaRPr>
          </a:p>
        </p:txBody>
      </p:sp>
      <p:grpSp>
        <p:nvGrpSpPr>
          <p:cNvPr id="12" name="Group 11"/>
          <p:cNvGrpSpPr>
            <a:grpSpLocks noChangeAspect="1"/>
          </p:cNvGrpSpPr>
          <p:nvPr/>
        </p:nvGrpSpPr>
        <p:grpSpPr>
          <a:xfrm>
            <a:off x="252910" y="2522736"/>
            <a:ext cx="3505200" cy="2741697"/>
            <a:chOff x="6463884" y="3270578"/>
            <a:chExt cx="2553530" cy="1997320"/>
          </a:xfrm>
        </p:grpSpPr>
        <p:pic>
          <p:nvPicPr>
            <p:cNvPr id="13" name="Picture 12" descr="03.jp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14" name="Picture 13" descr="02.jp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15" name="Picture 14" descr="04.jp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16" name="Picture 2" descr="http://balaton.graphics.cs.cmu.edu/ashrivas/ladoga_home/datasets/SUNS/images/a/amphitheater/sun_aaaiyyqorxbkepxr.jp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911241" y="1925328"/>
            <a:ext cx="2867445" cy="4017860"/>
            <a:chOff x="5911241" y="1925328"/>
            <a:chExt cx="2867445" cy="4017860"/>
          </a:xfrm>
        </p:grpSpPr>
        <p:pic>
          <p:nvPicPr>
            <p:cNvPr id="18" name="Picture 17" descr="02.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911241" y="1925328"/>
              <a:ext cx="1954505" cy="1523588"/>
            </a:xfrm>
            <a:prstGeom prst="rect">
              <a:avLst/>
            </a:prstGeom>
            <a:effectLst/>
          </p:spPr>
        </p:pic>
        <p:pic>
          <p:nvPicPr>
            <p:cNvPr id="19" name="Picture 18"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11241" y="4419600"/>
              <a:ext cx="1951139" cy="1523588"/>
            </a:xfrm>
            <a:prstGeom prst="rect">
              <a:avLst/>
            </a:prstGeom>
            <a:effectLst/>
          </p:spPr>
        </p:pic>
        <p:pic>
          <p:nvPicPr>
            <p:cNvPr id="20" name="Picture 2" descr="http://balaton.graphics.cs.cmu.edu/ashrivas/ladoga_home/datasets/SUNS/images/a/auditorium/sun_afqeyuuvdyjhvnp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6514" y="3172464"/>
              <a:ext cx="1952172" cy="152358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hevron 20"/>
          <p:cNvSpPr/>
          <p:nvPr/>
        </p:nvSpPr>
        <p:spPr>
          <a:xfrm>
            <a:off x="3962400" y="3003117"/>
            <a:ext cx="1516033" cy="1780936"/>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
        <p:nvSpPr>
          <p:cNvPr id="2" name="TextBox 1"/>
          <p:cNvSpPr txBox="1"/>
          <p:nvPr/>
        </p:nvSpPr>
        <p:spPr>
          <a:xfrm>
            <a:off x="1401674" y="2687122"/>
            <a:ext cx="1170513" cy="2646878"/>
          </a:xfrm>
          <a:prstGeom prst="rect">
            <a:avLst/>
          </a:prstGeom>
          <a:noFill/>
        </p:spPr>
        <p:txBody>
          <a:bodyPr wrap="none" rtlCol="0">
            <a:spAutoFit/>
          </a:bodyPr>
          <a:lstStyle/>
          <a:p>
            <a:r>
              <a:rPr lang="en-US" sz="16600" b="1" dirty="0" smtClean="0"/>
              <a:t>?</a:t>
            </a:r>
            <a:endParaRPr lang="en-US" sz="16600" b="1" dirty="0"/>
          </a:p>
        </p:txBody>
      </p:sp>
      <p:cxnSp>
        <p:nvCxnSpPr>
          <p:cNvPr id="10" name="Straight Connector 9"/>
          <p:cNvCxnSpPr>
            <a:endCxn id="5" idx="1"/>
          </p:cNvCxnSpPr>
          <p:nvPr/>
        </p:nvCxnSpPr>
        <p:spPr>
          <a:xfrm>
            <a:off x="3276600" y="888831"/>
            <a:ext cx="871805" cy="1"/>
          </a:xfrm>
          <a:prstGeom prst="line">
            <a:avLst/>
          </a:prstGeom>
          <a:ln w="57150" cap="flat">
            <a:solidFill>
              <a:schemeClr val="accent2"/>
            </a:solidFill>
            <a:head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5" idx="3"/>
          </p:cNvCxnSpPr>
          <p:nvPr/>
        </p:nvCxnSpPr>
        <p:spPr>
          <a:xfrm flipH="1">
            <a:off x="5486400" y="888831"/>
            <a:ext cx="866593" cy="1"/>
          </a:xfrm>
          <a:prstGeom prst="line">
            <a:avLst/>
          </a:prstGeom>
          <a:ln w="57150" cap="rnd">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1400909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0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5803" y="5029200"/>
            <a:ext cx="1780176" cy="1389351"/>
          </a:xfrm>
          <a:prstGeom prst="rect">
            <a:avLst/>
          </a:prstGeom>
          <a:ln w="38100">
            <a:solidFill>
              <a:srgbClr val="00FF00"/>
            </a:solidFill>
          </a:ln>
          <a:effectLst/>
        </p:spPr>
      </p:pic>
      <p:pic>
        <p:nvPicPr>
          <p:cNvPr id="22" name="Picture 21" descr="02.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2400" y="3469084"/>
            <a:ext cx="1777194" cy="1389352"/>
          </a:xfrm>
          <a:prstGeom prst="rect">
            <a:avLst/>
          </a:prstGeom>
          <a:ln w="38100">
            <a:solidFill>
              <a:srgbClr val="00FF00"/>
            </a:solidFill>
          </a:ln>
          <a:effectLst/>
        </p:spPr>
      </p:pic>
      <p:pic>
        <p:nvPicPr>
          <p:cNvPr id="24" name="Picture 2" descr="http://balaton.graphics.cs.cmu.edu/ashrivas/ladoga_home/datasets/SUNS/images/a/amphitheater/sun_aaaiyyqorxbkepx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09" y="1832768"/>
            <a:ext cx="1778368" cy="1389352"/>
          </a:xfrm>
          <a:prstGeom prst="rect">
            <a:avLst/>
          </a:prstGeom>
          <a:noFill/>
          <a:ln w="38100">
            <a:solidFill>
              <a:srgbClr val="00FF00"/>
            </a:solidFill>
          </a:ln>
          <a:extLst>
            <a:ext uri="{909E8E84-426E-40dd-AFC4-6F175D3DCCD1}">
              <a14:hiddenFill xmlns:a14="http://schemas.microsoft.com/office/drawing/2010/main">
                <a:solidFill>
                  <a:srgbClr val="FFFFFF"/>
                </a:solidFill>
              </a14:hiddenFill>
            </a:ext>
          </a:extLst>
        </p:spPr>
      </p:pic>
      <p:sp>
        <p:nvSpPr>
          <p:cNvPr id="25" name="Chevron 24"/>
          <p:cNvSpPr/>
          <p:nvPr/>
        </p:nvSpPr>
        <p:spPr>
          <a:xfrm>
            <a:off x="3962400" y="3003117"/>
            <a:ext cx="1516033" cy="1780936"/>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
        <p:nvSpPr>
          <p:cNvPr id="27" name="Rectangle 26"/>
          <p:cNvSpPr/>
          <p:nvPr/>
        </p:nvSpPr>
        <p:spPr>
          <a:xfrm>
            <a:off x="448923" y="220980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28" name="Rectangle 27"/>
          <p:cNvSpPr/>
          <p:nvPr/>
        </p:nvSpPr>
        <p:spPr>
          <a:xfrm>
            <a:off x="-160677" y="40691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29" name="Rectangle 28"/>
          <p:cNvSpPr/>
          <p:nvPr/>
        </p:nvSpPr>
        <p:spPr>
          <a:xfrm>
            <a:off x="372723" y="55931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pic>
        <p:nvPicPr>
          <p:cNvPr id="1026" name="Picture 2" descr="C:\Users\ashrivas\Dropbox\ssl-eccv12\eccv2012\cameraReady\figures\teaser\audi2\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43000" y="2895600"/>
            <a:ext cx="2693654" cy="2085474"/>
          </a:xfrm>
          <a:prstGeom prst="rect">
            <a:avLst/>
          </a:prstGeom>
          <a:ln w="57150" cap="sq">
            <a:solidFill>
              <a:srgbClr val="FF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2743200" y="3733800"/>
            <a:ext cx="1197764" cy="2215991"/>
          </a:xfrm>
          <a:prstGeom prst="rect">
            <a:avLst/>
          </a:prstGeom>
        </p:spPr>
        <p:txBody>
          <a:bodyPr wrap="none">
            <a:spAutoFit/>
          </a:bodyPr>
          <a:lstStyle/>
          <a:p>
            <a:r>
              <a:rPr lang="en-US" sz="13800" dirty="0">
                <a:ln>
                  <a:solidFill>
                    <a:srgbClr val="FF0000"/>
                  </a:solidFill>
                </a:ln>
                <a:latin typeface="Zapf Dingbats"/>
                <a:ea typeface="Zapf Dingbats"/>
                <a:cs typeface="Zapf Dingbats"/>
              </a:rPr>
              <a:t>✗</a:t>
            </a:r>
            <a:endParaRPr lang="en-US" sz="19900" dirty="0">
              <a:ln>
                <a:solidFill>
                  <a:srgbClr val="FF0000"/>
                </a:solidFill>
              </a:ln>
            </a:endParaRPr>
          </a:p>
        </p:txBody>
      </p:sp>
      <p:grpSp>
        <p:nvGrpSpPr>
          <p:cNvPr id="23" name="Group 22"/>
          <p:cNvGrpSpPr/>
          <p:nvPr/>
        </p:nvGrpSpPr>
        <p:grpSpPr>
          <a:xfrm>
            <a:off x="5911241" y="1925328"/>
            <a:ext cx="2867445" cy="4017860"/>
            <a:chOff x="5911241" y="1925328"/>
            <a:chExt cx="2867445" cy="4017860"/>
          </a:xfrm>
        </p:grpSpPr>
        <p:pic>
          <p:nvPicPr>
            <p:cNvPr id="30" name="Picture 29" descr="02.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911241" y="1925328"/>
              <a:ext cx="1954505" cy="1523588"/>
            </a:xfrm>
            <a:prstGeom prst="rect">
              <a:avLst/>
            </a:prstGeom>
            <a:effectLst/>
          </p:spPr>
        </p:pic>
        <p:pic>
          <p:nvPicPr>
            <p:cNvPr id="31" name="Picture 30"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11241" y="4419600"/>
              <a:ext cx="1951139" cy="1523588"/>
            </a:xfrm>
            <a:prstGeom prst="rect">
              <a:avLst/>
            </a:prstGeom>
            <a:effectLst/>
          </p:spPr>
        </p:pic>
        <p:pic>
          <p:nvPicPr>
            <p:cNvPr id="32" name="Picture 2" descr="http://balaton.graphics.cs.cmu.edu/ashrivas/ladoga_home/datasets/SUNS/images/a/auditorium/sun_afqeyuuvdyjhvnp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6514" y="3172464"/>
              <a:ext cx="1952172" cy="152358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409982" y="565666"/>
            <a:ext cx="2866618" cy="646331"/>
          </a:xfrm>
          <a:prstGeom prst="rect">
            <a:avLst/>
          </a:prstGeom>
          <a:noFill/>
        </p:spPr>
        <p:txBody>
          <a:bodyPr wrap="none" rtlCol="0">
            <a:spAutoFit/>
          </a:bodyPr>
          <a:lstStyle/>
          <a:p>
            <a:pPr algn="ctr"/>
            <a:r>
              <a:rPr lang="en-US" sz="3600" b="1" dirty="0" smtClean="0"/>
              <a:t>Amphitheatre</a:t>
            </a:r>
            <a:endParaRPr lang="en-US" sz="3600" b="1" dirty="0"/>
          </a:p>
        </p:txBody>
      </p:sp>
      <p:sp>
        <p:nvSpPr>
          <p:cNvPr id="34" name="TextBox 33"/>
          <p:cNvSpPr txBox="1"/>
          <p:nvPr/>
        </p:nvSpPr>
        <p:spPr>
          <a:xfrm>
            <a:off x="6352992" y="565666"/>
            <a:ext cx="2381100" cy="646331"/>
          </a:xfrm>
          <a:prstGeom prst="rect">
            <a:avLst/>
          </a:prstGeom>
          <a:noFill/>
        </p:spPr>
        <p:txBody>
          <a:bodyPr wrap="none" rtlCol="0">
            <a:spAutoFit/>
          </a:bodyPr>
          <a:lstStyle/>
          <a:p>
            <a:pPr algn="ctr"/>
            <a:r>
              <a:rPr lang="en-US" sz="3600" b="1" dirty="0" smtClean="0"/>
              <a:t>Auditorium</a:t>
            </a:r>
            <a:endParaRPr lang="en-US" sz="3600" b="1" dirty="0"/>
          </a:p>
        </p:txBody>
      </p:sp>
      <p:sp>
        <p:nvSpPr>
          <p:cNvPr id="35" name="TextBox 34"/>
          <p:cNvSpPr txBox="1"/>
          <p:nvPr/>
        </p:nvSpPr>
        <p:spPr>
          <a:xfrm>
            <a:off x="4148405" y="381000"/>
            <a:ext cx="1337995" cy="1015663"/>
          </a:xfrm>
          <a:prstGeom prst="rect">
            <a:avLst/>
          </a:prstGeom>
          <a:noFill/>
          <a:ln w="38100" cmpd="sng">
            <a:solidFill>
              <a:schemeClr val="accent2"/>
            </a:solidFill>
          </a:ln>
        </p:spPr>
        <p:txBody>
          <a:bodyPr wrap="none" rtlCol="0">
            <a:spAutoFit/>
          </a:bodyPr>
          <a:lstStyle/>
          <a:p>
            <a:pPr algn="ctr"/>
            <a:r>
              <a:rPr lang="en-US" sz="2000" dirty="0" smtClean="0">
                <a:ln>
                  <a:solidFill>
                    <a:schemeClr val="tx1"/>
                  </a:solidFill>
                </a:ln>
              </a:rPr>
              <a:t>Has Larger </a:t>
            </a:r>
          </a:p>
          <a:p>
            <a:pPr algn="ctr"/>
            <a:r>
              <a:rPr lang="en-US" sz="2000" dirty="0" smtClean="0">
                <a:ln>
                  <a:solidFill>
                    <a:schemeClr val="tx1"/>
                  </a:solidFill>
                </a:ln>
              </a:rPr>
              <a:t>Circular </a:t>
            </a:r>
          </a:p>
          <a:p>
            <a:pPr algn="ctr"/>
            <a:r>
              <a:rPr lang="en-US" sz="2000" dirty="0" smtClean="0">
                <a:ln>
                  <a:solidFill>
                    <a:schemeClr val="tx1"/>
                  </a:solidFill>
                </a:ln>
              </a:rPr>
              <a:t>Structures</a:t>
            </a:r>
            <a:endParaRPr lang="en-US" sz="2000" dirty="0">
              <a:ln>
                <a:solidFill>
                  <a:schemeClr val="tx1"/>
                </a:solidFill>
              </a:ln>
            </a:endParaRPr>
          </a:p>
        </p:txBody>
      </p:sp>
      <p:cxnSp>
        <p:nvCxnSpPr>
          <p:cNvPr id="36" name="Straight Connector 35"/>
          <p:cNvCxnSpPr>
            <a:endCxn id="35" idx="1"/>
          </p:cNvCxnSpPr>
          <p:nvPr/>
        </p:nvCxnSpPr>
        <p:spPr>
          <a:xfrm>
            <a:off x="3276600" y="888831"/>
            <a:ext cx="871805" cy="1"/>
          </a:xfrm>
          <a:prstGeom prst="line">
            <a:avLst/>
          </a:prstGeom>
          <a:ln w="57150" cap="flat">
            <a:solidFill>
              <a:schemeClr val="accent2"/>
            </a:solidFill>
            <a:head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5" idx="3"/>
          </p:cNvCxnSpPr>
          <p:nvPr/>
        </p:nvCxnSpPr>
        <p:spPr>
          <a:xfrm flipH="1">
            <a:off x="5486400" y="888831"/>
            <a:ext cx="866593" cy="1"/>
          </a:xfrm>
          <a:prstGeom prst="line">
            <a:avLst/>
          </a:prstGeom>
          <a:ln w="57150" cap="rnd">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8"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315013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50"/>
                                        <p:tgtEl>
                                          <p:spTgt spid="27"/>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5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762000"/>
          </a:xfrm>
        </p:spPr>
        <p:txBody>
          <a:bodyPr/>
          <a:lstStyle/>
          <a:p>
            <a:r>
              <a:rPr lang="en-US" dirty="0" smtClean="0"/>
              <a:t>Dissimilarity</a:t>
            </a:r>
            <a:endParaRPr lang="en-US" dirty="0"/>
          </a:p>
        </p:txBody>
      </p:sp>
      <p:sp>
        <p:nvSpPr>
          <p:cNvPr id="9" name="TextBox 8"/>
          <p:cNvSpPr txBox="1"/>
          <p:nvPr/>
        </p:nvSpPr>
        <p:spPr>
          <a:xfrm>
            <a:off x="3667518" y="4114800"/>
            <a:ext cx="1945341" cy="646331"/>
          </a:xfrm>
          <a:prstGeom prst="rect">
            <a:avLst/>
          </a:prstGeom>
          <a:noFill/>
          <a:ln w="38100" cmpd="sng">
            <a:solidFill>
              <a:schemeClr val="accent2"/>
            </a:solidFill>
          </a:ln>
        </p:spPr>
        <p:txBody>
          <a:bodyPr wrap="none" rtlCol="0">
            <a:spAutoFit/>
          </a:bodyPr>
          <a:lstStyle/>
          <a:p>
            <a:pPr algn="ctr"/>
            <a:r>
              <a:rPr lang="en-US" b="1" dirty="0" smtClean="0"/>
              <a:t>Has Larger </a:t>
            </a:r>
          </a:p>
          <a:p>
            <a:pPr algn="ctr"/>
            <a:r>
              <a:rPr lang="en-US" b="1" dirty="0" smtClean="0"/>
              <a:t>Circular Structures</a:t>
            </a:r>
            <a:endParaRPr lang="en-US" b="1" dirty="0"/>
          </a:p>
        </p:txBody>
      </p:sp>
      <p:pic>
        <p:nvPicPr>
          <p:cNvPr id="12"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103" y="2559418"/>
            <a:ext cx="3397697"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hrivas\Dropbox\ssl-eccv12\eccv2012\cameraReady\figures\teaser\3\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59418"/>
            <a:ext cx="3534073" cy="2651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sp>
        <p:nvSpPr>
          <p:cNvPr id="10" name="Title 1"/>
          <p:cNvSpPr txBox="1">
            <a:spLocks/>
          </p:cNvSpPr>
          <p:nvPr/>
        </p:nvSpPr>
        <p:spPr>
          <a:xfrm>
            <a:off x="114300" y="60960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sp>
        <p:nvSpPr>
          <p:cNvPr id="13" name="Chevron 12"/>
          <p:cNvSpPr/>
          <p:nvPr/>
        </p:nvSpPr>
        <p:spPr>
          <a:xfrm>
            <a:off x="4192991" y="2971800"/>
            <a:ext cx="758017" cy="89046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
        <p:nvSpPr>
          <p:cNvPr id="14"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057207738"/>
      </p:ext>
    </p:extLst>
  </p:cSld>
  <p:clrMapOvr>
    <a:masterClrMapping/>
  </p:clrMapOvr>
  <mc:AlternateContent xmlns:mc="http://schemas.openxmlformats.org/markup-compatibility/2006" xmlns:p14="http://schemas.microsoft.com/office/powerpoint/2010/main">
    <mc:Choice Requires="p14">
      <p:transition spd="slow" p14:dur="125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Similar to Relative Attributes.</a:t>
            </a:r>
          </a:p>
          <a:p>
            <a:endParaRPr lang="en-US" dirty="0" smtClean="0"/>
          </a:p>
          <a:p>
            <a:r>
              <a:rPr lang="en-US" dirty="0" smtClean="0"/>
              <a:t>Uses pair of images as data-points during learning.</a:t>
            </a:r>
          </a:p>
          <a:p>
            <a:endParaRPr lang="en-US" dirty="0" smtClean="0"/>
          </a:p>
          <a:p>
            <a:r>
              <a:rPr lang="en-US" dirty="0" smtClean="0"/>
              <a:t>Instead of predicting a real number, it uses binary classifier.</a:t>
            </a:r>
            <a:endParaRPr lang="en-US" dirty="0"/>
          </a:p>
        </p:txBody>
      </p:sp>
      <p:sp>
        <p:nvSpPr>
          <p:cNvPr id="4" name="Title 1"/>
          <p:cNvSpPr txBox="1">
            <a:spLocks/>
          </p:cNvSpPr>
          <p:nvPr/>
        </p:nvSpPr>
        <p:spPr>
          <a:xfrm>
            <a:off x="114300" y="273817"/>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sp>
        <p:nvSpPr>
          <p:cNvPr id="5"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80104854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H="1">
            <a:off x="1828801" y="3276600"/>
            <a:ext cx="1127176" cy="12182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4300" y="0"/>
            <a:ext cx="8915400" cy="762000"/>
          </a:xfrm>
        </p:spPr>
        <p:txBody>
          <a:bodyPr/>
          <a:lstStyle/>
          <a:p>
            <a:r>
              <a:rPr lang="en-US" dirty="0" smtClean="0"/>
              <a:t>Dissimilarity</a:t>
            </a:r>
            <a:endParaRPr lang="en-US" dirty="0"/>
          </a:p>
        </p:txBody>
      </p:sp>
      <p:sp>
        <p:nvSpPr>
          <p:cNvPr id="15" name="Title 1"/>
          <p:cNvSpPr txBox="1">
            <a:spLocks/>
          </p:cNvSpPr>
          <p:nvPr/>
        </p:nvSpPr>
        <p:spPr>
          <a:xfrm>
            <a:off x="114300" y="60960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grpSp>
        <p:nvGrpSpPr>
          <p:cNvPr id="77" name="Group 76"/>
          <p:cNvGrpSpPr/>
          <p:nvPr/>
        </p:nvGrpSpPr>
        <p:grpSpPr>
          <a:xfrm>
            <a:off x="76200" y="2081273"/>
            <a:ext cx="4495800" cy="1271527"/>
            <a:chOff x="76200" y="2081273"/>
            <a:chExt cx="4495800" cy="1271527"/>
          </a:xfrm>
        </p:grpSpPr>
        <p:pic>
          <p:nvPicPr>
            <p:cNvPr id="12"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5475" y="2081277"/>
              <a:ext cx="1686525" cy="12715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hrivas\Dropbox\ssl-eccv12\eccv2012\cameraReady\figures\teaser\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081273"/>
              <a:ext cx="1694526" cy="1271472"/>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1884838" y="2129912"/>
              <a:ext cx="886525" cy="1222888"/>
              <a:chOff x="1884838" y="2129912"/>
              <a:chExt cx="886525" cy="1222888"/>
            </a:xfrm>
          </p:grpSpPr>
          <p:sp>
            <p:nvSpPr>
              <p:cNvPr id="9" name="TextBox 8"/>
              <p:cNvSpPr txBox="1"/>
              <p:nvPr/>
            </p:nvSpPr>
            <p:spPr>
              <a:xfrm>
                <a:off x="1884838" y="2706469"/>
                <a:ext cx="886525" cy="646331"/>
              </a:xfrm>
              <a:prstGeom prst="rect">
                <a:avLst/>
              </a:prstGeom>
              <a:noFill/>
              <a:ln w="38100" cmpd="sng">
                <a:solidFill>
                  <a:schemeClr val="accent2"/>
                </a:solidFill>
              </a:ln>
            </p:spPr>
            <p:txBody>
              <a:bodyPr wrap="none" rtlCol="0">
                <a:spAutoFit/>
              </a:bodyPr>
              <a:lstStyle/>
              <a:p>
                <a:pPr algn="ctr"/>
                <a:r>
                  <a:rPr lang="en-US" sz="1200" b="1" dirty="0" smtClean="0"/>
                  <a:t>Has Larger </a:t>
                </a:r>
              </a:p>
              <a:p>
                <a:pPr algn="ctr"/>
                <a:r>
                  <a:rPr lang="en-US" sz="1200" b="1" dirty="0" smtClean="0"/>
                  <a:t>Circular </a:t>
                </a:r>
              </a:p>
              <a:p>
                <a:pPr algn="ctr"/>
                <a:r>
                  <a:rPr lang="en-US" sz="1200" b="1" dirty="0" smtClean="0"/>
                  <a:t>Structures</a:t>
                </a:r>
                <a:endParaRPr lang="en-US" sz="1200" b="1" dirty="0"/>
              </a:p>
            </p:txBody>
          </p:sp>
          <p:sp>
            <p:nvSpPr>
              <p:cNvPr id="10" name="Chevron 9"/>
              <p:cNvSpPr/>
              <p:nvPr/>
            </p:nvSpPr>
            <p:spPr>
              <a:xfrm>
                <a:off x="2099500" y="2129912"/>
                <a:ext cx="457200" cy="53708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grpSp>
      </p:grpSp>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cxnSp>
        <p:nvCxnSpPr>
          <p:cNvPr id="23" name="Straight Arrow Connector 22"/>
          <p:cNvCxnSpPr/>
          <p:nvPr/>
        </p:nvCxnSpPr>
        <p:spPr>
          <a:xfrm>
            <a:off x="739140" y="3352800"/>
            <a:ext cx="0" cy="11420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24417" y="4598362"/>
            <a:ext cx="508987" cy="1345240"/>
            <a:chOff x="1139207" y="4388447"/>
            <a:chExt cx="627015" cy="1657184"/>
          </a:xfrm>
        </p:grpSpPr>
        <p:sp>
          <p:nvSpPr>
            <p:cNvPr id="16" name="TextBox 15"/>
            <p:cNvSpPr txBox="1"/>
            <p:nvPr/>
          </p:nvSpPr>
          <p:spPr>
            <a:xfrm rot="5400000">
              <a:off x="653271" y="4932679"/>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17" name="Double Bracket 16"/>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 name="Group 19"/>
          <p:cNvGrpSpPr/>
          <p:nvPr/>
        </p:nvGrpSpPr>
        <p:grpSpPr>
          <a:xfrm>
            <a:off x="1623000" y="4598361"/>
            <a:ext cx="505812" cy="1345240"/>
            <a:chOff x="1139207" y="4388446"/>
            <a:chExt cx="623103" cy="1657184"/>
          </a:xfrm>
        </p:grpSpPr>
        <p:sp>
          <p:nvSpPr>
            <p:cNvPr id="21" name="TextBox 20"/>
            <p:cNvSpPr txBox="1"/>
            <p:nvPr/>
          </p:nvSpPr>
          <p:spPr>
            <a:xfrm rot="5400000">
              <a:off x="649359" y="4932678"/>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22" name="Double Bracket 21"/>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73" name="Rectangle 72"/>
          <p:cNvSpPr/>
          <p:nvPr/>
        </p:nvSpPr>
        <p:spPr>
          <a:xfrm>
            <a:off x="5298078" y="1524000"/>
            <a:ext cx="3541122" cy="3046988"/>
          </a:xfrm>
          <a:prstGeom prst="rect">
            <a:avLst/>
          </a:prstGeom>
        </p:spPr>
        <p:txBody>
          <a:bodyPr wrap="square">
            <a:spAutoFit/>
          </a:bodyPr>
          <a:lstStyle/>
          <a:p>
            <a:r>
              <a:rPr lang="en-US" sz="3200" b="1" dirty="0" smtClean="0"/>
              <a:t>Features</a:t>
            </a:r>
          </a:p>
          <a:p>
            <a:pPr marL="228600" indent="-228600">
              <a:buFont typeface="Arial" pitchFamily="34" charset="0"/>
              <a:buChar char="•"/>
            </a:pPr>
            <a:r>
              <a:rPr lang="en-US" sz="2800" dirty="0" smtClean="0"/>
              <a:t>GIST</a:t>
            </a:r>
            <a:endParaRPr lang="en-US" sz="2800" dirty="0"/>
          </a:p>
          <a:p>
            <a:pPr marL="228600" indent="-228600">
              <a:buFont typeface="Arial" pitchFamily="34" charset="0"/>
              <a:buChar char="•"/>
            </a:pPr>
            <a:r>
              <a:rPr lang="en-US" sz="2800" dirty="0" smtClean="0"/>
              <a:t>RGB (Tiny Image)</a:t>
            </a:r>
            <a:endParaRPr lang="en-US" sz="2800" dirty="0"/>
          </a:p>
          <a:p>
            <a:pPr marL="228600" indent="-228600">
              <a:buFont typeface="Arial" pitchFamily="34" charset="0"/>
              <a:buChar char="•"/>
            </a:pPr>
            <a:r>
              <a:rPr lang="en-US" sz="2800" dirty="0" smtClean="0"/>
              <a:t>Line Histogram of:</a:t>
            </a:r>
          </a:p>
          <a:p>
            <a:pPr marL="571500" lvl="1" indent="-342900">
              <a:buFont typeface="Wingdings" pitchFamily="2" charset="2"/>
              <a:buChar char="§"/>
            </a:pPr>
            <a:r>
              <a:rPr lang="en-US" sz="2400" dirty="0" smtClean="0"/>
              <a:t>Length</a:t>
            </a:r>
          </a:p>
          <a:p>
            <a:pPr marL="571500" lvl="1" indent="-342900">
              <a:buFont typeface="Wingdings" pitchFamily="2" charset="2"/>
              <a:buChar char="§"/>
            </a:pPr>
            <a:r>
              <a:rPr lang="en-US" sz="2400" dirty="0" smtClean="0"/>
              <a:t>Orientation</a:t>
            </a:r>
          </a:p>
          <a:p>
            <a:pPr marL="228600" indent="-228600">
              <a:buFont typeface="Arial" pitchFamily="34" charset="0"/>
              <a:buChar char="•"/>
            </a:pPr>
            <a:r>
              <a:rPr lang="en-US" sz="2800" dirty="0" smtClean="0"/>
              <a:t>LAB histogram</a:t>
            </a:r>
            <a:endParaRPr lang="en-US" sz="2800" dirty="0"/>
          </a:p>
        </p:txBody>
      </p:sp>
      <p:sp>
        <p:nvSpPr>
          <p:cNvPr id="24"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42784395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2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524417" y="4598362"/>
            <a:ext cx="508987" cy="1345240"/>
            <a:chOff x="1139207" y="4388447"/>
            <a:chExt cx="627015" cy="1657184"/>
          </a:xfrm>
        </p:grpSpPr>
        <p:sp>
          <p:nvSpPr>
            <p:cNvPr id="40" name="TextBox 39"/>
            <p:cNvSpPr txBox="1"/>
            <p:nvPr/>
          </p:nvSpPr>
          <p:spPr>
            <a:xfrm rot="5400000">
              <a:off x="653271" y="4932679"/>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41" name="Double Bracket 40"/>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cxnSp>
        <p:nvCxnSpPr>
          <p:cNvPr id="25" name="Straight Arrow Connector 24"/>
          <p:cNvCxnSpPr/>
          <p:nvPr/>
        </p:nvCxnSpPr>
        <p:spPr>
          <a:xfrm flipH="1">
            <a:off x="1828801" y="3281363"/>
            <a:ext cx="1121568" cy="12135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4300" y="0"/>
            <a:ext cx="8915400" cy="762000"/>
          </a:xfrm>
        </p:spPr>
        <p:txBody>
          <a:bodyPr/>
          <a:lstStyle/>
          <a:p>
            <a:r>
              <a:rPr lang="en-US" dirty="0" smtClean="0"/>
              <a:t>Dissimilarity</a:t>
            </a:r>
            <a:endParaRPr lang="en-US" dirty="0"/>
          </a:p>
        </p:txBody>
      </p:sp>
      <p:sp>
        <p:nvSpPr>
          <p:cNvPr id="15" name="Title 1"/>
          <p:cNvSpPr txBox="1">
            <a:spLocks/>
          </p:cNvSpPr>
          <p:nvPr/>
        </p:nvSpPr>
        <p:spPr>
          <a:xfrm>
            <a:off x="114300" y="60960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a:t>
            </a:r>
            <a:r>
              <a:rPr lang="en-US" sz="1400" b="1" dirty="0" smtClean="0"/>
              <a:t>[Gupta and Davis, ECCV 2008]</a:t>
            </a:r>
            <a:endParaRPr lang="en-US" sz="1400" b="1" dirty="0"/>
          </a:p>
        </p:txBody>
      </p:sp>
      <p:cxnSp>
        <p:nvCxnSpPr>
          <p:cNvPr id="23" name="Straight Arrow Connector 22"/>
          <p:cNvCxnSpPr/>
          <p:nvPr/>
        </p:nvCxnSpPr>
        <p:spPr>
          <a:xfrm>
            <a:off x="739140" y="3352800"/>
            <a:ext cx="0" cy="11420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623000" y="4598360"/>
            <a:ext cx="502637" cy="1345240"/>
            <a:chOff x="1139207" y="4388445"/>
            <a:chExt cx="619192" cy="1657184"/>
          </a:xfrm>
        </p:grpSpPr>
        <p:sp>
          <p:nvSpPr>
            <p:cNvPr id="21" name="TextBox 20"/>
            <p:cNvSpPr txBox="1"/>
            <p:nvPr/>
          </p:nvSpPr>
          <p:spPr>
            <a:xfrm rot="5400000">
              <a:off x="645448" y="4932677"/>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22" name="Double Bracket 21"/>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26" name="Minus 25"/>
          <p:cNvSpPr/>
          <p:nvPr/>
        </p:nvSpPr>
        <p:spPr>
          <a:xfrm>
            <a:off x="996576" y="5055560"/>
            <a:ext cx="522300" cy="30480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a:off x="2125638" y="5181600"/>
            <a:ext cx="130336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766788" y="4206422"/>
            <a:ext cx="571499" cy="941656"/>
            <a:chOff x="3381114" y="4738477"/>
            <a:chExt cx="571499" cy="941656"/>
          </a:xfrm>
        </p:grpSpPr>
        <p:sp>
          <p:nvSpPr>
            <p:cNvPr id="46" name="Oval 45"/>
            <p:cNvSpPr/>
            <p:nvPr/>
          </p:nvSpPr>
          <p:spPr>
            <a:xfrm>
              <a:off x="3600445" y="4738477"/>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Arrow Connector 46"/>
            <p:cNvCxnSpPr>
              <a:stCxn id="46" idx="3"/>
              <a:endCxn id="48" idx="7"/>
            </p:cNvCxnSpPr>
            <p:nvPr/>
          </p:nvCxnSpPr>
          <p:spPr>
            <a:xfrm flipH="1">
              <a:off x="3518422" y="4882300"/>
              <a:ext cx="103958" cy="1456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3390577" y="5003266"/>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802833" y="5003266"/>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6" idx="5"/>
              <a:endCxn id="49" idx="0"/>
            </p:cNvCxnSpPr>
            <p:nvPr/>
          </p:nvCxnSpPr>
          <p:spPr>
            <a:xfrm>
              <a:off x="3728290" y="4882300"/>
              <a:ext cx="149433" cy="12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3590982" y="5246845"/>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a:stCxn id="51" idx="3"/>
              <a:endCxn id="53" idx="7"/>
            </p:cNvCxnSpPr>
            <p:nvPr/>
          </p:nvCxnSpPr>
          <p:spPr>
            <a:xfrm flipH="1">
              <a:off x="3508959" y="5390668"/>
              <a:ext cx="103958" cy="1456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3381114" y="5511634"/>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793370" y="5511634"/>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a:stCxn id="51" idx="5"/>
              <a:endCxn id="54" idx="0"/>
            </p:cNvCxnSpPr>
            <p:nvPr/>
          </p:nvCxnSpPr>
          <p:spPr>
            <a:xfrm>
              <a:off x="3718827" y="5390668"/>
              <a:ext cx="149433" cy="12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507160" y="5149963"/>
              <a:ext cx="149433" cy="12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3609275" y="5306740"/>
            <a:ext cx="886525" cy="646331"/>
          </a:xfrm>
          <a:prstGeom prst="rect">
            <a:avLst/>
          </a:prstGeom>
          <a:noFill/>
          <a:ln w="38100" cmpd="sng">
            <a:solidFill>
              <a:schemeClr val="accent2"/>
            </a:solidFill>
          </a:ln>
        </p:spPr>
        <p:txBody>
          <a:bodyPr wrap="none" rtlCol="0">
            <a:spAutoFit/>
          </a:bodyPr>
          <a:lstStyle/>
          <a:p>
            <a:pPr algn="ctr"/>
            <a:r>
              <a:rPr lang="en-US" sz="1200" b="1" dirty="0" smtClean="0"/>
              <a:t>Has Larger </a:t>
            </a:r>
          </a:p>
          <a:p>
            <a:pPr algn="ctr"/>
            <a:r>
              <a:rPr lang="en-US" sz="1200" b="1" dirty="0" smtClean="0"/>
              <a:t>Circular </a:t>
            </a:r>
          </a:p>
          <a:p>
            <a:pPr algn="ctr"/>
            <a:r>
              <a:rPr lang="en-US" sz="1200" b="1" dirty="0" smtClean="0"/>
              <a:t>Structures</a:t>
            </a:r>
            <a:endParaRPr lang="en-US" sz="1200" b="1" dirty="0"/>
          </a:p>
        </p:txBody>
      </p:sp>
      <p:sp>
        <p:nvSpPr>
          <p:cNvPr id="43" name="Rectangle 42"/>
          <p:cNvSpPr/>
          <p:nvPr/>
        </p:nvSpPr>
        <p:spPr>
          <a:xfrm>
            <a:off x="5181600" y="1536864"/>
            <a:ext cx="3541122" cy="1384995"/>
          </a:xfrm>
          <a:prstGeom prst="rect">
            <a:avLst/>
          </a:prstGeom>
        </p:spPr>
        <p:txBody>
          <a:bodyPr wrap="square">
            <a:spAutoFit/>
          </a:bodyPr>
          <a:lstStyle/>
          <a:p>
            <a:r>
              <a:rPr lang="en-US" sz="3200" b="1" dirty="0" smtClean="0"/>
              <a:t>Classifier</a:t>
            </a:r>
          </a:p>
          <a:p>
            <a:r>
              <a:rPr lang="en-US" sz="2800" dirty="0" smtClean="0"/>
              <a:t>Boosted Decision Tree</a:t>
            </a:r>
          </a:p>
          <a:p>
            <a:r>
              <a:rPr lang="da-DK" sz="2400" dirty="0"/>
              <a:t>[Hoiem et al., IJCV 2007</a:t>
            </a:r>
            <a:r>
              <a:rPr lang="da-DK" sz="2400" dirty="0" smtClean="0"/>
              <a:t>]</a:t>
            </a:r>
            <a:endParaRPr lang="da-DK" sz="2400" dirty="0"/>
          </a:p>
        </p:txBody>
      </p:sp>
      <p:cxnSp>
        <p:nvCxnSpPr>
          <p:cNvPr id="44" name="Straight Arrow Connector 43"/>
          <p:cNvCxnSpPr/>
          <p:nvPr/>
        </p:nvCxnSpPr>
        <p:spPr>
          <a:xfrm>
            <a:off x="4800600" y="5257800"/>
            <a:ext cx="130336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375400" y="4496611"/>
            <a:ext cx="1343638" cy="1862048"/>
          </a:xfrm>
          <a:prstGeom prst="rect">
            <a:avLst/>
          </a:prstGeom>
          <a:ln>
            <a:noFill/>
          </a:ln>
        </p:spPr>
        <p:txBody>
          <a:bodyPr wrap="none">
            <a:spAutoFit/>
          </a:bodyPr>
          <a:lstStyle/>
          <a:p>
            <a:r>
              <a:rPr lang="en-US" sz="11500" dirty="0" smtClean="0">
                <a:ln>
                  <a:solidFill>
                    <a:srgbClr val="00FF00"/>
                  </a:solidFill>
                </a:ln>
                <a:sym typeface="Wingdings"/>
              </a:rPr>
              <a:t></a:t>
            </a:r>
            <a:endParaRPr lang="en-US" sz="13800" dirty="0"/>
          </a:p>
        </p:txBody>
      </p:sp>
      <p:sp>
        <p:nvSpPr>
          <p:cNvPr id="57" name="Rectangle 56"/>
          <p:cNvSpPr/>
          <p:nvPr/>
        </p:nvSpPr>
        <p:spPr>
          <a:xfrm>
            <a:off x="7713171" y="4250576"/>
            <a:ext cx="1659429" cy="1862048"/>
          </a:xfrm>
          <a:prstGeom prst="rect">
            <a:avLst/>
          </a:prstGeom>
        </p:spPr>
        <p:txBody>
          <a:bodyPr wrap="none">
            <a:spAutoFit/>
          </a:bodyPr>
          <a:lstStyle/>
          <a:p>
            <a:r>
              <a:rPr lang="en-US" sz="11500" dirty="0" smtClean="0">
                <a:ln>
                  <a:solidFill>
                    <a:srgbClr val="FF0000"/>
                  </a:solidFill>
                </a:ln>
                <a:latin typeface="Zapf Dingbats"/>
                <a:ea typeface="Zapf Dingbats"/>
                <a:cs typeface="Zapf Dingbats"/>
              </a:rPr>
              <a:t>✗</a:t>
            </a:r>
            <a:endParaRPr lang="en-US" sz="16600" dirty="0">
              <a:ln>
                <a:solidFill>
                  <a:srgbClr val="FF0000"/>
                </a:solidFill>
              </a:ln>
            </a:endParaRPr>
          </a:p>
        </p:txBody>
      </p:sp>
      <p:sp>
        <p:nvSpPr>
          <p:cNvPr id="3" name="Rectangle 2"/>
          <p:cNvSpPr/>
          <p:nvPr/>
        </p:nvSpPr>
        <p:spPr>
          <a:xfrm>
            <a:off x="7162800" y="5221069"/>
            <a:ext cx="588623" cy="646331"/>
          </a:xfrm>
          <a:prstGeom prst="rect">
            <a:avLst/>
          </a:prstGeom>
        </p:spPr>
        <p:txBody>
          <a:bodyPr wrap="none">
            <a:spAutoFit/>
          </a:bodyPr>
          <a:lstStyle/>
          <a:p>
            <a:r>
              <a:rPr lang="en-US" sz="3600" dirty="0">
                <a:sym typeface="Wingdings"/>
              </a:rPr>
              <a:t>or</a:t>
            </a:r>
            <a:endParaRPr lang="en-US" sz="23900" dirty="0"/>
          </a:p>
        </p:txBody>
      </p:sp>
      <p:grpSp>
        <p:nvGrpSpPr>
          <p:cNvPr id="58" name="Group 57"/>
          <p:cNvGrpSpPr/>
          <p:nvPr/>
        </p:nvGrpSpPr>
        <p:grpSpPr>
          <a:xfrm>
            <a:off x="76200" y="2081273"/>
            <a:ext cx="4495800" cy="1271527"/>
            <a:chOff x="76200" y="2081273"/>
            <a:chExt cx="4495800" cy="1271527"/>
          </a:xfrm>
        </p:grpSpPr>
        <p:pic>
          <p:nvPicPr>
            <p:cNvPr id="60"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5475" y="2081277"/>
              <a:ext cx="1686525" cy="127152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Users\ashrivas\Dropbox\ssl-eccv12\eccv2012\cameraReady\figures\teaser\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081273"/>
              <a:ext cx="1694526" cy="1271472"/>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1884838" y="2129912"/>
              <a:ext cx="886525" cy="1222888"/>
              <a:chOff x="1884838" y="2129912"/>
              <a:chExt cx="886525" cy="1222888"/>
            </a:xfrm>
          </p:grpSpPr>
          <p:sp>
            <p:nvSpPr>
              <p:cNvPr id="64" name="TextBox 63"/>
              <p:cNvSpPr txBox="1"/>
              <p:nvPr/>
            </p:nvSpPr>
            <p:spPr>
              <a:xfrm>
                <a:off x="1884838" y="2706469"/>
                <a:ext cx="886525" cy="646331"/>
              </a:xfrm>
              <a:prstGeom prst="rect">
                <a:avLst/>
              </a:prstGeom>
              <a:noFill/>
              <a:ln w="38100" cmpd="sng">
                <a:solidFill>
                  <a:schemeClr val="accent2"/>
                </a:solidFill>
              </a:ln>
            </p:spPr>
            <p:txBody>
              <a:bodyPr wrap="none" rtlCol="0">
                <a:spAutoFit/>
              </a:bodyPr>
              <a:lstStyle/>
              <a:p>
                <a:pPr algn="ctr"/>
                <a:r>
                  <a:rPr lang="en-US" sz="1200" b="1" dirty="0" smtClean="0"/>
                  <a:t>Has Larger </a:t>
                </a:r>
              </a:p>
              <a:p>
                <a:pPr algn="ctr"/>
                <a:r>
                  <a:rPr lang="en-US" sz="1200" b="1" dirty="0" smtClean="0"/>
                  <a:t>Circular </a:t>
                </a:r>
              </a:p>
              <a:p>
                <a:pPr algn="ctr"/>
                <a:r>
                  <a:rPr lang="en-US" sz="1200" b="1" dirty="0" smtClean="0"/>
                  <a:t>Structures</a:t>
                </a:r>
                <a:endParaRPr lang="en-US" sz="1200" b="1" dirty="0"/>
              </a:p>
            </p:txBody>
          </p:sp>
          <p:sp>
            <p:nvSpPr>
              <p:cNvPr id="65" name="Chevron 64"/>
              <p:cNvSpPr/>
              <p:nvPr/>
            </p:nvSpPr>
            <p:spPr>
              <a:xfrm>
                <a:off x="2099500" y="2129912"/>
                <a:ext cx="457200" cy="53708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grpSp>
      </p:grpSp>
      <p:sp>
        <p:nvSpPr>
          <p:cNvPr id="61"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7755059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5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5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25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25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250"/>
                                        <p:tgtEl>
                                          <p:spTgt spid="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25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25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2" grpId="0" animBg="1"/>
      <p:bldP spid="43" grpId="0"/>
      <p:bldP spid="45" grpId="0"/>
      <p:bldP spid="5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762000"/>
          </a:xfrm>
        </p:spPr>
        <p:txBody>
          <a:bodyPr/>
          <a:lstStyle/>
          <a:p>
            <a:r>
              <a:rPr lang="en-US" dirty="0"/>
              <a:t>Comparative Attributes</a:t>
            </a:r>
          </a:p>
        </p:txBody>
      </p:sp>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graphicFrame>
        <p:nvGraphicFramePr>
          <p:cNvPr id="3" name="Table 2"/>
          <p:cNvGraphicFramePr>
            <a:graphicFrameLocks noGrp="1"/>
          </p:cNvGraphicFramePr>
          <p:nvPr>
            <p:extLst>
              <p:ext uri="{D42A27DB-BD31-4B8C-83A1-F6EECF244321}">
                <p14:modId xmlns:p14="http://schemas.microsoft.com/office/powerpoint/2010/main" val="2686459758"/>
              </p:ext>
            </p:extLst>
          </p:nvPr>
        </p:nvGraphicFramePr>
        <p:xfrm>
          <a:off x="2209800" y="1722120"/>
          <a:ext cx="5029200" cy="1630680"/>
        </p:xfrm>
        <a:graphic>
          <a:graphicData uri="http://schemas.openxmlformats.org/drawingml/2006/table">
            <a:tbl>
              <a:tblPr firstRow="1" bandRow="1">
                <a:tableStyleId>{2D5ABB26-0587-4C30-8999-92F81FD0307C}</a:tableStyleId>
              </a:tblPr>
              <a:tblGrid>
                <a:gridCol w="2147950"/>
                <a:gridCol w="326171"/>
                <a:gridCol w="2555079"/>
              </a:tblGrid>
              <a:tr h="543560">
                <a:tc>
                  <a:txBody>
                    <a:bodyPr/>
                    <a:lstStyle/>
                    <a:p>
                      <a:pPr algn="r"/>
                      <a:r>
                        <a:rPr lang="en-US" sz="2400" dirty="0" smtClean="0"/>
                        <a:t>Amphitheatre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Barn</a:t>
                      </a:r>
                      <a:endParaRPr lang="en-US" sz="2400" dirty="0"/>
                    </a:p>
                  </a:txBody>
                  <a:tcPr anchor="ctr"/>
                </a:tc>
              </a:tr>
              <a:tr h="543560">
                <a:tc>
                  <a:txBody>
                    <a:bodyPr/>
                    <a:lstStyle/>
                    <a:p>
                      <a:pPr algn="r"/>
                      <a:r>
                        <a:rPr lang="en-US" sz="2400" dirty="0" smtClean="0"/>
                        <a:t>Amphitheatre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Conference Room</a:t>
                      </a:r>
                    </a:p>
                  </a:txBody>
                  <a:tcPr anchor="ctr"/>
                </a:tc>
              </a:tr>
              <a:tr h="543560">
                <a:tc>
                  <a:txBody>
                    <a:bodyPr/>
                    <a:lstStyle/>
                    <a:p>
                      <a:pPr algn="r"/>
                      <a:r>
                        <a:rPr lang="en-US" sz="2400" dirty="0" smtClean="0"/>
                        <a:t>Desert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Barn</a:t>
                      </a:r>
                      <a:endParaRPr lang="en-US" sz="2400" dirty="0"/>
                    </a:p>
                  </a:txBody>
                  <a:tcPr anchor="ctr"/>
                </a:tc>
              </a:tr>
            </a:tbl>
          </a:graphicData>
        </a:graphic>
      </p:graphicFrame>
      <p:sp>
        <p:nvSpPr>
          <p:cNvPr id="5" name="Rectangle 4"/>
          <p:cNvSpPr/>
          <p:nvPr/>
        </p:nvSpPr>
        <p:spPr>
          <a:xfrm>
            <a:off x="3349828" y="1213191"/>
            <a:ext cx="2206823" cy="523220"/>
          </a:xfrm>
          <a:prstGeom prst="rect">
            <a:avLst/>
          </a:prstGeom>
          <a:ln w="38100">
            <a:solidFill>
              <a:schemeClr val="accent5"/>
            </a:solidFill>
          </a:ln>
        </p:spPr>
        <p:txBody>
          <a:bodyPr wrap="none">
            <a:spAutoFit/>
          </a:bodyPr>
          <a:lstStyle/>
          <a:p>
            <a:pPr algn="ctr">
              <a:defRPr/>
            </a:pPr>
            <a:r>
              <a:rPr lang="en-US" sz="2800" b="1" dirty="0"/>
              <a:t>Is More Open</a:t>
            </a:r>
          </a:p>
        </p:txBody>
      </p:sp>
      <p:graphicFrame>
        <p:nvGraphicFramePr>
          <p:cNvPr id="28" name="Table 27"/>
          <p:cNvGraphicFramePr>
            <a:graphicFrameLocks noGrp="1"/>
          </p:cNvGraphicFramePr>
          <p:nvPr>
            <p:extLst>
              <p:ext uri="{D42A27DB-BD31-4B8C-83A1-F6EECF244321}">
                <p14:modId xmlns:p14="http://schemas.microsoft.com/office/powerpoint/2010/main" val="2991344915"/>
              </p:ext>
            </p:extLst>
          </p:nvPr>
        </p:nvGraphicFramePr>
        <p:xfrm>
          <a:off x="1971556" y="4641850"/>
          <a:ext cx="4114800" cy="914400"/>
        </p:xfrm>
        <a:graphic>
          <a:graphicData uri="http://schemas.openxmlformats.org/drawingml/2006/table">
            <a:tbl>
              <a:tblPr firstRow="1" bandRow="1">
                <a:tableStyleId>{2D5ABB26-0587-4C30-8999-92F81FD0307C}</a:tableStyleId>
              </a:tblPr>
              <a:tblGrid>
                <a:gridCol w="2481970"/>
                <a:gridCol w="225135"/>
                <a:gridCol w="1407695"/>
              </a:tblGrid>
              <a:tr h="457200">
                <a:tc>
                  <a:txBody>
                    <a:bodyPr/>
                    <a:lstStyle/>
                    <a:p>
                      <a:pPr algn="r"/>
                      <a:r>
                        <a:rPr lang="en-US" sz="2400" dirty="0" smtClean="0"/>
                        <a:t>Church (Outdoor)</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Cemetery</a:t>
                      </a:r>
                      <a:endParaRPr lang="en-US" sz="2400" dirty="0"/>
                    </a:p>
                  </a:txBody>
                  <a:tcPr anchor="ctr"/>
                </a:tc>
              </a:tr>
              <a:tr h="283984">
                <a:tc>
                  <a:txBody>
                    <a:bodyPr/>
                    <a:lstStyle/>
                    <a:p>
                      <a:pPr algn="r"/>
                      <a:r>
                        <a:rPr lang="en-US" sz="2400" dirty="0" smtClean="0"/>
                        <a:t>Barn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Cemetery</a:t>
                      </a:r>
                    </a:p>
                  </a:txBody>
                  <a:tcPr anchor="ctr"/>
                </a:tc>
              </a:tr>
            </a:tbl>
          </a:graphicData>
        </a:graphic>
      </p:graphicFrame>
      <p:sp>
        <p:nvSpPr>
          <p:cNvPr id="29" name="Rectangle 28"/>
          <p:cNvSpPr/>
          <p:nvPr/>
        </p:nvSpPr>
        <p:spPr>
          <a:xfrm>
            <a:off x="2985232" y="4118630"/>
            <a:ext cx="3240824" cy="523220"/>
          </a:xfrm>
          <a:prstGeom prst="rect">
            <a:avLst/>
          </a:prstGeom>
          <a:ln w="38100">
            <a:solidFill>
              <a:schemeClr val="accent3"/>
            </a:solidFill>
          </a:ln>
        </p:spPr>
        <p:txBody>
          <a:bodyPr wrap="none">
            <a:spAutoFit/>
          </a:bodyPr>
          <a:lstStyle/>
          <a:p>
            <a:pPr algn="ctr">
              <a:defRPr/>
            </a:pPr>
            <a:r>
              <a:rPr lang="en-US" sz="2800" b="1" dirty="0" smtClean="0"/>
              <a:t>Has Taller Structures</a:t>
            </a:r>
            <a:endParaRPr lang="en-US" sz="2800" b="1" dirty="0"/>
          </a:p>
        </p:txBody>
      </p:sp>
      <p:sp>
        <p:nvSpPr>
          <p:cNvPr id="10"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61448613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250"/>
                                        <p:tgtEl>
                                          <p:spTgt spid="29"/>
                                        </p:tgtEl>
                                      </p:cBhvr>
                                    </p:animEffect>
                                  </p:childTnLst>
                                </p:cTn>
                              </p:par>
                              <p:par>
                                <p:cTn id="16" presetID="22" presetClass="entr" presetSubtype="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4022541" y="3478672"/>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p:cNvGrpSpPr/>
          <p:nvPr/>
        </p:nvGrpSpPr>
        <p:grpSpPr>
          <a:xfrm>
            <a:off x="3047998" y="6074093"/>
            <a:ext cx="3124201" cy="783907"/>
            <a:chOff x="3047998" y="5550650"/>
            <a:chExt cx="3124201" cy="783907"/>
          </a:xfrm>
        </p:grpSpPr>
        <p:sp>
          <p:nvSpPr>
            <p:cNvPr id="30" name="U-Turn Arrow 29"/>
            <p:cNvSpPr/>
            <p:nvPr/>
          </p:nvSpPr>
          <p:spPr>
            <a:xfrm rot="10800000">
              <a:off x="3047998" y="5550650"/>
              <a:ext cx="31242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4267200" y="5648757"/>
              <a:ext cx="685800" cy="685800"/>
              <a:chOff x="4038600" y="5620127"/>
              <a:chExt cx="685800" cy="685800"/>
            </a:xfrm>
          </p:grpSpPr>
          <p:sp>
            <p:nvSpPr>
              <p:cNvPr id="32" name="Oval 31"/>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Plus 32"/>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2286000" y="1229101"/>
            <a:ext cx="1673407" cy="2428499"/>
            <a:chOff x="96153" y="2511801"/>
            <a:chExt cx="1673407" cy="2428499"/>
          </a:xfrm>
        </p:grpSpPr>
        <p:sp>
          <p:nvSpPr>
            <p:cNvPr id="35" name="Rectangle 34"/>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6"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37"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38" name="TextBox 37"/>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39" name="Group 38"/>
          <p:cNvGrpSpPr/>
          <p:nvPr/>
        </p:nvGrpSpPr>
        <p:grpSpPr>
          <a:xfrm>
            <a:off x="2341505" y="3664775"/>
            <a:ext cx="1574799" cy="2428499"/>
            <a:chOff x="72306" y="3552991"/>
            <a:chExt cx="1574799" cy="2428499"/>
          </a:xfrm>
        </p:grpSpPr>
        <p:pic>
          <p:nvPicPr>
            <p:cNvPr id="40" name="Picture 106" descr="C:\Users\AbHi\Documents\My Dropbox\cvpr12\see21_files\resized\sun_accqnzcvqkiwicjt_320x211.jpg"/>
            <p:cNvPicPr>
              <a:picLocks noChangeArrowheads="1"/>
            </p:cNvPicPr>
            <p:nvPr/>
          </p:nvPicPr>
          <p:blipFill>
            <a:blip r:embed="rId5" cstate="screen"/>
            <a:srcRect/>
            <a:stretch>
              <a:fillRect/>
            </a:stretch>
          </p:blipFill>
          <p:spPr bwMode="auto">
            <a:xfrm>
              <a:off x="189145" y="4899083"/>
              <a:ext cx="1327690" cy="1005840"/>
            </a:xfrm>
            <a:prstGeom prst="rect">
              <a:avLst/>
            </a:prstGeom>
            <a:noFill/>
          </p:spPr>
        </p:pic>
        <p:pic>
          <p:nvPicPr>
            <p:cNvPr id="41" name="Picture 113" descr="C:\Users\AbHi\Documents\My Dropbox\cvpr12\see21_files\resized\sun_aaslkqqibkansrbd_320x212.jpg"/>
            <p:cNvPicPr>
              <a:picLocks noChangeAspect="1" noChangeArrowheads="1"/>
            </p:cNvPicPr>
            <p:nvPr/>
          </p:nvPicPr>
          <p:blipFill>
            <a:blip r:embed="rId6" cstate="screen"/>
            <a:srcRect/>
            <a:stretch>
              <a:fillRect/>
            </a:stretch>
          </p:blipFill>
          <p:spPr bwMode="auto">
            <a:xfrm>
              <a:off x="189145" y="3871033"/>
              <a:ext cx="1341120" cy="1005840"/>
            </a:xfrm>
            <a:prstGeom prst="rect">
              <a:avLst/>
            </a:prstGeom>
            <a:noFill/>
          </p:spPr>
        </p:pic>
        <p:sp>
          <p:nvSpPr>
            <p:cNvPr id="42" name="Rectangle 41"/>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3" name="TextBox 42"/>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44" name="Group 43"/>
          <p:cNvGrpSpPr/>
          <p:nvPr/>
        </p:nvGrpSpPr>
        <p:grpSpPr>
          <a:xfrm>
            <a:off x="4721041" y="1229101"/>
            <a:ext cx="2654300" cy="2428499"/>
            <a:chOff x="6413500" y="2895600"/>
            <a:chExt cx="2654300" cy="2428499"/>
          </a:xfrm>
        </p:grpSpPr>
        <p:sp>
          <p:nvSpPr>
            <p:cNvPr id="45" name="Rectangle 44"/>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6" name="Group 45"/>
            <p:cNvGrpSpPr/>
            <p:nvPr/>
          </p:nvGrpSpPr>
          <p:grpSpPr>
            <a:xfrm>
              <a:off x="6463884" y="2895600"/>
              <a:ext cx="2553530" cy="2372298"/>
              <a:chOff x="6463884" y="2895600"/>
              <a:chExt cx="2553530" cy="2372298"/>
            </a:xfrm>
          </p:grpSpPr>
          <p:sp>
            <p:nvSpPr>
              <p:cNvPr id="47" name="TextBox 46"/>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48" name="Group 47"/>
              <p:cNvGrpSpPr/>
              <p:nvPr/>
            </p:nvGrpSpPr>
            <p:grpSpPr>
              <a:xfrm>
                <a:off x="6463884" y="3270578"/>
                <a:ext cx="2553530" cy="1997320"/>
                <a:chOff x="6463884" y="3270578"/>
                <a:chExt cx="2553530" cy="1997320"/>
              </a:xfrm>
            </p:grpSpPr>
            <p:pic>
              <p:nvPicPr>
                <p:cNvPr id="49" name="Picture 48" descr="03.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50" name="Picture 49"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51" name="Picture 50" descr="04.jp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52" name="Picture 2" descr="http://balaton.graphics.cs.cmu.edu/ashrivas/ladoga_home/datasets/SUNS/images/a/amphitheater/sun_aaaiyyqorxbkepx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5" name="Group 64"/>
          <p:cNvGrpSpPr/>
          <p:nvPr/>
        </p:nvGrpSpPr>
        <p:grpSpPr>
          <a:xfrm>
            <a:off x="4719436" y="3667501"/>
            <a:ext cx="2654300" cy="2428499"/>
            <a:chOff x="5981700" y="5692970"/>
            <a:chExt cx="2654300" cy="2428499"/>
          </a:xfrm>
        </p:grpSpPr>
        <p:grpSp>
          <p:nvGrpSpPr>
            <p:cNvPr id="66" name="Group 65"/>
            <p:cNvGrpSpPr/>
            <p:nvPr/>
          </p:nvGrpSpPr>
          <p:grpSpPr>
            <a:xfrm>
              <a:off x="6032084" y="6067948"/>
              <a:ext cx="2553530" cy="1997320"/>
              <a:chOff x="6032084" y="6067948"/>
              <a:chExt cx="2553530" cy="1997320"/>
            </a:xfrm>
          </p:grpSpPr>
          <p:pic>
            <p:nvPicPr>
              <p:cNvPr id="70" name="Picture 69" descr="02.jp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71" name="Picture 70" descr="02.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72" name="Picture 71" descr="03.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73" name="Picture 2" descr="http://balaton.graphics.cs.cmu.edu/ashrivas/ladoga_home/datasets/SUNS/images/a/auditorium/sun_afqeyuuvdyjhvnpx.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5981700" y="5692970"/>
              <a:ext cx="2654300" cy="2428499"/>
              <a:chOff x="6413500" y="2895600"/>
              <a:chExt cx="2654300" cy="2428499"/>
            </a:xfrm>
          </p:grpSpPr>
          <p:sp>
            <p:nvSpPr>
              <p:cNvPr id="68" name="Rectangle 67"/>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146" name="Rectangle 145"/>
          <p:cNvSpPr/>
          <p:nvPr/>
        </p:nvSpPr>
        <p:spPr>
          <a:xfrm>
            <a:off x="1905000" y="464403"/>
            <a:ext cx="2362200"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sp>
        <p:nvSpPr>
          <p:cNvPr id="147" name="Rectangle 146"/>
          <p:cNvSpPr/>
          <p:nvPr/>
        </p:nvSpPr>
        <p:spPr>
          <a:xfrm>
            <a:off x="4648200" y="685800"/>
            <a:ext cx="2819400" cy="461665"/>
          </a:xfrm>
          <a:prstGeom prst="rect">
            <a:avLst/>
          </a:prstGeom>
        </p:spPr>
        <p:txBody>
          <a:bodyPr wrap="square">
            <a:spAutoFit/>
          </a:bodyPr>
          <a:lstStyle/>
          <a:p>
            <a:pPr algn="ctr"/>
            <a:r>
              <a:rPr lang="en-US" sz="2400" b="1" dirty="0" smtClean="0">
                <a:cs typeface="Arial" pitchFamily="34" charset="0"/>
              </a:rPr>
              <a:t>Bootstrapping</a:t>
            </a:r>
            <a:endParaRPr lang="en-US" sz="2400" b="1" dirty="0">
              <a:cs typeface="Arial" pitchFamily="34" charset="0"/>
            </a:endParaRPr>
          </a:p>
        </p:txBody>
      </p:sp>
      <p:sp>
        <p:nvSpPr>
          <p:cNvPr id="53"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6215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Attributes</a:t>
            </a:r>
            <a:endParaRPr lang="en-US" dirty="0"/>
          </a:p>
        </p:txBody>
      </p:sp>
      <p:grpSp>
        <p:nvGrpSpPr>
          <p:cNvPr id="4" name="Group 3"/>
          <p:cNvGrpSpPr/>
          <p:nvPr/>
        </p:nvGrpSpPr>
        <p:grpSpPr>
          <a:xfrm>
            <a:off x="1458668" y="1765018"/>
            <a:ext cx="6497101" cy="4257336"/>
            <a:chOff x="2196352" y="3096221"/>
            <a:chExt cx="4595159" cy="3595206"/>
          </a:xfrm>
        </p:grpSpPr>
        <p:pic>
          <p:nvPicPr>
            <p:cNvPr id="5" name="Picture 4"/>
            <p:cNvPicPr>
              <a:picLocks noChangeAspect="1"/>
            </p:cNvPicPr>
            <p:nvPr/>
          </p:nvPicPr>
          <p:blipFill>
            <a:blip r:embed="rId3"/>
            <a:srcRect l="25720" r="44614"/>
            <a:stretch>
              <a:fillRect/>
            </a:stretch>
          </p:blipFill>
          <p:spPr>
            <a:xfrm>
              <a:off x="2196352" y="3096221"/>
              <a:ext cx="4595159" cy="3048165"/>
            </a:xfrm>
            <a:prstGeom prst="rect">
              <a:avLst/>
            </a:prstGeom>
          </p:spPr>
        </p:pic>
        <p:sp>
          <p:nvSpPr>
            <p:cNvPr id="6" name="TextBox 5"/>
            <p:cNvSpPr txBox="1"/>
            <p:nvPr/>
          </p:nvSpPr>
          <p:spPr>
            <a:xfrm>
              <a:off x="2196352" y="6197599"/>
              <a:ext cx="4595159" cy="493828"/>
            </a:xfrm>
            <a:prstGeom prst="rect">
              <a:avLst/>
            </a:prstGeom>
            <a:noFill/>
          </p:spPr>
          <p:txBody>
            <a:bodyPr wrap="square" rtlCol="0">
              <a:spAutoFit/>
            </a:bodyPr>
            <a:lstStyle/>
            <a:p>
              <a:pPr algn="ctr"/>
              <a:r>
                <a:rPr lang="en-US" sz="3200" b="1" dirty="0" smtClean="0"/>
                <a:t>Rich Understanding</a:t>
              </a:r>
              <a:endParaRPr lang="en-US" sz="3200" b="1" dirty="0"/>
            </a:p>
          </p:txBody>
        </p:sp>
      </p:grpSp>
      <p:sp>
        <p:nvSpPr>
          <p:cNvPr id="3" name="Footer Placeholder 2"/>
          <p:cNvSpPr>
            <a:spLocks noGrp="1"/>
          </p:cNvSpPr>
          <p:nvPr>
            <p:ph type="ftr" sz="quarter" idx="11"/>
          </p:nvPr>
        </p:nvSpPr>
        <p:spPr>
          <a:xfrm>
            <a:off x="6570091" y="6492483"/>
            <a:ext cx="2895600" cy="365125"/>
          </a:xfrm>
        </p:spPr>
        <p:txBody>
          <a:bodyPr/>
          <a:lstStyle/>
          <a:p>
            <a:r>
              <a:rPr lang="nb-NO" dirty="0" smtClean="0"/>
              <a:t>Image Credit: Ali </a:t>
            </a:r>
            <a:r>
              <a:rPr lang="nb-NO" dirty="0" err="1" smtClean="0"/>
              <a:t>Farhadi</a:t>
            </a:r>
            <a:endParaRPr lang="en-US" dirty="0"/>
          </a:p>
        </p:txBody>
      </p:sp>
    </p:spTree>
    <p:extLst>
      <p:ext uri="{BB962C8B-B14F-4D97-AF65-F5344CB8AC3E}">
        <p14:creationId xmlns:p14="http://schemas.microsoft.com/office/powerpoint/2010/main" val="39782638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047998" y="6074093"/>
            <a:ext cx="3124201" cy="783907"/>
            <a:chOff x="3047998" y="5550650"/>
            <a:chExt cx="3124201" cy="783907"/>
          </a:xfrm>
        </p:grpSpPr>
        <p:sp>
          <p:nvSpPr>
            <p:cNvPr id="30" name="U-Turn Arrow 29"/>
            <p:cNvSpPr/>
            <p:nvPr/>
          </p:nvSpPr>
          <p:spPr>
            <a:xfrm rot="10800000">
              <a:off x="3047998" y="5550650"/>
              <a:ext cx="31242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4267200" y="5648757"/>
              <a:ext cx="685800" cy="685800"/>
              <a:chOff x="4038600" y="5620127"/>
              <a:chExt cx="685800" cy="685800"/>
            </a:xfrm>
          </p:grpSpPr>
          <p:sp>
            <p:nvSpPr>
              <p:cNvPr id="32" name="Oval 31"/>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Plus 32"/>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1904999" y="464403"/>
            <a:ext cx="5562601" cy="5631597"/>
            <a:chOff x="1904999" y="327555"/>
            <a:chExt cx="5562601" cy="5631597"/>
          </a:xfrm>
        </p:grpSpPr>
        <p:sp>
          <p:nvSpPr>
            <p:cNvPr id="146" name="Rectangle 145"/>
            <p:cNvSpPr/>
            <p:nvPr/>
          </p:nvSpPr>
          <p:spPr>
            <a:xfrm>
              <a:off x="1904999" y="327555"/>
              <a:ext cx="2362201"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grpSp>
          <p:nvGrpSpPr>
            <p:cNvPr id="3" name="Group 2"/>
            <p:cNvGrpSpPr/>
            <p:nvPr/>
          </p:nvGrpSpPr>
          <p:grpSpPr>
            <a:xfrm>
              <a:off x="2286000" y="544487"/>
              <a:ext cx="5181600" cy="5414665"/>
              <a:chOff x="2286000" y="544487"/>
              <a:chExt cx="5181600" cy="5414665"/>
            </a:xfrm>
          </p:grpSpPr>
          <p:sp>
            <p:nvSpPr>
              <p:cNvPr id="2" name="Right Arrow 1"/>
              <p:cNvSpPr/>
              <p:nvPr/>
            </p:nvSpPr>
            <p:spPr>
              <a:xfrm>
                <a:off x="4022541" y="3341824"/>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4" name="Group 33"/>
              <p:cNvGrpSpPr/>
              <p:nvPr/>
            </p:nvGrpSpPr>
            <p:grpSpPr>
              <a:xfrm>
                <a:off x="2286000" y="1092253"/>
                <a:ext cx="1673407" cy="2428499"/>
                <a:chOff x="96153" y="2587966"/>
                <a:chExt cx="1673407" cy="2428499"/>
              </a:xfrm>
            </p:grpSpPr>
            <p:sp>
              <p:nvSpPr>
                <p:cNvPr id="35" name="Rectangle 34"/>
                <p:cNvSpPr/>
                <p:nvPr/>
              </p:nvSpPr>
              <p:spPr>
                <a:xfrm>
                  <a:off x="152400" y="2643143"/>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6"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929404"/>
                  <a:ext cx="1311237" cy="983428"/>
                </a:xfrm>
                <a:prstGeom prst="rect">
                  <a:avLst/>
                </a:prstGeom>
                <a:noFill/>
              </p:spPr>
            </p:pic>
            <p:pic>
              <p:nvPicPr>
                <p:cNvPr id="37"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969537"/>
                  <a:ext cx="1313669" cy="983428"/>
                </a:xfrm>
                <a:prstGeom prst="rect">
                  <a:avLst/>
                </a:prstGeom>
                <a:noFill/>
              </p:spPr>
            </p:pic>
            <p:sp>
              <p:nvSpPr>
                <p:cNvPr id="38" name="TextBox 37"/>
                <p:cNvSpPr txBox="1"/>
                <p:nvPr/>
              </p:nvSpPr>
              <p:spPr>
                <a:xfrm>
                  <a:off x="96153" y="2587966"/>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39" name="Group 38"/>
              <p:cNvGrpSpPr/>
              <p:nvPr/>
            </p:nvGrpSpPr>
            <p:grpSpPr>
              <a:xfrm>
                <a:off x="2341505" y="3527927"/>
                <a:ext cx="1574799" cy="2428499"/>
                <a:chOff x="72306" y="3552991"/>
                <a:chExt cx="1574799" cy="2428499"/>
              </a:xfrm>
            </p:grpSpPr>
            <p:pic>
              <p:nvPicPr>
                <p:cNvPr id="40" name="Picture 106" descr="C:\Users\AbHi\Documents\My Dropbox\cvpr12\see21_files\resized\sun_accqnzcvqkiwicjt_320x211.jpg"/>
                <p:cNvPicPr>
                  <a:picLocks noChangeArrowheads="1"/>
                </p:cNvPicPr>
                <p:nvPr/>
              </p:nvPicPr>
              <p:blipFill>
                <a:blip r:embed="rId5" cstate="screen"/>
                <a:srcRect/>
                <a:stretch>
                  <a:fillRect/>
                </a:stretch>
              </p:blipFill>
              <p:spPr bwMode="auto">
                <a:xfrm>
                  <a:off x="189145" y="4899083"/>
                  <a:ext cx="1327690" cy="1005840"/>
                </a:xfrm>
                <a:prstGeom prst="rect">
                  <a:avLst/>
                </a:prstGeom>
                <a:noFill/>
              </p:spPr>
            </p:pic>
            <p:pic>
              <p:nvPicPr>
                <p:cNvPr id="41" name="Picture 113" descr="C:\Users\AbHi\Documents\My Dropbox\cvpr12\see21_files\resized\sun_aaslkqqibkansrbd_320x212.jpg"/>
                <p:cNvPicPr>
                  <a:picLocks noChangeAspect="1" noChangeArrowheads="1"/>
                </p:cNvPicPr>
                <p:nvPr/>
              </p:nvPicPr>
              <p:blipFill>
                <a:blip r:embed="rId6" cstate="screen"/>
                <a:srcRect/>
                <a:stretch>
                  <a:fillRect/>
                </a:stretch>
              </p:blipFill>
              <p:spPr bwMode="auto">
                <a:xfrm>
                  <a:off x="189145" y="3871033"/>
                  <a:ext cx="1341120" cy="1005840"/>
                </a:xfrm>
                <a:prstGeom prst="rect">
                  <a:avLst/>
                </a:prstGeom>
                <a:noFill/>
              </p:spPr>
            </p:pic>
            <p:sp>
              <p:nvSpPr>
                <p:cNvPr id="42" name="Rectangle 41"/>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3" name="TextBox 42"/>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44" name="Group 43"/>
              <p:cNvGrpSpPr/>
              <p:nvPr/>
            </p:nvGrpSpPr>
            <p:grpSpPr>
              <a:xfrm>
                <a:off x="4721041" y="1092253"/>
                <a:ext cx="2654300" cy="2428499"/>
                <a:chOff x="6413500" y="2971765"/>
                <a:chExt cx="2654300" cy="2428499"/>
              </a:xfrm>
            </p:grpSpPr>
            <p:sp>
              <p:nvSpPr>
                <p:cNvPr id="45" name="Rectangle 44"/>
                <p:cNvSpPr/>
                <p:nvPr/>
              </p:nvSpPr>
              <p:spPr>
                <a:xfrm>
                  <a:off x="6413500" y="3026942"/>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6" name="Group 45"/>
                <p:cNvGrpSpPr/>
                <p:nvPr/>
              </p:nvGrpSpPr>
              <p:grpSpPr>
                <a:xfrm>
                  <a:off x="6463884" y="2971765"/>
                  <a:ext cx="2553530" cy="2372298"/>
                  <a:chOff x="6463884" y="2971765"/>
                  <a:chExt cx="2553530" cy="2372298"/>
                </a:xfrm>
              </p:grpSpPr>
              <p:sp>
                <p:nvSpPr>
                  <p:cNvPr id="47" name="TextBox 46"/>
                  <p:cNvSpPr txBox="1"/>
                  <p:nvPr/>
                </p:nvSpPr>
                <p:spPr>
                  <a:xfrm>
                    <a:off x="6903947" y="2971765"/>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48" name="Group 47"/>
                  <p:cNvGrpSpPr/>
                  <p:nvPr/>
                </p:nvGrpSpPr>
                <p:grpSpPr>
                  <a:xfrm>
                    <a:off x="6463884" y="3346743"/>
                    <a:ext cx="2553530" cy="1997320"/>
                    <a:chOff x="6463884" y="3346743"/>
                    <a:chExt cx="2553530" cy="1997320"/>
                  </a:xfrm>
                </p:grpSpPr>
                <p:pic>
                  <p:nvPicPr>
                    <p:cNvPr id="49" name="Picture 48" descr="03.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2064" y="4356511"/>
                      <a:ext cx="1265350" cy="987552"/>
                    </a:xfrm>
                    <a:prstGeom prst="rect">
                      <a:avLst/>
                    </a:prstGeom>
                    <a:effectLst/>
                  </p:spPr>
                </p:pic>
                <p:pic>
                  <p:nvPicPr>
                    <p:cNvPr id="50" name="Picture 49"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63884" y="4356511"/>
                      <a:ext cx="1263230" cy="987552"/>
                    </a:xfrm>
                    <a:prstGeom prst="rect">
                      <a:avLst/>
                    </a:prstGeom>
                    <a:effectLst/>
                  </p:spPr>
                </p:pic>
                <p:pic>
                  <p:nvPicPr>
                    <p:cNvPr id="52" name="Picture 2" descr="http://balaton.graphics.cs.cmu.edu/ashrivas/ladoga_home/datasets/SUNS/images/a/amphitheater/sun_aaaiyyqorxbkepx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3884" y="3346743"/>
                      <a:ext cx="1264065" cy="98755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04.jp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flipH="1">
                      <a:off x="7752064" y="3346743"/>
                      <a:ext cx="1265350" cy="987552"/>
                    </a:xfrm>
                    <a:prstGeom prst="rect">
                      <a:avLst/>
                    </a:prstGeom>
                    <a:ln w="57150" cap="sq">
                      <a:solidFill>
                        <a:srgbClr val="FF0000"/>
                      </a:solidFill>
                      <a:prstDash val="solid"/>
                      <a:miter lim="800000"/>
                    </a:ln>
                    <a:effectLst/>
                  </p:spPr>
                </p:pic>
              </p:grpSp>
            </p:grpSp>
          </p:grpSp>
          <p:grpSp>
            <p:nvGrpSpPr>
              <p:cNvPr id="65" name="Group 64"/>
              <p:cNvGrpSpPr/>
              <p:nvPr/>
            </p:nvGrpSpPr>
            <p:grpSpPr>
              <a:xfrm>
                <a:off x="4719436" y="3530653"/>
                <a:ext cx="2654300" cy="2428499"/>
                <a:chOff x="5981700" y="5692970"/>
                <a:chExt cx="2654300" cy="2428499"/>
              </a:xfrm>
            </p:grpSpPr>
            <p:grpSp>
              <p:nvGrpSpPr>
                <p:cNvPr id="66" name="Group 65"/>
                <p:cNvGrpSpPr/>
                <p:nvPr/>
              </p:nvGrpSpPr>
              <p:grpSpPr>
                <a:xfrm>
                  <a:off x="6032084" y="6067948"/>
                  <a:ext cx="2553530" cy="1997320"/>
                  <a:chOff x="6032084" y="6067948"/>
                  <a:chExt cx="2553530" cy="1997320"/>
                </a:xfrm>
              </p:grpSpPr>
              <p:pic>
                <p:nvPicPr>
                  <p:cNvPr id="70" name="Picture 69" descr="02.jp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71" name="Picture 70" descr="02.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73" name="Picture 2" descr="http://balaton.graphics.cs.cmu.edu/ashrivas/ladoga_home/datasets/SUNS/images/a/auditorium/sun_afqeyuuvdyjhvnp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03.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cmpd="sng">
                    <a:solidFill>
                      <a:srgbClr val="FF0000"/>
                    </a:solidFill>
                    <a:miter lim="800000"/>
                  </a:ln>
                  <a:effectLst/>
                </p:spPr>
              </p:pic>
            </p:grpSp>
            <p:grpSp>
              <p:nvGrpSpPr>
                <p:cNvPr id="67" name="Group 66"/>
                <p:cNvGrpSpPr/>
                <p:nvPr/>
              </p:nvGrpSpPr>
              <p:grpSpPr>
                <a:xfrm>
                  <a:off x="5981700" y="5692970"/>
                  <a:ext cx="2654300" cy="2428499"/>
                  <a:chOff x="6413500" y="2895600"/>
                  <a:chExt cx="2654300" cy="2428499"/>
                </a:xfrm>
              </p:grpSpPr>
              <p:sp>
                <p:nvSpPr>
                  <p:cNvPr id="68" name="Rectangle 67"/>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147" name="Rectangle 146"/>
              <p:cNvSpPr/>
              <p:nvPr/>
            </p:nvSpPr>
            <p:spPr>
              <a:xfrm>
                <a:off x="4648200" y="544487"/>
                <a:ext cx="2819400" cy="461665"/>
              </a:xfrm>
              <a:prstGeom prst="rect">
                <a:avLst/>
              </a:prstGeom>
            </p:spPr>
            <p:txBody>
              <a:bodyPr wrap="square">
                <a:spAutoFit/>
              </a:bodyPr>
              <a:lstStyle/>
              <a:p>
                <a:pPr algn="ctr"/>
                <a:r>
                  <a:rPr lang="en-US" sz="2400" b="1" dirty="0" smtClean="0">
                    <a:cs typeface="Arial" pitchFamily="34" charset="0"/>
                  </a:rPr>
                  <a:t>Bootstrapping</a:t>
                </a:r>
                <a:endParaRPr lang="en-US" sz="2400" b="1" dirty="0">
                  <a:cs typeface="Arial" pitchFamily="34" charset="0"/>
                </a:endParaRPr>
              </a:p>
            </p:txBody>
          </p:sp>
        </p:grpSp>
      </p:grpSp>
      <p:sp>
        <p:nvSpPr>
          <p:cNvPr id="53" name="Right Arrow 52"/>
          <p:cNvSpPr/>
          <p:nvPr/>
        </p:nvSpPr>
        <p:spPr>
          <a:xfrm>
            <a:off x="5510629" y="3411909"/>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p:cNvGrpSpPr/>
          <p:nvPr/>
        </p:nvGrpSpPr>
        <p:grpSpPr>
          <a:xfrm>
            <a:off x="5934806" y="509393"/>
            <a:ext cx="3276601" cy="5586607"/>
            <a:chOff x="5858607" y="366430"/>
            <a:chExt cx="3276601" cy="5586607"/>
          </a:xfrm>
        </p:grpSpPr>
        <p:grpSp>
          <p:nvGrpSpPr>
            <p:cNvPr id="54" name="Group 53"/>
            <p:cNvGrpSpPr/>
            <p:nvPr/>
          </p:nvGrpSpPr>
          <p:grpSpPr>
            <a:xfrm>
              <a:off x="6184900" y="1086138"/>
              <a:ext cx="2654300" cy="2428499"/>
              <a:chOff x="6413500" y="2971765"/>
              <a:chExt cx="2654300" cy="2428499"/>
            </a:xfrm>
          </p:grpSpPr>
          <p:sp>
            <p:nvSpPr>
              <p:cNvPr id="55" name="Rectangle 54"/>
              <p:cNvSpPr/>
              <p:nvPr/>
            </p:nvSpPr>
            <p:spPr>
              <a:xfrm>
                <a:off x="6413500" y="3026942"/>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6" name="Group 55"/>
              <p:cNvGrpSpPr/>
              <p:nvPr/>
            </p:nvGrpSpPr>
            <p:grpSpPr>
              <a:xfrm>
                <a:off x="6463884" y="2971765"/>
                <a:ext cx="2553530" cy="2372298"/>
                <a:chOff x="6463884" y="2971765"/>
                <a:chExt cx="2553530" cy="2372298"/>
              </a:xfrm>
            </p:grpSpPr>
            <p:sp>
              <p:nvSpPr>
                <p:cNvPr id="57" name="TextBox 56"/>
                <p:cNvSpPr txBox="1"/>
                <p:nvPr/>
              </p:nvSpPr>
              <p:spPr>
                <a:xfrm>
                  <a:off x="6903947" y="2971765"/>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58" name="Group 57"/>
                <p:cNvGrpSpPr/>
                <p:nvPr/>
              </p:nvGrpSpPr>
              <p:grpSpPr>
                <a:xfrm>
                  <a:off x="6463884" y="3346743"/>
                  <a:ext cx="2553530" cy="1997320"/>
                  <a:chOff x="6463884" y="3346743"/>
                  <a:chExt cx="2553530" cy="1997320"/>
                </a:xfrm>
              </p:grpSpPr>
              <p:pic>
                <p:nvPicPr>
                  <p:cNvPr id="59" name="Picture 58" descr="03.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2064" y="4356511"/>
                    <a:ext cx="1265350" cy="987552"/>
                  </a:xfrm>
                  <a:prstGeom prst="rect">
                    <a:avLst/>
                  </a:prstGeom>
                  <a:effectLst/>
                </p:spPr>
              </p:pic>
              <p:pic>
                <p:nvPicPr>
                  <p:cNvPr id="60" name="Picture 59"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63884" y="4356511"/>
                    <a:ext cx="1263230" cy="987552"/>
                  </a:xfrm>
                  <a:prstGeom prst="rect">
                    <a:avLst/>
                  </a:prstGeom>
                  <a:effectLst/>
                </p:spPr>
              </p:pic>
              <p:pic>
                <p:nvPicPr>
                  <p:cNvPr id="62" name="Picture 2" descr="http://balaton.graphics.cs.cmu.edu/ashrivas/ladoga_home/datasets/SUNS/images/a/amphitheater/sun_aaaiyyqorxbkepx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3346743"/>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3" name="Group 62"/>
            <p:cNvGrpSpPr/>
            <p:nvPr/>
          </p:nvGrpSpPr>
          <p:grpSpPr>
            <a:xfrm>
              <a:off x="6183295" y="3524538"/>
              <a:ext cx="2654300" cy="2428499"/>
              <a:chOff x="5981700" y="5692970"/>
              <a:chExt cx="2654300" cy="2428499"/>
            </a:xfrm>
          </p:grpSpPr>
          <p:grpSp>
            <p:nvGrpSpPr>
              <p:cNvPr id="64" name="Group 63"/>
              <p:cNvGrpSpPr/>
              <p:nvPr/>
            </p:nvGrpSpPr>
            <p:grpSpPr>
              <a:xfrm>
                <a:off x="6032084" y="6067948"/>
                <a:ext cx="2553530" cy="1997320"/>
                <a:chOff x="6032084" y="6067948"/>
                <a:chExt cx="2553530" cy="1997320"/>
              </a:xfrm>
            </p:grpSpPr>
            <p:pic>
              <p:nvPicPr>
                <p:cNvPr id="77" name="Picture 76" descr="02.jp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78" name="Picture 77" descr="02.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80" name="Picture 2" descr="http://balaton.graphics.cs.cmu.edu/ashrivas/ladoga_home/datasets/SUNS/images/a/auditorium/sun_afqeyuuvdyjhvnp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6405"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5981700" y="5692970"/>
                <a:ext cx="2654300" cy="2428499"/>
                <a:chOff x="6413500" y="2895600"/>
                <a:chExt cx="2654300" cy="2428499"/>
              </a:xfrm>
            </p:grpSpPr>
            <p:sp>
              <p:nvSpPr>
                <p:cNvPr id="75" name="Rectangle 74"/>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6" name="TextBox 75"/>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81" name="Rectangle 80"/>
            <p:cNvSpPr/>
            <p:nvPr/>
          </p:nvSpPr>
          <p:spPr>
            <a:xfrm>
              <a:off x="5858607" y="366430"/>
              <a:ext cx="3276601" cy="830997"/>
            </a:xfrm>
            <a:prstGeom prst="rect">
              <a:avLst/>
            </a:prstGeom>
          </p:spPr>
          <p:txBody>
            <a:bodyPr wrap="square">
              <a:spAutoFit/>
            </a:bodyPr>
            <a:lstStyle/>
            <a:p>
              <a:pPr algn="ctr"/>
              <a:r>
                <a:rPr lang="en-US" sz="2400" b="1" dirty="0" smtClean="0">
                  <a:cs typeface="Arial" pitchFamily="34" charset="0"/>
                </a:rPr>
                <a:t> Constrained Bootstrapping</a:t>
              </a:r>
              <a:endParaRPr lang="en-US" sz="2400" b="1" dirty="0">
                <a:cs typeface="Arial" pitchFamily="34" charset="0"/>
              </a:endParaRPr>
            </a:p>
          </p:txBody>
        </p:sp>
      </p:grpSp>
      <p:grpSp>
        <p:nvGrpSpPr>
          <p:cNvPr id="82" name="Group 81"/>
          <p:cNvGrpSpPr/>
          <p:nvPr/>
        </p:nvGrpSpPr>
        <p:grpSpPr>
          <a:xfrm>
            <a:off x="914399" y="6074090"/>
            <a:ext cx="6670077" cy="783910"/>
            <a:chOff x="914397" y="5550647"/>
            <a:chExt cx="6670077" cy="783910"/>
          </a:xfrm>
        </p:grpSpPr>
        <p:sp>
          <p:nvSpPr>
            <p:cNvPr id="83" name="U-Turn Arrow 82"/>
            <p:cNvSpPr/>
            <p:nvPr/>
          </p:nvSpPr>
          <p:spPr>
            <a:xfrm rot="10800000">
              <a:off x="914397" y="5550647"/>
              <a:ext cx="6670077"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4" name="Group 83"/>
            <p:cNvGrpSpPr/>
            <p:nvPr/>
          </p:nvGrpSpPr>
          <p:grpSpPr>
            <a:xfrm>
              <a:off x="4267200" y="5648757"/>
              <a:ext cx="685800" cy="685800"/>
              <a:chOff x="4038600" y="5620127"/>
              <a:chExt cx="685800" cy="685800"/>
            </a:xfrm>
          </p:grpSpPr>
          <p:sp>
            <p:nvSpPr>
              <p:cNvPr id="85" name="Oval 84"/>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Plus 85"/>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5452189" y="2286000"/>
            <a:ext cx="726481" cy="1053439"/>
            <a:chOff x="342584" y="3094910"/>
            <a:chExt cx="726481" cy="1053439"/>
          </a:xfrm>
        </p:grpSpPr>
        <p:grpSp>
          <p:nvGrpSpPr>
            <p:cNvPr id="79" name="Group 78"/>
            <p:cNvGrpSpPr/>
            <p:nvPr/>
          </p:nvGrpSpPr>
          <p:grpSpPr>
            <a:xfrm>
              <a:off x="457200" y="3341871"/>
              <a:ext cx="497252" cy="806478"/>
              <a:chOff x="2713659" y="1362172"/>
              <a:chExt cx="497252" cy="806478"/>
            </a:xfrm>
          </p:grpSpPr>
          <p:sp>
            <p:nvSpPr>
              <p:cNvPr id="88" name="TextBox 87"/>
              <p:cNvSpPr txBox="1"/>
              <p:nvPr/>
            </p:nvSpPr>
            <p:spPr>
              <a:xfrm>
                <a:off x="2713659" y="1362172"/>
                <a:ext cx="497252" cy="230832"/>
              </a:xfrm>
              <a:prstGeom prst="rect">
                <a:avLst/>
              </a:prstGeom>
              <a:noFill/>
              <a:ln w="38100" cmpd="sng">
                <a:solidFill>
                  <a:schemeClr val="accent2"/>
                </a:solidFill>
              </a:ln>
            </p:spPr>
            <p:txBody>
              <a:bodyPr wrap="none" rtlCol="0">
                <a:spAutoFit/>
              </a:bodyPr>
              <a:lstStyle/>
              <a:p>
                <a:pPr algn="ctr"/>
                <a:r>
                  <a:rPr lang="en-US" sz="900" dirty="0" smtClean="0"/>
                  <a:t>Indoor</a:t>
                </a:r>
                <a:endParaRPr lang="en-US" sz="900" dirty="0"/>
              </a:p>
            </p:txBody>
          </p:sp>
          <p:sp>
            <p:nvSpPr>
              <p:cNvPr id="89" name="TextBox 88"/>
              <p:cNvSpPr txBox="1"/>
              <p:nvPr/>
            </p:nvSpPr>
            <p:spPr>
              <a:xfrm>
                <a:off x="2733686" y="1660819"/>
                <a:ext cx="457198" cy="507831"/>
              </a:xfrm>
              <a:prstGeom prst="rect">
                <a:avLst/>
              </a:prstGeom>
              <a:noFill/>
              <a:ln w="38100">
                <a:solidFill>
                  <a:schemeClr val="accent6"/>
                </a:solidFill>
              </a:ln>
            </p:spPr>
            <p:txBody>
              <a:bodyPr wrap="square" rtlCol="0">
                <a:spAutoFit/>
              </a:bodyPr>
              <a:lstStyle/>
              <a:p>
                <a:pPr algn="ctr"/>
                <a:r>
                  <a:rPr lang="en-US" sz="900" dirty="0" smtClean="0"/>
                  <a:t>Has </a:t>
                </a:r>
              </a:p>
              <a:p>
                <a:pPr algn="ctr"/>
                <a:r>
                  <a:rPr lang="en-US" sz="900" dirty="0" smtClean="0"/>
                  <a:t>Seat Rows</a:t>
                </a:r>
                <a:endParaRPr lang="en-US" sz="900" dirty="0"/>
              </a:p>
            </p:txBody>
          </p:sp>
        </p:grpSp>
        <p:sp>
          <p:nvSpPr>
            <p:cNvPr id="6" name="TextBox 5"/>
            <p:cNvSpPr txBox="1"/>
            <p:nvPr/>
          </p:nvSpPr>
          <p:spPr>
            <a:xfrm>
              <a:off x="342584" y="3094910"/>
              <a:ext cx="726481" cy="246221"/>
            </a:xfrm>
            <a:prstGeom prst="rect">
              <a:avLst/>
            </a:prstGeom>
            <a:noFill/>
          </p:spPr>
          <p:txBody>
            <a:bodyPr wrap="none" rtlCol="0">
              <a:spAutoFit/>
            </a:bodyPr>
            <a:lstStyle/>
            <a:p>
              <a:pPr algn="ctr"/>
              <a:r>
                <a:rPr lang="en-US" sz="1000" b="1" dirty="0" smtClean="0"/>
                <a:t>Attributes</a:t>
              </a:r>
              <a:endParaRPr lang="en-US" sz="1000" b="1" dirty="0"/>
            </a:p>
          </p:txBody>
        </p:sp>
      </p:grpSp>
      <p:grpSp>
        <p:nvGrpSpPr>
          <p:cNvPr id="90" name="Group 89"/>
          <p:cNvGrpSpPr/>
          <p:nvPr/>
        </p:nvGrpSpPr>
        <p:grpSpPr>
          <a:xfrm>
            <a:off x="5382458" y="3775661"/>
            <a:ext cx="865942" cy="889300"/>
            <a:chOff x="272856" y="2977140"/>
            <a:chExt cx="865942" cy="889300"/>
          </a:xfrm>
        </p:grpSpPr>
        <p:sp>
          <p:nvSpPr>
            <p:cNvPr id="94" name="TextBox 93"/>
            <p:cNvSpPr txBox="1"/>
            <p:nvPr/>
          </p:nvSpPr>
          <p:spPr>
            <a:xfrm>
              <a:off x="364518" y="3358609"/>
              <a:ext cx="682619" cy="507831"/>
            </a:xfrm>
            <a:prstGeom prst="rect">
              <a:avLst/>
            </a:prstGeom>
            <a:noFill/>
            <a:ln w="38100">
              <a:solidFill>
                <a:schemeClr val="accent4"/>
              </a:solidFill>
            </a:ln>
          </p:spPr>
          <p:txBody>
            <a:bodyPr wrap="square" rtlCol="0">
              <a:spAutoFit/>
            </a:bodyPr>
            <a:lstStyle/>
            <a:p>
              <a:pPr algn="ctr"/>
              <a:r>
                <a:rPr lang="en-US" sz="900" dirty="0" smtClean="0"/>
                <a:t>Has Larger Circular Structures</a:t>
              </a:r>
              <a:endParaRPr lang="en-US" sz="900" dirty="0"/>
            </a:p>
          </p:txBody>
        </p:sp>
        <p:sp>
          <p:nvSpPr>
            <p:cNvPr id="92" name="TextBox 91"/>
            <p:cNvSpPr txBox="1"/>
            <p:nvPr/>
          </p:nvSpPr>
          <p:spPr>
            <a:xfrm>
              <a:off x="272856" y="2977140"/>
              <a:ext cx="865942" cy="400110"/>
            </a:xfrm>
            <a:prstGeom prst="rect">
              <a:avLst/>
            </a:prstGeom>
            <a:noFill/>
          </p:spPr>
          <p:txBody>
            <a:bodyPr wrap="none" rtlCol="0">
              <a:spAutoFit/>
            </a:bodyPr>
            <a:lstStyle/>
            <a:p>
              <a:pPr algn="ctr"/>
              <a:r>
                <a:rPr lang="en-US" sz="1000" b="1" dirty="0" smtClean="0"/>
                <a:t>Comparative</a:t>
              </a:r>
            </a:p>
            <a:p>
              <a:pPr algn="ctr"/>
              <a:r>
                <a:rPr lang="en-US" sz="1000" b="1" dirty="0" smtClean="0"/>
                <a:t>Attributes</a:t>
              </a:r>
              <a:endParaRPr lang="en-US" sz="1000" b="1" dirty="0"/>
            </a:p>
          </p:txBody>
        </p:sp>
      </p:grpSp>
      <p:sp>
        <p:nvSpPr>
          <p:cNvPr id="87"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4710953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29047E-6 3.81195E-6 L -0.21656 3.81195E-6 " pathEditMode="relative" rAng="0" ptsTypes="AA">
                                      <p:cBhvr>
                                        <p:cTn id="6" dur="1000" fill="hold"/>
                                        <p:tgtEl>
                                          <p:spTgt spid="4"/>
                                        </p:tgtEl>
                                        <p:attrNameLst>
                                          <p:attrName>ppt_x</p:attrName>
                                          <p:attrName>ppt_y</p:attrName>
                                        </p:attrNameLst>
                                      </p:cBhvr>
                                      <p:rCtr x="-10828" y="0"/>
                                    </p:animMotion>
                                  </p:childTnLst>
                                </p:cTn>
                              </p:par>
                              <p:par>
                                <p:cTn id="7" presetID="10"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animEffect transition="in" filter="fade">
                                      <p:cBhvr>
                                        <p:cTn id="9" dur="250"/>
                                        <p:tgtEl>
                                          <p:spTgt spid="82"/>
                                        </p:tgtEl>
                                      </p:cBhvr>
                                    </p:animEffect>
                                  </p:childTnLst>
                                </p:cTn>
                              </p:par>
                              <p:par>
                                <p:cTn id="10" presetID="10" presetClass="exit" presetSubtype="0" fill="hold" nodeType="withEffect">
                                  <p:stCondLst>
                                    <p:cond delay="0"/>
                                  </p:stCondLst>
                                  <p:childTnLst>
                                    <p:animEffect transition="out" filter="fade">
                                      <p:cBhvr>
                                        <p:cTn id="11" dur="250"/>
                                        <p:tgtEl>
                                          <p:spTgt spid="29"/>
                                        </p:tgtEl>
                                      </p:cBhvr>
                                    </p:animEffect>
                                    <p:set>
                                      <p:cBhvr>
                                        <p:cTn id="12" dur="1" fill="hold">
                                          <p:stCondLst>
                                            <p:cond delay="249"/>
                                          </p:stCondLst>
                                        </p:cTn>
                                        <p:tgtEl>
                                          <p:spTgt spid="29"/>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250"/>
                                        <p:tgtEl>
                                          <p:spTgt spid="9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ight Arrow 424"/>
          <p:cNvSpPr/>
          <p:nvPr/>
        </p:nvSpPr>
        <p:spPr>
          <a:xfrm>
            <a:off x="5669495" y="1358669"/>
            <a:ext cx="1036104"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Right Brace 423"/>
          <p:cNvSpPr/>
          <p:nvPr/>
        </p:nvSpPr>
        <p:spPr>
          <a:xfrm>
            <a:off x="5351477" y="34918"/>
            <a:ext cx="288511" cy="3047399"/>
          </a:xfrm>
          <a:prstGeom prst="rightBrace">
            <a:avLst>
              <a:gd name="adj1" fmla="val 17941"/>
              <a:gd name="adj2" fmla="val 50000"/>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27" name="Group 426"/>
          <p:cNvGrpSpPr/>
          <p:nvPr/>
        </p:nvGrpSpPr>
        <p:grpSpPr>
          <a:xfrm>
            <a:off x="1" y="108989"/>
            <a:ext cx="2438399" cy="2576262"/>
            <a:chOff x="12022" y="108989"/>
            <a:chExt cx="2438399" cy="2576262"/>
          </a:xfrm>
        </p:grpSpPr>
        <p:pic>
          <p:nvPicPr>
            <p:cNvPr id="187" name="Picture 186" descr="Screen Shot 2012-03-04 at 6.41.42 PM.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1566" y="177310"/>
              <a:ext cx="1270043" cy="842811"/>
            </a:xfrm>
            <a:prstGeom prst="rect">
              <a:avLst/>
            </a:prstGeom>
          </p:spPr>
        </p:pic>
        <p:pic>
          <p:nvPicPr>
            <p:cNvPr id="188" name="Picture 187" descr="Screen Shot 2012-03-04 at 6.41.53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62163" y="177038"/>
              <a:ext cx="588738" cy="843083"/>
            </a:xfrm>
            <a:prstGeom prst="rect">
              <a:avLst/>
            </a:prstGeom>
          </p:spPr>
        </p:pic>
        <p:sp>
          <p:nvSpPr>
            <p:cNvPr id="189" name="TextBox 188"/>
            <p:cNvSpPr txBox="1"/>
            <p:nvPr/>
          </p:nvSpPr>
          <p:spPr>
            <a:xfrm rot="16200000">
              <a:off x="-321497" y="442508"/>
              <a:ext cx="974815" cy="307777"/>
            </a:xfrm>
            <a:prstGeom prst="rect">
              <a:avLst/>
            </a:prstGeom>
            <a:noFill/>
          </p:spPr>
          <p:txBody>
            <a:bodyPr wrap="square" rtlCol="0">
              <a:spAutoFit/>
            </a:bodyPr>
            <a:lstStyle/>
            <a:p>
              <a:pPr algn="ctr"/>
              <a:r>
                <a:rPr lang="en-US" sz="1400" b="1" dirty="0" smtClean="0"/>
                <a:t>Banquet</a:t>
              </a:r>
            </a:p>
          </p:txBody>
        </p:sp>
        <p:pic>
          <p:nvPicPr>
            <p:cNvPr id="190" name="Picture 189" descr="Screen Shot 2012-03-04 at 6.43.50 P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6324" y="1489781"/>
              <a:ext cx="1270043" cy="851033"/>
            </a:xfrm>
            <a:prstGeom prst="rect">
              <a:avLst/>
            </a:prstGeom>
          </p:spPr>
        </p:pic>
        <p:pic>
          <p:nvPicPr>
            <p:cNvPr id="191" name="Picture 190" descr="Screen Shot 2012-03-04 at 6.44.00 PM.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666921" y="1489781"/>
              <a:ext cx="633720" cy="851033"/>
            </a:xfrm>
            <a:prstGeom prst="rect">
              <a:avLst/>
            </a:prstGeom>
          </p:spPr>
        </p:pic>
        <p:sp>
          <p:nvSpPr>
            <p:cNvPr id="192" name="TextBox 191"/>
            <p:cNvSpPr txBox="1"/>
            <p:nvPr/>
          </p:nvSpPr>
          <p:spPr>
            <a:xfrm rot="16200000">
              <a:off x="-341086" y="1771163"/>
              <a:ext cx="1013994" cy="307777"/>
            </a:xfrm>
            <a:prstGeom prst="rect">
              <a:avLst/>
            </a:prstGeom>
            <a:noFill/>
          </p:spPr>
          <p:txBody>
            <a:bodyPr wrap="square" rtlCol="0">
              <a:spAutoFit/>
            </a:bodyPr>
            <a:lstStyle/>
            <a:p>
              <a:pPr algn="ctr"/>
              <a:r>
                <a:rPr lang="en-US" sz="1400" b="1" dirty="0" smtClean="0"/>
                <a:t>Bedroom</a:t>
              </a:r>
            </a:p>
          </p:txBody>
        </p:sp>
        <p:grpSp>
          <p:nvGrpSpPr>
            <p:cNvPr id="193" name="Group 9"/>
            <p:cNvGrpSpPr/>
            <p:nvPr/>
          </p:nvGrpSpPr>
          <p:grpSpPr>
            <a:xfrm>
              <a:off x="1125578" y="1083805"/>
              <a:ext cx="54864" cy="359152"/>
              <a:chOff x="4863506" y="924388"/>
              <a:chExt cx="54864" cy="359152"/>
            </a:xfrm>
          </p:grpSpPr>
          <p:sp>
            <p:nvSpPr>
              <p:cNvPr id="194" name="Oval 193"/>
              <p:cNvSpPr/>
              <p:nvPr/>
            </p:nvSpPr>
            <p:spPr>
              <a:xfrm>
                <a:off x="4863506" y="9243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4863506" y="10767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p:nvSpPr>
            <p:spPr>
              <a:xfrm>
                <a:off x="4863506" y="12291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7" name="TextBox 196"/>
            <p:cNvSpPr txBox="1"/>
            <p:nvPr/>
          </p:nvSpPr>
          <p:spPr>
            <a:xfrm>
              <a:off x="54989" y="2315919"/>
              <a:ext cx="2395432" cy="369332"/>
            </a:xfrm>
            <a:prstGeom prst="rect">
              <a:avLst/>
            </a:prstGeom>
            <a:noFill/>
          </p:spPr>
          <p:txBody>
            <a:bodyPr wrap="square" rtlCol="0">
              <a:spAutoFit/>
            </a:bodyPr>
            <a:lstStyle/>
            <a:p>
              <a:pPr algn="ctr"/>
              <a:r>
                <a:rPr lang="en-US" b="1" dirty="0" smtClean="0"/>
                <a:t>Labeled Data</a:t>
              </a:r>
              <a:endParaRPr lang="en-US" b="1" dirty="0"/>
            </a:p>
          </p:txBody>
        </p:sp>
      </p:grpSp>
      <p:sp>
        <p:nvSpPr>
          <p:cNvPr id="198" name="Right Arrow 197"/>
          <p:cNvSpPr/>
          <p:nvPr/>
        </p:nvSpPr>
        <p:spPr>
          <a:xfrm rot="5400000">
            <a:off x="1455283" y="2832268"/>
            <a:ext cx="505986" cy="212035"/>
          </a:xfrm>
          <a:prstGeom prst="rightArrow">
            <a:avLst>
              <a:gd name="adj1" fmla="val 50000"/>
              <a:gd name="adj2" fmla="val 7034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ight Arrow 198"/>
          <p:cNvSpPr/>
          <p:nvPr/>
        </p:nvSpPr>
        <p:spPr>
          <a:xfrm>
            <a:off x="2362200" y="2065265"/>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ight Arrow 199"/>
          <p:cNvSpPr/>
          <p:nvPr/>
        </p:nvSpPr>
        <p:spPr>
          <a:xfrm>
            <a:off x="2362200" y="425303"/>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Left-Right Arrow 201"/>
          <p:cNvSpPr/>
          <p:nvPr/>
        </p:nvSpPr>
        <p:spPr>
          <a:xfrm rot="5400000">
            <a:off x="7282323" y="2733530"/>
            <a:ext cx="1280326" cy="269505"/>
          </a:xfrm>
          <a:prstGeom prst="lef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 name="Picture 205" descr="Screen Shot 2012-03-04 at 8.36.59 PM.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55111" y="4279094"/>
            <a:ext cx="466380" cy="351579"/>
          </a:xfrm>
          <a:prstGeom prst="rect">
            <a:avLst/>
          </a:prstGeom>
          <a:scene3d>
            <a:camera prst="orthographicFront">
              <a:rot lat="19570407" lon="2220292" rev="20234324"/>
            </a:camera>
            <a:lightRig rig="threePt" dir="t"/>
          </a:scene3d>
        </p:spPr>
      </p:pic>
      <p:pic>
        <p:nvPicPr>
          <p:cNvPr id="207" name="Picture 206" descr="Screen Shot 2012-03-04 at 8.37.06 PM.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84069" y="4630673"/>
            <a:ext cx="496949" cy="398527"/>
          </a:xfrm>
          <a:prstGeom prst="rect">
            <a:avLst/>
          </a:prstGeom>
          <a:scene3d>
            <a:camera prst="orthographicFront">
              <a:rot lat="19570407" lon="2220292" rev="20234324"/>
            </a:camera>
            <a:lightRig rig="threePt" dir="t"/>
          </a:scene3d>
        </p:spPr>
      </p:pic>
      <p:pic>
        <p:nvPicPr>
          <p:cNvPr id="208" name="Picture 207" descr="Screen Shot 2012-03-04 at 8.37.24 PM.png"/>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433635" y="4651607"/>
            <a:ext cx="510657" cy="377593"/>
          </a:xfrm>
          <a:prstGeom prst="rect">
            <a:avLst/>
          </a:prstGeom>
          <a:scene3d>
            <a:camera prst="orthographicFront">
              <a:rot lat="19570407" lon="2220292" rev="20234324"/>
            </a:camera>
            <a:lightRig rig="threePt" dir="t"/>
          </a:scene3d>
        </p:spPr>
      </p:pic>
      <p:pic>
        <p:nvPicPr>
          <p:cNvPr id="209" name="Picture 208" descr="Screen Shot 2012-03-04 at 8.37.35 PM.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771022" y="4233906"/>
            <a:ext cx="485466" cy="365213"/>
          </a:xfrm>
          <a:prstGeom prst="rect">
            <a:avLst/>
          </a:prstGeom>
          <a:scene3d>
            <a:camera prst="orthographicFront">
              <a:rot lat="19570407" lon="2220292" rev="20234324"/>
            </a:camera>
            <a:lightRig rig="threePt" dir="t"/>
          </a:scene3d>
        </p:spPr>
      </p:pic>
      <p:pic>
        <p:nvPicPr>
          <p:cNvPr id="210" name="Picture 209" descr="Screen Shot 2012-03-04 at 8.39.56 PM.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924985" y="4547317"/>
            <a:ext cx="641689" cy="425925"/>
          </a:xfrm>
          <a:prstGeom prst="rect">
            <a:avLst/>
          </a:prstGeom>
          <a:scene3d>
            <a:camera prst="orthographicFront">
              <a:rot lat="19570407" lon="2220292" rev="20234324"/>
            </a:camera>
            <a:lightRig rig="threePt" dir="t"/>
          </a:scene3d>
        </p:spPr>
      </p:pic>
      <p:sp>
        <p:nvSpPr>
          <p:cNvPr id="217" name="Parallelogram 216"/>
          <p:cNvSpPr/>
          <p:nvPr/>
        </p:nvSpPr>
        <p:spPr>
          <a:xfrm>
            <a:off x="6914241" y="3356045"/>
            <a:ext cx="2153559" cy="1179224"/>
          </a:xfrm>
          <a:prstGeom prst="parallelogram">
            <a:avLst>
              <a:gd name="adj" fmla="val 39861"/>
            </a:avLst>
          </a:prstGeom>
          <a:noFill/>
          <a:ln w="25400">
            <a:solidFill>
              <a:schemeClr val="tx1"/>
            </a:solidFill>
          </a:ln>
          <a:scene3d>
            <a:camera prst="orthographicFront">
              <a:rot lat="1799999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7182622" y="3982828"/>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7386339" y="3675623"/>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p:cNvSpPr/>
          <p:nvPr/>
        </p:nvSpPr>
        <p:spPr>
          <a:xfrm>
            <a:off x="7669175" y="4043247"/>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7914132" y="3666262"/>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8143514" y="3907980"/>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9" name="Group 438"/>
          <p:cNvGrpSpPr/>
          <p:nvPr/>
        </p:nvGrpSpPr>
        <p:grpSpPr>
          <a:xfrm>
            <a:off x="7297957" y="3753422"/>
            <a:ext cx="865346" cy="376985"/>
            <a:chOff x="7297957" y="3753422"/>
            <a:chExt cx="865346" cy="376985"/>
          </a:xfrm>
        </p:grpSpPr>
        <p:cxnSp>
          <p:nvCxnSpPr>
            <p:cNvPr id="225" name="Straight Connector 224"/>
            <p:cNvCxnSpPr>
              <a:stCxn id="221" idx="3"/>
              <a:endCxn id="220" idx="7"/>
            </p:cNvCxnSpPr>
            <p:nvPr/>
          </p:nvCxnSpPr>
          <p:spPr>
            <a:xfrm flipH="1">
              <a:off x="7784509" y="3815053"/>
              <a:ext cx="149412" cy="2537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8" name="Group 437"/>
            <p:cNvGrpSpPr/>
            <p:nvPr/>
          </p:nvGrpSpPr>
          <p:grpSpPr>
            <a:xfrm>
              <a:off x="7297957" y="3753422"/>
              <a:ext cx="865346" cy="376985"/>
              <a:chOff x="7297957" y="3753422"/>
              <a:chExt cx="865346" cy="376985"/>
            </a:xfrm>
          </p:grpSpPr>
          <p:cxnSp>
            <p:nvCxnSpPr>
              <p:cNvPr id="223" name="Straight Connector 222"/>
              <p:cNvCxnSpPr>
                <a:stCxn id="218" idx="7"/>
                <a:endCxn id="219" idx="3"/>
              </p:cNvCxnSpPr>
              <p:nvPr/>
            </p:nvCxnSpPr>
            <p:spPr>
              <a:xfrm flipV="1">
                <a:off x="7297957" y="3824414"/>
                <a:ext cx="108171" cy="1839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218" idx="6"/>
                <a:endCxn id="220" idx="2"/>
              </p:cNvCxnSpPr>
              <p:nvPr/>
            </p:nvCxnSpPr>
            <p:spPr>
              <a:xfrm>
                <a:off x="7317745" y="4069988"/>
                <a:ext cx="351430" cy="604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a:stCxn id="219" idx="6"/>
                <a:endCxn id="221" idx="2"/>
              </p:cNvCxnSpPr>
              <p:nvPr/>
            </p:nvCxnSpPr>
            <p:spPr>
              <a:xfrm flipV="1">
                <a:off x="7521462" y="3753422"/>
                <a:ext cx="392670" cy="93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220" idx="6"/>
                <a:endCxn id="222" idx="3"/>
              </p:cNvCxnSpPr>
              <p:nvPr/>
            </p:nvCxnSpPr>
            <p:spPr>
              <a:xfrm flipV="1">
                <a:off x="7804298" y="4056771"/>
                <a:ext cx="359005" cy="736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a:stCxn id="221" idx="5"/>
                <a:endCxn id="222" idx="1"/>
              </p:cNvCxnSpPr>
              <p:nvPr/>
            </p:nvCxnSpPr>
            <p:spPr>
              <a:xfrm>
                <a:off x="8029467" y="3815053"/>
                <a:ext cx="133836" cy="1184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a:stCxn id="219" idx="5"/>
                <a:endCxn id="220" idx="1"/>
              </p:cNvCxnSpPr>
              <p:nvPr/>
            </p:nvCxnSpPr>
            <p:spPr>
              <a:xfrm>
                <a:off x="7501674" y="3824414"/>
                <a:ext cx="187290" cy="2443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a:endCxn id="221" idx="3"/>
              </p:cNvCxnSpPr>
              <p:nvPr/>
            </p:nvCxnSpPr>
            <p:spPr>
              <a:xfrm flipV="1">
                <a:off x="7311450" y="3815053"/>
                <a:ext cx="622471" cy="2270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219" idx="6"/>
                <a:endCxn id="222" idx="2"/>
              </p:cNvCxnSpPr>
              <p:nvPr/>
            </p:nvCxnSpPr>
            <p:spPr>
              <a:xfrm>
                <a:off x="7521462" y="3762783"/>
                <a:ext cx="622052" cy="2323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a:stCxn id="218" idx="6"/>
                <a:endCxn id="222" idx="2"/>
              </p:cNvCxnSpPr>
              <p:nvPr/>
            </p:nvCxnSpPr>
            <p:spPr>
              <a:xfrm flipV="1">
                <a:off x="7317745" y="3995140"/>
                <a:ext cx="825769" cy="748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33" name="Group 146"/>
          <p:cNvGrpSpPr/>
          <p:nvPr/>
        </p:nvGrpSpPr>
        <p:grpSpPr>
          <a:xfrm>
            <a:off x="8348137" y="3982828"/>
            <a:ext cx="218538" cy="54352"/>
            <a:chOff x="1154946" y="3504034"/>
            <a:chExt cx="242244" cy="54352"/>
          </a:xfrm>
        </p:grpSpPr>
        <p:sp>
          <p:nvSpPr>
            <p:cNvPr id="238" name="Oval 237"/>
            <p:cNvSpPr/>
            <p:nvPr/>
          </p:nvSpPr>
          <p:spPr>
            <a:xfrm>
              <a:off x="115494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125210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134232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150"/>
          <p:cNvGrpSpPr/>
          <p:nvPr/>
        </p:nvGrpSpPr>
        <p:grpSpPr>
          <a:xfrm>
            <a:off x="8179094" y="3740202"/>
            <a:ext cx="218538" cy="54352"/>
            <a:chOff x="1154946" y="3504034"/>
            <a:chExt cx="242244" cy="54352"/>
          </a:xfrm>
        </p:grpSpPr>
        <p:sp>
          <p:nvSpPr>
            <p:cNvPr id="235" name="Oval 234"/>
            <p:cNvSpPr/>
            <p:nvPr/>
          </p:nvSpPr>
          <p:spPr>
            <a:xfrm>
              <a:off x="115494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125210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134232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12" name="Straight Connector 211"/>
          <p:cNvCxnSpPr/>
          <p:nvPr/>
        </p:nvCxnSpPr>
        <p:spPr>
          <a:xfrm flipV="1">
            <a:off x="7245825" y="4164616"/>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7454974" y="3857456"/>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7728685" y="4221871"/>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V="1">
            <a:off x="8212712" y="4082300"/>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7982767" y="3835987"/>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3" name="Bent Arrow 242"/>
          <p:cNvSpPr/>
          <p:nvPr/>
        </p:nvSpPr>
        <p:spPr>
          <a:xfrm rot="10800000">
            <a:off x="6914241" y="5319356"/>
            <a:ext cx="1162959" cy="834936"/>
          </a:xfrm>
          <a:prstGeom prst="bentArrow">
            <a:avLst>
              <a:gd name="adj1" fmla="val 19880"/>
              <a:gd name="adj2" fmla="val 19380"/>
              <a:gd name="adj3" fmla="val 22997"/>
              <a:gd name="adj4" fmla="val 4177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4" name="TextBox 243"/>
          <p:cNvSpPr txBox="1"/>
          <p:nvPr/>
        </p:nvSpPr>
        <p:spPr>
          <a:xfrm>
            <a:off x="6914241" y="1775520"/>
            <a:ext cx="2153559" cy="369332"/>
          </a:xfrm>
          <a:prstGeom prst="rect">
            <a:avLst/>
          </a:prstGeom>
          <a:noFill/>
        </p:spPr>
        <p:txBody>
          <a:bodyPr wrap="square" rtlCol="0">
            <a:spAutoFit/>
          </a:bodyPr>
          <a:lstStyle/>
          <a:p>
            <a:pPr algn="ctr"/>
            <a:r>
              <a:rPr lang="en-US" b="1" dirty="0" smtClean="0"/>
              <a:t>Unlabeled Data</a:t>
            </a:r>
            <a:endParaRPr lang="en-US" b="1" dirty="0"/>
          </a:p>
        </p:txBody>
      </p:sp>
      <p:sp>
        <p:nvSpPr>
          <p:cNvPr id="251" name="Right Arrow 250"/>
          <p:cNvSpPr/>
          <p:nvPr/>
        </p:nvSpPr>
        <p:spPr>
          <a:xfrm>
            <a:off x="2517136" y="4114800"/>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6" name="Group 435"/>
          <p:cNvGrpSpPr/>
          <p:nvPr/>
        </p:nvGrpSpPr>
        <p:grpSpPr>
          <a:xfrm>
            <a:off x="914013" y="3276600"/>
            <a:ext cx="1570201" cy="1600200"/>
            <a:chOff x="914013" y="3276600"/>
            <a:chExt cx="1570201" cy="1600200"/>
          </a:xfrm>
        </p:grpSpPr>
        <p:grpSp>
          <p:nvGrpSpPr>
            <p:cNvPr id="246" name="Group 18"/>
            <p:cNvGrpSpPr/>
            <p:nvPr/>
          </p:nvGrpSpPr>
          <p:grpSpPr>
            <a:xfrm>
              <a:off x="914013" y="3276600"/>
              <a:ext cx="1557619" cy="685800"/>
              <a:chOff x="249024" y="3278648"/>
              <a:chExt cx="1557619" cy="685800"/>
            </a:xfrm>
          </p:grpSpPr>
          <p:pic>
            <p:nvPicPr>
              <p:cNvPr id="247" name="Picture 246" descr="Screen Shot 2012-03-04 at 6.41.42 PM.pn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49024" y="3278648"/>
                <a:ext cx="673502" cy="446941"/>
              </a:xfrm>
              <a:prstGeom prst="rect">
                <a:avLst/>
              </a:prstGeom>
            </p:spPr>
          </p:pic>
          <p:pic>
            <p:nvPicPr>
              <p:cNvPr id="248" name="Picture 247" descr="Screen Shot 2012-03-04 at 6.43.50 PM.pn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33142" y="3281805"/>
                <a:ext cx="673501" cy="451301"/>
              </a:xfrm>
              <a:prstGeom prst="rect">
                <a:avLst/>
              </a:prstGeom>
            </p:spPr>
          </p:pic>
          <p:sp>
            <p:nvSpPr>
              <p:cNvPr id="249" name="Minus 248"/>
              <p:cNvSpPr/>
              <p:nvPr/>
            </p:nvSpPr>
            <p:spPr>
              <a:xfrm>
                <a:off x="932901" y="3422298"/>
                <a:ext cx="200241" cy="158687"/>
              </a:xfrm>
              <a:prstGeom prst="mathMin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TextBox 249"/>
              <p:cNvSpPr txBox="1"/>
              <p:nvPr/>
            </p:nvSpPr>
            <p:spPr>
              <a:xfrm>
                <a:off x="269899" y="3702838"/>
                <a:ext cx="1536744" cy="261610"/>
              </a:xfrm>
              <a:prstGeom prst="rect">
                <a:avLst/>
              </a:prstGeom>
              <a:noFill/>
            </p:spPr>
            <p:txBody>
              <a:bodyPr wrap="square" rtlCol="0">
                <a:spAutoFit/>
              </a:bodyPr>
              <a:lstStyle/>
              <a:p>
                <a:pPr algn="ctr"/>
                <a:r>
                  <a:rPr lang="en-US" sz="1100" dirty="0"/>
                  <a:t>h</a:t>
                </a:r>
                <a:r>
                  <a:rPr lang="en-US" sz="1100" dirty="0" smtClean="0"/>
                  <a:t>as more space</a:t>
                </a:r>
                <a:endParaRPr lang="en-US" sz="1100" dirty="0"/>
              </a:p>
            </p:txBody>
          </p:sp>
        </p:grpSp>
        <p:pic>
          <p:nvPicPr>
            <p:cNvPr id="252" name="Picture 251" descr="Screen Shot 2012-03-04 at 9.00.10 PM.pn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16408" y="4049280"/>
              <a:ext cx="660694" cy="569965"/>
            </a:xfrm>
            <a:prstGeom prst="rect">
              <a:avLst/>
            </a:prstGeom>
          </p:spPr>
        </p:pic>
        <p:grpSp>
          <p:nvGrpSpPr>
            <p:cNvPr id="253" name="Group 70"/>
            <p:cNvGrpSpPr/>
            <p:nvPr/>
          </p:nvGrpSpPr>
          <p:grpSpPr>
            <a:xfrm>
              <a:off x="1673828" y="3943873"/>
              <a:ext cx="54864" cy="206752"/>
              <a:chOff x="4863506" y="924388"/>
              <a:chExt cx="54864" cy="206752"/>
            </a:xfrm>
          </p:grpSpPr>
          <p:sp>
            <p:nvSpPr>
              <p:cNvPr id="254" name="Oval 253"/>
              <p:cNvSpPr/>
              <p:nvPr/>
            </p:nvSpPr>
            <p:spPr>
              <a:xfrm>
                <a:off x="4863506" y="9243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4863506" y="10767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6" name="Picture 255" descr="Screen Shot 2012-03-04 at 9.00.21 PM.png"/>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883936" y="4049291"/>
              <a:ext cx="574607" cy="569954"/>
            </a:xfrm>
            <a:prstGeom prst="rect">
              <a:avLst/>
            </a:prstGeom>
          </p:spPr>
        </p:pic>
        <p:sp>
          <p:nvSpPr>
            <p:cNvPr id="257" name="Minus 256"/>
            <p:cNvSpPr/>
            <p:nvPr/>
          </p:nvSpPr>
          <p:spPr>
            <a:xfrm>
              <a:off x="1614053" y="4263106"/>
              <a:ext cx="200241" cy="158687"/>
            </a:xfrm>
            <a:prstGeom prst="mathMin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TextBox 257"/>
            <p:cNvSpPr txBox="1"/>
            <p:nvPr/>
          </p:nvSpPr>
          <p:spPr>
            <a:xfrm>
              <a:off x="926595" y="4615190"/>
              <a:ext cx="1557619" cy="261610"/>
            </a:xfrm>
            <a:prstGeom prst="rect">
              <a:avLst/>
            </a:prstGeom>
            <a:noFill/>
          </p:spPr>
          <p:txBody>
            <a:bodyPr wrap="square" rtlCol="0">
              <a:spAutoFit/>
            </a:bodyPr>
            <a:lstStyle/>
            <a:p>
              <a:pPr algn="ctr"/>
              <a:r>
                <a:rPr lang="en-US" sz="1100" dirty="0"/>
                <a:t>h</a:t>
              </a:r>
              <a:r>
                <a:rPr lang="en-US" sz="1100" dirty="0" smtClean="0"/>
                <a:t>as larger structures</a:t>
              </a:r>
              <a:endParaRPr lang="en-US" sz="1100" dirty="0"/>
            </a:p>
          </p:txBody>
        </p:sp>
      </p:grpSp>
      <p:sp>
        <p:nvSpPr>
          <p:cNvPr id="259" name="TextBox 258"/>
          <p:cNvSpPr txBox="1"/>
          <p:nvPr/>
        </p:nvSpPr>
        <p:spPr>
          <a:xfrm>
            <a:off x="533400" y="4800600"/>
            <a:ext cx="2395432" cy="369332"/>
          </a:xfrm>
          <a:prstGeom prst="rect">
            <a:avLst/>
          </a:prstGeom>
          <a:noFill/>
        </p:spPr>
        <p:txBody>
          <a:bodyPr wrap="square" rtlCol="0">
            <a:spAutoFit/>
          </a:bodyPr>
          <a:lstStyle/>
          <a:p>
            <a:pPr algn="ctr"/>
            <a:r>
              <a:rPr lang="en-US" b="1" dirty="0" smtClean="0"/>
              <a:t>Training Pairwise Data</a:t>
            </a:r>
            <a:endParaRPr lang="en-US" b="1" dirty="0"/>
          </a:p>
        </p:txBody>
      </p:sp>
      <p:sp>
        <p:nvSpPr>
          <p:cNvPr id="263" name="TextBox 262"/>
          <p:cNvSpPr txBox="1"/>
          <p:nvPr/>
        </p:nvSpPr>
        <p:spPr>
          <a:xfrm>
            <a:off x="3481145" y="6400800"/>
            <a:ext cx="2861060" cy="461665"/>
          </a:xfrm>
          <a:prstGeom prst="rect">
            <a:avLst/>
          </a:prstGeom>
          <a:noFill/>
        </p:spPr>
        <p:txBody>
          <a:bodyPr wrap="square" rtlCol="0">
            <a:spAutoFit/>
          </a:bodyPr>
          <a:lstStyle/>
          <a:p>
            <a:pPr algn="ctr"/>
            <a:r>
              <a:rPr lang="en-US" sz="2400" b="1" dirty="0" smtClean="0"/>
              <a:t>Promoted Instances</a:t>
            </a:r>
            <a:endParaRPr lang="en-US" sz="2400" b="1" dirty="0"/>
          </a:p>
        </p:txBody>
      </p:sp>
      <p:grpSp>
        <p:nvGrpSpPr>
          <p:cNvPr id="440" name="Group 439"/>
          <p:cNvGrpSpPr/>
          <p:nvPr/>
        </p:nvGrpSpPr>
        <p:grpSpPr>
          <a:xfrm>
            <a:off x="3112592" y="5684644"/>
            <a:ext cx="3598166" cy="798650"/>
            <a:chOff x="3112592" y="5684644"/>
            <a:chExt cx="3598166" cy="798650"/>
          </a:xfrm>
        </p:grpSpPr>
        <p:pic>
          <p:nvPicPr>
            <p:cNvPr id="245" name="Picture 244" descr="Screen Shot 2012-03-04 at 9.08.09 PM.pn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200400" y="5687974"/>
              <a:ext cx="1247609" cy="572405"/>
            </a:xfrm>
            <a:prstGeom prst="rect">
              <a:avLst/>
            </a:prstGeom>
          </p:spPr>
        </p:pic>
        <p:sp>
          <p:nvSpPr>
            <p:cNvPr id="260" name="TextBox 259"/>
            <p:cNvSpPr txBox="1"/>
            <p:nvPr/>
          </p:nvSpPr>
          <p:spPr>
            <a:xfrm>
              <a:off x="3112592" y="6197577"/>
              <a:ext cx="1429603" cy="276999"/>
            </a:xfrm>
            <a:prstGeom prst="rect">
              <a:avLst/>
            </a:prstGeom>
            <a:noFill/>
          </p:spPr>
          <p:txBody>
            <a:bodyPr wrap="square" rtlCol="0">
              <a:spAutoFit/>
            </a:bodyPr>
            <a:lstStyle/>
            <a:p>
              <a:pPr algn="ctr"/>
              <a:r>
                <a:rPr lang="en-US" sz="1200" b="1" dirty="0" smtClean="0"/>
                <a:t>Conference Room</a:t>
              </a:r>
              <a:endParaRPr lang="en-US" sz="1200" b="1" dirty="0"/>
            </a:p>
          </p:txBody>
        </p:sp>
        <p:pic>
          <p:nvPicPr>
            <p:cNvPr id="261" name="Picture 260" descr="Screen Shot 2012-03-04 at 9.08.22 PM.png"/>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826103" y="5684644"/>
              <a:ext cx="1884655" cy="575736"/>
            </a:xfrm>
            <a:prstGeom prst="rect">
              <a:avLst/>
            </a:prstGeom>
          </p:spPr>
        </p:pic>
        <p:sp>
          <p:nvSpPr>
            <p:cNvPr id="262" name="TextBox 261"/>
            <p:cNvSpPr txBox="1"/>
            <p:nvPr/>
          </p:nvSpPr>
          <p:spPr>
            <a:xfrm>
              <a:off x="4819125" y="6206295"/>
              <a:ext cx="1884655" cy="276999"/>
            </a:xfrm>
            <a:prstGeom prst="rect">
              <a:avLst/>
            </a:prstGeom>
            <a:noFill/>
          </p:spPr>
          <p:txBody>
            <a:bodyPr wrap="square" rtlCol="0">
              <a:spAutoFit/>
            </a:bodyPr>
            <a:lstStyle/>
            <a:p>
              <a:pPr algn="ctr"/>
              <a:r>
                <a:rPr lang="en-US" sz="1200" b="1" dirty="0" smtClean="0"/>
                <a:t>Banquet Hall</a:t>
              </a:r>
              <a:endParaRPr lang="en-US" sz="1200" b="1" dirty="0"/>
            </a:p>
          </p:txBody>
        </p:sp>
        <p:grpSp>
          <p:nvGrpSpPr>
            <p:cNvPr id="269" name="Group 88"/>
            <p:cNvGrpSpPr/>
            <p:nvPr/>
          </p:nvGrpSpPr>
          <p:grpSpPr>
            <a:xfrm>
              <a:off x="4518042" y="5931967"/>
              <a:ext cx="242244" cy="52537"/>
              <a:chOff x="9067035" y="2971433"/>
              <a:chExt cx="242244" cy="52537"/>
            </a:xfrm>
          </p:grpSpPr>
          <p:sp>
            <p:nvSpPr>
              <p:cNvPr id="270" name="Oval 269"/>
              <p:cNvSpPr/>
              <p:nvPr/>
            </p:nvSpPr>
            <p:spPr>
              <a:xfrm>
                <a:off x="906703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916419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925441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85" name="Group 384"/>
          <p:cNvGrpSpPr/>
          <p:nvPr/>
        </p:nvGrpSpPr>
        <p:grpSpPr>
          <a:xfrm>
            <a:off x="6792719" y="228600"/>
            <a:ext cx="2303145" cy="1584960"/>
            <a:chOff x="3411855" y="2994660"/>
            <a:chExt cx="2303145" cy="1584960"/>
          </a:xfrm>
        </p:grpSpPr>
        <p:grpSp>
          <p:nvGrpSpPr>
            <p:cNvPr id="386" name="Group 385"/>
            <p:cNvGrpSpPr/>
            <p:nvPr/>
          </p:nvGrpSpPr>
          <p:grpSpPr>
            <a:xfrm>
              <a:off x="3470741" y="3027163"/>
              <a:ext cx="2202519" cy="1509881"/>
              <a:chOff x="2362201" y="3515106"/>
              <a:chExt cx="2663528" cy="1825914"/>
            </a:xfrm>
          </p:grpSpPr>
          <p:grpSp>
            <p:nvGrpSpPr>
              <p:cNvPr id="388" name="Group 387"/>
              <p:cNvGrpSpPr/>
              <p:nvPr/>
            </p:nvGrpSpPr>
            <p:grpSpPr>
              <a:xfrm>
                <a:off x="2362201" y="4683047"/>
                <a:ext cx="2663528" cy="657973"/>
                <a:chOff x="2305894" y="2667000"/>
                <a:chExt cx="2663528" cy="657974"/>
              </a:xfrm>
            </p:grpSpPr>
            <p:grpSp>
              <p:nvGrpSpPr>
                <p:cNvPr id="390" name="Group 389"/>
                <p:cNvGrpSpPr/>
                <p:nvPr/>
              </p:nvGrpSpPr>
              <p:grpSpPr>
                <a:xfrm>
                  <a:off x="2313175" y="3024769"/>
                  <a:ext cx="2652454" cy="300205"/>
                  <a:chOff x="3200400" y="5976092"/>
                  <a:chExt cx="2971800" cy="355676"/>
                </a:xfrm>
              </p:grpSpPr>
              <p:pic>
                <p:nvPicPr>
                  <p:cNvPr id="395" name="Picture 2" descr="http://static.commentcamarche.net/en.kioskea.net/faq/images/0-E8jkrpVS-google-images-search-logo-s-.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96" name="Picture 395" descr="http://feedgrowth.com/wp-content/uploads/2008/12/facebook-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6" descr="http://t1.gstatic.com/images?q=tbn:ANd9GcSVmPb94UcgYqVPOKeEhHrKITxbB3DUXcBJ2zYvxKh-DDLzqf_htHhTB1ZtE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1" name="Group 390"/>
                <p:cNvGrpSpPr/>
                <p:nvPr/>
              </p:nvGrpSpPr>
              <p:grpSpPr>
                <a:xfrm>
                  <a:off x="2305894" y="2667000"/>
                  <a:ext cx="2663528" cy="360186"/>
                  <a:chOff x="2983420" y="5465108"/>
                  <a:chExt cx="2984205" cy="426740"/>
                </a:xfrm>
              </p:grpSpPr>
              <p:pic>
                <p:nvPicPr>
                  <p:cNvPr id="392" name="Picture 2" descr="http://pascallin.ecs.soton.ac.uk/challenges/VOC/voc2012/pascal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93" name="Picture 4" descr="http://www.image-net.org/splash/logo.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94" name="Picture 7" descr="C:\Users\ashrivas\Pictures\Picture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89" name="Picture 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22768" y="3515106"/>
                <a:ext cx="2521657"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7" name="Rectangle 386"/>
            <p:cNvSpPr/>
            <p:nvPr/>
          </p:nvSpPr>
          <p:spPr>
            <a:xfrm>
              <a:off x="3411855" y="2994660"/>
              <a:ext cx="2303145" cy="1584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403" name="Group 402"/>
          <p:cNvGrpSpPr/>
          <p:nvPr/>
        </p:nvGrpSpPr>
        <p:grpSpPr>
          <a:xfrm>
            <a:off x="7182622" y="3663881"/>
            <a:ext cx="1096015" cy="551305"/>
            <a:chOff x="7182622" y="3355836"/>
            <a:chExt cx="1096015" cy="551305"/>
          </a:xfrm>
        </p:grpSpPr>
        <p:sp>
          <p:nvSpPr>
            <p:cNvPr id="398" name="Oval 397"/>
            <p:cNvSpPr/>
            <p:nvPr/>
          </p:nvSpPr>
          <p:spPr>
            <a:xfrm>
              <a:off x="7182622" y="3672402"/>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Oval 398"/>
            <p:cNvSpPr/>
            <p:nvPr/>
          </p:nvSpPr>
          <p:spPr>
            <a:xfrm>
              <a:off x="7386339" y="3365197"/>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Oval 399"/>
            <p:cNvSpPr/>
            <p:nvPr/>
          </p:nvSpPr>
          <p:spPr>
            <a:xfrm>
              <a:off x="7669175" y="3732821"/>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Oval 400"/>
            <p:cNvSpPr/>
            <p:nvPr/>
          </p:nvSpPr>
          <p:spPr>
            <a:xfrm>
              <a:off x="7914132" y="3355836"/>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Oval 401"/>
            <p:cNvSpPr/>
            <p:nvPr/>
          </p:nvSpPr>
          <p:spPr>
            <a:xfrm>
              <a:off x="8143514" y="3597554"/>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411"/>
          <p:cNvGrpSpPr/>
          <p:nvPr/>
        </p:nvGrpSpPr>
        <p:grpSpPr>
          <a:xfrm>
            <a:off x="5279001" y="1252993"/>
            <a:ext cx="433462" cy="433462"/>
            <a:chOff x="5292923" y="1453634"/>
            <a:chExt cx="433462" cy="433462"/>
          </a:xfrm>
          <a:solidFill>
            <a:schemeClr val="bg1"/>
          </a:solidFill>
        </p:grpSpPr>
        <p:sp>
          <p:nvSpPr>
            <p:cNvPr id="410" name="Oval 409"/>
            <p:cNvSpPr/>
            <p:nvPr/>
          </p:nvSpPr>
          <p:spPr>
            <a:xfrm>
              <a:off x="5292923" y="1453634"/>
              <a:ext cx="433462" cy="4334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1" name="Plus 410"/>
            <p:cNvSpPr/>
            <p:nvPr/>
          </p:nvSpPr>
          <p:spPr>
            <a:xfrm>
              <a:off x="5301765" y="1462476"/>
              <a:ext cx="415779" cy="415779"/>
            </a:xfrm>
            <a:prstGeom prst="mathPlus">
              <a:avLst>
                <a:gd name="adj1" fmla="val 188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3" name="Right Brace 432"/>
          <p:cNvSpPr/>
          <p:nvPr/>
        </p:nvSpPr>
        <p:spPr>
          <a:xfrm>
            <a:off x="5501782" y="3206927"/>
            <a:ext cx="288511" cy="2038940"/>
          </a:xfrm>
          <a:prstGeom prst="rightBrace">
            <a:avLst>
              <a:gd name="adj1" fmla="val 20931"/>
              <a:gd name="adj2" fmla="val 50000"/>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5" name="Right Arrow 434"/>
          <p:cNvSpPr/>
          <p:nvPr/>
        </p:nvSpPr>
        <p:spPr>
          <a:xfrm>
            <a:off x="5638800" y="4110196"/>
            <a:ext cx="1066799" cy="23240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4" name="Group 443"/>
          <p:cNvGrpSpPr/>
          <p:nvPr/>
        </p:nvGrpSpPr>
        <p:grpSpPr>
          <a:xfrm>
            <a:off x="66675" y="2743198"/>
            <a:ext cx="2818807" cy="3607802"/>
            <a:chOff x="66675" y="2743198"/>
            <a:chExt cx="2818807" cy="3607802"/>
          </a:xfrm>
        </p:grpSpPr>
        <p:sp>
          <p:nvSpPr>
            <p:cNvPr id="264" name="Bent Arrow 263"/>
            <p:cNvSpPr/>
            <p:nvPr/>
          </p:nvSpPr>
          <p:spPr>
            <a:xfrm rot="16200000">
              <a:off x="-117767" y="3089564"/>
              <a:ext cx="3349615" cy="2656883"/>
            </a:xfrm>
            <a:prstGeom prst="bentArrow">
              <a:avLst>
                <a:gd name="adj1" fmla="val 6485"/>
                <a:gd name="adj2" fmla="val 6374"/>
                <a:gd name="adj3" fmla="val 8168"/>
                <a:gd name="adj4" fmla="val 1404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1" name="Group 440"/>
            <p:cNvGrpSpPr/>
            <p:nvPr/>
          </p:nvGrpSpPr>
          <p:grpSpPr>
            <a:xfrm>
              <a:off x="66675" y="5665200"/>
              <a:ext cx="685800" cy="685800"/>
              <a:chOff x="5292923" y="1453634"/>
              <a:chExt cx="433462" cy="433462"/>
            </a:xfrm>
            <a:solidFill>
              <a:schemeClr val="bg1"/>
            </a:solidFill>
          </p:grpSpPr>
          <p:sp>
            <p:nvSpPr>
              <p:cNvPr id="442" name="Oval 441"/>
              <p:cNvSpPr/>
              <p:nvPr/>
            </p:nvSpPr>
            <p:spPr>
              <a:xfrm>
                <a:off x="5292923" y="1453634"/>
                <a:ext cx="433462" cy="4334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3" name="Plus 442"/>
              <p:cNvSpPr/>
              <p:nvPr/>
            </p:nvSpPr>
            <p:spPr>
              <a:xfrm>
                <a:off x="5301765" y="1462476"/>
                <a:ext cx="415779" cy="415779"/>
              </a:xfrm>
              <a:prstGeom prst="mathPlus">
                <a:avLst>
                  <a:gd name="adj1" fmla="val 188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p:cNvSpPr/>
          <p:nvPr/>
        </p:nvSpPr>
        <p:spPr>
          <a:xfrm>
            <a:off x="-16874" y="6553200"/>
            <a:ext cx="2356735" cy="307777"/>
          </a:xfrm>
          <a:prstGeom prst="rect">
            <a:avLst/>
          </a:prstGeom>
        </p:spPr>
        <p:txBody>
          <a:bodyPr wrap="none">
            <a:spAutoFit/>
          </a:bodyPr>
          <a:lstStyle/>
          <a:p>
            <a:r>
              <a:rPr lang="en-US" sz="1400" dirty="0"/>
              <a:t>[Gupta and Davis, ECCV 2008]</a:t>
            </a:r>
          </a:p>
        </p:txBody>
      </p:sp>
      <p:grpSp>
        <p:nvGrpSpPr>
          <p:cNvPr id="24" name="Group 23"/>
          <p:cNvGrpSpPr/>
          <p:nvPr/>
        </p:nvGrpSpPr>
        <p:grpSpPr>
          <a:xfrm>
            <a:off x="3117431" y="3215326"/>
            <a:ext cx="2444355" cy="2104030"/>
            <a:chOff x="3117431" y="3215326"/>
            <a:chExt cx="2444355" cy="2104030"/>
          </a:xfrm>
        </p:grpSpPr>
        <p:sp>
          <p:nvSpPr>
            <p:cNvPr id="274" name="TextBox 273"/>
            <p:cNvSpPr txBox="1"/>
            <p:nvPr/>
          </p:nvSpPr>
          <p:spPr>
            <a:xfrm>
              <a:off x="3183244" y="4673025"/>
              <a:ext cx="2192998" cy="646331"/>
            </a:xfrm>
            <a:prstGeom prst="rect">
              <a:avLst/>
            </a:prstGeom>
            <a:noFill/>
          </p:spPr>
          <p:txBody>
            <a:bodyPr wrap="square" rtlCol="0">
              <a:spAutoFit/>
            </a:bodyPr>
            <a:lstStyle/>
            <a:p>
              <a:pPr algn="ctr"/>
              <a:r>
                <a:rPr lang="en-US" b="1" dirty="0" smtClean="0"/>
                <a:t>Comparative Attribute Classifiers</a:t>
              </a:r>
              <a:endParaRPr lang="en-US" b="1" dirty="0"/>
            </a:p>
          </p:txBody>
        </p:sp>
        <p:grpSp>
          <p:nvGrpSpPr>
            <p:cNvPr id="20" name="Group 19"/>
            <p:cNvGrpSpPr/>
            <p:nvPr/>
          </p:nvGrpSpPr>
          <p:grpSpPr>
            <a:xfrm>
              <a:off x="3117431" y="3215326"/>
              <a:ext cx="2444355" cy="1750085"/>
              <a:chOff x="3117431" y="3215326"/>
              <a:chExt cx="2444355" cy="1750085"/>
            </a:xfrm>
          </p:grpSpPr>
          <p:grpSp>
            <p:nvGrpSpPr>
              <p:cNvPr id="15" name="Group 14"/>
              <p:cNvGrpSpPr/>
              <p:nvPr/>
            </p:nvGrpSpPr>
            <p:grpSpPr>
              <a:xfrm>
                <a:off x="4620754" y="3530971"/>
                <a:ext cx="665651" cy="975479"/>
                <a:chOff x="4620754" y="3530971"/>
                <a:chExt cx="665651" cy="975479"/>
              </a:xfrm>
            </p:grpSpPr>
            <p:sp>
              <p:nvSpPr>
                <p:cNvPr id="276" name="Oval 275"/>
                <p:cNvSpPr/>
                <p:nvPr/>
              </p:nvSpPr>
              <p:spPr>
                <a:xfrm>
                  <a:off x="4830622" y="353097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7" name="Straight Arrow Connector 276"/>
                <p:cNvCxnSpPr>
                  <a:stCxn id="276" idx="3"/>
                  <a:endCxn id="278" idx="7"/>
                </p:cNvCxnSpPr>
                <p:nvPr/>
              </p:nvCxnSpPr>
              <p:spPr>
                <a:xfrm flipH="1">
                  <a:off x="4748599" y="3674794"/>
                  <a:ext cx="103958" cy="145643"/>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78" name="Oval 277"/>
                <p:cNvSpPr/>
                <p:nvPr/>
              </p:nvSpPr>
              <p:spPr>
                <a:xfrm>
                  <a:off x="4620754" y="3795760"/>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5033010" y="3795760"/>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0" name="Straight Arrow Connector 279"/>
                <p:cNvCxnSpPr>
                  <a:stCxn id="276" idx="5"/>
                  <a:endCxn id="279" idx="0"/>
                </p:cNvCxnSpPr>
                <p:nvPr/>
              </p:nvCxnSpPr>
              <p:spPr>
                <a:xfrm>
                  <a:off x="4958467" y="3674794"/>
                  <a:ext cx="149433" cy="120966"/>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81" name="Oval 280"/>
                <p:cNvSpPr/>
                <p:nvPr/>
              </p:nvSpPr>
              <p:spPr>
                <a:xfrm>
                  <a:off x="4934237" y="4073163"/>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2" name="Straight Arrow Connector 281"/>
                <p:cNvCxnSpPr>
                  <a:stCxn id="281" idx="3"/>
                  <a:endCxn id="283" idx="7"/>
                </p:cNvCxnSpPr>
                <p:nvPr/>
              </p:nvCxnSpPr>
              <p:spPr>
                <a:xfrm flipH="1">
                  <a:off x="4852214" y="4216985"/>
                  <a:ext cx="103958" cy="145643"/>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83" name="Oval 282"/>
                <p:cNvSpPr/>
                <p:nvPr/>
              </p:nvSpPr>
              <p:spPr>
                <a:xfrm>
                  <a:off x="4724369" y="433795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5136625" y="433795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5" name="Straight Arrow Connector 284"/>
                <p:cNvCxnSpPr>
                  <a:stCxn id="281" idx="5"/>
                  <a:endCxn id="284" idx="0"/>
                </p:cNvCxnSpPr>
                <p:nvPr/>
              </p:nvCxnSpPr>
              <p:spPr>
                <a:xfrm>
                  <a:off x="5062082" y="4216985"/>
                  <a:ext cx="149433" cy="120966"/>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a:stCxn id="279" idx="4"/>
                </p:cNvCxnSpPr>
                <p:nvPr/>
              </p:nvCxnSpPr>
              <p:spPr>
                <a:xfrm flipH="1">
                  <a:off x="5023547" y="3964259"/>
                  <a:ext cx="84353" cy="16198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5" name="Group 72"/>
              <p:cNvGrpSpPr/>
              <p:nvPr/>
            </p:nvGrpSpPr>
            <p:grpSpPr>
              <a:xfrm>
                <a:off x="3364837" y="3540118"/>
                <a:ext cx="571499" cy="941656"/>
                <a:chOff x="192196" y="2988337"/>
                <a:chExt cx="571499" cy="974186"/>
              </a:xfrm>
            </p:grpSpPr>
            <p:sp>
              <p:nvSpPr>
                <p:cNvPr id="295" name="Oval 294"/>
                <p:cNvSpPr/>
                <p:nvPr/>
              </p:nvSpPr>
              <p:spPr>
                <a:xfrm>
                  <a:off x="411527" y="2988337"/>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6" name="Straight Arrow Connector 295"/>
                <p:cNvCxnSpPr>
                  <a:stCxn id="295" idx="3"/>
                  <a:endCxn id="297" idx="7"/>
                </p:cNvCxnSpPr>
                <p:nvPr/>
              </p:nvCxnSpPr>
              <p:spPr>
                <a:xfrm flipH="1">
                  <a:off x="329504" y="3137128"/>
                  <a:ext cx="103958" cy="15067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a:off x="201659" y="326227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a:off x="613915" y="326227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9" name="Straight Arrow Connector 298"/>
                <p:cNvCxnSpPr>
                  <a:stCxn id="295" idx="5"/>
                  <a:endCxn id="298" idx="0"/>
                </p:cNvCxnSpPr>
                <p:nvPr/>
              </p:nvCxnSpPr>
              <p:spPr>
                <a:xfrm>
                  <a:off x="539372" y="313712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00" name="Oval 299"/>
                <p:cNvSpPr/>
                <p:nvPr/>
              </p:nvSpPr>
              <p:spPr>
                <a:xfrm>
                  <a:off x="402064" y="3514267"/>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1" name="Straight Arrow Connector 300"/>
                <p:cNvCxnSpPr>
                  <a:stCxn id="300" idx="3"/>
                  <a:endCxn id="302" idx="7"/>
                </p:cNvCxnSpPr>
                <p:nvPr/>
              </p:nvCxnSpPr>
              <p:spPr>
                <a:xfrm flipH="1">
                  <a:off x="320041" y="3663058"/>
                  <a:ext cx="103958" cy="15067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a:off x="192196" y="378820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a:off x="604452" y="378820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4" name="Straight Arrow Connector 303"/>
                <p:cNvCxnSpPr>
                  <a:stCxn id="300" idx="5"/>
                  <a:endCxn id="303" idx="0"/>
                </p:cNvCxnSpPr>
                <p:nvPr/>
              </p:nvCxnSpPr>
              <p:spPr>
                <a:xfrm>
                  <a:off x="529909" y="366305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318242" y="341403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88" name="Rectangle 287"/>
              <p:cNvSpPr/>
              <p:nvPr/>
            </p:nvSpPr>
            <p:spPr>
              <a:xfrm rot="16200000">
                <a:off x="2686023" y="3936609"/>
                <a:ext cx="1170594" cy="307777"/>
              </a:xfrm>
              <a:prstGeom prst="rect">
                <a:avLst/>
              </a:prstGeom>
            </p:spPr>
            <p:txBody>
              <a:bodyPr wrap="square">
                <a:spAutoFit/>
              </a:bodyPr>
              <a:lstStyle/>
              <a:p>
                <a:pPr algn="ctr"/>
                <a:r>
                  <a:rPr lang="en-US" sz="1400" dirty="0" smtClean="0">
                    <a:solidFill>
                      <a:schemeClr val="bg1">
                        <a:lumMod val="50000"/>
                      </a:schemeClr>
                    </a:solidFill>
                  </a:rPr>
                  <a:t>more space</a:t>
                </a:r>
                <a:endParaRPr lang="en-US" sz="1400" dirty="0">
                  <a:solidFill>
                    <a:schemeClr val="bg1">
                      <a:lumMod val="50000"/>
                    </a:schemeClr>
                  </a:solidFill>
                </a:endParaRPr>
              </a:p>
            </p:txBody>
          </p:sp>
          <p:sp>
            <p:nvSpPr>
              <p:cNvPr id="289" name="Rectangle 288"/>
              <p:cNvSpPr/>
              <p:nvPr/>
            </p:nvSpPr>
            <p:spPr>
              <a:xfrm rot="16200000">
                <a:off x="4532855" y="3936480"/>
                <a:ext cx="1750085" cy="307777"/>
              </a:xfrm>
              <a:prstGeom prst="rect">
                <a:avLst/>
              </a:prstGeom>
            </p:spPr>
            <p:txBody>
              <a:bodyPr wrap="square">
                <a:spAutoFit/>
              </a:bodyPr>
              <a:lstStyle/>
              <a:p>
                <a:pPr algn="ctr"/>
                <a:r>
                  <a:rPr lang="en-US" sz="1400" dirty="0" smtClean="0">
                    <a:solidFill>
                      <a:schemeClr val="bg1">
                        <a:lumMod val="50000"/>
                      </a:schemeClr>
                    </a:solidFill>
                  </a:rPr>
                  <a:t>larger structures</a:t>
                </a:r>
                <a:endParaRPr lang="en-US" sz="1400" dirty="0">
                  <a:solidFill>
                    <a:schemeClr val="bg1">
                      <a:lumMod val="50000"/>
                    </a:schemeClr>
                  </a:solidFill>
                </a:endParaRPr>
              </a:p>
            </p:txBody>
          </p:sp>
          <p:grpSp>
            <p:nvGrpSpPr>
              <p:cNvPr id="291" name="Group 79"/>
              <p:cNvGrpSpPr/>
              <p:nvPr/>
            </p:nvGrpSpPr>
            <p:grpSpPr>
              <a:xfrm>
                <a:off x="4206465" y="4038595"/>
                <a:ext cx="242244" cy="52537"/>
                <a:chOff x="1154946" y="3504034"/>
                <a:chExt cx="242244" cy="54352"/>
              </a:xfrm>
              <a:solidFill>
                <a:schemeClr val="bg1">
                  <a:lumMod val="50000"/>
                </a:schemeClr>
              </a:solidFill>
            </p:grpSpPr>
            <p:sp>
              <p:nvSpPr>
                <p:cNvPr id="292" name="Oval 291"/>
                <p:cNvSpPr/>
                <p:nvPr/>
              </p:nvSpPr>
              <p:spPr>
                <a:xfrm>
                  <a:off x="115494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a:off x="125210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p:cNvSpPr/>
                <p:nvPr/>
              </p:nvSpPr>
              <p:spPr>
                <a:xfrm>
                  <a:off x="134232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25"/>
              <a:stretch>
                <a:fillRect/>
              </a:stretch>
            </p:blipFill>
            <p:spPr>
              <a:xfrm>
                <a:off x="4822538" y="4506450"/>
                <a:ext cx="321276" cy="182880"/>
              </a:xfrm>
              <a:prstGeom prst="rect">
                <a:avLst/>
              </a:prstGeom>
            </p:spPr>
          </p:pic>
          <p:pic>
            <p:nvPicPr>
              <p:cNvPr id="17" name="Picture 16"/>
              <p:cNvPicPr>
                <a:picLocks noChangeAspect="1"/>
              </p:cNvPicPr>
              <p:nvPr/>
            </p:nvPicPr>
            <p:blipFill>
              <a:blip r:embed="rId26"/>
              <a:stretch>
                <a:fillRect/>
              </a:stretch>
            </p:blipFill>
            <p:spPr>
              <a:xfrm>
                <a:off x="3492682" y="4506450"/>
                <a:ext cx="296562" cy="182880"/>
              </a:xfrm>
              <a:prstGeom prst="rect">
                <a:avLst/>
              </a:prstGeom>
            </p:spPr>
          </p:pic>
        </p:grpSp>
      </p:grpSp>
      <p:grpSp>
        <p:nvGrpSpPr>
          <p:cNvPr id="14" name="Group 13"/>
          <p:cNvGrpSpPr/>
          <p:nvPr/>
        </p:nvGrpSpPr>
        <p:grpSpPr>
          <a:xfrm>
            <a:off x="2958703" y="1535668"/>
            <a:ext cx="2451937" cy="1664732"/>
            <a:chOff x="2958703" y="1535668"/>
            <a:chExt cx="2451937" cy="1664732"/>
          </a:xfrm>
        </p:grpSpPr>
        <p:sp>
          <p:nvSpPr>
            <p:cNvPr id="340" name="TextBox 339"/>
            <p:cNvSpPr txBox="1"/>
            <p:nvPr/>
          </p:nvSpPr>
          <p:spPr>
            <a:xfrm>
              <a:off x="3086684" y="2831068"/>
              <a:ext cx="2192998" cy="369332"/>
            </a:xfrm>
            <a:prstGeom prst="rect">
              <a:avLst/>
            </a:prstGeom>
            <a:noFill/>
          </p:spPr>
          <p:txBody>
            <a:bodyPr wrap="square" rtlCol="0">
              <a:spAutoFit/>
            </a:bodyPr>
            <a:lstStyle/>
            <a:p>
              <a:pPr algn="ctr"/>
              <a:r>
                <a:rPr lang="en-US" b="1" dirty="0" smtClean="0"/>
                <a:t>Attribute Classifiers</a:t>
              </a:r>
              <a:endParaRPr lang="en-US" b="1" dirty="0"/>
            </a:p>
          </p:txBody>
        </p:sp>
        <p:grpSp>
          <p:nvGrpSpPr>
            <p:cNvPr id="13" name="Group 12"/>
            <p:cNvGrpSpPr/>
            <p:nvPr/>
          </p:nvGrpSpPr>
          <p:grpSpPr>
            <a:xfrm>
              <a:off x="2958703" y="1535668"/>
              <a:ext cx="2451937" cy="1475741"/>
              <a:chOff x="2958703" y="1535668"/>
              <a:chExt cx="2451937" cy="1475741"/>
            </a:xfrm>
          </p:grpSpPr>
          <p:grpSp>
            <p:nvGrpSpPr>
              <p:cNvPr id="419" name="Group 418"/>
              <p:cNvGrpSpPr/>
              <p:nvPr/>
            </p:nvGrpSpPr>
            <p:grpSpPr>
              <a:xfrm>
                <a:off x="3244209" y="1722986"/>
                <a:ext cx="571499" cy="941656"/>
                <a:chOff x="3399146" y="1939918"/>
                <a:chExt cx="571499" cy="941656"/>
              </a:xfrm>
            </p:grpSpPr>
            <p:sp>
              <p:nvSpPr>
                <p:cNvPr id="361" name="Oval 360"/>
                <p:cNvSpPr/>
                <p:nvPr/>
              </p:nvSpPr>
              <p:spPr>
                <a:xfrm>
                  <a:off x="3618477" y="1939918"/>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2" name="Straight Arrow Connector 361"/>
                <p:cNvCxnSpPr>
                  <a:stCxn id="361" idx="3"/>
                  <a:endCxn id="363" idx="7"/>
                </p:cNvCxnSpPr>
                <p:nvPr/>
              </p:nvCxnSpPr>
              <p:spPr>
                <a:xfrm flipH="1">
                  <a:off x="3536454" y="2083741"/>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3" name="Oval 362"/>
                <p:cNvSpPr/>
                <p:nvPr/>
              </p:nvSpPr>
              <p:spPr>
                <a:xfrm>
                  <a:off x="3408609" y="2204707"/>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p:nvPr/>
              </p:nvSpPr>
              <p:spPr>
                <a:xfrm>
                  <a:off x="3820865" y="2204707"/>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5" name="Straight Arrow Connector 364"/>
                <p:cNvCxnSpPr>
                  <a:stCxn id="361" idx="5"/>
                  <a:endCxn id="364" idx="0"/>
                </p:cNvCxnSpPr>
                <p:nvPr/>
              </p:nvCxnSpPr>
              <p:spPr>
                <a:xfrm>
                  <a:off x="3746322" y="2083741"/>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6" name="Oval 365"/>
                <p:cNvSpPr/>
                <p:nvPr/>
              </p:nvSpPr>
              <p:spPr>
                <a:xfrm>
                  <a:off x="3609014" y="2448286"/>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7" name="Straight Arrow Connector 366"/>
                <p:cNvCxnSpPr>
                  <a:stCxn id="366" idx="3"/>
                  <a:endCxn id="368" idx="7"/>
                </p:cNvCxnSpPr>
                <p:nvPr/>
              </p:nvCxnSpPr>
              <p:spPr>
                <a:xfrm flipH="1">
                  <a:off x="3526991" y="2592109"/>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8" name="Oval 367"/>
                <p:cNvSpPr/>
                <p:nvPr/>
              </p:nvSpPr>
              <p:spPr>
                <a:xfrm>
                  <a:off x="3399146" y="2713075"/>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3811402" y="2713075"/>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0" name="Straight Arrow Connector 369"/>
                <p:cNvCxnSpPr>
                  <a:stCxn id="366" idx="5"/>
                  <a:endCxn id="369" idx="0"/>
                </p:cNvCxnSpPr>
                <p:nvPr/>
              </p:nvCxnSpPr>
              <p:spPr>
                <a:xfrm>
                  <a:off x="3736859" y="2592109"/>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a:off x="3525192" y="235140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54" name="Rectangle 353"/>
              <p:cNvSpPr/>
              <p:nvPr/>
            </p:nvSpPr>
            <p:spPr>
              <a:xfrm rot="16200000">
                <a:off x="2527295" y="2168081"/>
                <a:ext cx="1170594" cy="307777"/>
              </a:xfrm>
              <a:prstGeom prst="rect">
                <a:avLst/>
              </a:prstGeom>
            </p:spPr>
            <p:txBody>
              <a:bodyPr wrap="square">
                <a:spAutoFit/>
              </a:bodyPr>
              <a:lstStyle/>
              <a:p>
                <a:pPr algn="ctr"/>
                <a:r>
                  <a:rPr lang="en-US" sz="1400" dirty="0" smtClean="0">
                    <a:solidFill>
                      <a:schemeClr val="bg1">
                        <a:lumMod val="50000"/>
                      </a:schemeClr>
                    </a:solidFill>
                  </a:rPr>
                  <a:t>indoor</a:t>
                </a:r>
                <a:endParaRPr lang="en-US" sz="1400" dirty="0">
                  <a:solidFill>
                    <a:schemeClr val="bg1">
                      <a:lumMod val="50000"/>
                    </a:schemeClr>
                  </a:solidFill>
                </a:endParaRPr>
              </a:p>
            </p:txBody>
          </p:sp>
          <p:sp>
            <p:nvSpPr>
              <p:cNvPr id="355" name="Rectangle 354"/>
              <p:cNvSpPr/>
              <p:nvPr/>
            </p:nvSpPr>
            <p:spPr>
              <a:xfrm rot="16200000">
                <a:off x="4518881" y="2119650"/>
                <a:ext cx="1475741" cy="307777"/>
              </a:xfrm>
              <a:prstGeom prst="rect">
                <a:avLst/>
              </a:prstGeom>
            </p:spPr>
            <p:txBody>
              <a:bodyPr wrap="square">
                <a:spAutoFit/>
              </a:bodyPr>
              <a:lstStyle/>
              <a:p>
                <a:pPr algn="ctr"/>
                <a:r>
                  <a:rPr lang="en-US" sz="1400" dirty="0" smtClean="0">
                    <a:solidFill>
                      <a:schemeClr val="bg1">
                        <a:lumMod val="50000"/>
                      </a:schemeClr>
                    </a:solidFill>
                  </a:rPr>
                  <a:t>has grass</a:t>
                </a:r>
                <a:endParaRPr lang="en-US" sz="1400" dirty="0">
                  <a:solidFill>
                    <a:schemeClr val="bg1">
                      <a:lumMod val="50000"/>
                    </a:schemeClr>
                  </a:solidFill>
                </a:endParaRPr>
              </a:p>
            </p:txBody>
          </p:sp>
          <p:grpSp>
            <p:nvGrpSpPr>
              <p:cNvPr id="420" name="Group 419"/>
              <p:cNvGrpSpPr/>
              <p:nvPr/>
            </p:nvGrpSpPr>
            <p:grpSpPr>
              <a:xfrm>
                <a:off x="4504731" y="1713839"/>
                <a:ext cx="665651" cy="975479"/>
                <a:chOff x="4659668" y="1930771"/>
                <a:chExt cx="665651" cy="975479"/>
              </a:xfrm>
            </p:grpSpPr>
            <p:sp>
              <p:nvSpPr>
                <p:cNvPr id="342" name="Oval 341"/>
                <p:cNvSpPr/>
                <p:nvPr/>
              </p:nvSpPr>
              <p:spPr>
                <a:xfrm>
                  <a:off x="4869536" y="193077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3" name="Straight Arrow Connector 342"/>
                <p:cNvCxnSpPr>
                  <a:stCxn id="342" idx="3"/>
                  <a:endCxn id="344" idx="7"/>
                </p:cNvCxnSpPr>
                <p:nvPr/>
              </p:nvCxnSpPr>
              <p:spPr>
                <a:xfrm flipH="1">
                  <a:off x="4787513" y="2074594"/>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4" name="Oval 343"/>
                <p:cNvSpPr/>
                <p:nvPr/>
              </p:nvSpPr>
              <p:spPr>
                <a:xfrm>
                  <a:off x="4659668" y="2195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p:cNvSpPr/>
                <p:nvPr/>
              </p:nvSpPr>
              <p:spPr>
                <a:xfrm>
                  <a:off x="5071924" y="2195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6" name="Straight Arrow Connector 345"/>
                <p:cNvCxnSpPr>
                  <a:stCxn id="342" idx="5"/>
                  <a:endCxn id="345" idx="0"/>
                </p:cNvCxnSpPr>
                <p:nvPr/>
              </p:nvCxnSpPr>
              <p:spPr>
                <a:xfrm>
                  <a:off x="4997381" y="207459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a:off x="4973151" y="2472963"/>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8" name="Straight Arrow Connector 347"/>
                <p:cNvCxnSpPr>
                  <a:stCxn id="347" idx="3"/>
                  <a:endCxn id="349" idx="7"/>
                </p:cNvCxnSpPr>
                <p:nvPr/>
              </p:nvCxnSpPr>
              <p:spPr>
                <a:xfrm flipH="1">
                  <a:off x="4891128" y="2616785"/>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9" name="Oval 348"/>
                <p:cNvSpPr/>
                <p:nvPr/>
              </p:nvSpPr>
              <p:spPr>
                <a:xfrm>
                  <a:off x="4763283" y="2737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5175539" y="2737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1" name="Straight Arrow Connector 350"/>
                <p:cNvCxnSpPr>
                  <a:stCxn id="347" idx="5"/>
                  <a:endCxn id="350" idx="0"/>
                </p:cNvCxnSpPr>
                <p:nvPr/>
              </p:nvCxnSpPr>
              <p:spPr>
                <a:xfrm>
                  <a:off x="5100996" y="2616785"/>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p:cNvCxnSpPr>
                  <a:stCxn id="345" idx="4"/>
                </p:cNvCxnSpPr>
                <p:nvPr/>
              </p:nvCxnSpPr>
              <p:spPr>
                <a:xfrm flipH="1">
                  <a:off x="5062461" y="2364059"/>
                  <a:ext cx="84353" cy="16198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57" name="Group 79"/>
              <p:cNvGrpSpPr/>
              <p:nvPr/>
            </p:nvGrpSpPr>
            <p:grpSpPr>
              <a:xfrm>
                <a:off x="4085837" y="2221463"/>
                <a:ext cx="242244" cy="52537"/>
                <a:chOff x="1154946" y="3504034"/>
                <a:chExt cx="242244" cy="54352"/>
              </a:xfrm>
            </p:grpSpPr>
            <p:sp>
              <p:nvSpPr>
                <p:cNvPr id="358" name="Oval 357"/>
                <p:cNvSpPr/>
                <p:nvPr/>
              </p:nvSpPr>
              <p:spPr>
                <a:xfrm>
                  <a:off x="115494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p:nvPr/>
              </p:nvSpPr>
              <p:spPr>
                <a:xfrm>
                  <a:off x="125210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p:cNvSpPr/>
                <p:nvPr/>
              </p:nvSpPr>
              <p:spPr>
                <a:xfrm>
                  <a:off x="134232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27"/>
              <a:stretch>
                <a:fillRect/>
              </a:stretch>
            </p:blipFill>
            <p:spPr>
              <a:xfrm>
                <a:off x="3378467" y="2691933"/>
                <a:ext cx="302982" cy="180812"/>
              </a:xfrm>
              <a:prstGeom prst="rect">
                <a:avLst/>
              </a:prstGeom>
            </p:spPr>
          </p:pic>
          <p:pic>
            <p:nvPicPr>
              <p:cNvPr id="19" name="Picture 18"/>
              <p:cNvPicPr>
                <a:picLocks noChangeAspect="1"/>
              </p:cNvPicPr>
              <p:nvPr/>
            </p:nvPicPr>
            <p:blipFill>
              <a:blip r:embed="rId28"/>
              <a:stretch>
                <a:fillRect/>
              </a:stretch>
            </p:blipFill>
            <p:spPr>
              <a:xfrm>
                <a:off x="4746026" y="2689865"/>
                <a:ext cx="316333" cy="182880"/>
              </a:xfrm>
              <a:prstGeom prst="rect">
                <a:avLst/>
              </a:prstGeom>
            </p:spPr>
          </p:pic>
        </p:grpSp>
      </p:grpSp>
      <p:grpSp>
        <p:nvGrpSpPr>
          <p:cNvPr id="25" name="Group 24"/>
          <p:cNvGrpSpPr/>
          <p:nvPr/>
        </p:nvGrpSpPr>
        <p:grpSpPr>
          <a:xfrm>
            <a:off x="2963982" y="-152400"/>
            <a:ext cx="2441378" cy="1689557"/>
            <a:chOff x="2963982" y="-152400"/>
            <a:chExt cx="2441378" cy="1689557"/>
          </a:xfrm>
        </p:grpSpPr>
        <p:grpSp>
          <p:nvGrpSpPr>
            <p:cNvPr id="12" name="Group 11"/>
            <p:cNvGrpSpPr/>
            <p:nvPr/>
          </p:nvGrpSpPr>
          <p:grpSpPr>
            <a:xfrm>
              <a:off x="2963982" y="-152400"/>
              <a:ext cx="2441378" cy="1689557"/>
              <a:chOff x="2963982" y="-152400"/>
              <a:chExt cx="2441378" cy="1689557"/>
            </a:xfrm>
          </p:grpSpPr>
          <p:sp>
            <p:nvSpPr>
              <p:cNvPr id="307" name="TextBox 306"/>
              <p:cNvSpPr txBox="1"/>
              <p:nvPr/>
            </p:nvSpPr>
            <p:spPr>
              <a:xfrm>
                <a:off x="3249488" y="1167825"/>
                <a:ext cx="1883468" cy="369332"/>
              </a:xfrm>
              <a:prstGeom prst="rect">
                <a:avLst/>
              </a:prstGeom>
              <a:noFill/>
            </p:spPr>
            <p:txBody>
              <a:bodyPr wrap="square" rtlCol="0">
                <a:spAutoFit/>
              </a:bodyPr>
              <a:lstStyle/>
              <a:p>
                <a:pPr algn="ctr"/>
                <a:r>
                  <a:rPr lang="en-US" b="1" dirty="0" smtClean="0"/>
                  <a:t>Scene Classifiers</a:t>
                </a:r>
                <a:endParaRPr lang="en-US" b="1" dirty="0"/>
              </a:p>
            </p:txBody>
          </p:sp>
          <p:grpSp>
            <p:nvGrpSpPr>
              <p:cNvPr id="7" name="Group 6"/>
              <p:cNvGrpSpPr/>
              <p:nvPr/>
            </p:nvGrpSpPr>
            <p:grpSpPr>
              <a:xfrm>
                <a:off x="2963982" y="-152400"/>
                <a:ext cx="2441378" cy="1475741"/>
                <a:chOff x="2963982" y="-152400"/>
                <a:chExt cx="2441378" cy="1475741"/>
              </a:xfrm>
            </p:grpSpPr>
            <p:grpSp>
              <p:nvGrpSpPr>
                <p:cNvPr id="308" name="Group 72"/>
                <p:cNvGrpSpPr/>
                <p:nvPr/>
              </p:nvGrpSpPr>
              <p:grpSpPr>
                <a:xfrm>
                  <a:off x="3211388" y="34918"/>
                  <a:ext cx="571499" cy="941656"/>
                  <a:chOff x="192196" y="2988337"/>
                  <a:chExt cx="571499" cy="974186"/>
                </a:xfrm>
              </p:grpSpPr>
              <p:sp>
                <p:nvSpPr>
                  <p:cNvPr id="328" name="Oval 327"/>
                  <p:cNvSpPr/>
                  <p:nvPr/>
                </p:nvSpPr>
                <p:spPr>
                  <a:xfrm>
                    <a:off x="411527" y="2988337"/>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29" name="Straight Arrow Connector 328"/>
                  <p:cNvCxnSpPr>
                    <a:stCxn id="328" idx="3"/>
                    <a:endCxn id="330" idx="7"/>
                  </p:cNvCxnSpPr>
                  <p:nvPr/>
                </p:nvCxnSpPr>
                <p:spPr>
                  <a:xfrm flipH="1">
                    <a:off x="329504" y="3137128"/>
                    <a:ext cx="103958" cy="15067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0" name="Oval 329"/>
                  <p:cNvSpPr/>
                  <p:nvPr/>
                </p:nvSpPr>
                <p:spPr>
                  <a:xfrm>
                    <a:off x="201659" y="326227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31" name="Oval 330"/>
                  <p:cNvSpPr/>
                  <p:nvPr/>
                </p:nvSpPr>
                <p:spPr>
                  <a:xfrm>
                    <a:off x="613915" y="326227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32" name="Straight Arrow Connector 331"/>
                  <p:cNvCxnSpPr>
                    <a:stCxn id="328" idx="5"/>
                    <a:endCxn id="331" idx="0"/>
                  </p:cNvCxnSpPr>
                  <p:nvPr/>
                </p:nvCxnSpPr>
                <p:spPr>
                  <a:xfrm>
                    <a:off x="539372" y="313712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3" name="Oval 332"/>
                  <p:cNvSpPr/>
                  <p:nvPr/>
                </p:nvSpPr>
                <p:spPr>
                  <a:xfrm>
                    <a:off x="402064" y="3514267"/>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34" name="Straight Arrow Connector 333"/>
                  <p:cNvCxnSpPr>
                    <a:stCxn id="333" idx="3"/>
                    <a:endCxn id="335" idx="7"/>
                  </p:cNvCxnSpPr>
                  <p:nvPr/>
                </p:nvCxnSpPr>
                <p:spPr>
                  <a:xfrm flipH="1">
                    <a:off x="320041" y="3663058"/>
                    <a:ext cx="103958" cy="15067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5" name="Oval 334"/>
                  <p:cNvSpPr/>
                  <p:nvPr/>
                </p:nvSpPr>
                <p:spPr>
                  <a:xfrm>
                    <a:off x="192196" y="378820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36" name="Oval 335"/>
                  <p:cNvSpPr/>
                  <p:nvPr/>
                </p:nvSpPr>
                <p:spPr>
                  <a:xfrm>
                    <a:off x="604452" y="378820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37" name="Straight Arrow Connector 336"/>
                  <p:cNvCxnSpPr>
                    <a:stCxn id="333" idx="5"/>
                    <a:endCxn id="336" idx="0"/>
                  </p:cNvCxnSpPr>
                  <p:nvPr/>
                </p:nvCxnSpPr>
                <p:spPr>
                  <a:xfrm>
                    <a:off x="529909" y="366305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8" name="Straight Arrow Connector 337"/>
                  <p:cNvCxnSpPr/>
                  <p:nvPr/>
                </p:nvCxnSpPr>
                <p:spPr>
                  <a:xfrm>
                    <a:off x="318242" y="341403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4467305" y="25771"/>
                  <a:ext cx="665651" cy="975479"/>
                  <a:chOff x="4467305" y="25771"/>
                  <a:chExt cx="665651" cy="975479"/>
                </a:xfrm>
              </p:grpSpPr>
              <p:sp>
                <p:nvSpPr>
                  <p:cNvPr id="309" name="Oval 308"/>
                  <p:cNvSpPr/>
                  <p:nvPr/>
                </p:nvSpPr>
                <p:spPr>
                  <a:xfrm>
                    <a:off x="4677173" y="2577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0" name="Straight Arrow Connector 309"/>
                  <p:cNvCxnSpPr>
                    <a:stCxn id="309" idx="3"/>
                    <a:endCxn id="311" idx="7"/>
                  </p:cNvCxnSpPr>
                  <p:nvPr/>
                </p:nvCxnSpPr>
                <p:spPr>
                  <a:xfrm flipH="1">
                    <a:off x="4595150" y="169594"/>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1" name="Oval 310"/>
                  <p:cNvSpPr/>
                  <p:nvPr/>
                </p:nvSpPr>
                <p:spPr>
                  <a:xfrm>
                    <a:off x="4467305" y="290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12" name="Oval 311"/>
                  <p:cNvSpPr/>
                  <p:nvPr/>
                </p:nvSpPr>
                <p:spPr>
                  <a:xfrm>
                    <a:off x="4879561" y="290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3" name="Straight Arrow Connector 312"/>
                  <p:cNvCxnSpPr>
                    <a:stCxn id="309" idx="5"/>
                    <a:endCxn id="312" idx="0"/>
                  </p:cNvCxnSpPr>
                  <p:nvPr/>
                </p:nvCxnSpPr>
                <p:spPr>
                  <a:xfrm>
                    <a:off x="4805018" y="16959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4" name="Oval 313"/>
                  <p:cNvSpPr/>
                  <p:nvPr/>
                </p:nvSpPr>
                <p:spPr>
                  <a:xfrm>
                    <a:off x="4780788" y="567963"/>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5" name="Straight Arrow Connector 314"/>
                  <p:cNvCxnSpPr>
                    <a:stCxn id="314" idx="3"/>
                    <a:endCxn id="316" idx="7"/>
                  </p:cNvCxnSpPr>
                  <p:nvPr/>
                </p:nvCxnSpPr>
                <p:spPr>
                  <a:xfrm flipH="1">
                    <a:off x="4698765" y="711785"/>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6" name="Oval 315"/>
                  <p:cNvSpPr/>
                  <p:nvPr/>
                </p:nvSpPr>
                <p:spPr>
                  <a:xfrm>
                    <a:off x="4570920" y="832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17" name="Oval 316"/>
                  <p:cNvSpPr/>
                  <p:nvPr/>
                </p:nvSpPr>
                <p:spPr>
                  <a:xfrm>
                    <a:off x="4983176" y="832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8" name="Straight Arrow Connector 317"/>
                  <p:cNvCxnSpPr>
                    <a:stCxn id="314" idx="5"/>
                    <a:endCxn id="317" idx="0"/>
                  </p:cNvCxnSpPr>
                  <p:nvPr/>
                </p:nvCxnSpPr>
                <p:spPr>
                  <a:xfrm>
                    <a:off x="4908633" y="711785"/>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12" idx="4"/>
                  </p:cNvCxnSpPr>
                  <p:nvPr/>
                </p:nvCxnSpPr>
                <p:spPr>
                  <a:xfrm flipH="1">
                    <a:off x="4870098" y="459059"/>
                    <a:ext cx="84353" cy="16198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21" name="Rectangle 320"/>
                <p:cNvSpPr/>
                <p:nvPr/>
              </p:nvSpPr>
              <p:spPr>
                <a:xfrm rot="16200000">
                  <a:off x="2532574" y="480013"/>
                  <a:ext cx="1170594" cy="307777"/>
                </a:xfrm>
                <a:prstGeom prst="rect">
                  <a:avLst/>
                </a:prstGeom>
                <a:ln>
                  <a:noFill/>
                </a:ln>
              </p:spPr>
              <p:txBody>
                <a:bodyPr wrap="square">
                  <a:spAutoFit/>
                </a:bodyPr>
                <a:lstStyle/>
                <a:p>
                  <a:pPr algn="ctr"/>
                  <a:r>
                    <a:rPr lang="en-US" sz="1400" dirty="0" smtClean="0">
                      <a:solidFill>
                        <a:schemeClr val="bg1">
                          <a:lumMod val="50000"/>
                        </a:schemeClr>
                      </a:solidFill>
                    </a:rPr>
                    <a:t>bedroom</a:t>
                  </a:r>
                  <a:endParaRPr lang="en-US" sz="1400" dirty="0">
                    <a:solidFill>
                      <a:schemeClr val="bg1">
                        <a:lumMod val="50000"/>
                      </a:schemeClr>
                    </a:solidFill>
                  </a:endParaRPr>
                </a:p>
              </p:txBody>
            </p:sp>
            <p:sp>
              <p:nvSpPr>
                <p:cNvPr id="322" name="Rectangle 321"/>
                <p:cNvSpPr/>
                <p:nvPr/>
              </p:nvSpPr>
              <p:spPr>
                <a:xfrm rot="16200000">
                  <a:off x="4513601" y="431582"/>
                  <a:ext cx="1475741" cy="307777"/>
                </a:xfrm>
                <a:prstGeom prst="rect">
                  <a:avLst/>
                </a:prstGeom>
                <a:ln>
                  <a:noFill/>
                </a:ln>
              </p:spPr>
              <p:txBody>
                <a:bodyPr wrap="square">
                  <a:spAutoFit/>
                </a:bodyPr>
                <a:lstStyle/>
                <a:p>
                  <a:pPr algn="ctr"/>
                  <a:r>
                    <a:rPr lang="en-US" sz="1400" dirty="0" smtClean="0">
                      <a:solidFill>
                        <a:schemeClr val="bg1">
                          <a:lumMod val="50000"/>
                        </a:schemeClr>
                      </a:solidFill>
                    </a:rPr>
                    <a:t>banquet hall</a:t>
                  </a:r>
                  <a:endParaRPr lang="en-US" sz="1400" dirty="0">
                    <a:solidFill>
                      <a:schemeClr val="bg1">
                        <a:lumMod val="50000"/>
                      </a:schemeClr>
                    </a:solidFill>
                  </a:endParaRPr>
                </a:p>
              </p:txBody>
            </p:sp>
            <p:grpSp>
              <p:nvGrpSpPr>
                <p:cNvPr id="324" name="Group 79"/>
                <p:cNvGrpSpPr/>
                <p:nvPr/>
              </p:nvGrpSpPr>
              <p:grpSpPr>
                <a:xfrm>
                  <a:off x="4053016" y="533395"/>
                  <a:ext cx="242244" cy="52537"/>
                  <a:chOff x="1154946" y="3504034"/>
                  <a:chExt cx="242244" cy="54352"/>
                </a:xfrm>
              </p:grpSpPr>
              <p:sp>
                <p:nvSpPr>
                  <p:cNvPr id="325" name="Oval 324"/>
                  <p:cNvSpPr/>
                  <p:nvPr/>
                </p:nvSpPr>
                <p:spPr>
                  <a:xfrm>
                    <a:off x="115494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26" name="Oval 325"/>
                  <p:cNvSpPr/>
                  <p:nvPr/>
                </p:nvSpPr>
                <p:spPr>
                  <a:xfrm>
                    <a:off x="125210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27" name="Oval 326"/>
                  <p:cNvSpPr/>
                  <p:nvPr/>
                </p:nvSpPr>
                <p:spPr>
                  <a:xfrm>
                    <a:off x="134232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grpSp>
            <p:pic>
              <p:nvPicPr>
                <p:cNvPr id="21" name="Picture 20"/>
                <p:cNvPicPr>
                  <a:picLocks noChangeAspect="1"/>
                </p:cNvPicPr>
                <p:nvPr/>
              </p:nvPicPr>
              <p:blipFill>
                <a:blip r:embed="rId29"/>
                <a:stretch>
                  <a:fillRect/>
                </a:stretch>
              </p:blipFill>
              <p:spPr>
                <a:xfrm>
                  <a:off x="3356270" y="995925"/>
                  <a:ext cx="281734" cy="182880"/>
                </a:xfrm>
                <a:prstGeom prst="rect">
                  <a:avLst/>
                </a:prstGeom>
              </p:spPr>
            </p:pic>
          </p:grpSp>
        </p:grpSp>
        <p:pic>
          <p:nvPicPr>
            <p:cNvPr id="23" name="Picture 22"/>
            <p:cNvPicPr>
              <a:picLocks noChangeAspect="1"/>
            </p:cNvPicPr>
            <p:nvPr/>
          </p:nvPicPr>
          <p:blipFill>
            <a:blip r:embed="rId30"/>
            <a:stretch>
              <a:fillRect/>
            </a:stretch>
          </p:blipFill>
          <p:spPr>
            <a:xfrm>
              <a:off x="4688154" y="995925"/>
              <a:ext cx="341046" cy="182880"/>
            </a:xfrm>
            <a:prstGeom prst="rect">
              <a:avLst/>
            </a:prstGeom>
          </p:spPr>
        </p:pic>
      </p:grpSp>
      <p:pic>
        <p:nvPicPr>
          <p:cNvPr id="6" name="Picture 5"/>
          <p:cNvPicPr>
            <a:picLocks noChangeAspect="1"/>
          </p:cNvPicPr>
          <p:nvPr/>
        </p:nvPicPr>
        <p:blipFill>
          <a:blip r:embed="rId31"/>
          <a:stretch>
            <a:fillRect/>
          </a:stretch>
        </p:blipFill>
        <p:spPr>
          <a:xfrm>
            <a:off x="5791200" y="1023211"/>
            <a:ext cx="668531" cy="348389"/>
          </a:xfrm>
          <a:prstGeom prst="rect">
            <a:avLst/>
          </a:prstGeom>
        </p:spPr>
      </p:pic>
      <p:pic>
        <p:nvPicPr>
          <p:cNvPr id="8" name="Picture 7"/>
          <p:cNvPicPr>
            <a:picLocks noChangeAspect="1"/>
          </p:cNvPicPr>
          <p:nvPr/>
        </p:nvPicPr>
        <p:blipFill>
          <a:blip r:embed="rId32"/>
          <a:stretch>
            <a:fillRect/>
          </a:stretch>
        </p:blipFill>
        <p:spPr>
          <a:xfrm>
            <a:off x="5791200" y="3767328"/>
            <a:ext cx="685553" cy="347472"/>
          </a:xfrm>
          <a:prstGeom prst="rect">
            <a:avLst/>
          </a:prstGeom>
        </p:spPr>
      </p:pic>
      <p:sp>
        <p:nvSpPr>
          <p:cNvPr id="241"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42567416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250"/>
                                        <p:tgtEl>
                                          <p:spTgt spid="210"/>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250"/>
                                        <p:tgtEl>
                                          <p:spTgt spid="209"/>
                                        </p:tgtEl>
                                      </p:cBhvr>
                                    </p:animEffect>
                                  </p:childTnLst>
                                </p:cTn>
                              </p:par>
                              <p:par>
                                <p:cTn id="11" presetID="10" presetClass="entr" presetSubtype="0"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fade">
                                      <p:cBhvr>
                                        <p:cTn id="13" dur="250"/>
                                        <p:tgtEl>
                                          <p:spTgt spid="206"/>
                                        </p:tgtEl>
                                      </p:cBhvr>
                                    </p:animEffect>
                                  </p:childTnLst>
                                </p:cTn>
                              </p:par>
                              <p:par>
                                <p:cTn id="14" presetID="10" presetClass="entr" presetSubtype="0" fill="hold" nodeType="withEffect">
                                  <p:stCondLst>
                                    <p:cond delay="0"/>
                                  </p:stCondLst>
                                  <p:childTnLst>
                                    <p:set>
                                      <p:cBhvr>
                                        <p:cTn id="15" dur="1" fill="hold">
                                          <p:stCondLst>
                                            <p:cond delay="0"/>
                                          </p:stCondLst>
                                        </p:cTn>
                                        <p:tgtEl>
                                          <p:spTgt spid="207"/>
                                        </p:tgtEl>
                                        <p:attrNameLst>
                                          <p:attrName>style.visibility</p:attrName>
                                        </p:attrNameLst>
                                      </p:cBhvr>
                                      <p:to>
                                        <p:strVal val="visible"/>
                                      </p:to>
                                    </p:set>
                                    <p:animEffect transition="in" filter="fade">
                                      <p:cBhvr>
                                        <p:cTn id="16" dur="250"/>
                                        <p:tgtEl>
                                          <p:spTgt spid="207"/>
                                        </p:tgtEl>
                                      </p:cBhvr>
                                    </p:animEffect>
                                  </p:childTnLst>
                                </p:cTn>
                              </p:par>
                              <p:par>
                                <p:cTn id="17" presetID="10"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250"/>
                                        <p:tgtEl>
                                          <p:spTgt spid="20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gtEl>
                                        <p:attrNameLst>
                                          <p:attrName>style.visibility</p:attrName>
                                        </p:attrNameLst>
                                      </p:cBhvr>
                                      <p:to>
                                        <p:strVal val="visible"/>
                                      </p:to>
                                    </p:set>
                                    <p:animEffect transition="in" filter="fade">
                                      <p:cBhvr>
                                        <p:cTn id="22" dur="250"/>
                                        <p:tgtEl>
                                          <p:spTgt spid="2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8"/>
                                        </p:tgtEl>
                                        <p:attrNameLst>
                                          <p:attrName>style.visibility</p:attrName>
                                        </p:attrNameLst>
                                      </p:cBhvr>
                                      <p:to>
                                        <p:strVal val="visible"/>
                                      </p:to>
                                    </p:set>
                                    <p:animEffect transition="in" filter="wipe(down)">
                                      <p:cBhvr>
                                        <p:cTn id="27" dur="250"/>
                                        <p:tgtEl>
                                          <p:spTgt spid="2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9"/>
                                        </p:tgtEl>
                                        <p:attrNameLst>
                                          <p:attrName>style.visibility</p:attrName>
                                        </p:attrNameLst>
                                      </p:cBhvr>
                                      <p:to>
                                        <p:strVal val="visible"/>
                                      </p:to>
                                    </p:set>
                                    <p:animEffect transition="in" filter="wipe(down)">
                                      <p:cBhvr>
                                        <p:cTn id="30" dur="250"/>
                                        <p:tgtEl>
                                          <p:spTgt spid="2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0"/>
                                        </p:tgtEl>
                                        <p:attrNameLst>
                                          <p:attrName>style.visibility</p:attrName>
                                        </p:attrNameLst>
                                      </p:cBhvr>
                                      <p:to>
                                        <p:strVal val="visible"/>
                                      </p:to>
                                    </p:set>
                                    <p:animEffect transition="in" filter="wipe(down)">
                                      <p:cBhvr>
                                        <p:cTn id="33" dur="250"/>
                                        <p:tgtEl>
                                          <p:spTgt spid="2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1"/>
                                        </p:tgtEl>
                                        <p:attrNameLst>
                                          <p:attrName>style.visibility</p:attrName>
                                        </p:attrNameLst>
                                      </p:cBhvr>
                                      <p:to>
                                        <p:strVal val="visible"/>
                                      </p:to>
                                    </p:set>
                                    <p:animEffect transition="in" filter="wipe(down)">
                                      <p:cBhvr>
                                        <p:cTn id="36" dur="250"/>
                                        <p:tgtEl>
                                          <p:spTgt spid="2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2"/>
                                        </p:tgtEl>
                                        <p:attrNameLst>
                                          <p:attrName>style.visibility</p:attrName>
                                        </p:attrNameLst>
                                      </p:cBhvr>
                                      <p:to>
                                        <p:strVal val="visible"/>
                                      </p:to>
                                    </p:set>
                                    <p:animEffect transition="in" filter="wipe(down)">
                                      <p:cBhvr>
                                        <p:cTn id="39" dur="250"/>
                                        <p:tgtEl>
                                          <p:spTgt spid="222"/>
                                        </p:tgtEl>
                                      </p:cBhvr>
                                    </p:animEffect>
                                  </p:childTnLst>
                                </p:cTn>
                              </p:par>
                              <p:par>
                                <p:cTn id="40" presetID="22" presetClass="entr" presetSubtype="4" fill="hold"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wipe(down)">
                                      <p:cBhvr>
                                        <p:cTn id="42" dur="250"/>
                                        <p:tgtEl>
                                          <p:spTgt spid="212"/>
                                        </p:tgtEl>
                                      </p:cBhvr>
                                    </p:animEffect>
                                  </p:childTnLst>
                                </p:cTn>
                              </p:par>
                              <p:par>
                                <p:cTn id="43" presetID="22" presetClass="entr" presetSubtype="4" fill="hold" nodeType="withEffect">
                                  <p:stCondLst>
                                    <p:cond delay="0"/>
                                  </p:stCondLst>
                                  <p:childTnLst>
                                    <p:set>
                                      <p:cBhvr>
                                        <p:cTn id="44" dur="1" fill="hold">
                                          <p:stCondLst>
                                            <p:cond delay="0"/>
                                          </p:stCondLst>
                                        </p:cTn>
                                        <p:tgtEl>
                                          <p:spTgt spid="213"/>
                                        </p:tgtEl>
                                        <p:attrNameLst>
                                          <p:attrName>style.visibility</p:attrName>
                                        </p:attrNameLst>
                                      </p:cBhvr>
                                      <p:to>
                                        <p:strVal val="visible"/>
                                      </p:to>
                                    </p:set>
                                    <p:animEffect transition="in" filter="wipe(down)">
                                      <p:cBhvr>
                                        <p:cTn id="45" dur="250"/>
                                        <p:tgtEl>
                                          <p:spTgt spid="213"/>
                                        </p:tgtEl>
                                      </p:cBhvr>
                                    </p:animEffect>
                                  </p:childTnLst>
                                </p:cTn>
                              </p:par>
                              <p:par>
                                <p:cTn id="46" presetID="22" presetClass="entr" presetSubtype="4" fill="hold"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down)">
                                      <p:cBhvr>
                                        <p:cTn id="48" dur="250"/>
                                        <p:tgtEl>
                                          <p:spTgt spid="214"/>
                                        </p:tgtEl>
                                      </p:cBhvr>
                                    </p:animEffect>
                                  </p:childTnLst>
                                </p:cTn>
                              </p:par>
                              <p:par>
                                <p:cTn id="49" presetID="22" presetClass="entr" presetSubtype="4" fill="hold"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down)">
                                      <p:cBhvr>
                                        <p:cTn id="51" dur="250"/>
                                        <p:tgtEl>
                                          <p:spTgt spid="216"/>
                                        </p:tgtEl>
                                      </p:cBhvr>
                                    </p:animEffect>
                                  </p:childTnLst>
                                </p:cTn>
                              </p:par>
                              <p:par>
                                <p:cTn id="52" presetID="22" presetClass="entr" presetSubtype="4" fill="hold" nodeType="withEffect">
                                  <p:stCondLst>
                                    <p:cond delay="0"/>
                                  </p:stCondLst>
                                  <p:childTnLst>
                                    <p:set>
                                      <p:cBhvr>
                                        <p:cTn id="53" dur="1" fill="hold">
                                          <p:stCondLst>
                                            <p:cond delay="0"/>
                                          </p:stCondLst>
                                        </p:cTn>
                                        <p:tgtEl>
                                          <p:spTgt spid="215"/>
                                        </p:tgtEl>
                                        <p:attrNameLst>
                                          <p:attrName>style.visibility</p:attrName>
                                        </p:attrNameLst>
                                      </p:cBhvr>
                                      <p:to>
                                        <p:strVal val="visible"/>
                                      </p:to>
                                    </p:set>
                                    <p:animEffect transition="in" filter="wipe(down)">
                                      <p:cBhvr>
                                        <p:cTn id="54" dur="250"/>
                                        <p:tgtEl>
                                          <p:spTgt spid="21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17"/>
                                        </p:tgtEl>
                                        <p:attrNameLst>
                                          <p:attrName>style.visibility</p:attrName>
                                        </p:attrNameLst>
                                      </p:cBhvr>
                                      <p:to>
                                        <p:strVal val="visible"/>
                                      </p:to>
                                    </p:set>
                                    <p:animEffect transition="in" filter="wipe(down)">
                                      <p:cBhvr>
                                        <p:cTn id="57" dur="250"/>
                                        <p:tgtEl>
                                          <p:spTgt spid="217"/>
                                        </p:tgtEl>
                                      </p:cBhvr>
                                    </p:animEffect>
                                  </p:childTnLst>
                                </p:cTn>
                              </p:par>
                              <p:par>
                                <p:cTn id="58" presetID="22" presetClass="entr" presetSubtype="4" fill="hold" nodeType="withEffect">
                                  <p:stCondLst>
                                    <p:cond delay="0"/>
                                  </p:stCondLst>
                                  <p:childTnLst>
                                    <p:set>
                                      <p:cBhvr>
                                        <p:cTn id="59" dur="1" fill="hold">
                                          <p:stCondLst>
                                            <p:cond delay="0"/>
                                          </p:stCondLst>
                                        </p:cTn>
                                        <p:tgtEl>
                                          <p:spTgt spid="233"/>
                                        </p:tgtEl>
                                        <p:attrNameLst>
                                          <p:attrName>style.visibility</p:attrName>
                                        </p:attrNameLst>
                                      </p:cBhvr>
                                      <p:to>
                                        <p:strVal val="visible"/>
                                      </p:to>
                                    </p:set>
                                    <p:animEffect transition="in" filter="wipe(down)">
                                      <p:cBhvr>
                                        <p:cTn id="60" dur="250"/>
                                        <p:tgtEl>
                                          <p:spTgt spid="233"/>
                                        </p:tgtEl>
                                      </p:cBhvr>
                                    </p:animEffect>
                                  </p:childTnLst>
                                </p:cTn>
                              </p:par>
                              <p:par>
                                <p:cTn id="61" presetID="22" presetClass="entr" presetSubtype="4" fill="hold" nodeType="withEffect">
                                  <p:stCondLst>
                                    <p:cond delay="0"/>
                                  </p:stCondLst>
                                  <p:childTnLst>
                                    <p:set>
                                      <p:cBhvr>
                                        <p:cTn id="62" dur="1" fill="hold">
                                          <p:stCondLst>
                                            <p:cond delay="0"/>
                                          </p:stCondLst>
                                        </p:cTn>
                                        <p:tgtEl>
                                          <p:spTgt spid="234"/>
                                        </p:tgtEl>
                                        <p:attrNameLst>
                                          <p:attrName>style.visibility</p:attrName>
                                        </p:attrNameLst>
                                      </p:cBhvr>
                                      <p:to>
                                        <p:strVal val="visible"/>
                                      </p:to>
                                    </p:set>
                                    <p:animEffect transition="in" filter="wipe(down)">
                                      <p:cBhvr>
                                        <p:cTn id="63" dur="250"/>
                                        <p:tgtEl>
                                          <p:spTgt spid="2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27"/>
                                        </p:tgtEl>
                                        <p:attrNameLst>
                                          <p:attrName>style.visibility</p:attrName>
                                        </p:attrNameLst>
                                      </p:cBhvr>
                                      <p:to>
                                        <p:strVal val="visible"/>
                                      </p:to>
                                    </p:set>
                                    <p:animEffect transition="in" filter="fade">
                                      <p:cBhvr>
                                        <p:cTn id="68" dur="500"/>
                                        <p:tgtEl>
                                          <p:spTgt spid="4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0"/>
                                        </p:tgtEl>
                                        <p:attrNameLst>
                                          <p:attrName>style.visibility</p:attrName>
                                        </p:attrNameLst>
                                      </p:cBhvr>
                                      <p:to>
                                        <p:strVal val="visible"/>
                                      </p:to>
                                    </p:set>
                                    <p:animEffect transition="in" filter="fade">
                                      <p:cBhvr>
                                        <p:cTn id="73" dur="250"/>
                                        <p:tgtEl>
                                          <p:spTgt spid="200"/>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25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99"/>
                                        </p:tgtEl>
                                        <p:attrNameLst>
                                          <p:attrName>style.visibility</p:attrName>
                                        </p:attrNameLst>
                                      </p:cBhvr>
                                      <p:to>
                                        <p:strVal val="visible"/>
                                      </p:to>
                                    </p:set>
                                    <p:animEffect transition="in" filter="fade">
                                      <p:cBhvr>
                                        <p:cTn id="81" dur="250"/>
                                        <p:tgtEl>
                                          <p:spTgt spid="199"/>
                                        </p:tgtEl>
                                      </p:cBhvr>
                                    </p:animEffect>
                                  </p:child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24"/>
                                        </p:tgtEl>
                                        <p:attrNameLst>
                                          <p:attrName>style.visibility</p:attrName>
                                        </p:attrNameLst>
                                      </p:cBhvr>
                                      <p:to>
                                        <p:strVal val="visible"/>
                                      </p:to>
                                    </p:set>
                                    <p:animEffect transition="in" filter="fade">
                                      <p:cBhvr>
                                        <p:cTn id="89" dur="250"/>
                                        <p:tgtEl>
                                          <p:spTgt spid="424"/>
                                        </p:tgtEl>
                                      </p:cBhvr>
                                    </p:animEffect>
                                  </p:childTnLst>
                                </p:cTn>
                              </p:par>
                              <p:par>
                                <p:cTn id="90" presetID="10" presetClass="entr" presetSubtype="0" fill="hold" nodeType="withEffect">
                                  <p:stCondLst>
                                    <p:cond delay="0"/>
                                  </p:stCondLst>
                                  <p:childTnLst>
                                    <p:set>
                                      <p:cBhvr>
                                        <p:cTn id="91" dur="1" fill="hold">
                                          <p:stCondLst>
                                            <p:cond delay="0"/>
                                          </p:stCondLst>
                                        </p:cTn>
                                        <p:tgtEl>
                                          <p:spTgt spid="412"/>
                                        </p:tgtEl>
                                        <p:attrNameLst>
                                          <p:attrName>style.visibility</p:attrName>
                                        </p:attrNameLst>
                                      </p:cBhvr>
                                      <p:to>
                                        <p:strVal val="visible"/>
                                      </p:to>
                                    </p:set>
                                    <p:animEffect transition="in" filter="fade">
                                      <p:cBhvr>
                                        <p:cTn id="92" dur="250"/>
                                        <p:tgtEl>
                                          <p:spTgt spid="41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5"/>
                                        </p:tgtEl>
                                        <p:attrNameLst>
                                          <p:attrName>style.visibility</p:attrName>
                                        </p:attrNameLst>
                                      </p:cBhvr>
                                      <p:to>
                                        <p:strVal val="visible"/>
                                      </p:to>
                                    </p:set>
                                    <p:animEffect transition="in" filter="fade">
                                      <p:cBhvr>
                                        <p:cTn id="95" dur="250"/>
                                        <p:tgtEl>
                                          <p:spTgt spid="42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250"/>
                                        <p:tgtEl>
                                          <p:spTgt spid="6"/>
                                        </p:tgtEl>
                                      </p:cBhvr>
                                    </p:animEffect>
                                  </p:childTnLst>
                                </p:cTn>
                              </p:par>
                              <p:par>
                                <p:cTn id="101" presetID="10" presetClass="entr" presetSubtype="0" fill="hold" nodeType="withEffect">
                                  <p:stCondLst>
                                    <p:cond delay="0"/>
                                  </p:stCondLst>
                                  <p:childTnLst>
                                    <p:set>
                                      <p:cBhvr>
                                        <p:cTn id="102" dur="1" fill="hold">
                                          <p:stCondLst>
                                            <p:cond delay="0"/>
                                          </p:stCondLst>
                                        </p:cTn>
                                        <p:tgtEl>
                                          <p:spTgt spid="403"/>
                                        </p:tgtEl>
                                        <p:attrNameLst>
                                          <p:attrName>style.visibility</p:attrName>
                                        </p:attrNameLst>
                                      </p:cBhvr>
                                      <p:to>
                                        <p:strVal val="visible"/>
                                      </p:to>
                                    </p:set>
                                    <p:animEffect transition="in" filter="fade">
                                      <p:cBhvr>
                                        <p:cTn id="103" dur="250"/>
                                        <p:tgtEl>
                                          <p:spTgt spid="40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59"/>
                                        </p:tgtEl>
                                        <p:attrNameLst>
                                          <p:attrName>style.visibility</p:attrName>
                                        </p:attrNameLst>
                                      </p:cBhvr>
                                      <p:to>
                                        <p:strVal val="visible"/>
                                      </p:to>
                                    </p:set>
                                    <p:animEffect transition="in" filter="fade">
                                      <p:cBhvr>
                                        <p:cTn id="108" dur="250"/>
                                        <p:tgtEl>
                                          <p:spTgt spid="25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98"/>
                                        </p:tgtEl>
                                        <p:attrNameLst>
                                          <p:attrName>style.visibility</p:attrName>
                                        </p:attrNameLst>
                                      </p:cBhvr>
                                      <p:to>
                                        <p:strVal val="visible"/>
                                      </p:to>
                                    </p:set>
                                    <p:animEffect transition="in" filter="fade">
                                      <p:cBhvr>
                                        <p:cTn id="111" dur="250"/>
                                        <p:tgtEl>
                                          <p:spTgt spid="198"/>
                                        </p:tgtEl>
                                      </p:cBhvr>
                                    </p:animEffect>
                                  </p:childTnLst>
                                </p:cTn>
                              </p:par>
                              <p:par>
                                <p:cTn id="112" presetID="10" presetClass="entr" presetSubtype="0" fill="hold" nodeType="withEffect">
                                  <p:stCondLst>
                                    <p:cond delay="0"/>
                                  </p:stCondLst>
                                  <p:childTnLst>
                                    <p:set>
                                      <p:cBhvr>
                                        <p:cTn id="113" dur="1" fill="hold">
                                          <p:stCondLst>
                                            <p:cond delay="0"/>
                                          </p:stCondLst>
                                        </p:cTn>
                                        <p:tgtEl>
                                          <p:spTgt spid="436"/>
                                        </p:tgtEl>
                                        <p:attrNameLst>
                                          <p:attrName>style.visibility</p:attrName>
                                        </p:attrNameLst>
                                      </p:cBhvr>
                                      <p:to>
                                        <p:strVal val="visible"/>
                                      </p:to>
                                    </p:set>
                                    <p:animEffect transition="in" filter="fade">
                                      <p:cBhvr>
                                        <p:cTn id="114" dur="250"/>
                                        <p:tgtEl>
                                          <p:spTgt spid="43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250"/>
                                        <p:tgtEl>
                                          <p:spTgt spid="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51"/>
                                        </p:tgtEl>
                                        <p:attrNameLst>
                                          <p:attrName>style.visibility</p:attrName>
                                        </p:attrNameLst>
                                      </p:cBhvr>
                                      <p:to>
                                        <p:strVal val="visible"/>
                                      </p:to>
                                    </p:set>
                                    <p:animEffect transition="in" filter="fade">
                                      <p:cBhvr>
                                        <p:cTn id="122" dur="250"/>
                                        <p:tgtEl>
                                          <p:spTgt spid="251"/>
                                        </p:tgtEl>
                                      </p:cBhvr>
                                    </p:animEffect>
                                  </p:childTnLst>
                                </p:cTn>
                              </p:par>
                              <p:par>
                                <p:cTn id="123" presetID="10" presetClass="entr" presetSubtype="0"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fade">
                                      <p:cBhvr>
                                        <p:cTn id="125" dur="25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33"/>
                                        </p:tgtEl>
                                        <p:attrNameLst>
                                          <p:attrName>style.visibility</p:attrName>
                                        </p:attrNameLst>
                                      </p:cBhvr>
                                      <p:to>
                                        <p:strVal val="visible"/>
                                      </p:to>
                                    </p:set>
                                    <p:animEffect transition="in" filter="fade">
                                      <p:cBhvr>
                                        <p:cTn id="130" dur="250"/>
                                        <p:tgtEl>
                                          <p:spTgt spid="433"/>
                                        </p:tgtEl>
                                      </p:cBhvr>
                                    </p:animEffect>
                                  </p:childTnLst>
                                </p:cTn>
                              </p:par>
                              <p:par>
                                <p:cTn id="131" presetID="10" presetClass="exit" presetSubtype="0" fill="hold" grpId="1" nodeType="withEffect">
                                  <p:stCondLst>
                                    <p:cond delay="0"/>
                                  </p:stCondLst>
                                  <p:childTnLst>
                                    <p:animEffect transition="out" filter="fade">
                                      <p:cBhvr>
                                        <p:cTn id="132" dur="250"/>
                                        <p:tgtEl>
                                          <p:spTgt spid="2"/>
                                        </p:tgtEl>
                                      </p:cBhvr>
                                    </p:animEffect>
                                    <p:set>
                                      <p:cBhvr>
                                        <p:cTn id="133" dur="1" fill="hold">
                                          <p:stCondLst>
                                            <p:cond delay="249"/>
                                          </p:stCondLst>
                                        </p:cTn>
                                        <p:tgtEl>
                                          <p:spTgt spid="2"/>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435"/>
                                        </p:tgtEl>
                                        <p:attrNameLst>
                                          <p:attrName>style.visibility</p:attrName>
                                        </p:attrNameLst>
                                      </p:cBhvr>
                                      <p:to>
                                        <p:strVal val="visible"/>
                                      </p:to>
                                    </p:set>
                                    <p:animEffect transition="in" filter="fade">
                                      <p:cBhvr>
                                        <p:cTn id="136" dur="250"/>
                                        <p:tgtEl>
                                          <p:spTgt spid="43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250"/>
                                        <p:tgtEl>
                                          <p:spTgt spid="8"/>
                                        </p:tgtEl>
                                      </p:cBhvr>
                                    </p:animEffect>
                                  </p:childTnLst>
                                </p:cTn>
                              </p:par>
                              <p:par>
                                <p:cTn id="142" presetID="10" presetClass="entr" presetSubtype="0" fill="hold" nodeType="withEffect">
                                  <p:stCondLst>
                                    <p:cond delay="0"/>
                                  </p:stCondLst>
                                  <p:childTnLst>
                                    <p:set>
                                      <p:cBhvr>
                                        <p:cTn id="143" dur="1" fill="hold">
                                          <p:stCondLst>
                                            <p:cond delay="0"/>
                                          </p:stCondLst>
                                        </p:cTn>
                                        <p:tgtEl>
                                          <p:spTgt spid="439"/>
                                        </p:tgtEl>
                                        <p:attrNameLst>
                                          <p:attrName>style.visibility</p:attrName>
                                        </p:attrNameLst>
                                      </p:cBhvr>
                                      <p:to>
                                        <p:strVal val="visible"/>
                                      </p:to>
                                    </p:set>
                                    <p:animEffect transition="in" filter="fade">
                                      <p:cBhvr>
                                        <p:cTn id="144" dur="250"/>
                                        <p:tgtEl>
                                          <p:spTgt spid="43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440"/>
                                        </p:tgtEl>
                                        <p:attrNameLst>
                                          <p:attrName>style.visibility</p:attrName>
                                        </p:attrNameLst>
                                      </p:cBhvr>
                                      <p:to>
                                        <p:strVal val="visible"/>
                                      </p:to>
                                    </p:set>
                                    <p:animEffect transition="in" filter="fade">
                                      <p:cBhvr>
                                        <p:cTn id="149" dur="250"/>
                                        <p:tgtEl>
                                          <p:spTgt spid="440"/>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63"/>
                                        </p:tgtEl>
                                        <p:attrNameLst>
                                          <p:attrName>style.visibility</p:attrName>
                                        </p:attrNameLst>
                                      </p:cBhvr>
                                      <p:to>
                                        <p:strVal val="visible"/>
                                      </p:to>
                                    </p:set>
                                    <p:animEffect transition="in" filter="fade">
                                      <p:cBhvr>
                                        <p:cTn id="152" dur="250"/>
                                        <p:tgtEl>
                                          <p:spTgt spid="26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43"/>
                                        </p:tgtEl>
                                        <p:attrNameLst>
                                          <p:attrName>style.visibility</p:attrName>
                                        </p:attrNameLst>
                                      </p:cBhvr>
                                      <p:to>
                                        <p:strVal val="visible"/>
                                      </p:to>
                                    </p:set>
                                    <p:animEffect transition="in" filter="fade">
                                      <p:cBhvr>
                                        <p:cTn id="155" dur="250"/>
                                        <p:tgtEl>
                                          <p:spTgt spid="243"/>
                                        </p:tgtEl>
                                      </p:cBhvr>
                                    </p:animEffect>
                                  </p:childTnLst>
                                </p:cTn>
                              </p:par>
                            </p:childTnLst>
                          </p:cTn>
                        </p:par>
                      </p:childTnLst>
                    </p:cTn>
                  </p:par>
                  <p:par>
                    <p:cTn id="156" fill="hold">
                      <p:stCondLst>
                        <p:cond delay="indefinite"/>
                      </p:stCondLst>
                      <p:childTnLst>
                        <p:par>
                          <p:cTn id="157" fill="hold">
                            <p:stCondLst>
                              <p:cond delay="0"/>
                            </p:stCondLst>
                            <p:childTnLst>
                              <p:par>
                                <p:cTn id="158" presetID="21" presetClass="entr" presetSubtype="1" fill="hold" nodeType="clickEffect">
                                  <p:stCondLst>
                                    <p:cond delay="0"/>
                                  </p:stCondLst>
                                  <p:childTnLst>
                                    <p:set>
                                      <p:cBhvr>
                                        <p:cTn id="159" dur="1" fill="hold">
                                          <p:stCondLst>
                                            <p:cond delay="0"/>
                                          </p:stCondLst>
                                        </p:cTn>
                                        <p:tgtEl>
                                          <p:spTgt spid="444"/>
                                        </p:tgtEl>
                                        <p:attrNameLst>
                                          <p:attrName>style.visibility</p:attrName>
                                        </p:attrNameLst>
                                      </p:cBhvr>
                                      <p:to>
                                        <p:strVal val="visible"/>
                                      </p:to>
                                    </p:set>
                                    <p:animEffect transition="in" filter="wheel(1)">
                                      <p:cBhvr>
                                        <p:cTn id="160" dur="75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P spid="424" grpId="0" animBg="1"/>
      <p:bldP spid="198" grpId="0" animBg="1"/>
      <p:bldP spid="199" grpId="0" animBg="1"/>
      <p:bldP spid="200" grpId="0" animBg="1"/>
      <p:bldP spid="202" grpId="0" animBg="1"/>
      <p:bldP spid="217" grpId="0" animBg="1"/>
      <p:bldP spid="218" grpId="0" animBg="1"/>
      <p:bldP spid="219" grpId="0" animBg="1"/>
      <p:bldP spid="220" grpId="0" animBg="1"/>
      <p:bldP spid="221" grpId="0" animBg="1"/>
      <p:bldP spid="222" grpId="0" animBg="1"/>
      <p:bldP spid="243" grpId="0" animBg="1"/>
      <p:bldP spid="251" grpId="0" animBg="1"/>
      <p:bldP spid="259" grpId="0"/>
      <p:bldP spid="263" grpId="0"/>
      <p:bldP spid="433" grpId="0" animBg="1"/>
      <p:bldP spid="435" grpId="0" animBg="1"/>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0779" y="1600202"/>
            <a:ext cx="9050786" cy="1828798"/>
            <a:chOff x="30779" y="1600202"/>
            <a:chExt cx="9050786" cy="1828798"/>
          </a:xfrm>
        </p:grpSpPr>
        <p:grpSp>
          <p:nvGrpSpPr>
            <p:cNvPr id="52" name="Group 51"/>
            <p:cNvGrpSpPr/>
            <p:nvPr/>
          </p:nvGrpSpPr>
          <p:grpSpPr>
            <a:xfrm>
              <a:off x="405535" y="1875483"/>
              <a:ext cx="8676030" cy="1278232"/>
              <a:chOff x="405535" y="1875483"/>
              <a:chExt cx="8676030" cy="1278232"/>
            </a:xfrm>
          </p:grpSpPr>
          <p:pic>
            <p:nvPicPr>
              <p:cNvPr id="4" name="Picture 4" descr="C:\Users\AbHi\Documents\My Dropbox\cvpr12\figure3\amphi\startBaselineAmph\01.jpg"/>
              <p:cNvPicPr>
                <a:picLocks noChangeAspect="1" noChangeArrowheads="1"/>
              </p:cNvPicPr>
              <p:nvPr/>
            </p:nvPicPr>
            <p:blipFill>
              <a:blip r:embed="rId3" cstate="print"/>
              <a:srcRect/>
              <a:stretch>
                <a:fillRect/>
              </a:stretch>
            </p:blipFill>
            <p:spPr bwMode="auto">
              <a:xfrm>
                <a:off x="5838491" y="1875483"/>
                <a:ext cx="1920205" cy="1278232"/>
              </a:xfrm>
              <a:prstGeom prst="rect">
                <a:avLst/>
              </a:prstGeom>
              <a:noFill/>
            </p:spPr>
          </p:pic>
          <p:pic>
            <p:nvPicPr>
              <p:cNvPr id="5" name="Picture 5" descr="C:\Users\AbHi\Documents\My Dropbox\cvpr12\figure3\amphi\startBaselineAmph\02.jpg"/>
              <p:cNvPicPr>
                <a:picLocks noChangeAspect="1" noChangeArrowheads="1"/>
              </p:cNvPicPr>
              <p:nvPr/>
            </p:nvPicPr>
            <p:blipFill>
              <a:blip r:embed="rId4" cstate="print"/>
              <a:srcRect/>
              <a:stretch>
                <a:fillRect/>
              </a:stretch>
            </p:blipFill>
            <p:spPr bwMode="auto">
              <a:xfrm>
                <a:off x="4101292" y="1875483"/>
                <a:ext cx="1704309" cy="1278232"/>
              </a:xfrm>
              <a:prstGeom prst="rect">
                <a:avLst/>
              </a:prstGeom>
              <a:noFill/>
            </p:spPr>
          </p:pic>
          <p:pic>
            <p:nvPicPr>
              <p:cNvPr id="6" name="Picture 6" descr="C:\Users\AbHi\Documents\My Dropbox\cvpr12\figure3\amphi\startBaselineAmph\03.jpg"/>
              <p:cNvPicPr>
                <a:picLocks noChangeAspect="1" noChangeArrowheads="1"/>
              </p:cNvPicPr>
              <p:nvPr/>
            </p:nvPicPr>
            <p:blipFill>
              <a:blip r:embed="rId5" cstate="print"/>
              <a:srcRect/>
              <a:stretch>
                <a:fillRect/>
              </a:stretch>
            </p:blipFill>
            <p:spPr bwMode="auto">
              <a:xfrm>
                <a:off x="405535" y="1875483"/>
                <a:ext cx="1722169" cy="1278232"/>
              </a:xfrm>
              <a:prstGeom prst="rect">
                <a:avLst/>
              </a:prstGeom>
              <a:noFill/>
            </p:spPr>
          </p:pic>
          <p:pic>
            <p:nvPicPr>
              <p:cNvPr id="7" name="Picture 7" descr="C:\Users\AbHi\Documents\My Dropbox\cvpr12\figure3\amphi\startBaselineAmph\04.jpg"/>
              <p:cNvPicPr>
                <a:picLocks noChangeAspect="1" noChangeArrowheads="1"/>
              </p:cNvPicPr>
              <p:nvPr/>
            </p:nvPicPr>
            <p:blipFill>
              <a:blip r:embed="rId6" cstate="print"/>
              <a:srcRect/>
              <a:stretch>
                <a:fillRect/>
              </a:stretch>
            </p:blipFill>
            <p:spPr bwMode="auto">
              <a:xfrm>
                <a:off x="7791587" y="1875483"/>
                <a:ext cx="1289978" cy="1278232"/>
              </a:xfrm>
              <a:prstGeom prst="rect">
                <a:avLst/>
              </a:prstGeom>
              <a:noFill/>
            </p:spPr>
          </p:pic>
          <p:pic>
            <p:nvPicPr>
              <p:cNvPr id="8" name="Picture 8" descr="C:\Users\AbHi\Documents\My Dropbox\cvpr12\figure3\amphi\startBaselineAmph\05.jpg"/>
              <p:cNvPicPr>
                <a:picLocks noChangeAspect="1" noChangeArrowheads="1"/>
              </p:cNvPicPr>
              <p:nvPr/>
            </p:nvPicPr>
            <p:blipFill>
              <a:blip r:embed="rId7" cstate="print"/>
              <a:srcRect/>
              <a:stretch>
                <a:fillRect/>
              </a:stretch>
            </p:blipFill>
            <p:spPr bwMode="auto">
              <a:xfrm>
                <a:off x="2160593" y="1875483"/>
                <a:ext cx="1907809" cy="1278232"/>
              </a:xfrm>
              <a:prstGeom prst="rect">
                <a:avLst/>
              </a:prstGeom>
              <a:noFill/>
            </p:spPr>
          </p:pic>
        </p:grpSp>
        <p:sp>
          <p:nvSpPr>
            <p:cNvPr id="19" name="TextBox 18"/>
            <p:cNvSpPr txBox="1"/>
            <p:nvPr/>
          </p:nvSpPr>
          <p:spPr>
            <a:xfrm rot="16200000">
              <a:off x="-714343" y="2345324"/>
              <a:ext cx="1828798" cy="338554"/>
            </a:xfrm>
            <a:prstGeom prst="rect">
              <a:avLst/>
            </a:prstGeom>
            <a:noFill/>
          </p:spPr>
          <p:txBody>
            <a:bodyPr wrap="square" rtlCol="0">
              <a:spAutoFit/>
            </a:bodyPr>
            <a:lstStyle/>
            <a:p>
              <a:pPr algn="ctr"/>
              <a:r>
                <a:rPr lang="en-US" sz="1600" b="1" dirty="0" smtClean="0">
                  <a:cs typeface="Arial" pitchFamily="34" charset="0"/>
                </a:rPr>
                <a:t>Bootstrapping</a:t>
              </a:r>
              <a:endParaRPr lang="en-US" sz="2000" b="1" dirty="0">
                <a:cs typeface="Arial" pitchFamily="34" charset="0"/>
              </a:endParaRPr>
            </a:p>
          </p:txBody>
        </p:sp>
      </p:grpSp>
      <p:grpSp>
        <p:nvGrpSpPr>
          <p:cNvPr id="55" name="Group 54"/>
          <p:cNvGrpSpPr/>
          <p:nvPr/>
        </p:nvGrpSpPr>
        <p:grpSpPr>
          <a:xfrm>
            <a:off x="30779" y="3507746"/>
            <a:ext cx="9050786" cy="1430713"/>
            <a:chOff x="30779" y="3507746"/>
            <a:chExt cx="9050786" cy="1430713"/>
          </a:xfrm>
        </p:grpSpPr>
        <p:grpSp>
          <p:nvGrpSpPr>
            <p:cNvPr id="54" name="Group 53"/>
            <p:cNvGrpSpPr/>
            <p:nvPr/>
          </p:nvGrpSpPr>
          <p:grpSpPr>
            <a:xfrm>
              <a:off x="392448" y="3583023"/>
              <a:ext cx="8689117" cy="1280160"/>
              <a:chOff x="392448" y="3583023"/>
              <a:chExt cx="8689117" cy="1280160"/>
            </a:xfrm>
          </p:grpSpPr>
          <p:pic>
            <p:nvPicPr>
              <p:cNvPr id="9" name="Picture 9" descr="C:\Users\AbHi\Documents\My Dropbox\cvpr12\figure3\amphi\only attribute\01.jpg"/>
              <p:cNvPicPr>
                <a:picLocks noChangeAspect="1" noChangeArrowheads="1"/>
              </p:cNvPicPr>
              <p:nvPr/>
            </p:nvPicPr>
            <p:blipFill>
              <a:blip r:embed="rId8" cstate="print"/>
              <a:srcRect/>
              <a:stretch>
                <a:fillRect/>
              </a:stretch>
            </p:blipFill>
            <p:spPr bwMode="auto">
              <a:xfrm>
                <a:off x="392448" y="3583023"/>
                <a:ext cx="1706880" cy="1280160"/>
              </a:xfrm>
              <a:prstGeom prst="rect">
                <a:avLst/>
              </a:prstGeom>
              <a:noFill/>
            </p:spPr>
          </p:pic>
          <p:pic>
            <p:nvPicPr>
              <p:cNvPr id="10" name="Picture 10" descr="C:\Users\AbHi\Documents\My Dropbox\cvpr12\figure3\amphi\only attribute\02.jpg"/>
              <p:cNvPicPr>
                <a:picLocks noChangeAspect="1" noChangeArrowheads="1"/>
              </p:cNvPicPr>
              <p:nvPr/>
            </p:nvPicPr>
            <p:blipFill>
              <a:blip r:embed="rId9" cstate="print"/>
              <a:srcRect/>
              <a:stretch>
                <a:fillRect/>
              </a:stretch>
            </p:blipFill>
            <p:spPr bwMode="auto">
              <a:xfrm>
                <a:off x="2132261" y="3583023"/>
                <a:ext cx="1706880" cy="1280160"/>
              </a:xfrm>
              <a:prstGeom prst="rect">
                <a:avLst/>
              </a:prstGeom>
              <a:noFill/>
            </p:spPr>
          </p:pic>
          <p:pic>
            <p:nvPicPr>
              <p:cNvPr id="11" name="Picture 11" descr="C:\Users\AbHi\Documents\My Dropbox\cvpr12\figure3\amphi\only attribute\03.jpg"/>
              <p:cNvPicPr>
                <a:picLocks noChangeAspect="1" noChangeArrowheads="1"/>
              </p:cNvPicPr>
              <p:nvPr/>
            </p:nvPicPr>
            <p:blipFill>
              <a:blip r:embed="rId10" cstate="print"/>
              <a:srcRect/>
              <a:stretch>
                <a:fillRect/>
              </a:stretch>
            </p:blipFill>
            <p:spPr bwMode="auto">
              <a:xfrm>
                <a:off x="5421512" y="3583023"/>
                <a:ext cx="1706880" cy="1280160"/>
              </a:xfrm>
              <a:prstGeom prst="rect">
                <a:avLst/>
              </a:prstGeom>
              <a:noFill/>
            </p:spPr>
          </p:pic>
          <p:pic>
            <p:nvPicPr>
              <p:cNvPr id="12" name="Picture 12" descr="C:\Users\AbHi\Documents\My Dropbox\cvpr12\figure3\amphi\only attribute\04.jpg"/>
              <p:cNvPicPr>
                <a:picLocks noChangeAspect="1" noChangeArrowheads="1"/>
              </p:cNvPicPr>
              <p:nvPr/>
            </p:nvPicPr>
            <p:blipFill>
              <a:blip r:embed="rId11" cstate="print"/>
              <a:srcRect/>
              <a:stretch>
                <a:fillRect/>
              </a:stretch>
            </p:blipFill>
            <p:spPr bwMode="auto">
              <a:xfrm>
                <a:off x="3872073" y="3583023"/>
                <a:ext cx="1516508" cy="1280160"/>
              </a:xfrm>
              <a:prstGeom prst="rect">
                <a:avLst/>
              </a:prstGeom>
              <a:noFill/>
            </p:spPr>
          </p:pic>
          <p:pic>
            <p:nvPicPr>
              <p:cNvPr id="13" name="Picture 13" descr="C:\Users\AbHi\Documents\My Dropbox\cvpr12\figure3\amphi\only attribute\05.jpg"/>
              <p:cNvPicPr>
                <a:picLocks noChangeAspect="1" noChangeArrowheads="1"/>
              </p:cNvPicPr>
              <p:nvPr/>
            </p:nvPicPr>
            <p:blipFill>
              <a:blip r:embed="rId12" cstate="print"/>
              <a:srcRect/>
              <a:stretch>
                <a:fillRect/>
              </a:stretch>
            </p:blipFill>
            <p:spPr bwMode="auto">
              <a:xfrm>
                <a:off x="7161325" y="3583023"/>
                <a:ext cx="1920240" cy="1280160"/>
              </a:xfrm>
              <a:prstGeom prst="rect">
                <a:avLst/>
              </a:prstGeom>
              <a:noFill/>
            </p:spPr>
          </p:pic>
        </p:grpSp>
        <p:sp>
          <p:nvSpPr>
            <p:cNvPr id="20" name="TextBox 19"/>
            <p:cNvSpPr txBox="1"/>
            <p:nvPr/>
          </p:nvSpPr>
          <p:spPr>
            <a:xfrm rot="16200000">
              <a:off x="-515301" y="4053826"/>
              <a:ext cx="1430713" cy="338554"/>
            </a:xfrm>
            <a:prstGeom prst="rect">
              <a:avLst/>
            </a:prstGeom>
            <a:noFill/>
          </p:spPr>
          <p:txBody>
            <a:bodyPr wrap="none" rtlCol="0">
              <a:spAutoFit/>
            </a:bodyPr>
            <a:lstStyle/>
            <a:p>
              <a:pPr algn="ctr"/>
              <a:r>
                <a:rPr lang="en-US" sz="1600" b="1" dirty="0" smtClean="0">
                  <a:cs typeface="Arial" pitchFamily="34" charset="0"/>
                </a:rPr>
                <a:t>BA Constraints</a:t>
              </a:r>
              <a:endParaRPr lang="en-US" sz="1600" b="1" dirty="0">
                <a:cs typeface="Arial" pitchFamily="34" charset="0"/>
              </a:endParaRPr>
            </a:p>
          </p:txBody>
        </p:sp>
      </p:grpSp>
      <p:sp>
        <p:nvSpPr>
          <p:cNvPr id="21" name="TextBox 20"/>
          <p:cNvSpPr txBox="1"/>
          <p:nvPr/>
        </p:nvSpPr>
        <p:spPr>
          <a:xfrm>
            <a:off x="4871404" y="407759"/>
            <a:ext cx="3663519" cy="769441"/>
          </a:xfrm>
          <a:prstGeom prst="rect">
            <a:avLst/>
          </a:prstGeom>
          <a:noFill/>
        </p:spPr>
        <p:txBody>
          <a:bodyPr wrap="square" rtlCol="0">
            <a:spAutoFit/>
          </a:bodyPr>
          <a:lstStyle/>
          <a:p>
            <a:pPr algn="ctr"/>
            <a:r>
              <a:rPr lang="en-US" sz="4400" b="1" dirty="0" smtClean="0">
                <a:cs typeface="Arial" pitchFamily="34" charset="0"/>
              </a:rPr>
              <a:t>Amphitheatre</a:t>
            </a:r>
            <a:endParaRPr lang="en-US" sz="4400" b="1" dirty="0">
              <a:cs typeface="Arial" pitchFamily="34" charset="0"/>
            </a:endParaRPr>
          </a:p>
        </p:txBody>
      </p:sp>
      <p:grpSp>
        <p:nvGrpSpPr>
          <p:cNvPr id="56" name="Group 55"/>
          <p:cNvGrpSpPr/>
          <p:nvPr/>
        </p:nvGrpSpPr>
        <p:grpSpPr>
          <a:xfrm>
            <a:off x="30779" y="5236210"/>
            <a:ext cx="9050786" cy="1569660"/>
            <a:chOff x="30779" y="5236210"/>
            <a:chExt cx="9050786" cy="1569660"/>
          </a:xfrm>
        </p:grpSpPr>
        <p:grpSp>
          <p:nvGrpSpPr>
            <p:cNvPr id="25" name="Group 24"/>
            <p:cNvGrpSpPr>
              <a:grpSpLocks noChangeAspect="1"/>
            </p:cNvGrpSpPr>
            <p:nvPr/>
          </p:nvGrpSpPr>
          <p:grpSpPr>
            <a:xfrm>
              <a:off x="392448" y="5380960"/>
              <a:ext cx="8689117" cy="1280160"/>
              <a:chOff x="649960" y="5068824"/>
              <a:chExt cx="10613136" cy="1563624"/>
            </a:xfrm>
          </p:grpSpPr>
          <p:pic>
            <p:nvPicPr>
              <p:cNvPr id="14" name="Picture 14" descr="C:\Users\AbHi\Documents\My Dropbox\cvpr12\figure3\amphi\withtypecheck\01.jpg"/>
              <p:cNvPicPr>
                <a:picLocks noChangeAspect="1" noChangeArrowheads="1"/>
              </p:cNvPicPr>
              <p:nvPr/>
            </p:nvPicPr>
            <p:blipFill>
              <a:blip r:embed="rId8" cstate="print"/>
              <a:srcRect/>
              <a:stretch>
                <a:fillRect/>
              </a:stretch>
            </p:blipFill>
            <p:spPr bwMode="auto">
              <a:xfrm>
                <a:off x="649960" y="5068824"/>
                <a:ext cx="2084832" cy="1563624"/>
              </a:xfrm>
              <a:prstGeom prst="rect">
                <a:avLst/>
              </a:prstGeom>
              <a:noFill/>
            </p:spPr>
          </p:pic>
          <p:pic>
            <p:nvPicPr>
              <p:cNvPr id="15" name="Picture 16" descr="C:\Users\AbHi\Documents\My Dropbox\cvpr12\figure3\amphi\withtypecheck\03.jpg"/>
              <p:cNvPicPr>
                <a:picLocks noChangeAspect="1" noChangeArrowheads="1"/>
              </p:cNvPicPr>
              <p:nvPr/>
            </p:nvPicPr>
            <p:blipFill>
              <a:blip r:embed="rId13" cstate="print"/>
              <a:srcRect/>
              <a:stretch>
                <a:fillRect/>
              </a:stretch>
            </p:blipFill>
            <p:spPr bwMode="auto">
              <a:xfrm>
                <a:off x="2779968" y="5068824"/>
                <a:ext cx="2292749" cy="1563624"/>
              </a:xfrm>
              <a:prstGeom prst="rect">
                <a:avLst/>
              </a:prstGeom>
              <a:noFill/>
            </p:spPr>
          </p:pic>
          <p:pic>
            <p:nvPicPr>
              <p:cNvPr id="16" name="Picture 17" descr="C:\Users\AbHi\Documents\My Dropbox\cvpr12\figure3\amphi\withtypecheck\04.jpg"/>
              <p:cNvPicPr>
                <a:picLocks noChangeAspect="1" noChangeArrowheads="1"/>
              </p:cNvPicPr>
              <p:nvPr/>
            </p:nvPicPr>
            <p:blipFill>
              <a:blip r:embed="rId14" cstate="print"/>
              <a:srcRect/>
              <a:stretch>
                <a:fillRect/>
              </a:stretch>
            </p:blipFill>
            <p:spPr bwMode="auto">
              <a:xfrm>
                <a:off x="5117893" y="5068824"/>
                <a:ext cx="2005584" cy="1563624"/>
              </a:xfrm>
              <a:prstGeom prst="rect">
                <a:avLst/>
              </a:prstGeom>
              <a:noFill/>
            </p:spPr>
          </p:pic>
          <p:pic>
            <p:nvPicPr>
              <p:cNvPr id="17" name="Picture 18" descr="C:\Users\AbHi\Documents\My Dropbox\cvpr12\figure3\amphi\withtypecheck\05.jpg"/>
              <p:cNvPicPr>
                <a:picLocks noChangeAspect="1" noChangeArrowheads="1"/>
              </p:cNvPicPr>
              <p:nvPr/>
            </p:nvPicPr>
            <p:blipFill>
              <a:blip r:embed="rId15" cstate="print"/>
              <a:srcRect/>
              <a:stretch>
                <a:fillRect/>
              </a:stretch>
            </p:blipFill>
            <p:spPr bwMode="auto">
              <a:xfrm>
                <a:off x="9298660" y="5068824"/>
                <a:ext cx="1964436" cy="1563624"/>
              </a:xfrm>
              <a:prstGeom prst="rect">
                <a:avLst/>
              </a:prstGeom>
              <a:noFill/>
            </p:spPr>
          </p:pic>
          <p:pic>
            <p:nvPicPr>
              <p:cNvPr id="18" name="Picture 10" descr="C:\Users\AbHi\Documents\My Dropbox\cvpr12\figure3\amphi\only attribute\02.jpg"/>
              <p:cNvPicPr>
                <a:picLocks noChangeAspect="1" noChangeArrowheads="1"/>
              </p:cNvPicPr>
              <p:nvPr/>
            </p:nvPicPr>
            <p:blipFill>
              <a:blip r:embed="rId9" cstate="print"/>
              <a:srcRect/>
              <a:stretch>
                <a:fillRect/>
              </a:stretch>
            </p:blipFill>
            <p:spPr bwMode="auto">
              <a:xfrm>
                <a:off x="7168653" y="5068824"/>
                <a:ext cx="2084832" cy="1563624"/>
              </a:xfrm>
              <a:prstGeom prst="rect">
                <a:avLst/>
              </a:prstGeom>
              <a:noFill/>
            </p:spPr>
          </p:pic>
        </p:grpSp>
        <p:sp>
          <p:nvSpPr>
            <p:cNvPr id="22" name="TextBox 21"/>
            <p:cNvSpPr txBox="1"/>
            <p:nvPr/>
          </p:nvSpPr>
          <p:spPr>
            <a:xfrm rot="16200000">
              <a:off x="-584774" y="5851763"/>
              <a:ext cx="1569660" cy="338554"/>
            </a:xfrm>
            <a:prstGeom prst="rect">
              <a:avLst/>
            </a:prstGeom>
            <a:noFill/>
          </p:spPr>
          <p:txBody>
            <a:bodyPr wrap="none" rtlCol="0">
              <a:spAutoFit/>
            </a:bodyPr>
            <a:lstStyle/>
            <a:p>
              <a:pPr algn="ctr"/>
              <a:r>
                <a:rPr lang="en-US" sz="1600" b="1" dirty="0" smtClean="0">
                  <a:cs typeface="Arial" pitchFamily="34" charset="0"/>
                </a:rPr>
                <a:t>C-Bootstrapping</a:t>
              </a:r>
            </a:p>
          </p:txBody>
        </p:sp>
      </p:grpSp>
      <p:grpSp>
        <p:nvGrpSpPr>
          <p:cNvPr id="51" name="Group 50"/>
          <p:cNvGrpSpPr/>
          <p:nvPr/>
        </p:nvGrpSpPr>
        <p:grpSpPr>
          <a:xfrm>
            <a:off x="30779" y="15238"/>
            <a:ext cx="4269236" cy="1508761"/>
            <a:chOff x="30779" y="15238"/>
            <a:chExt cx="4269236" cy="1508761"/>
          </a:xfrm>
        </p:grpSpPr>
        <p:pic>
          <p:nvPicPr>
            <p:cNvPr id="2" name="Picture 2" descr="C:\Users\AbHi\Documents\My Dropbox\cvpr12\figure3\.a.amphitheater2.jpg"/>
            <p:cNvPicPr>
              <a:picLocks noChangeAspect="1" noChangeArrowheads="1"/>
            </p:cNvPicPr>
            <p:nvPr/>
          </p:nvPicPr>
          <p:blipFill>
            <a:blip r:embed="rId16" cstate="print"/>
            <a:srcRect/>
            <a:stretch>
              <a:fillRect/>
            </a:stretch>
          </p:blipFill>
          <p:spPr bwMode="auto">
            <a:xfrm>
              <a:off x="2375965" y="152400"/>
              <a:ext cx="1924050" cy="1280160"/>
            </a:xfrm>
            <a:prstGeom prst="rect">
              <a:avLst/>
            </a:prstGeom>
            <a:noFill/>
          </p:spPr>
        </p:pic>
        <p:pic>
          <p:nvPicPr>
            <p:cNvPr id="3" name="Picture 3" descr="C:\Users\AbHi\Documents\My Dropbox\cvpr12\figure3\.a.amphitheater1.jpg"/>
            <p:cNvPicPr>
              <a:picLocks noChangeAspect="1" noChangeArrowheads="1"/>
            </p:cNvPicPr>
            <p:nvPr/>
          </p:nvPicPr>
          <p:blipFill>
            <a:blip r:embed="rId17" cstate="print"/>
            <a:srcRect/>
            <a:stretch>
              <a:fillRect/>
            </a:stretch>
          </p:blipFill>
          <p:spPr bwMode="auto">
            <a:xfrm>
              <a:off x="405535" y="152400"/>
              <a:ext cx="1911927" cy="1280160"/>
            </a:xfrm>
            <a:prstGeom prst="rect">
              <a:avLst/>
            </a:prstGeom>
            <a:noFill/>
          </p:spPr>
        </p:pic>
        <p:sp>
          <p:nvSpPr>
            <p:cNvPr id="48" name="TextBox 47"/>
            <p:cNvSpPr txBox="1"/>
            <p:nvPr/>
          </p:nvSpPr>
          <p:spPr>
            <a:xfrm rot="16200000">
              <a:off x="-554325" y="600342"/>
              <a:ext cx="1508761" cy="338554"/>
            </a:xfrm>
            <a:prstGeom prst="rect">
              <a:avLst/>
            </a:prstGeom>
            <a:noFill/>
          </p:spPr>
          <p:txBody>
            <a:bodyPr wrap="square" rtlCol="0">
              <a:spAutoFit/>
            </a:bodyPr>
            <a:lstStyle/>
            <a:p>
              <a:pPr algn="ctr"/>
              <a:r>
                <a:rPr lang="en-US" sz="1600" b="1" dirty="0" smtClean="0">
                  <a:cs typeface="Arial" pitchFamily="34" charset="0"/>
                </a:rPr>
                <a:t>Seed Images</a:t>
              </a:r>
              <a:endParaRPr lang="en-US" sz="1600" b="1" dirty="0">
                <a:cs typeface="Arial" pitchFamily="34" charset="0"/>
              </a:endParaRPr>
            </a:p>
          </p:txBody>
        </p:sp>
      </p:grpSp>
      <p:pic>
        <p:nvPicPr>
          <p:cNvPr id="57" name="Picture 4" descr="C:\Users\AbHi\Documents\My Dropbox\cvpr12\figure3\amphi\startBaselineAmph\01.jpg"/>
          <p:cNvPicPr>
            <a:picLocks noChangeAspect="1" noChangeArrowheads="1"/>
          </p:cNvPicPr>
          <p:nvPr/>
        </p:nvPicPr>
        <p:blipFill>
          <a:blip r:embed="rId3" cstate="print"/>
          <a:srcRect/>
          <a:stretch>
            <a:fillRect/>
          </a:stretch>
        </p:blipFill>
        <p:spPr bwMode="auto">
          <a:xfrm>
            <a:off x="5838491" y="1875483"/>
            <a:ext cx="1920205" cy="1278232"/>
          </a:xfrm>
          <a:prstGeom prst="rect">
            <a:avLst/>
          </a:prstGeom>
          <a:ln w="57150" cap="sq">
            <a:solidFill>
              <a:srgbClr val="FF0000"/>
            </a:solidFill>
            <a:prstDash val="solid"/>
            <a:miter lim="800000"/>
          </a:ln>
          <a:effectLst/>
        </p:spPr>
      </p:pic>
      <p:pic>
        <p:nvPicPr>
          <p:cNvPr id="58" name="Picture 6" descr="C:\Users\AbHi\Documents\My Dropbox\cvpr12\figure3\amphi\startBaselineAmph\03.jpg"/>
          <p:cNvPicPr>
            <a:picLocks noChangeAspect="1" noChangeArrowheads="1"/>
          </p:cNvPicPr>
          <p:nvPr/>
        </p:nvPicPr>
        <p:blipFill>
          <a:blip r:embed="rId5" cstate="print"/>
          <a:srcRect/>
          <a:stretch>
            <a:fillRect/>
          </a:stretch>
        </p:blipFill>
        <p:spPr bwMode="auto">
          <a:xfrm>
            <a:off x="405535" y="1875483"/>
            <a:ext cx="1722169" cy="1278232"/>
          </a:xfrm>
          <a:prstGeom prst="rect">
            <a:avLst/>
          </a:prstGeom>
          <a:ln w="57150" cap="sq">
            <a:solidFill>
              <a:srgbClr val="FF0000"/>
            </a:solidFill>
            <a:prstDash val="solid"/>
            <a:miter lim="800000"/>
          </a:ln>
          <a:effectLst/>
        </p:spPr>
      </p:pic>
      <p:pic>
        <p:nvPicPr>
          <p:cNvPr id="59" name="Picture 7" descr="C:\Users\AbHi\Documents\My Dropbox\cvpr12\figure3\amphi\startBaselineAmph\04.jpg"/>
          <p:cNvPicPr>
            <a:picLocks noChangeAspect="1" noChangeArrowheads="1"/>
          </p:cNvPicPr>
          <p:nvPr/>
        </p:nvPicPr>
        <p:blipFill>
          <a:blip r:embed="rId6" cstate="print"/>
          <a:srcRect/>
          <a:stretch>
            <a:fillRect/>
          </a:stretch>
        </p:blipFill>
        <p:spPr bwMode="auto">
          <a:xfrm>
            <a:off x="7791587" y="1875483"/>
            <a:ext cx="1289978" cy="1278232"/>
          </a:xfrm>
          <a:prstGeom prst="rect">
            <a:avLst/>
          </a:prstGeom>
          <a:ln w="57150" cap="sq">
            <a:solidFill>
              <a:srgbClr val="FF0000"/>
            </a:solidFill>
            <a:prstDash val="solid"/>
            <a:miter lim="800000"/>
          </a:ln>
          <a:effectLst/>
        </p:spPr>
      </p:pic>
      <p:pic>
        <p:nvPicPr>
          <p:cNvPr id="60" name="Picture 12" descr="C:\Users\AbHi\Documents\My Dropbox\cvpr12\figure3\amphi\only attribute\04.jpg"/>
          <p:cNvPicPr>
            <a:picLocks noChangeAspect="1" noChangeArrowheads="1"/>
          </p:cNvPicPr>
          <p:nvPr/>
        </p:nvPicPr>
        <p:blipFill>
          <a:blip r:embed="rId11" cstate="print"/>
          <a:srcRect/>
          <a:stretch>
            <a:fillRect/>
          </a:stretch>
        </p:blipFill>
        <p:spPr bwMode="auto">
          <a:xfrm>
            <a:off x="3872073" y="3585404"/>
            <a:ext cx="1516508" cy="1280160"/>
          </a:xfrm>
          <a:prstGeom prst="rect">
            <a:avLst/>
          </a:prstGeom>
          <a:noFill/>
          <a:ln w="57150">
            <a:solidFill>
              <a:srgbClr val="FF0000"/>
            </a:solidFill>
          </a:ln>
        </p:spPr>
      </p:pic>
    </p:spTree>
    <p:extLst>
      <p:ext uri="{BB962C8B-B14F-4D97-AF65-F5344CB8AC3E}">
        <p14:creationId xmlns:p14="http://schemas.microsoft.com/office/powerpoint/2010/main" val="35383519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5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30779" y="3493964"/>
            <a:ext cx="9063082" cy="1463040"/>
            <a:chOff x="30779" y="3493964"/>
            <a:chExt cx="9063082" cy="1463040"/>
          </a:xfrm>
        </p:grpSpPr>
        <p:grpSp>
          <p:nvGrpSpPr>
            <p:cNvPr id="69" name="Group 68"/>
            <p:cNvGrpSpPr/>
            <p:nvPr/>
          </p:nvGrpSpPr>
          <p:grpSpPr>
            <a:xfrm>
              <a:off x="392448" y="3493964"/>
              <a:ext cx="8701413" cy="1463040"/>
              <a:chOff x="392448" y="3493964"/>
              <a:chExt cx="8701413" cy="1463040"/>
            </a:xfrm>
          </p:grpSpPr>
          <p:pic>
            <p:nvPicPr>
              <p:cNvPr id="52" name="Picture 9" descr="C:\Users\AbHi\Documents\My Dropbox\cvpr12\figure3\bridge\watt\01.jpg"/>
              <p:cNvPicPr>
                <a:picLocks noChangeAspect="1" noChangeArrowheads="1"/>
              </p:cNvPicPr>
              <p:nvPr/>
            </p:nvPicPr>
            <p:blipFill rotWithShape="1">
              <a:blip r:embed="rId3" cstate="print"/>
              <a:srcRect b="11719"/>
              <a:stretch/>
            </p:blipFill>
            <p:spPr bwMode="auto">
              <a:xfrm>
                <a:off x="392448" y="3493964"/>
                <a:ext cx="1920158" cy="1463039"/>
              </a:xfrm>
              <a:prstGeom prst="rect">
                <a:avLst/>
              </a:prstGeom>
              <a:noFill/>
            </p:spPr>
          </p:pic>
          <p:pic>
            <p:nvPicPr>
              <p:cNvPr id="53" name="Picture 10" descr="C:\Users\AbHi\Documents\My Dropbox\cvpr12\figure3\bridge\watt\02.jpg"/>
              <p:cNvPicPr>
                <a:picLocks noChangeAspect="1" noChangeArrowheads="1"/>
              </p:cNvPicPr>
              <p:nvPr/>
            </p:nvPicPr>
            <p:blipFill rotWithShape="1">
              <a:blip r:embed="rId4" cstate="print"/>
              <a:srcRect t="11718"/>
              <a:stretch/>
            </p:blipFill>
            <p:spPr bwMode="auto">
              <a:xfrm>
                <a:off x="7327496" y="3493965"/>
                <a:ext cx="1766365" cy="1463039"/>
              </a:xfrm>
              <a:prstGeom prst="rect">
                <a:avLst/>
              </a:prstGeom>
              <a:noFill/>
            </p:spPr>
          </p:pic>
          <p:pic>
            <p:nvPicPr>
              <p:cNvPr id="54" name="Picture 11" descr="C:\Users\AbHi\Documents\My Dropbox\cvpr12\figure3\bridge\watt\03.jpg"/>
              <p:cNvPicPr>
                <a:picLocks noChangeAspect="1" noChangeArrowheads="1"/>
              </p:cNvPicPr>
              <p:nvPr/>
            </p:nvPicPr>
            <p:blipFill rotWithShape="1">
              <a:blip r:embed="rId5" cstate="print"/>
              <a:srcRect t="11719"/>
              <a:stretch/>
            </p:blipFill>
            <p:spPr bwMode="auto">
              <a:xfrm>
                <a:off x="3936654" y="3493964"/>
                <a:ext cx="1628775" cy="1463040"/>
              </a:xfrm>
              <a:prstGeom prst="rect">
                <a:avLst/>
              </a:prstGeom>
              <a:noFill/>
            </p:spPr>
          </p:pic>
          <p:pic>
            <p:nvPicPr>
              <p:cNvPr id="55" name="Picture 12" descr="C:\Users\AbHi\Documents\My Dropbox\cvpr12\figure3\bridge\watt\04.jpg"/>
              <p:cNvPicPr>
                <a:picLocks noChangeAspect="1" noChangeArrowheads="1"/>
              </p:cNvPicPr>
              <p:nvPr/>
            </p:nvPicPr>
            <p:blipFill rotWithShape="1">
              <a:blip r:embed="rId6" cstate="print"/>
              <a:srcRect t="11719"/>
              <a:stretch/>
            </p:blipFill>
            <p:spPr bwMode="auto">
              <a:xfrm>
                <a:off x="5601712" y="3493964"/>
                <a:ext cx="1689502" cy="1463039"/>
              </a:xfrm>
              <a:prstGeom prst="rect">
                <a:avLst/>
              </a:prstGeom>
              <a:noFill/>
            </p:spPr>
          </p:pic>
          <p:pic>
            <p:nvPicPr>
              <p:cNvPr id="56" name="Picture 13" descr="C:\Users\AbHi\Documents\My Dropbox\cvpr12\figure3\bridge\watt\05.jpg"/>
              <p:cNvPicPr>
                <a:picLocks noChangeAspect="1" noChangeArrowheads="1"/>
              </p:cNvPicPr>
              <p:nvPr/>
            </p:nvPicPr>
            <p:blipFill rotWithShape="1">
              <a:blip r:embed="rId7" cstate="print"/>
              <a:srcRect t="11719"/>
              <a:stretch/>
            </p:blipFill>
            <p:spPr bwMode="auto">
              <a:xfrm>
                <a:off x="2348888" y="3493964"/>
                <a:ext cx="1551483" cy="1463039"/>
              </a:xfrm>
              <a:prstGeom prst="rect">
                <a:avLst/>
              </a:prstGeom>
              <a:noFill/>
            </p:spPr>
          </p:pic>
        </p:grpSp>
        <p:sp>
          <p:nvSpPr>
            <p:cNvPr id="12" name="TextBox 11"/>
            <p:cNvSpPr txBox="1"/>
            <p:nvPr/>
          </p:nvSpPr>
          <p:spPr>
            <a:xfrm rot="16200000">
              <a:off x="-515301" y="4053826"/>
              <a:ext cx="1430713" cy="338554"/>
            </a:xfrm>
            <a:prstGeom prst="rect">
              <a:avLst/>
            </a:prstGeom>
            <a:noFill/>
          </p:spPr>
          <p:txBody>
            <a:bodyPr wrap="none" rtlCol="0">
              <a:spAutoFit/>
            </a:bodyPr>
            <a:lstStyle/>
            <a:p>
              <a:pPr algn="ctr"/>
              <a:r>
                <a:rPr lang="en-US" sz="1600" b="1" dirty="0" smtClean="0">
                  <a:cs typeface="Arial" pitchFamily="34" charset="0"/>
                </a:rPr>
                <a:t>BA Constraints</a:t>
              </a:r>
              <a:endParaRPr lang="en-US" sz="1600" b="1" dirty="0">
                <a:cs typeface="Arial" pitchFamily="34" charset="0"/>
              </a:endParaRPr>
            </a:p>
          </p:txBody>
        </p:sp>
      </p:grpSp>
      <p:sp>
        <p:nvSpPr>
          <p:cNvPr id="18" name="TextBox 17"/>
          <p:cNvSpPr txBox="1"/>
          <p:nvPr/>
        </p:nvSpPr>
        <p:spPr>
          <a:xfrm>
            <a:off x="4871404" y="407759"/>
            <a:ext cx="3663519" cy="769441"/>
          </a:xfrm>
          <a:prstGeom prst="rect">
            <a:avLst/>
          </a:prstGeom>
          <a:noFill/>
        </p:spPr>
        <p:txBody>
          <a:bodyPr wrap="square" rtlCol="0">
            <a:spAutoFit/>
          </a:bodyPr>
          <a:lstStyle/>
          <a:p>
            <a:pPr algn="ctr"/>
            <a:r>
              <a:rPr lang="en-US" sz="4400" b="1" dirty="0" smtClean="0">
                <a:cs typeface="Arial" pitchFamily="34" charset="0"/>
              </a:rPr>
              <a:t>Bridge</a:t>
            </a:r>
            <a:endParaRPr lang="en-US" sz="4400" b="1" dirty="0">
              <a:cs typeface="Arial" pitchFamily="34" charset="0"/>
            </a:endParaRPr>
          </a:p>
        </p:txBody>
      </p:sp>
      <p:grpSp>
        <p:nvGrpSpPr>
          <p:cNvPr id="40" name="Group 39"/>
          <p:cNvGrpSpPr/>
          <p:nvPr/>
        </p:nvGrpSpPr>
        <p:grpSpPr>
          <a:xfrm>
            <a:off x="30779" y="152398"/>
            <a:ext cx="3855421" cy="1280163"/>
            <a:chOff x="30779" y="152398"/>
            <a:chExt cx="3855421" cy="1280163"/>
          </a:xfrm>
        </p:grpSpPr>
        <p:sp>
          <p:nvSpPr>
            <p:cNvPr id="30" name="TextBox 29"/>
            <p:cNvSpPr txBox="1"/>
            <p:nvPr/>
          </p:nvSpPr>
          <p:spPr>
            <a:xfrm rot="16200000">
              <a:off x="-440026" y="623203"/>
              <a:ext cx="1280163" cy="338554"/>
            </a:xfrm>
            <a:prstGeom prst="rect">
              <a:avLst/>
            </a:prstGeom>
            <a:noFill/>
          </p:spPr>
          <p:txBody>
            <a:bodyPr wrap="square" rtlCol="0">
              <a:spAutoFit/>
            </a:bodyPr>
            <a:lstStyle/>
            <a:p>
              <a:pPr algn="ctr"/>
              <a:r>
                <a:rPr lang="en-US" sz="1600" b="1" dirty="0" smtClean="0">
                  <a:cs typeface="Arial" pitchFamily="34" charset="0"/>
                </a:rPr>
                <a:t>Seed Images</a:t>
              </a:r>
              <a:endParaRPr lang="en-US" sz="1600" b="1" dirty="0">
                <a:cs typeface="Arial" pitchFamily="34" charset="0"/>
              </a:endParaRPr>
            </a:p>
          </p:txBody>
        </p:sp>
        <p:pic>
          <p:nvPicPr>
            <p:cNvPr id="38" name="Picture 2" descr="C:\Users\AbHi\Documents\My Dropbox\cvpr12\figure3\b.bridge1.jpg"/>
            <p:cNvPicPr>
              <a:picLocks noChangeAspect="1" noChangeArrowheads="1"/>
            </p:cNvPicPr>
            <p:nvPr/>
          </p:nvPicPr>
          <p:blipFill>
            <a:blip r:embed="rId8" cstate="print"/>
            <a:srcRect/>
            <a:stretch>
              <a:fillRect/>
            </a:stretch>
          </p:blipFill>
          <p:spPr bwMode="auto">
            <a:xfrm>
              <a:off x="2179320" y="152399"/>
              <a:ext cx="1706880" cy="1280160"/>
            </a:xfrm>
            <a:prstGeom prst="rect">
              <a:avLst/>
            </a:prstGeom>
            <a:noFill/>
          </p:spPr>
        </p:pic>
        <p:pic>
          <p:nvPicPr>
            <p:cNvPr id="39" name="Picture 3" descr="C:\Users\AbHi\Documents\My Dropbox\cvpr12\figure3\b.bridge2.jpg"/>
            <p:cNvPicPr>
              <a:picLocks noChangeAspect="1" noChangeArrowheads="1"/>
            </p:cNvPicPr>
            <p:nvPr/>
          </p:nvPicPr>
          <p:blipFill>
            <a:blip r:embed="rId9" cstate="print"/>
            <a:srcRect/>
            <a:stretch>
              <a:fillRect/>
            </a:stretch>
          </p:blipFill>
          <p:spPr bwMode="auto">
            <a:xfrm>
              <a:off x="405535" y="152400"/>
              <a:ext cx="1706880" cy="1280160"/>
            </a:xfrm>
            <a:prstGeom prst="rect">
              <a:avLst/>
            </a:prstGeom>
            <a:noFill/>
          </p:spPr>
        </p:pic>
      </p:grpSp>
      <p:grpSp>
        <p:nvGrpSpPr>
          <p:cNvPr id="68" name="Group 67"/>
          <p:cNvGrpSpPr/>
          <p:nvPr/>
        </p:nvGrpSpPr>
        <p:grpSpPr>
          <a:xfrm>
            <a:off x="30779" y="1676400"/>
            <a:ext cx="9063082" cy="1676397"/>
            <a:chOff x="30779" y="1676400"/>
            <a:chExt cx="9063082" cy="1676397"/>
          </a:xfrm>
        </p:grpSpPr>
        <p:sp>
          <p:nvSpPr>
            <p:cNvPr id="4" name="TextBox 3"/>
            <p:cNvSpPr txBox="1"/>
            <p:nvPr/>
          </p:nvSpPr>
          <p:spPr>
            <a:xfrm rot="16200000">
              <a:off x="-638143" y="2345322"/>
              <a:ext cx="1676397" cy="338554"/>
            </a:xfrm>
            <a:prstGeom prst="rect">
              <a:avLst/>
            </a:prstGeom>
            <a:noFill/>
          </p:spPr>
          <p:txBody>
            <a:bodyPr wrap="square" rtlCol="0">
              <a:spAutoFit/>
            </a:bodyPr>
            <a:lstStyle/>
            <a:p>
              <a:pPr algn="ctr"/>
              <a:r>
                <a:rPr lang="en-US" sz="1600" b="1" dirty="0" smtClean="0">
                  <a:cs typeface="Arial" pitchFamily="34" charset="0"/>
                </a:rPr>
                <a:t>Bootstrapping</a:t>
              </a:r>
              <a:endParaRPr lang="en-US" sz="1600" b="1" dirty="0">
                <a:cs typeface="Arial" pitchFamily="34" charset="0"/>
              </a:endParaRPr>
            </a:p>
          </p:txBody>
        </p:sp>
        <p:pic>
          <p:nvPicPr>
            <p:cNvPr id="42" name="Picture 4" descr="C:\Users\AbHi\Documents\My Dropbox\cvpr12\figure3\bridge\baseline\02.jpg"/>
            <p:cNvPicPr>
              <a:picLocks noChangeAspect="1" noChangeArrowheads="1"/>
            </p:cNvPicPr>
            <p:nvPr/>
          </p:nvPicPr>
          <p:blipFill rotWithShape="1">
            <a:blip r:embed="rId10" cstate="print"/>
            <a:srcRect t="10478"/>
            <a:stretch/>
          </p:blipFill>
          <p:spPr bwMode="auto">
            <a:xfrm>
              <a:off x="392448" y="1783080"/>
              <a:ext cx="1457383" cy="1463039"/>
            </a:xfrm>
            <a:prstGeom prst="rect">
              <a:avLst/>
            </a:prstGeom>
            <a:noFill/>
          </p:spPr>
        </p:pic>
        <p:pic>
          <p:nvPicPr>
            <p:cNvPr id="43" name="Picture 5" descr="C:\Users\AbHi\Documents\My Dropbox\cvpr12\figure3\bridge\baseline\03.jpg"/>
            <p:cNvPicPr>
              <a:picLocks noChangeAspect="1" noChangeArrowheads="1"/>
            </p:cNvPicPr>
            <p:nvPr/>
          </p:nvPicPr>
          <p:blipFill rotWithShape="1">
            <a:blip r:embed="rId11" cstate="print"/>
            <a:srcRect t="10478"/>
            <a:stretch/>
          </p:blipFill>
          <p:spPr bwMode="auto">
            <a:xfrm>
              <a:off x="1886835" y="1783080"/>
              <a:ext cx="2311972" cy="1463039"/>
            </a:xfrm>
            <a:prstGeom prst="rect">
              <a:avLst/>
            </a:prstGeom>
            <a:noFill/>
          </p:spPr>
        </p:pic>
        <p:pic>
          <p:nvPicPr>
            <p:cNvPr id="44" name="Picture 6" descr="C:\Users\AbHi\Documents\My Dropbox\cvpr12\figure3\bridge\baseline\04.jpg"/>
            <p:cNvPicPr>
              <a:picLocks noChangeAspect="1" noChangeArrowheads="1"/>
            </p:cNvPicPr>
            <p:nvPr/>
          </p:nvPicPr>
          <p:blipFill rotWithShape="1">
            <a:blip r:embed="rId12" cstate="print"/>
            <a:srcRect t="4576" b="5903"/>
            <a:stretch/>
          </p:blipFill>
          <p:spPr bwMode="auto">
            <a:xfrm>
              <a:off x="4235810" y="1783079"/>
              <a:ext cx="1435298" cy="1463040"/>
            </a:xfrm>
            <a:prstGeom prst="rect">
              <a:avLst/>
            </a:prstGeom>
            <a:noFill/>
          </p:spPr>
        </p:pic>
        <p:pic>
          <p:nvPicPr>
            <p:cNvPr id="45" name="Picture 7" descr="C:\Users\AbHi\Documents\My Dropbox\cvpr12\figure3\bridge\baseline\05.jpg"/>
            <p:cNvPicPr>
              <a:picLocks noChangeAspect="1" noChangeArrowheads="1"/>
            </p:cNvPicPr>
            <p:nvPr/>
          </p:nvPicPr>
          <p:blipFill rotWithShape="1">
            <a:blip r:embed="rId13" cstate="print"/>
            <a:srcRect t="10478"/>
            <a:stretch/>
          </p:blipFill>
          <p:spPr bwMode="auto">
            <a:xfrm>
              <a:off x="5708111" y="1783080"/>
              <a:ext cx="1913450" cy="1463039"/>
            </a:xfrm>
            <a:prstGeom prst="rect">
              <a:avLst/>
            </a:prstGeom>
            <a:noFill/>
          </p:spPr>
        </p:pic>
        <p:pic>
          <p:nvPicPr>
            <p:cNvPr id="46" name="Picture 8" descr="C:\Users\AbHi\Documents\My Dropbox\cvpr12\figure3\bridge\baseline\105.jpg"/>
            <p:cNvPicPr>
              <a:picLocks noChangeAspect="1" noChangeArrowheads="1"/>
            </p:cNvPicPr>
            <p:nvPr/>
          </p:nvPicPr>
          <p:blipFill rotWithShape="1">
            <a:blip r:embed="rId14" cstate="print"/>
            <a:srcRect t="5239" b="5239"/>
            <a:stretch/>
          </p:blipFill>
          <p:spPr bwMode="auto">
            <a:xfrm>
              <a:off x="7658563" y="1783080"/>
              <a:ext cx="1435298" cy="1463039"/>
            </a:xfrm>
            <a:prstGeom prst="rect">
              <a:avLst/>
            </a:prstGeom>
            <a:noFill/>
          </p:spPr>
        </p:pic>
      </p:grpSp>
      <p:grpSp>
        <p:nvGrpSpPr>
          <p:cNvPr id="74" name="Group 73"/>
          <p:cNvGrpSpPr/>
          <p:nvPr/>
        </p:nvGrpSpPr>
        <p:grpSpPr>
          <a:xfrm>
            <a:off x="30779" y="5157530"/>
            <a:ext cx="9063082" cy="1569660"/>
            <a:chOff x="30779" y="5157530"/>
            <a:chExt cx="9063082" cy="1569660"/>
          </a:xfrm>
        </p:grpSpPr>
        <p:sp>
          <p:nvSpPr>
            <p:cNvPr id="21" name="TextBox 20"/>
            <p:cNvSpPr txBox="1"/>
            <p:nvPr/>
          </p:nvSpPr>
          <p:spPr>
            <a:xfrm rot="16200000">
              <a:off x="-584774" y="5773083"/>
              <a:ext cx="1569660" cy="338554"/>
            </a:xfrm>
            <a:prstGeom prst="rect">
              <a:avLst/>
            </a:prstGeom>
            <a:noFill/>
          </p:spPr>
          <p:txBody>
            <a:bodyPr wrap="none" rtlCol="0">
              <a:spAutoFit/>
            </a:bodyPr>
            <a:lstStyle/>
            <a:p>
              <a:pPr algn="ctr"/>
              <a:r>
                <a:rPr lang="en-US" sz="1600" b="1" dirty="0" smtClean="0">
                  <a:cs typeface="Arial" pitchFamily="34" charset="0"/>
                </a:rPr>
                <a:t>C-Bootstrapping</a:t>
              </a:r>
            </a:p>
          </p:txBody>
        </p:sp>
        <p:grpSp>
          <p:nvGrpSpPr>
            <p:cNvPr id="72" name="Group 71"/>
            <p:cNvGrpSpPr/>
            <p:nvPr/>
          </p:nvGrpSpPr>
          <p:grpSpPr>
            <a:xfrm>
              <a:off x="392448" y="5209601"/>
              <a:ext cx="8701413" cy="1465519"/>
              <a:chOff x="392448" y="5181600"/>
              <a:chExt cx="8701413" cy="1465519"/>
            </a:xfrm>
          </p:grpSpPr>
          <p:pic>
            <p:nvPicPr>
              <p:cNvPr id="60" name="Picture 14" descr="C:\Users\AbHi\Documents\My Dropbox\cvpr12\figure3\bridge\typecheck\01.jpg"/>
              <p:cNvPicPr>
                <a:picLocks noChangeAspect="1" noChangeArrowheads="1"/>
              </p:cNvPicPr>
              <p:nvPr/>
            </p:nvPicPr>
            <p:blipFill rotWithShape="1">
              <a:blip r:embed="rId15" cstate="print"/>
              <a:srcRect t="8929"/>
              <a:stretch/>
            </p:blipFill>
            <p:spPr bwMode="auto">
              <a:xfrm>
                <a:off x="392448" y="5181602"/>
                <a:ext cx="1710023" cy="1463040"/>
              </a:xfrm>
              <a:prstGeom prst="rect">
                <a:avLst/>
              </a:prstGeom>
              <a:noFill/>
            </p:spPr>
          </p:pic>
          <p:pic>
            <p:nvPicPr>
              <p:cNvPr id="62" name="Picture 16" descr="C:\Users\AbHi\Documents\My Dropbox\cvpr12\figure3\bridge\typecheck\03.jpg"/>
              <p:cNvPicPr>
                <a:picLocks noChangeAspect="1" noChangeArrowheads="1"/>
              </p:cNvPicPr>
              <p:nvPr/>
            </p:nvPicPr>
            <p:blipFill rotWithShape="1">
              <a:blip r:embed="rId16" cstate="print"/>
              <a:srcRect t="8929"/>
              <a:stretch/>
            </p:blipFill>
            <p:spPr bwMode="auto">
              <a:xfrm>
                <a:off x="3729384" y="5181601"/>
                <a:ext cx="1833181" cy="1463040"/>
              </a:xfrm>
              <a:prstGeom prst="rect">
                <a:avLst/>
              </a:prstGeom>
              <a:noFill/>
            </p:spPr>
          </p:pic>
          <p:pic>
            <p:nvPicPr>
              <p:cNvPr id="65" name="Picture 13" descr="C:\Users\AbHi\Documents\My Dropbox\cvpr12\figure3\bridge\watt\05.jpg"/>
              <p:cNvPicPr>
                <a:picLocks noChangeAspect="1" noChangeArrowheads="1"/>
              </p:cNvPicPr>
              <p:nvPr/>
            </p:nvPicPr>
            <p:blipFill rotWithShape="1">
              <a:blip r:embed="rId7" cstate="print"/>
              <a:srcRect t="11719"/>
              <a:stretch/>
            </p:blipFill>
            <p:spPr bwMode="auto">
              <a:xfrm>
                <a:off x="2140186" y="5184080"/>
                <a:ext cx="1551483" cy="1463039"/>
              </a:xfrm>
              <a:prstGeom prst="rect">
                <a:avLst/>
              </a:prstGeom>
              <a:noFill/>
            </p:spPr>
          </p:pic>
          <p:pic>
            <p:nvPicPr>
              <p:cNvPr id="66" name="Picture 10" descr="C:\Users\AbHi\Documents\My Dropbox\cvpr12\figure3\bridge\watt\02.jpg"/>
              <p:cNvPicPr>
                <a:picLocks noChangeAspect="1" noChangeArrowheads="1"/>
              </p:cNvPicPr>
              <p:nvPr/>
            </p:nvPicPr>
            <p:blipFill rotWithShape="1">
              <a:blip r:embed="rId4" cstate="print"/>
              <a:srcRect t="11718"/>
              <a:stretch/>
            </p:blipFill>
            <p:spPr bwMode="auto">
              <a:xfrm>
                <a:off x="5600280" y="5181601"/>
                <a:ext cx="1766365" cy="1463039"/>
              </a:xfrm>
              <a:prstGeom prst="rect">
                <a:avLst/>
              </a:prstGeom>
              <a:noFill/>
            </p:spPr>
          </p:pic>
          <p:pic>
            <p:nvPicPr>
              <p:cNvPr id="67" name="Picture 12" descr="C:\Users\AbHi\Documents\My Dropbox\cvpr12\figure3\bridge\watt\04.jpg"/>
              <p:cNvPicPr>
                <a:picLocks noChangeAspect="1" noChangeArrowheads="1"/>
              </p:cNvPicPr>
              <p:nvPr/>
            </p:nvPicPr>
            <p:blipFill rotWithShape="1">
              <a:blip r:embed="rId6" cstate="print"/>
              <a:srcRect t="11719"/>
              <a:stretch/>
            </p:blipFill>
            <p:spPr bwMode="auto">
              <a:xfrm>
                <a:off x="7404359" y="5181600"/>
                <a:ext cx="1689502" cy="1463039"/>
              </a:xfrm>
              <a:prstGeom prst="rect">
                <a:avLst/>
              </a:prstGeom>
              <a:noFill/>
            </p:spPr>
          </p:pic>
        </p:grpSp>
      </p:grpSp>
      <p:pic>
        <p:nvPicPr>
          <p:cNvPr id="47" name="Picture 5" descr="C:\Users\AbHi\Documents\My Dropbox\cvpr12\figure3\bridge\baseline\03.jpg"/>
          <p:cNvPicPr>
            <a:picLocks noChangeAspect="1" noChangeArrowheads="1"/>
          </p:cNvPicPr>
          <p:nvPr/>
        </p:nvPicPr>
        <p:blipFill rotWithShape="1">
          <a:blip r:embed="rId11" cstate="print"/>
          <a:srcRect t="10478"/>
          <a:stretch/>
        </p:blipFill>
        <p:spPr bwMode="auto">
          <a:xfrm>
            <a:off x="1886835" y="1783080"/>
            <a:ext cx="2311972" cy="1463039"/>
          </a:xfrm>
          <a:prstGeom prst="rect">
            <a:avLst/>
          </a:prstGeom>
          <a:ln w="57150" cap="sq">
            <a:solidFill>
              <a:srgbClr val="FF0000"/>
            </a:solidFill>
            <a:prstDash val="solid"/>
            <a:miter lim="800000"/>
          </a:ln>
          <a:effectLst/>
        </p:spPr>
      </p:pic>
      <p:pic>
        <p:nvPicPr>
          <p:cNvPr id="48" name="Picture 6" descr="C:\Users\AbHi\Documents\My Dropbox\cvpr12\figure3\bridge\baseline\04.jpg"/>
          <p:cNvPicPr>
            <a:picLocks noChangeAspect="1" noChangeArrowheads="1"/>
          </p:cNvPicPr>
          <p:nvPr/>
        </p:nvPicPr>
        <p:blipFill rotWithShape="1">
          <a:blip r:embed="rId12" cstate="print"/>
          <a:srcRect t="4576" b="5903"/>
          <a:stretch/>
        </p:blipFill>
        <p:spPr bwMode="auto">
          <a:xfrm>
            <a:off x="4235810" y="1783079"/>
            <a:ext cx="1435298" cy="1463040"/>
          </a:xfrm>
          <a:prstGeom prst="rect">
            <a:avLst/>
          </a:prstGeom>
          <a:ln w="57150" cap="sq">
            <a:solidFill>
              <a:srgbClr val="FF0000"/>
            </a:solidFill>
            <a:prstDash val="solid"/>
            <a:miter lim="800000"/>
          </a:ln>
          <a:effectLst/>
        </p:spPr>
      </p:pic>
      <p:pic>
        <p:nvPicPr>
          <p:cNvPr id="49" name="Picture 7" descr="C:\Users\AbHi\Documents\My Dropbox\cvpr12\figure3\bridge\baseline\05.jpg"/>
          <p:cNvPicPr>
            <a:picLocks noChangeAspect="1" noChangeArrowheads="1"/>
          </p:cNvPicPr>
          <p:nvPr/>
        </p:nvPicPr>
        <p:blipFill rotWithShape="1">
          <a:blip r:embed="rId13" cstate="print"/>
          <a:srcRect t="10478"/>
          <a:stretch/>
        </p:blipFill>
        <p:spPr bwMode="auto">
          <a:xfrm>
            <a:off x="5708111" y="1783080"/>
            <a:ext cx="1913450" cy="1463039"/>
          </a:xfrm>
          <a:prstGeom prst="rect">
            <a:avLst/>
          </a:prstGeom>
          <a:ln w="57150" cap="sq">
            <a:solidFill>
              <a:srgbClr val="FF0000"/>
            </a:solidFill>
            <a:prstDash val="solid"/>
            <a:miter lim="800000"/>
          </a:ln>
          <a:effectLst/>
        </p:spPr>
      </p:pic>
      <p:pic>
        <p:nvPicPr>
          <p:cNvPr id="71" name="Picture 9" descr="C:\Users\AbHi\Documents\My Dropbox\cvpr12\figure3\bridge\watt\01.jpg"/>
          <p:cNvPicPr>
            <a:picLocks noChangeAspect="1" noChangeArrowheads="1"/>
          </p:cNvPicPr>
          <p:nvPr/>
        </p:nvPicPr>
        <p:blipFill rotWithShape="1">
          <a:blip r:embed="rId3" cstate="print"/>
          <a:srcRect b="11719"/>
          <a:stretch/>
        </p:blipFill>
        <p:spPr bwMode="auto">
          <a:xfrm>
            <a:off x="392448" y="3493965"/>
            <a:ext cx="1920158" cy="1463039"/>
          </a:xfrm>
          <a:prstGeom prst="rect">
            <a:avLst/>
          </a:prstGeom>
          <a:ln w="57150" cap="sq">
            <a:solidFill>
              <a:srgbClr val="FF0000"/>
            </a:solidFill>
            <a:miter lim="800000"/>
          </a:ln>
          <a:effectLst/>
        </p:spPr>
      </p:pic>
      <p:sp>
        <p:nvSpPr>
          <p:cNvPr id="36" name="Footer Placeholder 7"/>
          <p:cNvSpPr>
            <a:spLocks noGrp="1"/>
          </p:cNvSpPr>
          <p:nvPr>
            <p:ph type="ftr" sz="quarter" idx="11"/>
          </p:nvPr>
        </p:nvSpPr>
        <p:spPr>
          <a:xfrm>
            <a:off x="6596121" y="6575699"/>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00704815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25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8034"/>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Attributes help improve Recall</a:t>
            </a:r>
            <a:endParaRPr lang="en-US" dirty="0"/>
          </a:p>
        </p:txBody>
      </p:sp>
      <p:sp>
        <p:nvSpPr>
          <p:cNvPr id="4"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213129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50657" y="1825293"/>
            <a:ext cx="8021911" cy="1375107"/>
            <a:chOff x="550658" y="1461790"/>
            <a:chExt cx="7475314" cy="1281410"/>
          </a:xfrm>
        </p:grpSpPr>
        <p:grpSp>
          <p:nvGrpSpPr>
            <p:cNvPr id="5" name="Group 1143"/>
            <p:cNvGrpSpPr/>
            <p:nvPr/>
          </p:nvGrpSpPr>
          <p:grpSpPr>
            <a:xfrm>
              <a:off x="930735" y="1461790"/>
              <a:ext cx="7095237" cy="1281410"/>
              <a:chOff x="2438400" y="1143000"/>
              <a:chExt cx="7907314" cy="1371600"/>
            </a:xfrm>
          </p:grpSpPr>
          <p:pic>
            <p:nvPicPr>
              <p:cNvPr id="31" name="Picture 2" descr="C:\Users\AbHi\Documents\My Dropbox\cvpr12\lastfig\final_images\iter1\b.banquet_hall\01.jpg"/>
              <p:cNvPicPr>
                <a:picLocks noChangeAspect="1" noChangeArrowheads="1"/>
              </p:cNvPicPr>
              <p:nvPr/>
            </p:nvPicPr>
            <p:blipFill>
              <a:blip r:embed="rId3" cstate="print"/>
              <a:srcRect/>
              <a:stretch>
                <a:fillRect/>
              </a:stretch>
            </p:blipFill>
            <p:spPr bwMode="auto">
              <a:xfrm>
                <a:off x="6085330" y="1143000"/>
                <a:ext cx="2037123" cy="1371600"/>
              </a:xfrm>
              <a:prstGeom prst="rect">
                <a:avLst/>
              </a:prstGeom>
              <a:noFill/>
            </p:spPr>
          </p:pic>
          <p:pic>
            <p:nvPicPr>
              <p:cNvPr id="32" name="Picture 3" descr="C:\Users\AbHi\Documents\My Dropbox\cvpr12\lastfig\final_images\iter1\b.banquet_hall\02.jpg"/>
              <p:cNvPicPr>
                <a:picLocks noChangeAspect="1" noChangeArrowheads="1"/>
              </p:cNvPicPr>
              <p:nvPr/>
            </p:nvPicPr>
            <p:blipFill>
              <a:blip r:embed="rId4" cstate="print"/>
              <a:srcRect/>
              <a:stretch>
                <a:fillRect/>
              </a:stretch>
            </p:blipFill>
            <p:spPr bwMode="auto">
              <a:xfrm>
                <a:off x="2438400" y="1143000"/>
                <a:ext cx="1828800" cy="1371600"/>
              </a:xfrm>
              <a:prstGeom prst="rect">
                <a:avLst/>
              </a:prstGeom>
              <a:noFill/>
            </p:spPr>
          </p:pic>
          <p:pic>
            <p:nvPicPr>
              <p:cNvPr id="33" name="Picture 4" descr="C:\Users\AbHi\Documents\My Dropbox\cvpr12\lastfig\final_images\iter1\b.banquet_hall\03.jpg"/>
              <p:cNvPicPr>
                <a:picLocks noChangeAspect="1" noChangeArrowheads="1"/>
              </p:cNvPicPr>
              <p:nvPr/>
            </p:nvPicPr>
            <p:blipFill>
              <a:blip r:embed="rId5" cstate="print"/>
              <a:srcRect/>
              <a:stretch>
                <a:fillRect/>
              </a:stretch>
            </p:blipFill>
            <p:spPr bwMode="auto">
              <a:xfrm>
                <a:off x="8174268" y="1143000"/>
                <a:ext cx="1091958" cy="1371600"/>
              </a:xfrm>
              <a:prstGeom prst="rect">
                <a:avLst/>
              </a:prstGeom>
              <a:noFill/>
            </p:spPr>
          </p:pic>
          <p:pic>
            <p:nvPicPr>
              <p:cNvPr id="34" name="Picture 5" descr="C:\Users\AbHi\Documents\My Dropbox\cvpr12\lastfig\final_images\iter1\b.banquet_hall\04.jpg"/>
              <p:cNvPicPr>
                <a:picLocks noChangeAspect="1" noChangeArrowheads="1"/>
              </p:cNvPicPr>
              <p:nvPr/>
            </p:nvPicPr>
            <p:blipFill>
              <a:blip r:embed="rId6" cstate="print"/>
              <a:srcRect/>
              <a:stretch>
                <a:fillRect/>
              </a:stretch>
            </p:blipFill>
            <p:spPr bwMode="auto">
              <a:xfrm>
                <a:off x="4319015" y="1143000"/>
                <a:ext cx="1714500" cy="1371600"/>
              </a:xfrm>
              <a:prstGeom prst="rect">
                <a:avLst/>
              </a:prstGeom>
              <a:noFill/>
            </p:spPr>
          </p:pic>
          <p:pic>
            <p:nvPicPr>
              <p:cNvPr id="35" name="Picture 6" descr="C:\Users\AbHi\Documents\My Dropbox\cvpr12\lastfig\final_images\iter1\b.banquet_hall\05.jpg"/>
              <p:cNvPicPr>
                <a:picLocks noChangeAspect="1" noChangeArrowheads="1"/>
              </p:cNvPicPr>
              <p:nvPr/>
            </p:nvPicPr>
            <p:blipFill>
              <a:blip r:embed="rId7" cstate="print"/>
              <a:srcRect/>
              <a:stretch>
                <a:fillRect/>
              </a:stretch>
            </p:blipFill>
            <p:spPr bwMode="auto">
              <a:xfrm>
                <a:off x="9318043" y="1143000"/>
                <a:ext cx="1027671" cy="1371600"/>
              </a:xfrm>
              <a:prstGeom prst="rect">
                <a:avLst/>
              </a:prstGeom>
              <a:noFill/>
            </p:spPr>
          </p:pic>
        </p:grpSp>
        <p:sp>
          <p:nvSpPr>
            <p:cNvPr id="9" name="TextBox 8"/>
            <p:cNvSpPr txBox="1"/>
            <p:nvPr/>
          </p:nvSpPr>
          <p:spPr>
            <a:xfrm>
              <a:off x="550658" y="1881930"/>
              <a:ext cx="314510" cy="400110"/>
            </a:xfrm>
            <a:prstGeom prst="rect">
              <a:avLst/>
            </a:prstGeom>
            <a:noFill/>
          </p:spPr>
          <p:txBody>
            <a:bodyPr wrap="none" rtlCol="0">
              <a:spAutoFit/>
            </a:bodyPr>
            <a:lstStyle/>
            <a:p>
              <a:pPr algn="ctr"/>
              <a:r>
                <a:rPr lang="en-US" sz="2000" b="1" dirty="0" smtClean="0">
                  <a:cs typeface="Arial" pitchFamily="34" charset="0"/>
                </a:rPr>
                <a:t>1</a:t>
              </a:r>
              <a:endParaRPr lang="en-US" sz="2000" b="1" dirty="0">
                <a:cs typeface="Arial" pitchFamily="34" charset="0"/>
              </a:endParaRPr>
            </a:p>
          </p:txBody>
        </p:sp>
      </p:grpSp>
      <p:grpSp>
        <p:nvGrpSpPr>
          <p:cNvPr id="47" name="Group 46"/>
          <p:cNvGrpSpPr/>
          <p:nvPr/>
        </p:nvGrpSpPr>
        <p:grpSpPr>
          <a:xfrm>
            <a:off x="485737" y="5207777"/>
            <a:ext cx="8092872" cy="1269223"/>
            <a:chOff x="485737" y="4330383"/>
            <a:chExt cx="7541442" cy="1182741"/>
          </a:xfrm>
        </p:grpSpPr>
        <p:grpSp>
          <p:nvGrpSpPr>
            <p:cNvPr id="6" name="Group 1149"/>
            <p:cNvGrpSpPr/>
            <p:nvPr/>
          </p:nvGrpSpPr>
          <p:grpSpPr>
            <a:xfrm>
              <a:off x="930735" y="4330383"/>
              <a:ext cx="7096444" cy="1182741"/>
              <a:chOff x="2460043" y="3154363"/>
              <a:chExt cx="8838733" cy="1371600"/>
            </a:xfrm>
          </p:grpSpPr>
          <p:pic>
            <p:nvPicPr>
              <p:cNvPr id="26" name="Picture 12" descr="C:\Users\AbHi\Documents\My Dropbox\cvpr12\lastfig\final_images\iter20\b.banquet_hall\01.jpg"/>
              <p:cNvPicPr>
                <a:picLocks noChangeAspect="1" noChangeArrowheads="1"/>
              </p:cNvPicPr>
              <p:nvPr/>
            </p:nvPicPr>
            <p:blipFill>
              <a:blip r:embed="rId8" cstate="print"/>
              <a:srcRect/>
              <a:stretch>
                <a:fillRect/>
              </a:stretch>
            </p:blipFill>
            <p:spPr bwMode="auto">
              <a:xfrm>
                <a:off x="2460043" y="3154363"/>
                <a:ext cx="1828800" cy="1371600"/>
              </a:xfrm>
              <a:prstGeom prst="rect">
                <a:avLst/>
              </a:prstGeom>
              <a:noFill/>
            </p:spPr>
          </p:pic>
          <p:pic>
            <p:nvPicPr>
              <p:cNvPr id="27" name="Picture 13" descr="C:\Users\AbHi\Documents\My Dropbox\cvpr12\lastfig\final_images\iter20\b.banquet_hall\02.jpg"/>
              <p:cNvPicPr>
                <a:picLocks noChangeAspect="1" noChangeArrowheads="1"/>
              </p:cNvPicPr>
              <p:nvPr/>
            </p:nvPicPr>
            <p:blipFill>
              <a:blip r:embed="rId9" cstate="print"/>
              <a:srcRect/>
              <a:stretch>
                <a:fillRect/>
              </a:stretch>
            </p:blipFill>
            <p:spPr bwMode="auto">
              <a:xfrm>
                <a:off x="8257783" y="3154363"/>
                <a:ext cx="914400" cy="1371600"/>
              </a:xfrm>
              <a:prstGeom prst="rect">
                <a:avLst/>
              </a:prstGeom>
              <a:noFill/>
            </p:spPr>
          </p:pic>
          <p:pic>
            <p:nvPicPr>
              <p:cNvPr id="28" name="Picture 14" descr="C:\Users\AbHi\Documents\My Dropbox\cvpr12\lastfig\final_images\iter20\b.banquet_hall\03.jpg"/>
              <p:cNvPicPr>
                <a:picLocks noChangeAspect="1" noChangeArrowheads="1"/>
              </p:cNvPicPr>
              <p:nvPr/>
            </p:nvPicPr>
            <p:blipFill>
              <a:blip r:embed="rId10" cstate="print"/>
              <a:srcRect/>
              <a:stretch>
                <a:fillRect/>
              </a:stretch>
            </p:blipFill>
            <p:spPr bwMode="auto">
              <a:xfrm>
                <a:off x="6130724" y="3154363"/>
                <a:ext cx="2057400" cy="1371600"/>
              </a:xfrm>
              <a:prstGeom prst="rect">
                <a:avLst/>
              </a:prstGeom>
              <a:noFill/>
            </p:spPr>
          </p:pic>
          <p:pic>
            <p:nvPicPr>
              <p:cNvPr id="29" name="Picture 15" descr="C:\Users\AbHi\Documents\My Dropbox\cvpr12\lastfig\final_images\iter20\b.banquet_hall\04.jpg"/>
              <p:cNvPicPr>
                <a:picLocks noChangeAspect="1" noChangeArrowheads="1"/>
              </p:cNvPicPr>
              <p:nvPr/>
            </p:nvPicPr>
            <p:blipFill>
              <a:blip r:embed="rId11" cstate="print"/>
              <a:srcRect/>
              <a:stretch>
                <a:fillRect/>
              </a:stretch>
            </p:blipFill>
            <p:spPr bwMode="auto">
              <a:xfrm>
                <a:off x="9241843" y="3154363"/>
                <a:ext cx="2056933" cy="1371600"/>
              </a:xfrm>
              <a:prstGeom prst="rect">
                <a:avLst/>
              </a:prstGeom>
              <a:noFill/>
            </p:spPr>
          </p:pic>
          <p:pic>
            <p:nvPicPr>
              <p:cNvPr id="30" name="Picture 16" descr="C:\Users\AbHi\Documents\My Dropbox\cvpr12\lastfig\final_images\iter20\b.banquet_hall\05.jpg"/>
              <p:cNvPicPr>
                <a:picLocks noChangeAspect="1" noChangeArrowheads="1"/>
              </p:cNvPicPr>
              <p:nvPr/>
            </p:nvPicPr>
            <p:blipFill>
              <a:blip r:embed="rId12" cstate="print"/>
              <a:srcRect/>
              <a:stretch>
                <a:fillRect/>
              </a:stretch>
            </p:blipFill>
            <p:spPr bwMode="auto">
              <a:xfrm>
                <a:off x="4358502" y="3154363"/>
                <a:ext cx="1702563" cy="1371600"/>
              </a:xfrm>
              <a:prstGeom prst="rect">
                <a:avLst/>
              </a:prstGeom>
              <a:noFill/>
            </p:spPr>
          </p:pic>
        </p:grpSp>
        <p:sp>
          <p:nvSpPr>
            <p:cNvPr id="10" name="TextBox 9"/>
            <p:cNvSpPr txBox="1"/>
            <p:nvPr/>
          </p:nvSpPr>
          <p:spPr>
            <a:xfrm>
              <a:off x="485737" y="4710003"/>
              <a:ext cx="444352" cy="400110"/>
            </a:xfrm>
            <a:prstGeom prst="rect">
              <a:avLst/>
            </a:prstGeom>
            <a:noFill/>
          </p:spPr>
          <p:txBody>
            <a:bodyPr wrap="none" rtlCol="0">
              <a:spAutoFit/>
            </a:bodyPr>
            <a:lstStyle/>
            <a:p>
              <a:pPr algn="ctr"/>
              <a:r>
                <a:rPr lang="en-US" sz="2000" b="1" dirty="0" smtClean="0">
                  <a:cs typeface="Arial" pitchFamily="34" charset="0"/>
                </a:rPr>
                <a:t>40</a:t>
              </a:r>
              <a:endParaRPr lang="en-US" sz="2000" b="1" dirty="0">
                <a:cs typeface="Arial" pitchFamily="34" charset="0"/>
              </a:endParaRPr>
            </a:p>
          </p:txBody>
        </p:sp>
      </p:grpSp>
      <p:pic>
        <p:nvPicPr>
          <p:cNvPr id="11" name="Picture 90" descr="C:\Users\AbHi\Documents\My Dropbox\cvpr12\lastfig\b.banquet_hall2.jpg"/>
          <p:cNvPicPr>
            <a:picLocks noChangeAspect="1" noChangeArrowheads="1"/>
          </p:cNvPicPr>
          <p:nvPr/>
        </p:nvPicPr>
        <p:blipFill>
          <a:blip r:embed="rId13" cstate="print"/>
          <a:srcRect/>
          <a:stretch>
            <a:fillRect/>
          </a:stretch>
        </p:blipFill>
        <p:spPr bwMode="auto">
          <a:xfrm>
            <a:off x="2935642" y="309729"/>
            <a:ext cx="899664" cy="1296821"/>
          </a:xfrm>
          <a:prstGeom prst="rect">
            <a:avLst/>
          </a:prstGeom>
          <a:noFill/>
        </p:spPr>
      </p:pic>
      <p:pic>
        <p:nvPicPr>
          <p:cNvPr id="12" name="Picture 91" descr="C:\Users\AbHi\Documents\My Dropbox\cvpr12\lastfig\b.banquet_hall1.jpg"/>
          <p:cNvPicPr>
            <a:picLocks noChangeAspect="1" noChangeArrowheads="1"/>
          </p:cNvPicPr>
          <p:nvPr/>
        </p:nvPicPr>
        <p:blipFill>
          <a:blip r:embed="rId14" cstate="print"/>
          <a:srcRect/>
          <a:stretch>
            <a:fillRect/>
          </a:stretch>
        </p:blipFill>
        <p:spPr bwMode="auto">
          <a:xfrm>
            <a:off x="935636" y="309729"/>
            <a:ext cx="1952533" cy="1298227"/>
          </a:xfrm>
          <a:prstGeom prst="rect">
            <a:avLst/>
          </a:prstGeom>
          <a:noFill/>
        </p:spPr>
      </p:pic>
      <p:sp>
        <p:nvSpPr>
          <p:cNvPr id="13" name="TextBox 12"/>
          <p:cNvSpPr txBox="1"/>
          <p:nvPr/>
        </p:nvSpPr>
        <p:spPr>
          <a:xfrm>
            <a:off x="4953000" y="297359"/>
            <a:ext cx="3413920" cy="769441"/>
          </a:xfrm>
          <a:prstGeom prst="rect">
            <a:avLst/>
          </a:prstGeom>
          <a:noFill/>
        </p:spPr>
        <p:txBody>
          <a:bodyPr wrap="square" rtlCol="0">
            <a:spAutoFit/>
          </a:bodyPr>
          <a:lstStyle/>
          <a:p>
            <a:pPr algn="ctr"/>
            <a:r>
              <a:rPr lang="en-US" sz="4400" b="1" dirty="0" smtClean="0">
                <a:cs typeface="Arial" pitchFamily="34" charset="0"/>
              </a:rPr>
              <a:t>Banquet Hall</a:t>
            </a:r>
            <a:endParaRPr lang="en-US" sz="4400" b="1" dirty="0">
              <a:cs typeface="Arial" pitchFamily="34" charset="0"/>
            </a:endParaRPr>
          </a:p>
        </p:txBody>
      </p:sp>
      <p:grpSp>
        <p:nvGrpSpPr>
          <p:cNvPr id="46" name="Group 45"/>
          <p:cNvGrpSpPr/>
          <p:nvPr/>
        </p:nvGrpSpPr>
        <p:grpSpPr>
          <a:xfrm>
            <a:off x="-92448" y="3480655"/>
            <a:ext cx="9045948" cy="1396145"/>
            <a:chOff x="-47579" y="2886284"/>
            <a:chExt cx="8429579" cy="1301015"/>
          </a:xfrm>
        </p:grpSpPr>
        <p:grpSp>
          <p:nvGrpSpPr>
            <p:cNvPr id="7" name="Group 1191"/>
            <p:cNvGrpSpPr/>
            <p:nvPr/>
          </p:nvGrpSpPr>
          <p:grpSpPr>
            <a:xfrm>
              <a:off x="930735" y="2886284"/>
              <a:ext cx="7451265" cy="1301015"/>
              <a:chOff x="12697922" y="1143000"/>
              <a:chExt cx="9139416" cy="1371600"/>
            </a:xfrm>
          </p:grpSpPr>
          <p:pic>
            <p:nvPicPr>
              <p:cNvPr id="21" name="Picture 7" descr="C:\Users\AbHi\Documents\My Dropbox\cvpr12\lastfig\final_images\iter10\b.banquet_hall\01.jpg"/>
              <p:cNvPicPr>
                <a:picLocks noChangeAspect="1" noChangeArrowheads="1"/>
              </p:cNvPicPr>
              <p:nvPr/>
            </p:nvPicPr>
            <p:blipFill>
              <a:blip r:embed="rId15" cstate="print"/>
              <a:srcRect/>
              <a:stretch>
                <a:fillRect/>
              </a:stretch>
            </p:blipFill>
            <p:spPr bwMode="auto">
              <a:xfrm>
                <a:off x="18440002" y="1143000"/>
                <a:ext cx="1371600" cy="1371600"/>
              </a:xfrm>
              <a:prstGeom prst="rect">
                <a:avLst/>
              </a:prstGeom>
              <a:noFill/>
            </p:spPr>
          </p:pic>
          <p:pic>
            <p:nvPicPr>
              <p:cNvPr id="22" name="Picture 8" descr="C:\Users\AbHi\Documents\My Dropbox\cvpr12\lastfig\final_images\iter10\b.banquet_hall\02.jpg"/>
              <p:cNvPicPr>
                <a:picLocks noChangeAspect="1" noChangeArrowheads="1"/>
              </p:cNvPicPr>
              <p:nvPr/>
            </p:nvPicPr>
            <p:blipFill>
              <a:blip r:embed="rId16" cstate="print"/>
              <a:srcRect/>
              <a:stretch>
                <a:fillRect/>
              </a:stretch>
            </p:blipFill>
            <p:spPr bwMode="auto">
              <a:xfrm>
                <a:off x="12697922" y="1143000"/>
                <a:ext cx="1828800" cy="1371600"/>
              </a:xfrm>
              <a:prstGeom prst="rect">
                <a:avLst/>
              </a:prstGeom>
              <a:noFill/>
            </p:spPr>
          </p:pic>
          <p:pic>
            <p:nvPicPr>
              <p:cNvPr id="23" name="Picture 9" descr="C:\Users\AbHi\Documents\My Dropbox\cvpr12\lastfig\final_images\iter10\b.banquet_hall\03.jpg"/>
              <p:cNvPicPr>
                <a:picLocks noChangeAspect="1" noChangeArrowheads="1"/>
              </p:cNvPicPr>
              <p:nvPr/>
            </p:nvPicPr>
            <p:blipFill>
              <a:blip r:embed="rId17" cstate="print"/>
              <a:srcRect/>
              <a:stretch>
                <a:fillRect/>
              </a:stretch>
            </p:blipFill>
            <p:spPr bwMode="auto">
              <a:xfrm>
                <a:off x="14575843" y="1143000"/>
                <a:ext cx="2715853" cy="1371600"/>
              </a:xfrm>
              <a:prstGeom prst="rect">
                <a:avLst/>
              </a:prstGeom>
              <a:noFill/>
            </p:spPr>
          </p:pic>
          <p:pic>
            <p:nvPicPr>
              <p:cNvPr id="24" name="Picture 10" descr="C:\Users\AbHi\Documents\My Dropbox\cvpr12\lastfig\final_images\iter10\b.banquet_hall\04.jpg"/>
              <p:cNvPicPr>
                <a:picLocks noChangeAspect="1" noChangeArrowheads="1"/>
              </p:cNvPicPr>
              <p:nvPr/>
            </p:nvPicPr>
            <p:blipFill>
              <a:blip r:embed="rId18" cstate="print"/>
              <a:srcRect/>
              <a:stretch>
                <a:fillRect/>
              </a:stretch>
            </p:blipFill>
            <p:spPr bwMode="auto">
              <a:xfrm>
                <a:off x="17340817" y="1143000"/>
                <a:ext cx="1050064" cy="1371600"/>
              </a:xfrm>
              <a:prstGeom prst="rect">
                <a:avLst/>
              </a:prstGeom>
              <a:noFill/>
            </p:spPr>
          </p:pic>
          <p:pic>
            <p:nvPicPr>
              <p:cNvPr id="25" name="Picture 11" descr="C:\Users\AbHi\Documents\My Dropbox\cvpr12\lastfig\final_images\iter10\b.banquet_hall\05.jpg"/>
              <p:cNvPicPr>
                <a:picLocks noChangeAspect="1" noChangeArrowheads="1"/>
              </p:cNvPicPr>
              <p:nvPr/>
            </p:nvPicPr>
            <p:blipFill>
              <a:blip r:embed="rId19" cstate="print"/>
              <a:srcRect/>
              <a:stretch>
                <a:fillRect/>
              </a:stretch>
            </p:blipFill>
            <p:spPr bwMode="auto">
              <a:xfrm>
                <a:off x="19860722" y="1143000"/>
                <a:ext cx="1976616" cy="1371600"/>
              </a:xfrm>
              <a:prstGeom prst="rect">
                <a:avLst/>
              </a:prstGeom>
              <a:noFill/>
            </p:spPr>
          </p:pic>
        </p:grpSp>
        <p:sp>
          <p:nvSpPr>
            <p:cNvPr id="15" name="TextBox 14"/>
            <p:cNvSpPr txBox="1"/>
            <p:nvPr/>
          </p:nvSpPr>
          <p:spPr>
            <a:xfrm>
              <a:off x="-47579" y="3374837"/>
              <a:ext cx="1510985" cy="400110"/>
            </a:xfrm>
            <a:prstGeom prst="rect">
              <a:avLst/>
            </a:prstGeom>
            <a:noFill/>
          </p:spPr>
          <p:txBody>
            <a:bodyPr wrap="square" rtlCol="0">
              <a:spAutoFit/>
            </a:bodyPr>
            <a:lstStyle/>
            <a:p>
              <a:pPr algn="ctr"/>
              <a:r>
                <a:rPr lang="en-US" sz="2000" b="1" dirty="0" smtClean="0">
                  <a:cs typeface="Arial" pitchFamily="34" charset="0"/>
                </a:rPr>
                <a:t>10</a:t>
              </a:r>
              <a:endParaRPr lang="en-US" sz="2000" b="1" dirty="0">
                <a:cs typeface="Arial" pitchFamily="34" charset="0"/>
              </a:endParaRPr>
            </a:p>
          </p:txBody>
        </p:sp>
      </p:grpSp>
      <p:grpSp>
        <p:nvGrpSpPr>
          <p:cNvPr id="49" name="Group 48"/>
          <p:cNvGrpSpPr/>
          <p:nvPr/>
        </p:nvGrpSpPr>
        <p:grpSpPr>
          <a:xfrm>
            <a:off x="27438" y="2362200"/>
            <a:ext cx="523220" cy="2419350"/>
            <a:chOff x="27438" y="2362200"/>
            <a:chExt cx="523220" cy="2419350"/>
          </a:xfrm>
        </p:grpSpPr>
        <p:sp>
          <p:nvSpPr>
            <p:cNvPr id="40" name="Rectangle 39"/>
            <p:cNvSpPr/>
            <p:nvPr/>
          </p:nvSpPr>
          <p:spPr>
            <a:xfrm rot="16200000">
              <a:off x="-520052" y="2909690"/>
              <a:ext cx="1618200" cy="523220"/>
            </a:xfrm>
            <a:prstGeom prst="rect">
              <a:avLst/>
            </a:prstGeom>
          </p:spPr>
          <p:txBody>
            <a:bodyPr wrap="none">
              <a:spAutoFit/>
            </a:bodyPr>
            <a:lstStyle/>
            <a:p>
              <a:r>
                <a:rPr lang="en-US" sz="2800" b="1" dirty="0" smtClean="0">
                  <a:cs typeface="Arial" pitchFamily="34" charset="0"/>
                </a:rPr>
                <a:t>Iterations</a:t>
              </a:r>
              <a:endParaRPr lang="en-US" sz="2800" dirty="0"/>
            </a:p>
          </p:txBody>
        </p:sp>
        <p:cxnSp>
          <p:nvCxnSpPr>
            <p:cNvPr id="42" name="Straight Arrow Connector 41"/>
            <p:cNvCxnSpPr/>
            <p:nvPr/>
          </p:nvCxnSpPr>
          <p:spPr>
            <a:xfrm>
              <a:off x="311396" y="3943350"/>
              <a:ext cx="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6200000">
            <a:off x="-61081" y="798939"/>
            <a:ext cx="1537990" cy="369332"/>
          </a:xfrm>
          <a:prstGeom prst="rect">
            <a:avLst/>
          </a:prstGeom>
          <a:noFill/>
        </p:spPr>
        <p:txBody>
          <a:bodyPr wrap="square" rtlCol="0">
            <a:spAutoFit/>
          </a:bodyPr>
          <a:lstStyle/>
          <a:p>
            <a:pPr algn="ctr"/>
            <a:r>
              <a:rPr lang="en-US" b="1" dirty="0" smtClean="0">
                <a:cs typeface="Arial" pitchFamily="34" charset="0"/>
              </a:rPr>
              <a:t>Seed Images</a:t>
            </a:r>
            <a:endParaRPr lang="en-US" b="1" dirty="0">
              <a:cs typeface="Arial" pitchFamily="34" charset="0"/>
            </a:endParaRPr>
          </a:p>
        </p:txBody>
      </p:sp>
      <p:sp>
        <p:nvSpPr>
          <p:cNvPr id="36"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0278708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up)">
                                      <p:cBhvr>
                                        <p:cTn id="10" dur="250"/>
                                        <p:tgtEl>
                                          <p:spTgt spid="49"/>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250"/>
                                        <p:tgtEl>
                                          <p:spTgt spid="4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922698" y="266760"/>
            <a:ext cx="2773805" cy="1197234"/>
            <a:chOff x="917378" y="266760"/>
            <a:chExt cx="2773805" cy="1197234"/>
          </a:xfrm>
        </p:grpSpPr>
        <p:pic>
          <p:nvPicPr>
            <p:cNvPr id="4" name="Picture 2" descr="C:\Users\AbHi\Documents\My Dropbox\cvpr12\figure2\bedroom\b.bedroom1.jpg"/>
            <p:cNvPicPr>
              <a:picLocks noChangeAspect="1" noChangeArrowheads="1"/>
            </p:cNvPicPr>
            <p:nvPr/>
          </p:nvPicPr>
          <p:blipFill>
            <a:blip r:embed="rId3" cstate="screen"/>
            <a:srcRect/>
            <a:stretch>
              <a:fillRect/>
            </a:stretch>
          </p:blipFill>
          <p:spPr bwMode="auto">
            <a:xfrm>
              <a:off x="917378" y="266760"/>
              <a:ext cx="1789736" cy="1197234"/>
            </a:xfrm>
            <a:prstGeom prst="rect">
              <a:avLst/>
            </a:prstGeom>
            <a:noFill/>
          </p:spPr>
        </p:pic>
        <p:pic>
          <p:nvPicPr>
            <p:cNvPr id="5" name="Picture 3" descr="C:\Users\AbHi\Documents\My Dropbox\cvpr12\figure2\bedroom\b.bedroom2.jpg"/>
            <p:cNvPicPr>
              <a:picLocks noChangeAspect="1" noChangeArrowheads="1"/>
            </p:cNvPicPr>
            <p:nvPr/>
          </p:nvPicPr>
          <p:blipFill>
            <a:blip r:embed="rId4" cstate="screen"/>
            <a:srcRect/>
            <a:stretch>
              <a:fillRect/>
            </a:stretch>
          </p:blipFill>
          <p:spPr bwMode="auto">
            <a:xfrm>
              <a:off x="2737880" y="270159"/>
              <a:ext cx="953303" cy="1193835"/>
            </a:xfrm>
            <a:prstGeom prst="rect">
              <a:avLst/>
            </a:prstGeom>
            <a:noFill/>
          </p:spPr>
        </p:pic>
      </p:grpSp>
      <p:grpSp>
        <p:nvGrpSpPr>
          <p:cNvPr id="2" name="Group 1"/>
          <p:cNvGrpSpPr/>
          <p:nvPr/>
        </p:nvGrpSpPr>
        <p:grpSpPr>
          <a:xfrm>
            <a:off x="609601" y="1752600"/>
            <a:ext cx="8153400" cy="1120853"/>
            <a:chOff x="609601" y="1828800"/>
            <a:chExt cx="8153400" cy="1120853"/>
          </a:xfrm>
        </p:grpSpPr>
        <p:grpSp>
          <p:nvGrpSpPr>
            <p:cNvPr id="6" name="Group 5"/>
            <p:cNvGrpSpPr/>
            <p:nvPr/>
          </p:nvGrpSpPr>
          <p:grpSpPr>
            <a:xfrm>
              <a:off x="917378" y="1828800"/>
              <a:ext cx="7845623" cy="1120853"/>
              <a:chOff x="2849562" y="419100"/>
              <a:chExt cx="6208499" cy="886968"/>
            </a:xfrm>
          </p:grpSpPr>
          <p:pic>
            <p:nvPicPr>
              <p:cNvPr id="7" name="Picture 4" descr="C:\Users\AbHi\Documents\My Dropbox\cvpr12\figure2\bedroom\baseline\01\01.jpg"/>
              <p:cNvPicPr>
                <a:picLocks noChangeAspect="1" noChangeArrowheads="1"/>
              </p:cNvPicPr>
              <p:nvPr/>
            </p:nvPicPr>
            <p:blipFill>
              <a:blip r:embed="rId5" cstate="screen"/>
              <a:srcRect/>
              <a:stretch>
                <a:fillRect/>
              </a:stretch>
            </p:blipFill>
            <p:spPr bwMode="auto">
              <a:xfrm>
                <a:off x="6896576" y="419100"/>
                <a:ext cx="1247482" cy="886968"/>
              </a:xfrm>
              <a:prstGeom prst="rect">
                <a:avLst/>
              </a:prstGeom>
              <a:noFill/>
            </p:spPr>
          </p:pic>
          <p:pic>
            <p:nvPicPr>
              <p:cNvPr id="8" name="Picture 5" descr="C:\Users\AbHi\Documents\My Dropbox\cvpr12\figure2\bedroom\baseline\01\1.jpg"/>
              <p:cNvPicPr>
                <a:picLocks noChangeAspect="1" noChangeArrowheads="1"/>
              </p:cNvPicPr>
              <p:nvPr/>
            </p:nvPicPr>
            <p:blipFill>
              <a:blip r:embed="rId6" cstate="screen"/>
              <a:srcRect/>
              <a:stretch>
                <a:fillRect/>
              </a:stretch>
            </p:blipFill>
            <p:spPr bwMode="auto">
              <a:xfrm>
                <a:off x="5504272" y="419100"/>
                <a:ext cx="1365270" cy="886968"/>
              </a:xfrm>
              <a:prstGeom prst="rect">
                <a:avLst/>
              </a:prstGeom>
              <a:noFill/>
            </p:spPr>
          </p:pic>
          <p:pic>
            <p:nvPicPr>
              <p:cNvPr id="9" name="Picture 6" descr="C:\Users\AbHi\Documents\My Dropbox\cvpr12\figure2\bedroom\baseline\01\03.jpg"/>
              <p:cNvPicPr>
                <a:picLocks noChangeAspect="1" noChangeArrowheads="1"/>
              </p:cNvPicPr>
              <p:nvPr/>
            </p:nvPicPr>
            <p:blipFill>
              <a:blip r:embed="rId7" cstate="screen"/>
              <a:srcRect/>
              <a:stretch>
                <a:fillRect/>
              </a:stretch>
            </p:blipFill>
            <p:spPr bwMode="auto">
              <a:xfrm>
                <a:off x="4145453" y="419100"/>
                <a:ext cx="1331784" cy="886968"/>
              </a:xfrm>
              <a:prstGeom prst="rect">
                <a:avLst/>
              </a:prstGeom>
              <a:noFill/>
            </p:spPr>
          </p:pic>
          <p:pic>
            <p:nvPicPr>
              <p:cNvPr id="10" name="Picture 7" descr="C:\Users\AbHi\Documents\My Dropbox\cvpr12\figure2\bedroom\baseline\01\04.jpg"/>
              <p:cNvPicPr>
                <a:picLocks noChangeAspect="1" noChangeArrowheads="1"/>
              </p:cNvPicPr>
              <p:nvPr/>
            </p:nvPicPr>
            <p:blipFill>
              <a:blip r:embed="rId8" cstate="screen"/>
              <a:srcRect/>
              <a:stretch>
                <a:fillRect/>
              </a:stretch>
            </p:blipFill>
            <p:spPr bwMode="auto">
              <a:xfrm>
                <a:off x="8171093" y="419100"/>
                <a:ext cx="886968" cy="886968"/>
              </a:xfrm>
              <a:prstGeom prst="rect">
                <a:avLst/>
              </a:prstGeom>
              <a:noFill/>
            </p:spPr>
          </p:pic>
          <p:pic>
            <p:nvPicPr>
              <p:cNvPr id="11" name="Picture 8" descr="C:\Users\AbHi\Documents\My Dropbox\cvpr12\figure2\bedroom\baseline\01\05.jpg"/>
              <p:cNvPicPr>
                <a:picLocks noChangeAspect="1" noChangeArrowheads="1"/>
              </p:cNvPicPr>
              <p:nvPr/>
            </p:nvPicPr>
            <p:blipFill>
              <a:blip r:embed="rId9" cstate="screen"/>
              <a:srcRect/>
              <a:stretch>
                <a:fillRect/>
              </a:stretch>
            </p:blipFill>
            <p:spPr bwMode="auto">
              <a:xfrm>
                <a:off x="2849562" y="419100"/>
                <a:ext cx="1268857" cy="886968"/>
              </a:xfrm>
              <a:prstGeom prst="rect">
                <a:avLst/>
              </a:prstGeom>
              <a:noFill/>
            </p:spPr>
          </p:pic>
        </p:grpSp>
        <p:sp>
          <p:nvSpPr>
            <p:cNvPr id="19" name="TextBox 18"/>
            <p:cNvSpPr txBox="1"/>
            <p:nvPr/>
          </p:nvSpPr>
          <p:spPr>
            <a:xfrm rot="16200000">
              <a:off x="275920" y="2235337"/>
              <a:ext cx="975139" cy="307777"/>
            </a:xfrm>
            <a:prstGeom prst="rect">
              <a:avLst/>
            </a:prstGeom>
            <a:noFill/>
          </p:spPr>
          <p:txBody>
            <a:bodyPr wrap="none" rtlCol="0">
              <a:spAutoFit/>
            </a:bodyPr>
            <a:lstStyle/>
            <a:p>
              <a:r>
                <a:rPr lang="en-US" sz="1400" b="1" dirty="0" smtClean="0">
                  <a:cs typeface="Arial" pitchFamily="34" charset="0"/>
                </a:rPr>
                <a:t>Iteration-1</a:t>
              </a:r>
              <a:endParaRPr lang="en-US" sz="1400" b="1" dirty="0">
                <a:cs typeface="Arial" pitchFamily="34" charset="0"/>
              </a:endParaRPr>
            </a:p>
          </p:txBody>
        </p:sp>
      </p:grpSp>
      <p:grpSp>
        <p:nvGrpSpPr>
          <p:cNvPr id="3" name="Group 2"/>
          <p:cNvGrpSpPr/>
          <p:nvPr/>
        </p:nvGrpSpPr>
        <p:grpSpPr>
          <a:xfrm>
            <a:off x="609603" y="2895601"/>
            <a:ext cx="7848598" cy="1171365"/>
            <a:chOff x="609603" y="2971801"/>
            <a:chExt cx="7848598" cy="1171365"/>
          </a:xfrm>
        </p:grpSpPr>
        <p:grpSp>
          <p:nvGrpSpPr>
            <p:cNvPr id="37" name="Group 36"/>
            <p:cNvGrpSpPr/>
            <p:nvPr/>
          </p:nvGrpSpPr>
          <p:grpSpPr>
            <a:xfrm>
              <a:off x="914401" y="3022313"/>
              <a:ext cx="7543800" cy="1120853"/>
              <a:chOff x="8491340" y="236897"/>
              <a:chExt cx="5969657" cy="886968"/>
            </a:xfrm>
          </p:grpSpPr>
          <p:pic>
            <p:nvPicPr>
              <p:cNvPr id="12" name="Picture 14" descr="C:\Users\AbHi\Documents\My Dropbox\cvpr12\figure2\bedroom\baseline\60\01.jpg"/>
              <p:cNvPicPr>
                <a:picLocks noChangeAspect="1" noChangeArrowheads="1"/>
              </p:cNvPicPr>
              <p:nvPr/>
            </p:nvPicPr>
            <p:blipFill>
              <a:blip r:embed="rId10" cstate="screen"/>
              <a:srcRect/>
              <a:stretch>
                <a:fillRect/>
              </a:stretch>
            </p:blipFill>
            <p:spPr bwMode="auto">
              <a:xfrm>
                <a:off x="12358012" y="236897"/>
                <a:ext cx="1046528" cy="886968"/>
              </a:xfrm>
              <a:prstGeom prst="rect">
                <a:avLst/>
              </a:prstGeom>
              <a:noFill/>
            </p:spPr>
          </p:pic>
          <p:pic>
            <p:nvPicPr>
              <p:cNvPr id="13" name="Picture 15" descr="C:\Users\AbHi\Documents\My Dropbox\cvpr12\figure2\bedroom\baseline\60\02.jpg"/>
              <p:cNvPicPr>
                <a:picLocks noChangeAspect="1" noChangeArrowheads="1"/>
              </p:cNvPicPr>
              <p:nvPr/>
            </p:nvPicPr>
            <p:blipFill>
              <a:blip r:embed="rId11" cstate="screen"/>
              <a:srcRect/>
              <a:stretch>
                <a:fillRect/>
              </a:stretch>
            </p:blipFill>
            <p:spPr bwMode="auto">
              <a:xfrm>
                <a:off x="8491340" y="236897"/>
                <a:ext cx="1250775" cy="886968"/>
              </a:xfrm>
              <a:prstGeom prst="rect">
                <a:avLst/>
              </a:prstGeom>
              <a:noFill/>
            </p:spPr>
          </p:pic>
          <p:pic>
            <p:nvPicPr>
              <p:cNvPr id="14" name="Picture 16" descr="C:\Users\AbHi\Documents\My Dropbox\cvpr12\figure2\bedroom\baseline\60\03.jpg"/>
              <p:cNvPicPr>
                <a:picLocks noChangeAspect="1" noChangeArrowheads="1"/>
              </p:cNvPicPr>
              <p:nvPr/>
            </p:nvPicPr>
            <p:blipFill>
              <a:blip r:embed="rId12" cstate="screen"/>
              <a:srcRect/>
              <a:stretch>
                <a:fillRect/>
              </a:stretch>
            </p:blipFill>
            <p:spPr bwMode="auto">
              <a:xfrm>
                <a:off x="11069403" y="236897"/>
                <a:ext cx="1246742" cy="886968"/>
              </a:xfrm>
              <a:prstGeom prst="rect">
                <a:avLst/>
              </a:prstGeom>
              <a:noFill/>
            </p:spPr>
          </p:pic>
          <p:pic>
            <p:nvPicPr>
              <p:cNvPr id="15" name="Picture 17" descr="C:\Users\AbHi\Documents\My Dropbox\cvpr12\figure2\bedroom\baseline\60\04.jpg"/>
              <p:cNvPicPr>
                <a:picLocks noChangeAspect="1" noChangeArrowheads="1"/>
              </p:cNvPicPr>
              <p:nvPr/>
            </p:nvPicPr>
            <p:blipFill>
              <a:blip r:embed="rId13" cstate="screen"/>
              <a:srcRect/>
              <a:stretch>
                <a:fillRect/>
              </a:stretch>
            </p:blipFill>
            <p:spPr bwMode="auto">
              <a:xfrm>
                <a:off x="9783983" y="236897"/>
                <a:ext cx="1243552" cy="886968"/>
              </a:xfrm>
              <a:prstGeom prst="rect">
                <a:avLst/>
              </a:prstGeom>
              <a:noFill/>
            </p:spPr>
          </p:pic>
          <p:pic>
            <p:nvPicPr>
              <p:cNvPr id="16" name="Picture 18" descr="C:\Users\AbHi\Documents\My Dropbox\cvpr12\figure2\bedroom\baseline\60\103.jpg"/>
              <p:cNvPicPr>
                <a:picLocks noChangeAspect="1" noChangeArrowheads="1"/>
              </p:cNvPicPr>
              <p:nvPr/>
            </p:nvPicPr>
            <p:blipFill>
              <a:blip r:embed="rId14" cstate="screen"/>
              <a:srcRect/>
              <a:stretch>
                <a:fillRect/>
              </a:stretch>
            </p:blipFill>
            <p:spPr bwMode="auto">
              <a:xfrm>
                <a:off x="13446407" y="236897"/>
                <a:ext cx="1014590" cy="886968"/>
              </a:xfrm>
              <a:prstGeom prst="rect">
                <a:avLst/>
              </a:prstGeom>
              <a:noFill/>
            </p:spPr>
          </p:pic>
        </p:grpSp>
        <p:sp>
          <p:nvSpPr>
            <p:cNvPr id="20" name="TextBox 19"/>
            <p:cNvSpPr txBox="1"/>
            <p:nvPr/>
          </p:nvSpPr>
          <p:spPr>
            <a:xfrm rot="16200000">
              <a:off x="219553" y="3361851"/>
              <a:ext cx="1087878" cy="307777"/>
            </a:xfrm>
            <a:prstGeom prst="rect">
              <a:avLst/>
            </a:prstGeom>
            <a:noFill/>
          </p:spPr>
          <p:txBody>
            <a:bodyPr wrap="square" rtlCol="0">
              <a:spAutoFit/>
            </a:bodyPr>
            <a:lstStyle/>
            <a:p>
              <a:r>
                <a:rPr lang="en-US" sz="1400" b="1" dirty="0" smtClean="0">
                  <a:cs typeface="Arial" pitchFamily="34" charset="0"/>
                </a:rPr>
                <a:t>Iteration-60</a:t>
              </a:r>
              <a:endParaRPr lang="en-US" sz="1400" b="1" dirty="0">
                <a:cs typeface="Arial" pitchFamily="34" charset="0"/>
              </a:endParaRPr>
            </a:p>
          </p:txBody>
        </p:sp>
      </p:grpSp>
      <p:sp>
        <p:nvSpPr>
          <p:cNvPr id="27" name="TextBox 26"/>
          <p:cNvSpPr txBox="1"/>
          <p:nvPr/>
        </p:nvSpPr>
        <p:spPr>
          <a:xfrm rot="16200000">
            <a:off x="-435945" y="2702833"/>
            <a:ext cx="1690976" cy="400110"/>
          </a:xfrm>
          <a:prstGeom prst="rect">
            <a:avLst/>
          </a:prstGeom>
          <a:noFill/>
        </p:spPr>
        <p:txBody>
          <a:bodyPr wrap="none" rtlCol="0">
            <a:spAutoFit/>
          </a:bodyPr>
          <a:lstStyle/>
          <a:p>
            <a:r>
              <a:rPr lang="en-US" sz="2000" b="1" dirty="0" smtClean="0">
                <a:cs typeface="Arial" pitchFamily="34" charset="0"/>
              </a:rPr>
              <a:t>Bootstrapping</a:t>
            </a:r>
            <a:endParaRPr lang="en-US" b="1" dirty="0">
              <a:cs typeface="Arial" pitchFamily="34" charset="0"/>
            </a:endParaRPr>
          </a:p>
        </p:txBody>
      </p:sp>
      <p:sp>
        <p:nvSpPr>
          <p:cNvPr id="28" name="TextBox 27"/>
          <p:cNvSpPr txBox="1"/>
          <p:nvPr/>
        </p:nvSpPr>
        <p:spPr>
          <a:xfrm rot="16200000">
            <a:off x="-547405" y="5361305"/>
            <a:ext cx="1913905" cy="400110"/>
          </a:xfrm>
          <a:prstGeom prst="rect">
            <a:avLst/>
          </a:prstGeom>
          <a:noFill/>
        </p:spPr>
        <p:txBody>
          <a:bodyPr wrap="none" rtlCol="0">
            <a:spAutoFit/>
          </a:bodyPr>
          <a:lstStyle/>
          <a:p>
            <a:r>
              <a:rPr lang="en-US" sz="2000" b="1" dirty="0" smtClean="0">
                <a:cs typeface="Arial" pitchFamily="34" charset="0"/>
              </a:rPr>
              <a:t>C-Bootstrapping</a:t>
            </a:r>
            <a:endParaRPr lang="en-US" sz="2000" b="1" dirty="0">
              <a:cs typeface="Arial" pitchFamily="34" charset="0"/>
            </a:endParaRPr>
          </a:p>
        </p:txBody>
      </p:sp>
      <p:grpSp>
        <p:nvGrpSpPr>
          <p:cNvPr id="17" name="Group 16"/>
          <p:cNvGrpSpPr/>
          <p:nvPr/>
        </p:nvGrpSpPr>
        <p:grpSpPr>
          <a:xfrm>
            <a:off x="609600" y="4373993"/>
            <a:ext cx="8229600" cy="1155519"/>
            <a:chOff x="609600" y="4450193"/>
            <a:chExt cx="8229600" cy="1155519"/>
          </a:xfrm>
        </p:grpSpPr>
        <p:grpSp>
          <p:nvGrpSpPr>
            <p:cNvPr id="21" name="Group 132"/>
            <p:cNvGrpSpPr/>
            <p:nvPr/>
          </p:nvGrpSpPr>
          <p:grpSpPr>
            <a:xfrm>
              <a:off x="917378" y="4450193"/>
              <a:ext cx="7921822" cy="1155519"/>
              <a:chOff x="2849562" y="1462881"/>
              <a:chExt cx="6268798" cy="914400"/>
            </a:xfrm>
          </p:grpSpPr>
          <p:pic>
            <p:nvPicPr>
              <p:cNvPr id="22" name="Picture 2" descr="C:\Users\AbHi\Documents\My Dropbox\cvpr12\figure2\new\bedroom\1\01.jpg"/>
              <p:cNvPicPr>
                <a:picLocks noChangeAspect="1" noChangeArrowheads="1"/>
              </p:cNvPicPr>
              <p:nvPr/>
            </p:nvPicPr>
            <p:blipFill>
              <a:blip r:embed="rId15" cstate="screen"/>
              <a:srcRect/>
              <a:stretch>
                <a:fillRect/>
              </a:stretch>
            </p:blipFill>
            <p:spPr bwMode="auto">
              <a:xfrm>
                <a:off x="4104792" y="1462881"/>
                <a:ext cx="1232496" cy="914400"/>
              </a:xfrm>
              <a:prstGeom prst="rect">
                <a:avLst/>
              </a:prstGeom>
              <a:noFill/>
            </p:spPr>
          </p:pic>
          <p:pic>
            <p:nvPicPr>
              <p:cNvPr id="23" name="Picture 3" descr="C:\Users\AbHi\Documents\My Dropbox\cvpr12\figure2\new\bedroom\1\02.jpg"/>
              <p:cNvPicPr>
                <a:picLocks noChangeAspect="1" noChangeArrowheads="1"/>
              </p:cNvPicPr>
              <p:nvPr/>
            </p:nvPicPr>
            <p:blipFill>
              <a:blip r:embed="rId16" cstate="screen"/>
              <a:srcRect/>
              <a:stretch>
                <a:fillRect/>
              </a:stretch>
            </p:blipFill>
            <p:spPr bwMode="auto">
              <a:xfrm>
                <a:off x="6628547" y="1462881"/>
                <a:ext cx="1234584" cy="914400"/>
              </a:xfrm>
              <a:prstGeom prst="rect">
                <a:avLst/>
              </a:prstGeom>
              <a:noFill/>
            </p:spPr>
          </p:pic>
          <p:pic>
            <p:nvPicPr>
              <p:cNvPr id="24" name="Picture 4" descr="C:\Users\AbHi\Documents\My Dropbox\cvpr12\figure2\new\bedroom\1\03.jpg"/>
              <p:cNvPicPr>
                <a:picLocks noChangeAspect="1" noChangeArrowheads="1"/>
              </p:cNvPicPr>
              <p:nvPr/>
            </p:nvPicPr>
            <p:blipFill>
              <a:blip r:embed="rId17" cstate="screen"/>
              <a:srcRect/>
              <a:stretch>
                <a:fillRect/>
              </a:stretch>
            </p:blipFill>
            <p:spPr bwMode="auto">
              <a:xfrm>
                <a:off x="7899160" y="1462881"/>
                <a:ext cx="1219200" cy="914400"/>
              </a:xfrm>
              <a:prstGeom prst="rect">
                <a:avLst/>
              </a:prstGeom>
              <a:noFill/>
            </p:spPr>
          </p:pic>
          <p:pic>
            <p:nvPicPr>
              <p:cNvPr id="25" name="Picture 5" descr="C:\Users\AbHi\Documents\My Dropbox\cvpr12\figure2\new\bedroom\1\04.jpg"/>
              <p:cNvPicPr>
                <a:picLocks noChangeAspect="1" noChangeArrowheads="1"/>
              </p:cNvPicPr>
              <p:nvPr/>
            </p:nvPicPr>
            <p:blipFill>
              <a:blip r:embed="rId18" cstate="screen"/>
              <a:srcRect/>
              <a:stretch>
                <a:fillRect/>
              </a:stretch>
            </p:blipFill>
            <p:spPr bwMode="auto">
              <a:xfrm>
                <a:off x="2849562" y="1462881"/>
                <a:ext cx="1219200" cy="914400"/>
              </a:xfrm>
              <a:prstGeom prst="rect">
                <a:avLst/>
              </a:prstGeom>
              <a:noFill/>
            </p:spPr>
          </p:pic>
          <p:pic>
            <p:nvPicPr>
              <p:cNvPr id="26" name="Picture 6" descr="C:\Users\AbHi\Documents\My Dropbox\cvpr12\figure2\new\bedroom\1\05.jpg"/>
              <p:cNvPicPr>
                <a:picLocks noChangeAspect="1" noChangeArrowheads="1"/>
              </p:cNvPicPr>
              <p:nvPr/>
            </p:nvPicPr>
            <p:blipFill>
              <a:blip r:embed="rId19" cstate="screen"/>
              <a:srcRect/>
              <a:stretch>
                <a:fillRect/>
              </a:stretch>
            </p:blipFill>
            <p:spPr bwMode="auto">
              <a:xfrm>
                <a:off x="5373317" y="1462881"/>
                <a:ext cx="1219200" cy="914400"/>
              </a:xfrm>
              <a:prstGeom prst="rect">
                <a:avLst/>
              </a:prstGeom>
              <a:noFill/>
            </p:spPr>
          </p:pic>
        </p:grpSp>
        <p:sp>
          <p:nvSpPr>
            <p:cNvPr id="38" name="TextBox 37"/>
            <p:cNvSpPr txBox="1"/>
            <p:nvPr/>
          </p:nvSpPr>
          <p:spPr>
            <a:xfrm rot="16200000">
              <a:off x="275919" y="4874063"/>
              <a:ext cx="975139" cy="307777"/>
            </a:xfrm>
            <a:prstGeom prst="rect">
              <a:avLst/>
            </a:prstGeom>
            <a:noFill/>
          </p:spPr>
          <p:txBody>
            <a:bodyPr wrap="none" rtlCol="0">
              <a:spAutoFit/>
            </a:bodyPr>
            <a:lstStyle/>
            <a:p>
              <a:r>
                <a:rPr lang="en-US" sz="1400" b="1" dirty="0" smtClean="0">
                  <a:cs typeface="Arial" pitchFamily="34" charset="0"/>
                </a:rPr>
                <a:t>Iteration-1</a:t>
              </a:r>
              <a:endParaRPr lang="en-US" sz="1400" b="1" dirty="0">
                <a:cs typeface="Arial" pitchFamily="34" charset="0"/>
              </a:endParaRPr>
            </a:p>
          </p:txBody>
        </p:sp>
      </p:grpSp>
      <p:grpSp>
        <p:nvGrpSpPr>
          <p:cNvPr id="18" name="Group 17"/>
          <p:cNvGrpSpPr/>
          <p:nvPr/>
        </p:nvGrpSpPr>
        <p:grpSpPr>
          <a:xfrm>
            <a:off x="609601" y="5577137"/>
            <a:ext cx="8001001" cy="1155519"/>
            <a:chOff x="609601" y="5653337"/>
            <a:chExt cx="8001001" cy="1155519"/>
          </a:xfrm>
        </p:grpSpPr>
        <p:grpSp>
          <p:nvGrpSpPr>
            <p:cNvPr id="29" name="Group 154"/>
            <p:cNvGrpSpPr/>
            <p:nvPr/>
          </p:nvGrpSpPr>
          <p:grpSpPr>
            <a:xfrm>
              <a:off x="917379" y="5653337"/>
              <a:ext cx="7693223" cy="1155519"/>
              <a:chOff x="8564563" y="1438634"/>
              <a:chExt cx="6087900" cy="914400"/>
            </a:xfrm>
          </p:grpSpPr>
          <p:pic>
            <p:nvPicPr>
              <p:cNvPr id="30" name="Picture 17" descr="C:\Users\AbHi\Documents\My Dropbox\cvpr12\figure2\new\bedroom\61\05.jpg"/>
              <p:cNvPicPr>
                <a:picLocks noChangeAspect="1" noChangeArrowheads="1"/>
              </p:cNvPicPr>
              <p:nvPr/>
            </p:nvPicPr>
            <p:blipFill>
              <a:blip r:embed="rId20" cstate="screen"/>
              <a:srcRect/>
              <a:stretch>
                <a:fillRect/>
              </a:stretch>
            </p:blipFill>
            <p:spPr bwMode="auto">
              <a:xfrm>
                <a:off x="13392312" y="1438634"/>
                <a:ext cx="1260151" cy="914400"/>
              </a:xfrm>
              <a:prstGeom prst="rect">
                <a:avLst/>
              </a:prstGeom>
              <a:noFill/>
            </p:spPr>
          </p:pic>
          <p:pic>
            <p:nvPicPr>
              <p:cNvPr id="31" name="Picture 18" descr="C:\Users\AbHi\Documents\My Dropbox\cvpr12\figure2\new\bedroom\61\01.jpg"/>
              <p:cNvPicPr>
                <a:picLocks noChangeAspect="1" noChangeArrowheads="1"/>
              </p:cNvPicPr>
              <p:nvPr/>
            </p:nvPicPr>
            <p:blipFill>
              <a:blip r:embed="rId21" cstate="screen"/>
              <a:srcRect/>
              <a:stretch>
                <a:fillRect/>
              </a:stretch>
            </p:blipFill>
            <p:spPr bwMode="auto">
              <a:xfrm>
                <a:off x="8564563" y="1438634"/>
                <a:ext cx="1338389" cy="914400"/>
              </a:xfrm>
              <a:prstGeom prst="rect">
                <a:avLst/>
              </a:prstGeom>
              <a:noFill/>
            </p:spPr>
          </p:pic>
          <p:pic>
            <p:nvPicPr>
              <p:cNvPr id="32" name="Picture 19" descr="C:\Users\AbHi\Documents\My Dropbox\cvpr12\figure2\new\bedroom\61\02.jpg"/>
              <p:cNvPicPr>
                <a:picLocks noChangeAspect="1" noChangeArrowheads="1"/>
              </p:cNvPicPr>
              <p:nvPr/>
            </p:nvPicPr>
            <p:blipFill>
              <a:blip r:embed="rId22" cstate="screen"/>
              <a:srcRect/>
              <a:stretch>
                <a:fillRect/>
              </a:stretch>
            </p:blipFill>
            <p:spPr bwMode="auto">
              <a:xfrm>
                <a:off x="9937092" y="1438634"/>
                <a:ext cx="1219200" cy="914400"/>
              </a:xfrm>
              <a:prstGeom prst="rect">
                <a:avLst/>
              </a:prstGeom>
              <a:noFill/>
            </p:spPr>
          </p:pic>
          <p:pic>
            <p:nvPicPr>
              <p:cNvPr id="33" name="Picture 20" descr="C:\Users\AbHi\Documents\My Dropbox\cvpr12\figure2\new\bedroom\61\03.jpg"/>
              <p:cNvPicPr>
                <a:picLocks noChangeAspect="1" noChangeArrowheads="1"/>
              </p:cNvPicPr>
              <p:nvPr/>
            </p:nvPicPr>
            <p:blipFill>
              <a:blip r:embed="rId23" cstate="screen"/>
              <a:srcRect/>
              <a:stretch>
                <a:fillRect/>
              </a:stretch>
            </p:blipFill>
            <p:spPr bwMode="auto">
              <a:xfrm>
                <a:off x="11190432" y="1438634"/>
                <a:ext cx="1219200" cy="914400"/>
              </a:xfrm>
              <a:prstGeom prst="rect">
                <a:avLst/>
              </a:prstGeom>
              <a:noFill/>
            </p:spPr>
          </p:pic>
          <p:pic>
            <p:nvPicPr>
              <p:cNvPr id="34" name="Picture 21" descr="C:\Users\AbHi\Documents\My Dropbox\cvpr12\figure2\new\bedroom\61\04.jpg"/>
              <p:cNvPicPr>
                <a:picLocks noChangeAspect="1" noChangeArrowheads="1"/>
              </p:cNvPicPr>
              <p:nvPr/>
            </p:nvPicPr>
            <p:blipFill>
              <a:blip r:embed="rId24" cstate="screen"/>
              <a:srcRect/>
              <a:stretch>
                <a:fillRect/>
              </a:stretch>
            </p:blipFill>
            <p:spPr bwMode="auto">
              <a:xfrm>
                <a:off x="12443772" y="1438634"/>
                <a:ext cx="914400" cy="914400"/>
              </a:xfrm>
              <a:prstGeom prst="rect">
                <a:avLst/>
              </a:prstGeom>
              <a:noFill/>
            </p:spPr>
          </p:pic>
        </p:grpSp>
        <p:sp>
          <p:nvSpPr>
            <p:cNvPr id="39" name="TextBox 38"/>
            <p:cNvSpPr txBox="1"/>
            <p:nvPr/>
          </p:nvSpPr>
          <p:spPr>
            <a:xfrm rot="16200000">
              <a:off x="230235" y="6077207"/>
              <a:ext cx="1066510" cy="307777"/>
            </a:xfrm>
            <a:prstGeom prst="rect">
              <a:avLst/>
            </a:prstGeom>
            <a:noFill/>
          </p:spPr>
          <p:txBody>
            <a:bodyPr wrap="none" rtlCol="0">
              <a:spAutoFit/>
            </a:bodyPr>
            <a:lstStyle/>
            <a:p>
              <a:r>
                <a:rPr lang="en-US" sz="1400" b="1" dirty="0" smtClean="0">
                  <a:cs typeface="Arial" pitchFamily="34" charset="0"/>
                </a:rPr>
                <a:t>Iteration-60</a:t>
              </a:r>
              <a:endParaRPr lang="en-US" sz="1400" b="1" dirty="0">
                <a:cs typeface="Arial" pitchFamily="34" charset="0"/>
              </a:endParaRPr>
            </a:p>
          </p:txBody>
        </p:sp>
      </p:grpSp>
      <p:sp>
        <p:nvSpPr>
          <p:cNvPr id="40" name="TextBox 39"/>
          <p:cNvSpPr txBox="1"/>
          <p:nvPr/>
        </p:nvSpPr>
        <p:spPr>
          <a:xfrm rot="16200000">
            <a:off x="-187939" y="701505"/>
            <a:ext cx="1537990" cy="400110"/>
          </a:xfrm>
          <a:prstGeom prst="rect">
            <a:avLst/>
          </a:prstGeom>
          <a:noFill/>
        </p:spPr>
        <p:txBody>
          <a:bodyPr wrap="square" rtlCol="0">
            <a:spAutoFit/>
          </a:bodyPr>
          <a:lstStyle/>
          <a:p>
            <a:pPr algn="ctr"/>
            <a:r>
              <a:rPr lang="en-US" sz="2000" b="1" dirty="0" smtClean="0">
                <a:cs typeface="Arial" pitchFamily="34" charset="0"/>
              </a:rPr>
              <a:t>Seed Images</a:t>
            </a:r>
            <a:endParaRPr lang="en-US" sz="2000" b="1" dirty="0">
              <a:cs typeface="Arial" pitchFamily="34" charset="0"/>
            </a:endParaRPr>
          </a:p>
        </p:txBody>
      </p:sp>
      <p:sp>
        <p:nvSpPr>
          <p:cNvPr id="41" name="TextBox 40"/>
          <p:cNvSpPr txBox="1"/>
          <p:nvPr/>
        </p:nvSpPr>
        <p:spPr>
          <a:xfrm>
            <a:off x="4876800" y="449759"/>
            <a:ext cx="3413920" cy="769441"/>
          </a:xfrm>
          <a:prstGeom prst="rect">
            <a:avLst/>
          </a:prstGeom>
          <a:noFill/>
        </p:spPr>
        <p:txBody>
          <a:bodyPr wrap="square" rtlCol="0">
            <a:spAutoFit/>
          </a:bodyPr>
          <a:lstStyle/>
          <a:p>
            <a:pPr algn="ctr"/>
            <a:r>
              <a:rPr lang="en-US" sz="4400" b="1" dirty="0" smtClean="0">
                <a:cs typeface="Arial" pitchFamily="34" charset="0"/>
              </a:rPr>
              <a:t>Bedroom</a:t>
            </a:r>
            <a:endParaRPr lang="en-US" sz="4400" b="1" dirty="0">
              <a:cs typeface="Arial" pitchFamily="34" charset="0"/>
            </a:endParaRPr>
          </a:p>
        </p:txBody>
      </p:sp>
      <p:sp>
        <p:nvSpPr>
          <p:cNvPr id="35" name="Rectangle 34"/>
          <p:cNvSpPr/>
          <p:nvPr/>
        </p:nvSpPr>
        <p:spPr>
          <a:xfrm>
            <a:off x="209488" y="4267200"/>
            <a:ext cx="8782112" cy="2514600"/>
          </a:xfrm>
          <a:prstGeom prst="rect">
            <a:avLst/>
          </a:prstGeom>
          <a:noFill/>
          <a:ln w="38100">
            <a:solidFill>
              <a:srgbClr val="0A1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9097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5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Classification</a:t>
            </a:r>
            <a:endParaRPr lang="en-US" dirty="0"/>
          </a:p>
        </p:txBody>
      </p:sp>
      <p:pic>
        <p:nvPicPr>
          <p:cNvPr id="1024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605" y="914400"/>
            <a:ext cx="693079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005" y="6629400"/>
            <a:ext cx="2800703" cy="276999"/>
          </a:xfrm>
          <a:prstGeom prst="rect">
            <a:avLst/>
          </a:prstGeom>
          <a:noFill/>
        </p:spPr>
        <p:txBody>
          <a:bodyPr wrap="none" rtlCol="0">
            <a:spAutoFit/>
          </a:bodyPr>
          <a:lstStyle/>
          <a:p>
            <a:r>
              <a:rPr lang="en-US" sz="1200" dirty="0" smtClean="0"/>
              <a:t>Eigen Functions: [Fergus et al., NIPS 2009]</a:t>
            </a:r>
            <a:endParaRPr lang="en-US" sz="1200" dirty="0"/>
          </a:p>
        </p:txBody>
      </p:sp>
      <p:sp>
        <p:nvSpPr>
          <p:cNvPr id="7"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8288510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838200"/>
          </a:xfrm>
        </p:spPr>
        <p:txBody>
          <a:bodyPr/>
          <a:lstStyle/>
          <a:p>
            <a:r>
              <a:rPr lang="en-US" dirty="0"/>
              <a:t>Co-training </a:t>
            </a:r>
            <a:r>
              <a:rPr lang="en-US" dirty="0" smtClean="0"/>
              <a:t>(large Scale</a:t>
            </a:r>
            <a:r>
              <a:rPr lang="en-US" dirty="0"/>
              <a:t>)</a:t>
            </a:r>
          </a:p>
        </p:txBody>
      </p:sp>
      <p:sp>
        <p:nvSpPr>
          <p:cNvPr id="3" name="Content Placeholder 2"/>
          <p:cNvSpPr>
            <a:spLocks noGrp="1"/>
          </p:cNvSpPr>
          <p:nvPr>
            <p:ph idx="1"/>
          </p:nvPr>
        </p:nvSpPr>
        <p:spPr/>
        <p:txBody>
          <a:bodyPr>
            <a:normAutofit/>
          </a:bodyPr>
          <a:lstStyle/>
          <a:p>
            <a:r>
              <a:rPr lang="en-US" sz="3600" dirty="0"/>
              <a:t>15 Scene </a:t>
            </a:r>
            <a:r>
              <a:rPr lang="en-US" sz="3600" dirty="0" smtClean="0"/>
              <a:t>Categories</a:t>
            </a:r>
            <a:endParaRPr lang="en-US" sz="3600" dirty="0"/>
          </a:p>
          <a:p>
            <a:pPr lvl="1">
              <a:buFont typeface="Wingdings" pitchFamily="2" charset="2"/>
              <a:buChar char="§"/>
            </a:pPr>
            <a:r>
              <a:rPr lang="en-US" b="1" dirty="0" smtClean="0"/>
              <a:t>25</a:t>
            </a:r>
            <a:r>
              <a:rPr lang="en-US" dirty="0" smtClean="0"/>
              <a:t> </a:t>
            </a:r>
            <a:r>
              <a:rPr lang="en-US" dirty="0"/>
              <a:t>Seed images / </a:t>
            </a:r>
            <a:r>
              <a:rPr lang="en-US" dirty="0" smtClean="0"/>
              <a:t>category</a:t>
            </a:r>
          </a:p>
          <a:p>
            <a:pPr lvl="1">
              <a:buFont typeface="Wingdings" pitchFamily="2" charset="2"/>
              <a:buChar char="§"/>
            </a:pPr>
            <a:endParaRPr lang="en-US" sz="2000" dirty="0"/>
          </a:p>
          <a:p>
            <a:r>
              <a:rPr lang="en-US" sz="3600" dirty="0" smtClean="0"/>
              <a:t>Unlabeled </a:t>
            </a:r>
            <a:r>
              <a:rPr lang="en-US" sz="3600" dirty="0"/>
              <a:t>Set</a:t>
            </a:r>
          </a:p>
          <a:p>
            <a:pPr lvl="1">
              <a:buFont typeface="Wingdings" pitchFamily="2" charset="2"/>
              <a:buChar char="§"/>
            </a:pPr>
            <a:r>
              <a:rPr lang="en-US" b="1" dirty="0"/>
              <a:t>1Million</a:t>
            </a:r>
            <a:r>
              <a:rPr lang="en-US" dirty="0"/>
              <a:t> </a:t>
            </a:r>
            <a:r>
              <a:rPr lang="en-US" sz="2400" dirty="0"/>
              <a:t>(SUN Database + </a:t>
            </a:r>
            <a:r>
              <a:rPr lang="en-US" sz="2400" dirty="0" err="1"/>
              <a:t>ImageNet</a:t>
            </a:r>
            <a:r>
              <a:rPr lang="en-US" sz="2400" dirty="0" smtClean="0"/>
              <a:t>)</a:t>
            </a:r>
            <a:endParaRPr lang="en-US" dirty="0" smtClean="0"/>
          </a:p>
          <a:p>
            <a:pPr lvl="1">
              <a:buFont typeface="Wingdings" pitchFamily="2" charset="2"/>
              <a:buChar char="§"/>
            </a:pPr>
            <a:r>
              <a:rPr lang="en-US" b="1" dirty="0" smtClean="0"/>
              <a:t>&gt;95% </a:t>
            </a:r>
            <a:r>
              <a:rPr lang="en-US" dirty="0" smtClean="0"/>
              <a:t>distractors</a:t>
            </a:r>
          </a:p>
        </p:txBody>
      </p:sp>
      <p:sp>
        <p:nvSpPr>
          <p:cNvPr id="6" name="TextBox 5"/>
          <p:cNvSpPr txBox="1"/>
          <p:nvPr/>
        </p:nvSpPr>
        <p:spPr>
          <a:xfrm>
            <a:off x="15005" y="6400800"/>
            <a:ext cx="2647584" cy="461665"/>
          </a:xfrm>
          <a:prstGeom prst="rect">
            <a:avLst/>
          </a:prstGeom>
          <a:noFill/>
        </p:spPr>
        <p:txBody>
          <a:bodyPr wrap="none" rtlCol="0">
            <a:spAutoFit/>
          </a:bodyPr>
          <a:lstStyle/>
          <a:p>
            <a:r>
              <a:rPr lang="en-US" sz="1200" dirty="0" smtClean="0"/>
              <a:t>SUN Database: [Xiao et al., CVPR 2010]</a:t>
            </a:r>
          </a:p>
          <a:p>
            <a:r>
              <a:rPr lang="en-US" sz="1200" dirty="0" err="1" smtClean="0"/>
              <a:t>ImageNet</a:t>
            </a:r>
            <a:r>
              <a:rPr lang="en-US" sz="1200" dirty="0" smtClean="0"/>
              <a:t>: [Deng et al., CVPR 2009]</a:t>
            </a:r>
            <a:endParaRPr lang="en-US" sz="1200" dirty="0"/>
          </a:p>
        </p:txBody>
      </p:sp>
      <p:sp>
        <p:nvSpPr>
          <p:cNvPr id="4" name="Rectangle 3"/>
          <p:cNvSpPr/>
          <p:nvPr/>
        </p:nvSpPr>
        <p:spPr>
          <a:xfrm>
            <a:off x="507201" y="4648200"/>
            <a:ext cx="8129598" cy="707886"/>
          </a:xfrm>
          <a:prstGeom prst="rect">
            <a:avLst/>
          </a:prstGeom>
        </p:spPr>
        <p:txBody>
          <a:bodyPr wrap="none">
            <a:spAutoFit/>
          </a:bodyPr>
          <a:lstStyle/>
          <a:p>
            <a:pPr algn="ctr"/>
            <a:r>
              <a:rPr lang="en-US" sz="4000" b="1" dirty="0" smtClean="0"/>
              <a:t>Improve 12 </a:t>
            </a:r>
            <a:r>
              <a:rPr lang="en-US" sz="4000" b="1" dirty="0"/>
              <a:t>out of 15 </a:t>
            </a:r>
            <a:r>
              <a:rPr lang="en-US" sz="4000" b="1" dirty="0" smtClean="0"/>
              <a:t>scene classifiers</a:t>
            </a:r>
          </a:p>
        </p:txBody>
      </p:sp>
      <p:sp>
        <p:nvSpPr>
          <p:cNvPr id="8"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3303253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300" y="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Limitations</a:t>
            </a:r>
            <a:endParaRPr lang="en-US" sz="3600" dirty="0"/>
          </a:p>
        </p:txBody>
      </p:sp>
      <p:sp>
        <p:nvSpPr>
          <p:cNvPr id="3" name="TextBox 2"/>
          <p:cNvSpPr txBox="1"/>
          <p:nvPr/>
        </p:nvSpPr>
        <p:spPr>
          <a:xfrm>
            <a:off x="606778" y="1313555"/>
            <a:ext cx="7904728" cy="830997"/>
          </a:xfrm>
          <a:prstGeom prst="rect">
            <a:avLst/>
          </a:prstGeom>
          <a:noFill/>
        </p:spPr>
        <p:txBody>
          <a:bodyPr wrap="none" rtlCol="0">
            <a:spAutoFit/>
          </a:bodyPr>
          <a:lstStyle/>
          <a:p>
            <a:r>
              <a:rPr lang="en-US" sz="2400" dirty="0" smtClean="0"/>
              <a:t>C-bootstrapping uses semantic attributes and needs manually</a:t>
            </a:r>
          </a:p>
          <a:p>
            <a:pPr algn="ctr"/>
            <a:r>
              <a:rPr lang="en-US" sz="2400" dirty="0" smtClean="0"/>
              <a:t> specified relationships</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3498590156"/>
              </p:ext>
            </p:extLst>
          </p:nvPr>
        </p:nvGraphicFramePr>
        <p:xfrm>
          <a:off x="2209800" y="3048564"/>
          <a:ext cx="5029200" cy="1630680"/>
        </p:xfrm>
        <a:graphic>
          <a:graphicData uri="http://schemas.openxmlformats.org/drawingml/2006/table">
            <a:tbl>
              <a:tblPr firstRow="1" bandRow="1">
                <a:tableStyleId>{2D5ABB26-0587-4C30-8999-92F81FD0307C}</a:tableStyleId>
              </a:tblPr>
              <a:tblGrid>
                <a:gridCol w="2147950"/>
                <a:gridCol w="326171"/>
                <a:gridCol w="2555079"/>
              </a:tblGrid>
              <a:tr h="543560">
                <a:tc>
                  <a:txBody>
                    <a:bodyPr/>
                    <a:lstStyle/>
                    <a:p>
                      <a:pPr algn="r"/>
                      <a:r>
                        <a:rPr lang="en-US" sz="2400" dirty="0" smtClean="0"/>
                        <a:t>Amphitheatre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Barn</a:t>
                      </a:r>
                      <a:endParaRPr lang="en-US" sz="2400" dirty="0"/>
                    </a:p>
                  </a:txBody>
                  <a:tcPr anchor="ctr"/>
                </a:tc>
              </a:tr>
              <a:tr h="543560">
                <a:tc>
                  <a:txBody>
                    <a:bodyPr/>
                    <a:lstStyle/>
                    <a:p>
                      <a:pPr algn="r"/>
                      <a:r>
                        <a:rPr lang="en-US" sz="2400" dirty="0" smtClean="0"/>
                        <a:t>Amphitheatre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Conference Room</a:t>
                      </a:r>
                    </a:p>
                  </a:txBody>
                  <a:tcPr anchor="ctr"/>
                </a:tc>
              </a:tr>
              <a:tr h="543560">
                <a:tc>
                  <a:txBody>
                    <a:bodyPr/>
                    <a:lstStyle/>
                    <a:p>
                      <a:pPr algn="r"/>
                      <a:r>
                        <a:rPr lang="en-US" sz="2400" dirty="0" smtClean="0"/>
                        <a:t>Desert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Barn</a:t>
                      </a:r>
                      <a:endParaRPr lang="en-US" sz="2400" dirty="0"/>
                    </a:p>
                  </a:txBody>
                  <a:tcPr anchor="ctr"/>
                </a:tc>
              </a:tr>
            </a:tbl>
          </a:graphicData>
        </a:graphic>
      </p:graphicFrame>
      <p:sp>
        <p:nvSpPr>
          <p:cNvPr id="5" name="Rectangle 4"/>
          <p:cNvSpPr/>
          <p:nvPr/>
        </p:nvSpPr>
        <p:spPr>
          <a:xfrm>
            <a:off x="3349828" y="2539635"/>
            <a:ext cx="2206823" cy="523220"/>
          </a:xfrm>
          <a:prstGeom prst="rect">
            <a:avLst/>
          </a:prstGeom>
          <a:ln w="38100">
            <a:solidFill>
              <a:schemeClr val="accent5"/>
            </a:solidFill>
          </a:ln>
        </p:spPr>
        <p:txBody>
          <a:bodyPr wrap="none">
            <a:spAutoFit/>
          </a:bodyPr>
          <a:lstStyle/>
          <a:p>
            <a:pPr algn="ctr">
              <a:defRPr/>
            </a:pPr>
            <a:r>
              <a:rPr lang="en-US" sz="2800" b="1" dirty="0"/>
              <a:t>Is More Open</a:t>
            </a:r>
          </a:p>
        </p:txBody>
      </p:sp>
      <p:sp>
        <p:nvSpPr>
          <p:cNvPr id="6" name="TextBox 5"/>
          <p:cNvSpPr txBox="1"/>
          <p:nvPr/>
        </p:nvSpPr>
        <p:spPr>
          <a:xfrm>
            <a:off x="2608825" y="5142550"/>
            <a:ext cx="4207853" cy="461665"/>
          </a:xfrm>
          <a:prstGeom prst="rect">
            <a:avLst/>
          </a:prstGeom>
          <a:noFill/>
        </p:spPr>
        <p:txBody>
          <a:bodyPr wrap="none" rtlCol="0">
            <a:spAutoFit/>
          </a:bodyPr>
          <a:lstStyle/>
          <a:p>
            <a:r>
              <a:rPr lang="en-US" sz="2400" b="1" dirty="0" smtClean="0">
                <a:solidFill>
                  <a:srgbClr val="800000"/>
                </a:solidFill>
              </a:rPr>
              <a:t>Can we learn the relationships?</a:t>
            </a:r>
            <a:endParaRPr lang="en-US" sz="2400" b="1" dirty="0">
              <a:solidFill>
                <a:srgbClr val="800000"/>
              </a:solidFill>
            </a:endParaRPr>
          </a:p>
        </p:txBody>
      </p:sp>
      <p:sp>
        <p:nvSpPr>
          <p:cNvPr id="8"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3965024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Recap - Annotations</a:t>
            </a:r>
            <a:endParaRPr lang="en-US" dirty="0"/>
          </a:p>
        </p:txBody>
      </p:sp>
      <p:sp>
        <p:nvSpPr>
          <p:cNvPr id="5" name="Content Placeholder 2"/>
          <p:cNvSpPr>
            <a:spLocks noGrp="1"/>
          </p:cNvSpPr>
          <p:nvPr>
            <p:ph idx="1"/>
          </p:nvPr>
        </p:nvSpPr>
        <p:spPr>
          <a:xfrm>
            <a:off x="362361" y="5489707"/>
            <a:ext cx="8229600" cy="342830"/>
          </a:xfrm>
        </p:spPr>
        <p:txBody>
          <a:bodyPr>
            <a:noAutofit/>
          </a:bodyPr>
          <a:lstStyle/>
          <a:p>
            <a:pPr marL="0" indent="0" algn="ctr">
              <a:buNone/>
            </a:pPr>
            <a:r>
              <a:rPr lang="en-US" b="1" dirty="0" smtClean="0"/>
              <a:t>Zero-shot learning</a:t>
            </a:r>
            <a:endParaRPr lang="en-US" b="1" dirty="0"/>
          </a:p>
        </p:txBody>
      </p:sp>
      <p:sp>
        <p:nvSpPr>
          <p:cNvPr id="2" name="Rectangle 1"/>
          <p:cNvSpPr/>
          <p:nvPr/>
        </p:nvSpPr>
        <p:spPr>
          <a:xfrm>
            <a:off x="1678545" y="1862619"/>
            <a:ext cx="5886997" cy="584776"/>
          </a:xfrm>
          <a:prstGeom prst="rect">
            <a:avLst/>
          </a:prstGeom>
        </p:spPr>
        <p:txBody>
          <a:bodyPr wrap="square">
            <a:spAutoFit/>
          </a:bodyPr>
          <a:lstStyle/>
          <a:p>
            <a:r>
              <a:rPr lang="en-US" sz="3200" baseline="30000" dirty="0" smtClean="0"/>
              <a:t>Frogs are green, have heads and legs. What is</a:t>
            </a:r>
            <a:r>
              <a:rPr lang="en-US" sz="3200" dirty="0" smtClean="0"/>
              <a:t> </a:t>
            </a:r>
            <a:r>
              <a:rPr lang="en-US" sz="3200" baseline="30000" dirty="0" smtClean="0"/>
              <a:t>this?</a:t>
            </a:r>
            <a:endParaRPr lang="en-US" sz="3200" dirty="0"/>
          </a:p>
        </p:txBody>
      </p:sp>
      <p:pic>
        <p:nvPicPr>
          <p:cNvPr id="6" name="Picture 5" descr="Screen Shot 2013-06-17 at 4.4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243" y="2295022"/>
            <a:ext cx="4519142" cy="3251084"/>
          </a:xfrm>
          <a:prstGeom prst="rect">
            <a:avLst/>
          </a:prstGeom>
        </p:spPr>
      </p:pic>
      <p:sp>
        <p:nvSpPr>
          <p:cNvPr id="3" name="Footer Placeholder 2"/>
          <p:cNvSpPr>
            <a:spLocks noGrp="1"/>
          </p:cNvSpPr>
          <p:nvPr>
            <p:ph type="ftr" sz="quarter" idx="11"/>
          </p:nvPr>
        </p:nvSpPr>
        <p:spPr>
          <a:xfrm>
            <a:off x="6596125" y="6492875"/>
            <a:ext cx="2895600" cy="365125"/>
          </a:xfrm>
        </p:spPr>
        <p:txBody>
          <a:bodyPr/>
          <a:lstStyle/>
          <a:p>
            <a:r>
              <a:rPr lang="nb-NO" dirty="0" smtClean="0"/>
              <a:t>Image Credit: </a:t>
            </a:r>
            <a:r>
              <a:rPr lang="fi-FI" dirty="0" smtClean="0"/>
              <a:t>O</a:t>
            </a:r>
            <a:r>
              <a:rPr lang="fi-FI" dirty="0" smtClean="0"/>
              <a:t>lga </a:t>
            </a:r>
            <a:r>
              <a:rPr lang="fi-FI" dirty="0" err="1" smtClean="0"/>
              <a:t>Russakovsky</a:t>
            </a:r>
            <a:endParaRPr lang="en-US" dirty="0"/>
          </a:p>
        </p:txBody>
      </p:sp>
    </p:spTree>
    <p:extLst>
      <p:ext uri="{BB962C8B-B14F-4D97-AF65-F5344CB8AC3E}">
        <p14:creationId xmlns:p14="http://schemas.microsoft.com/office/powerpoint/2010/main" val="9261361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55" y="6256447"/>
            <a:ext cx="8410222" cy="369332"/>
          </a:xfrm>
          <a:prstGeom prst="rect">
            <a:avLst/>
          </a:prstGeom>
        </p:spPr>
        <p:txBody>
          <a:bodyPr wrap="square">
            <a:spAutoFit/>
          </a:bodyPr>
          <a:lstStyle/>
          <a:p>
            <a:r>
              <a:rPr lang="tr-TR" dirty="0" err="1" smtClean="0"/>
              <a:t>Choi</a:t>
            </a:r>
            <a:r>
              <a:rPr lang="tr-TR" dirty="0" smtClean="0"/>
              <a:t> et al., </a:t>
            </a:r>
            <a:r>
              <a:rPr lang="en-US" dirty="0">
                <a:solidFill>
                  <a:srgbClr val="000000"/>
                </a:solidFill>
                <a:hlinkClick r:id="rId3"/>
              </a:rPr>
              <a:t>Adding Unlabeled Samples to Categories by Learned Attributes </a:t>
            </a:r>
            <a:r>
              <a:rPr lang="en-US" dirty="0" smtClean="0"/>
              <a:t>, CVPR 2013</a:t>
            </a:r>
            <a:endParaRPr lang="en-US" dirty="0"/>
          </a:p>
        </p:txBody>
      </p:sp>
      <p:sp>
        <p:nvSpPr>
          <p:cNvPr id="3" name="TextBox 2"/>
          <p:cNvSpPr txBox="1"/>
          <p:nvPr/>
        </p:nvSpPr>
        <p:spPr>
          <a:xfrm>
            <a:off x="945446" y="2406386"/>
            <a:ext cx="7055554" cy="830997"/>
          </a:xfrm>
          <a:prstGeom prst="rect">
            <a:avLst/>
          </a:prstGeom>
          <a:noFill/>
        </p:spPr>
        <p:txBody>
          <a:bodyPr wrap="square" rtlCol="0">
            <a:spAutoFit/>
          </a:bodyPr>
          <a:lstStyle/>
          <a:p>
            <a:pPr algn="ctr"/>
            <a:r>
              <a:rPr lang="en-US" sz="2400" b="1" dirty="0" smtClean="0"/>
              <a:t>Framework for jointly learning visual classifiers </a:t>
            </a:r>
          </a:p>
          <a:p>
            <a:pPr algn="ctr"/>
            <a:r>
              <a:rPr lang="en-US" sz="2400" b="1" dirty="0" smtClean="0"/>
              <a:t>and noun-attribute mapping.</a:t>
            </a:r>
            <a:endParaRPr lang="en-US" sz="2400" b="1" dirty="0"/>
          </a:p>
        </p:txBody>
      </p:sp>
    </p:spTree>
    <p:extLst>
      <p:ext uri="{BB962C8B-B14F-4D97-AF65-F5344CB8AC3E}">
        <p14:creationId xmlns:p14="http://schemas.microsoft.com/office/powerpoint/2010/main" val="76872318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Formulation</a:t>
            </a:r>
            <a:endParaRPr lang="en-US" dirty="0"/>
          </a:p>
        </p:txBody>
      </p:sp>
      <p:sp>
        <p:nvSpPr>
          <p:cNvPr id="3" name="Content Placeholder 2"/>
          <p:cNvSpPr>
            <a:spLocks noGrp="1"/>
          </p:cNvSpPr>
          <p:nvPr>
            <p:ph idx="1"/>
          </p:nvPr>
        </p:nvSpPr>
        <p:spPr>
          <a:xfrm>
            <a:off x="457200" y="1036637"/>
            <a:ext cx="8229600" cy="4525963"/>
          </a:xfrm>
        </p:spPr>
        <p:txBody>
          <a:bodyPr/>
          <a:lstStyle/>
          <a:p>
            <a:r>
              <a:rPr lang="en-US" dirty="0" smtClean="0"/>
              <a:t>A joint optimization for</a:t>
            </a:r>
          </a:p>
          <a:p>
            <a:pPr lvl="1"/>
            <a:r>
              <a:rPr lang="en-US" dirty="0" smtClean="0"/>
              <a:t>Learning classifier in visual feature space (</a:t>
            </a:r>
            <a:r>
              <a:rPr lang="en-US" i="1" dirty="0" err="1" smtClean="0">
                <a:latin typeface="times" pitchFamily="18" charset="0"/>
                <a:cs typeface="times" pitchFamily="18" charset="0"/>
              </a:rPr>
              <a:t>w</a:t>
            </a:r>
            <a:r>
              <a:rPr lang="en-US" i="1" baseline="-25000" dirty="0" err="1" smtClean="0">
                <a:latin typeface="times" pitchFamily="18" charset="0"/>
                <a:cs typeface="times" pitchFamily="18" charset="0"/>
              </a:rPr>
              <a:t>c</a:t>
            </a:r>
            <a:r>
              <a:rPr lang="en-US" i="1" baseline="30000" dirty="0" err="1" smtClean="0">
                <a:latin typeface="times" pitchFamily="18" charset="0"/>
                <a:cs typeface="times" pitchFamily="18" charset="0"/>
              </a:rPr>
              <a:t>a</a:t>
            </a:r>
            <a:r>
              <a:rPr lang="en-US" dirty="0" smtClean="0"/>
              <a:t>)</a:t>
            </a:r>
          </a:p>
          <a:p>
            <a:pPr lvl="1"/>
            <a:r>
              <a:rPr lang="en-US" dirty="0" smtClean="0"/>
              <a:t>Learning classifier in attribute space (</a:t>
            </a:r>
            <a:r>
              <a:rPr lang="en-US" i="1" dirty="0" err="1" smtClean="0">
                <a:latin typeface="times" pitchFamily="18" charset="0"/>
                <a:cs typeface="times" pitchFamily="18" charset="0"/>
              </a:rPr>
              <a:t>w</a:t>
            </a:r>
            <a:r>
              <a:rPr lang="en-US" i="1" baseline="-25000" dirty="0" err="1" smtClean="0">
                <a:latin typeface="times" pitchFamily="18" charset="0"/>
                <a:cs typeface="times" pitchFamily="18" charset="0"/>
              </a:rPr>
              <a:t>c</a:t>
            </a:r>
            <a:r>
              <a:rPr lang="en-US" i="1" baseline="30000" dirty="0" err="1" smtClean="0">
                <a:latin typeface="times" pitchFamily="18" charset="0"/>
                <a:cs typeface="times" pitchFamily="18" charset="0"/>
              </a:rPr>
              <a:t>v</a:t>
            </a:r>
            <a:r>
              <a:rPr lang="en-US" dirty="0" smtClean="0"/>
              <a:t>)</a:t>
            </a:r>
          </a:p>
          <a:p>
            <a:pPr lvl="1"/>
            <a:r>
              <a:rPr lang="en-US" dirty="0" smtClean="0"/>
              <a:t>With finding the samples (</a:t>
            </a:r>
            <a:r>
              <a:rPr lang="en-US" i="1" dirty="0" smtClean="0">
                <a:latin typeface="times" pitchFamily="18" charset="0"/>
                <a:cs typeface="times" pitchFamily="18" charset="0"/>
              </a:rPr>
              <a:t>I</a:t>
            </a:r>
            <a:r>
              <a:rPr lang="en-US" dirty="0" smtClean="0"/>
              <a:t>)</a:t>
            </a:r>
          </a:p>
          <a:p>
            <a:r>
              <a:rPr lang="en-US" dirty="0" smtClean="0"/>
              <a:t>Non-convex</a:t>
            </a:r>
          </a:p>
          <a:p>
            <a:pPr lvl="1"/>
            <a:r>
              <a:rPr lang="en-US" dirty="0" smtClean="0"/>
              <a:t>Mixed integer program: NP-complete problem</a:t>
            </a:r>
          </a:p>
          <a:p>
            <a:pPr lvl="1"/>
            <a:r>
              <a:rPr lang="en-US" dirty="0" smtClean="0">
                <a:solidFill>
                  <a:srgbClr val="FF0000"/>
                </a:solidFill>
              </a:rPr>
              <a:t>Solution</a:t>
            </a:r>
            <a:r>
              <a:rPr lang="en-US" dirty="0" smtClean="0"/>
              <a:t>: Block coordinate-descent</a:t>
            </a:r>
          </a:p>
        </p:txBody>
      </p:sp>
      <p:pic>
        <p:nvPicPr>
          <p:cNvPr id="4" name="Picture 3"/>
          <p:cNvPicPr>
            <a:picLocks noChangeAspect="1"/>
          </p:cNvPicPr>
          <p:nvPr/>
        </p:nvPicPr>
        <p:blipFill>
          <a:blip r:embed="rId2" cstate="print"/>
          <a:stretch>
            <a:fillRect/>
          </a:stretch>
        </p:blipFill>
        <p:spPr>
          <a:xfrm>
            <a:off x="533400" y="5293312"/>
            <a:ext cx="8229600" cy="856613"/>
          </a:xfrm>
          <a:prstGeom prst="rect">
            <a:avLst/>
          </a:prstGeom>
        </p:spPr>
      </p:pic>
      <p:sp>
        <p:nvSpPr>
          <p:cNvPr id="5" name="Rounded Rectangular Callout 4"/>
          <p:cNvSpPr/>
          <p:nvPr/>
        </p:nvSpPr>
        <p:spPr>
          <a:xfrm>
            <a:off x="3429000" y="6055312"/>
            <a:ext cx="2362200" cy="533400"/>
          </a:xfrm>
          <a:prstGeom prst="wedgeRoundRectCallout">
            <a:avLst>
              <a:gd name="adj1" fmla="val -46263"/>
              <a:gd name="adj2" fmla="val -7526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Learning a classifier on visual feature space</a:t>
            </a:r>
            <a:endParaRPr lang="en-US" sz="1600" dirty="0"/>
          </a:p>
        </p:txBody>
      </p:sp>
      <p:sp>
        <p:nvSpPr>
          <p:cNvPr id="6" name="Rounded Rectangular Callout 5"/>
          <p:cNvSpPr/>
          <p:nvPr/>
        </p:nvSpPr>
        <p:spPr>
          <a:xfrm>
            <a:off x="4876800" y="4759912"/>
            <a:ext cx="3505200" cy="533400"/>
          </a:xfrm>
          <a:prstGeom prst="wedgeRoundRectCallout">
            <a:avLst>
              <a:gd name="adj1" fmla="val -22430"/>
              <a:gd name="adj2" fmla="val 68940"/>
              <a:gd name="adj3" fmla="val 16667"/>
            </a:avLst>
          </a:prstGeom>
          <a:gradFill>
            <a:gsLst>
              <a:gs pos="0">
                <a:schemeClr val="accent2">
                  <a:lumMod val="75000"/>
                </a:schemeClr>
              </a:gs>
              <a:gs pos="80000">
                <a:schemeClr val="accent2">
                  <a:lumMod val="60000"/>
                  <a:lumOff val="40000"/>
                </a:schemeClr>
              </a:gs>
              <a:gs pos="100000">
                <a:schemeClr val="accent2">
                  <a:lumMod val="20000"/>
                  <a:lumOff val="80000"/>
                </a:schemeClr>
              </a:gs>
            </a:gsLst>
          </a:gra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Learning a classifier on attribute space</a:t>
            </a:r>
          </a:p>
          <a:p>
            <a:pPr algn="ctr"/>
            <a:r>
              <a:rPr lang="en-US" sz="1600" dirty="0"/>
              <a:t>w</a:t>
            </a:r>
            <a:r>
              <a:rPr lang="en-US" sz="1600" dirty="0" smtClean="0"/>
              <a:t>ith a selection criterion</a:t>
            </a:r>
            <a:endParaRPr lang="en-US" sz="1600" dirty="0"/>
          </a:p>
        </p:txBody>
      </p:sp>
      <p:sp>
        <p:nvSpPr>
          <p:cNvPr id="7" name="Rounded Rectangular Callout 6"/>
          <p:cNvSpPr/>
          <p:nvPr/>
        </p:nvSpPr>
        <p:spPr>
          <a:xfrm>
            <a:off x="6629400" y="6055312"/>
            <a:ext cx="1905000" cy="533400"/>
          </a:xfrm>
          <a:prstGeom prst="wedgeRoundRectCallout">
            <a:avLst>
              <a:gd name="adj1" fmla="val 32046"/>
              <a:gd name="adj2" fmla="val -97496"/>
              <a:gd name="adj3" fmla="val 16667"/>
            </a:avLst>
          </a:prstGeom>
          <a:gradFill>
            <a:gsLst>
              <a:gs pos="0">
                <a:schemeClr val="accent3">
                  <a:lumMod val="75000"/>
                </a:schemeClr>
              </a:gs>
              <a:gs pos="80000">
                <a:schemeClr val="accent3">
                  <a:lumMod val="60000"/>
                  <a:lumOff val="40000"/>
                </a:schemeClr>
              </a:gs>
              <a:gs pos="100000">
                <a:schemeClr val="accent3">
                  <a:lumMod val="40000"/>
                  <a:lumOff val="60000"/>
                </a:schemeClr>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Mutual Exclusion</a:t>
            </a:r>
            <a:endParaRPr lang="en-US" sz="1600" dirty="0"/>
          </a:p>
        </p:txBody>
      </p:sp>
      <p:sp>
        <p:nvSpPr>
          <p:cNvPr id="8" name="Rectangle 7"/>
          <p:cNvSpPr/>
          <p:nvPr/>
        </p:nvSpPr>
        <p:spPr>
          <a:xfrm>
            <a:off x="546538" y="6400800"/>
            <a:ext cx="1447800" cy="3810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Not convex</a:t>
            </a:r>
            <a:endParaRPr lang="en-US" dirty="0">
              <a:solidFill>
                <a:srgbClr val="FF0000"/>
              </a:solidFill>
            </a:endParaRPr>
          </a:p>
        </p:txBody>
      </p:sp>
      <p:cxnSp>
        <p:nvCxnSpPr>
          <p:cNvPr id="10" name="Straight Arrow Connector 9"/>
          <p:cNvCxnSpPr/>
          <p:nvPr/>
        </p:nvCxnSpPr>
        <p:spPr>
          <a:xfrm flipH="1" flipV="1">
            <a:off x="762000" y="5973417"/>
            <a:ext cx="2286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435319" y="5973417"/>
            <a:ext cx="164881"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7200" y="6096000"/>
            <a:ext cx="773994" cy="307777"/>
          </a:xfrm>
          <a:prstGeom prst="rect">
            <a:avLst/>
          </a:prstGeom>
          <a:noFill/>
        </p:spPr>
        <p:txBody>
          <a:bodyPr wrap="none" rtlCol="0">
            <a:spAutoFit/>
          </a:bodyPr>
          <a:lstStyle/>
          <a:p>
            <a:r>
              <a:rPr lang="en-US" sz="1400" b="1" dirty="0" smtClean="0"/>
              <a:t>discrete</a:t>
            </a:r>
            <a:endParaRPr lang="en-US" sz="1400" b="1" dirty="0"/>
          </a:p>
        </p:txBody>
      </p:sp>
      <p:sp>
        <p:nvSpPr>
          <p:cNvPr id="15" name="TextBox 14"/>
          <p:cNvSpPr txBox="1"/>
          <p:nvPr/>
        </p:nvSpPr>
        <p:spPr>
          <a:xfrm>
            <a:off x="1281661" y="6093023"/>
            <a:ext cx="1014060" cy="307777"/>
          </a:xfrm>
          <a:prstGeom prst="rect">
            <a:avLst/>
          </a:prstGeom>
          <a:noFill/>
        </p:spPr>
        <p:txBody>
          <a:bodyPr wrap="none" rtlCol="0">
            <a:spAutoFit/>
          </a:bodyPr>
          <a:lstStyle/>
          <a:p>
            <a:r>
              <a:rPr lang="en-US" sz="1400" b="1" dirty="0" smtClean="0"/>
              <a:t>continuous</a:t>
            </a:r>
            <a:endParaRPr lang="en-US" sz="1400" b="1" dirty="0"/>
          </a:p>
        </p:txBody>
      </p:sp>
      <p:sp>
        <p:nvSpPr>
          <p:cNvPr id="9" name="Footer Placeholder 8"/>
          <p:cNvSpPr>
            <a:spLocks noGrp="1"/>
          </p:cNvSpPr>
          <p:nvPr>
            <p:ph type="ftr" sz="quarter" idx="11"/>
          </p:nvPr>
        </p:nvSpPr>
        <p:spPr>
          <a:xfrm>
            <a:off x="6698420" y="6560126"/>
            <a:ext cx="2895600" cy="365125"/>
          </a:xfrm>
        </p:spPr>
        <p:txBody>
          <a:bodyPr/>
          <a:lstStyle/>
          <a:p>
            <a:r>
              <a:rPr lang="nb-NO" dirty="0" smtClean="0"/>
              <a:t>Slide Credit: </a:t>
            </a:r>
            <a:r>
              <a:rPr lang="nb-NO" dirty="0" err="1" smtClean="0"/>
              <a:t>Junghyun</a:t>
            </a:r>
            <a:r>
              <a:rPr lang="nb-NO" dirty="0" smtClean="0"/>
              <a:t> </a:t>
            </a:r>
            <a:r>
              <a:rPr lang="nb-NO" dirty="0" err="1" smtClean="0"/>
              <a:t>Choi</a:t>
            </a:r>
            <a:endParaRPr lang="en-US" dirty="0"/>
          </a:p>
        </p:txBody>
      </p:sp>
    </p:spTree>
    <p:extLst>
      <p:ext uri="{BB962C8B-B14F-4D97-AF65-F5344CB8AC3E}">
        <p14:creationId xmlns:p14="http://schemas.microsoft.com/office/powerpoint/2010/main" val="6313426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Diagram</a:t>
            </a:r>
            <a:endParaRPr lang="en-US" dirty="0"/>
          </a:p>
        </p:txBody>
      </p:sp>
      <p:sp>
        <p:nvSpPr>
          <p:cNvPr id="4" name="직사각형 261"/>
          <p:cNvSpPr/>
          <p:nvPr/>
        </p:nvSpPr>
        <p:spPr>
          <a:xfrm rot="20406324">
            <a:off x="6875699" y="3122777"/>
            <a:ext cx="1428928" cy="1028580"/>
          </a:xfrm>
          <a:prstGeom prst="rect">
            <a:avLst/>
          </a:prstGeom>
          <a:gradFill>
            <a:gsLst>
              <a:gs pos="0">
                <a:srgbClr val="FFC5C5">
                  <a:alpha val="0"/>
                </a:srgbClr>
              </a:gs>
              <a:gs pos="100000">
                <a:schemeClr val="tx2">
                  <a:lumMod val="20000"/>
                  <a:lumOff val="80000"/>
                  <a:alpha val="57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직사각형 257"/>
          <p:cNvSpPr/>
          <p:nvPr/>
        </p:nvSpPr>
        <p:spPr>
          <a:xfrm rot="13510077">
            <a:off x="7073172" y="2609474"/>
            <a:ext cx="1282245" cy="639267"/>
          </a:xfrm>
          <a:prstGeom prst="rect">
            <a:avLst/>
          </a:prstGeom>
          <a:gradFill>
            <a:gsLst>
              <a:gs pos="0">
                <a:srgbClr val="FFC5C5">
                  <a:alpha val="0"/>
                </a:srgbClr>
              </a:gs>
              <a:gs pos="100000">
                <a:srgbClr val="FF0000">
                  <a:alpha val="9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직사각형 216"/>
          <p:cNvSpPr/>
          <p:nvPr/>
        </p:nvSpPr>
        <p:spPr>
          <a:xfrm rot="1940876">
            <a:off x="4026827" y="3493815"/>
            <a:ext cx="1344179" cy="614334"/>
          </a:xfrm>
          <a:prstGeom prst="rect">
            <a:avLst/>
          </a:prstGeom>
          <a:gradFill>
            <a:gsLst>
              <a:gs pos="0">
                <a:srgbClr val="F7FBC9">
                  <a:alpha val="9000"/>
                </a:srgbClr>
              </a:gs>
              <a:gs pos="100000">
                <a:srgbClr val="DCF834">
                  <a:alpha val="19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직사각형 215"/>
          <p:cNvSpPr/>
          <p:nvPr/>
        </p:nvSpPr>
        <p:spPr>
          <a:xfrm rot="8180507">
            <a:off x="4259350" y="2554296"/>
            <a:ext cx="1491171" cy="779050"/>
          </a:xfrm>
          <a:prstGeom prst="rect">
            <a:avLst/>
          </a:prstGeom>
          <a:gradFill>
            <a:gsLst>
              <a:gs pos="0">
                <a:srgbClr val="CBF9E6">
                  <a:alpha val="1000"/>
                </a:srgbClr>
              </a:gs>
              <a:gs pos="100000">
                <a:srgbClr val="40ECB7">
                  <a:alpha val="17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직사각형 214"/>
          <p:cNvSpPr/>
          <p:nvPr/>
        </p:nvSpPr>
        <p:spPr>
          <a:xfrm rot="20406324">
            <a:off x="4569448" y="3197461"/>
            <a:ext cx="1428928" cy="895796"/>
          </a:xfrm>
          <a:prstGeom prst="rect">
            <a:avLst/>
          </a:prstGeom>
          <a:gradFill>
            <a:gsLst>
              <a:gs pos="0">
                <a:srgbClr val="FFC5C5">
                  <a:alpha val="0"/>
                </a:srgbClr>
              </a:gs>
              <a:gs pos="100000">
                <a:schemeClr val="tx2">
                  <a:lumMod val="20000"/>
                  <a:lumOff val="80000"/>
                  <a:alpha val="57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10"/>
          <p:cNvCxnSpPr/>
          <p:nvPr/>
        </p:nvCxnSpPr>
        <p:spPr>
          <a:xfrm>
            <a:off x="2578142" y="3199158"/>
            <a:ext cx="1099523" cy="695661"/>
          </a:xfrm>
          <a:prstGeom prst="line">
            <a:avLst/>
          </a:prstGeom>
          <a:ln w="25400">
            <a:solidFill>
              <a:schemeClr val="accent1"/>
            </a:solidFill>
          </a:ln>
          <a:effectLst>
            <a:outerShdw blurRad="40000" dist="20000" dir="5400000" sx="102000" sy="102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4"/>
          <p:cNvCxnSpPr/>
          <p:nvPr/>
        </p:nvCxnSpPr>
        <p:spPr>
          <a:xfrm flipH="1" flipV="1">
            <a:off x="3046465" y="2527987"/>
            <a:ext cx="837824" cy="1162888"/>
          </a:xfrm>
          <a:prstGeom prst="line">
            <a:avLst/>
          </a:prstGeom>
          <a:ln w="25400">
            <a:solidFill>
              <a:schemeClr val="bg1">
                <a:lumMod val="85000"/>
              </a:schemeClr>
            </a:solidFill>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780542" y="2575848"/>
            <a:ext cx="1396696" cy="360866"/>
          </a:xfrm>
          <a:prstGeom prst="line">
            <a:avLst/>
          </a:prstGeom>
          <a:ln w="25400">
            <a:solidFill>
              <a:schemeClr val="bg1">
                <a:lumMod val="85000"/>
              </a:schemeClr>
            </a:solidFill>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4"/>
          <p:cNvCxnSpPr/>
          <p:nvPr/>
        </p:nvCxnSpPr>
        <p:spPr>
          <a:xfrm flipV="1">
            <a:off x="2750817" y="2527987"/>
            <a:ext cx="575673" cy="1190185"/>
          </a:xfrm>
          <a:prstGeom prst="line">
            <a:avLst/>
          </a:prstGeom>
          <a:ln w="25400">
            <a:solidFill>
              <a:schemeClr val="bg1">
                <a:lumMod val="85000"/>
              </a:schemeClr>
            </a:solidFill>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4"/>
          <p:cNvCxnSpPr/>
          <p:nvPr/>
        </p:nvCxnSpPr>
        <p:spPr>
          <a:xfrm flipV="1">
            <a:off x="2615318" y="2936714"/>
            <a:ext cx="1334578" cy="482574"/>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4" name="Straight Connector 4"/>
          <p:cNvCxnSpPr/>
          <p:nvPr/>
        </p:nvCxnSpPr>
        <p:spPr>
          <a:xfrm flipV="1">
            <a:off x="2884272" y="2685892"/>
            <a:ext cx="1065624" cy="1025318"/>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5" name="Straight Connector 10"/>
          <p:cNvCxnSpPr/>
          <p:nvPr/>
        </p:nvCxnSpPr>
        <p:spPr>
          <a:xfrm>
            <a:off x="2894065" y="2731611"/>
            <a:ext cx="914690" cy="920508"/>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6" name="Straight Connector 4"/>
          <p:cNvCxnSpPr/>
          <p:nvPr/>
        </p:nvCxnSpPr>
        <p:spPr>
          <a:xfrm flipV="1">
            <a:off x="888167" y="2919028"/>
            <a:ext cx="1334578" cy="482574"/>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7" name="Straight Connector 4"/>
          <p:cNvCxnSpPr/>
          <p:nvPr/>
        </p:nvCxnSpPr>
        <p:spPr>
          <a:xfrm flipV="1">
            <a:off x="1157121" y="2668206"/>
            <a:ext cx="1065624" cy="1025318"/>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8" name="Straight Connector 10"/>
          <p:cNvCxnSpPr/>
          <p:nvPr/>
        </p:nvCxnSpPr>
        <p:spPr>
          <a:xfrm>
            <a:off x="850991" y="3181472"/>
            <a:ext cx="1099523" cy="695661"/>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19" name="Straight Connector 4"/>
          <p:cNvCxnSpPr/>
          <p:nvPr/>
        </p:nvCxnSpPr>
        <p:spPr>
          <a:xfrm flipH="1" flipV="1">
            <a:off x="1319314" y="2510301"/>
            <a:ext cx="837824" cy="1162888"/>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20" name="Straight Connector 10"/>
          <p:cNvCxnSpPr/>
          <p:nvPr/>
        </p:nvCxnSpPr>
        <p:spPr>
          <a:xfrm>
            <a:off x="1053391" y="2558162"/>
            <a:ext cx="1396696" cy="360866"/>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21" name="타원 152"/>
          <p:cNvSpPr/>
          <p:nvPr/>
        </p:nvSpPr>
        <p:spPr>
          <a:xfrm>
            <a:off x="397448" y="3885683"/>
            <a:ext cx="2040952" cy="1372117"/>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Heart 35"/>
          <p:cNvSpPr/>
          <p:nvPr/>
        </p:nvSpPr>
        <p:spPr>
          <a:xfrm>
            <a:off x="1369770" y="2738595"/>
            <a:ext cx="45719" cy="45719"/>
          </a:xfrm>
          <a:prstGeom prst="heart">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Heart 36"/>
          <p:cNvSpPr/>
          <p:nvPr/>
        </p:nvSpPr>
        <p:spPr>
          <a:xfrm>
            <a:off x="1522170" y="2890995"/>
            <a:ext cx="45719" cy="45719"/>
          </a:xfrm>
          <a:prstGeom prst="heart">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nut 80"/>
          <p:cNvSpPr/>
          <p:nvPr/>
        </p:nvSpPr>
        <p:spPr>
          <a:xfrm>
            <a:off x="1204761" y="3034508"/>
            <a:ext cx="45719" cy="45719"/>
          </a:xfrm>
          <a:prstGeom prst="donut">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nut 81"/>
          <p:cNvSpPr/>
          <p:nvPr/>
        </p:nvSpPr>
        <p:spPr>
          <a:xfrm>
            <a:off x="1121195" y="3139051"/>
            <a:ext cx="45719" cy="45719"/>
          </a:xfrm>
          <a:prstGeom prst="donut">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17"/>
          <p:cNvSpPr/>
          <p:nvPr/>
        </p:nvSpPr>
        <p:spPr>
          <a:xfrm>
            <a:off x="1799919" y="2656775"/>
            <a:ext cx="45719" cy="45719"/>
          </a:xfrm>
          <a:prstGeom prst="ellipse">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19"/>
          <p:cNvSpPr/>
          <p:nvPr/>
        </p:nvSpPr>
        <p:spPr>
          <a:xfrm>
            <a:off x="1690377" y="2772486"/>
            <a:ext cx="45719" cy="45719"/>
          </a:xfrm>
          <a:prstGeom prst="ellipse">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gular Pentagon 27"/>
          <p:cNvSpPr/>
          <p:nvPr/>
        </p:nvSpPr>
        <p:spPr>
          <a:xfrm>
            <a:off x="1553620" y="3386621"/>
            <a:ext cx="45719" cy="45719"/>
          </a:xfrm>
          <a:prstGeom prst="pentagon">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gular Pentagon 28"/>
          <p:cNvSpPr/>
          <p:nvPr/>
        </p:nvSpPr>
        <p:spPr>
          <a:xfrm>
            <a:off x="1904795" y="3197128"/>
            <a:ext cx="45719" cy="45719"/>
          </a:xfrm>
          <a:prstGeom prst="pentagon">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ross 45"/>
          <p:cNvSpPr/>
          <p:nvPr/>
        </p:nvSpPr>
        <p:spPr>
          <a:xfrm>
            <a:off x="1341259" y="3289739"/>
            <a:ext cx="45719" cy="45719"/>
          </a:xfrm>
          <a:prstGeom prst="plus">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ross 48"/>
          <p:cNvSpPr/>
          <p:nvPr/>
        </p:nvSpPr>
        <p:spPr>
          <a:xfrm>
            <a:off x="1277651" y="3631758"/>
            <a:ext cx="45719" cy="45719"/>
          </a:xfrm>
          <a:prstGeom prst="plus">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53"/>
          <p:cNvSpPr/>
          <p:nvPr/>
        </p:nvSpPr>
        <p:spPr>
          <a:xfrm>
            <a:off x="1414376" y="3087646"/>
            <a:ext cx="45719" cy="45719"/>
          </a:xfrm>
          <a:prstGeom prst="rect">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54"/>
          <p:cNvSpPr/>
          <p:nvPr/>
        </p:nvSpPr>
        <p:spPr>
          <a:xfrm>
            <a:off x="1566776" y="3240046"/>
            <a:ext cx="45719" cy="45719"/>
          </a:xfrm>
          <a:prstGeom prst="rect">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iamond 71"/>
          <p:cNvSpPr/>
          <p:nvPr/>
        </p:nvSpPr>
        <p:spPr>
          <a:xfrm>
            <a:off x="1484443" y="3693523"/>
            <a:ext cx="45719" cy="45719"/>
          </a:xfrm>
          <a:prstGeom prst="diamond">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Diamond 72"/>
          <p:cNvSpPr/>
          <p:nvPr/>
        </p:nvSpPr>
        <p:spPr>
          <a:xfrm>
            <a:off x="2111419" y="3181472"/>
            <a:ext cx="45719" cy="45719"/>
          </a:xfrm>
          <a:prstGeom prst="diamond">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7-Point Star 89"/>
          <p:cNvSpPr/>
          <p:nvPr/>
        </p:nvSpPr>
        <p:spPr>
          <a:xfrm>
            <a:off x="1245509" y="3340902"/>
            <a:ext cx="45719" cy="45719"/>
          </a:xfrm>
          <a:prstGeom prst="star7">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7-Point Star 91"/>
          <p:cNvSpPr/>
          <p:nvPr/>
        </p:nvSpPr>
        <p:spPr>
          <a:xfrm>
            <a:off x="1442660" y="3550732"/>
            <a:ext cx="45719" cy="45719"/>
          </a:xfrm>
          <a:prstGeom prst="star7">
            <a:avLst/>
          </a:prstGeom>
          <a:solidFill>
            <a:schemeClr val="bg1">
              <a:lumMod val="8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10"/>
          <p:cNvCxnSpPr/>
          <p:nvPr/>
        </p:nvCxnSpPr>
        <p:spPr>
          <a:xfrm>
            <a:off x="1166914" y="2713925"/>
            <a:ext cx="914690" cy="920508"/>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39" name="Straight Connector 4"/>
          <p:cNvCxnSpPr/>
          <p:nvPr/>
        </p:nvCxnSpPr>
        <p:spPr>
          <a:xfrm flipV="1">
            <a:off x="1023666" y="2510301"/>
            <a:ext cx="575673" cy="1190185"/>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40" name="Frame 108"/>
          <p:cNvSpPr/>
          <p:nvPr/>
        </p:nvSpPr>
        <p:spPr>
          <a:xfrm>
            <a:off x="1099214" y="4636358"/>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ame 108"/>
          <p:cNvSpPr/>
          <p:nvPr/>
        </p:nvSpPr>
        <p:spPr>
          <a:xfrm>
            <a:off x="1019476" y="4510980"/>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ame 106"/>
          <p:cNvSpPr/>
          <p:nvPr/>
        </p:nvSpPr>
        <p:spPr>
          <a:xfrm>
            <a:off x="1190706" y="4510980"/>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489199" y="4107180"/>
            <a:ext cx="1911101" cy="307777"/>
          </a:xfrm>
          <a:prstGeom prst="rect">
            <a:avLst/>
          </a:prstGeom>
          <a:noFill/>
        </p:spPr>
        <p:txBody>
          <a:bodyPr wrap="none" rtlCol="0">
            <a:spAutoFit/>
          </a:bodyPr>
          <a:lstStyle/>
          <a:p>
            <a:r>
              <a:rPr lang="en-US" sz="1400" b="1" dirty="0" smtClean="0">
                <a:solidFill>
                  <a:schemeClr val="bg1">
                    <a:lumMod val="95000"/>
                  </a:schemeClr>
                </a:solidFill>
                <a:effectLst>
                  <a:outerShdw blurRad="38100" dist="38100" dir="2700000" algn="tl">
                    <a:srgbClr val="000000">
                      <a:alpha val="43137"/>
                    </a:srgbClr>
                  </a:outerShdw>
                </a:effectLst>
              </a:rPr>
              <a:t>Initial Labeled-Samples</a:t>
            </a:r>
            <a:endParaRPr lang="en-US" sz="1400" b="1" dirty="0">
              <a:solidFill>
                <a:schemeClr val="bg1">
                  <a:lumMod val="95000"/>
                </a:schemeClr>
              </a:solidFill>
              <a:effectLst>
                <a:outerShdw blurRad="38100" dist="38100" dir="2700000" algn="tl">
                  <a:srgbClr val="000000">
                    <a:alpha val="43137"/>
                  </a:srgbClr>
                </a:outerShdw>
              </a:effectLst>
            </a:endParaRPr>
          </a:p>
        </p:txBody>
      </p:sp>
      <p:sp>
        <p:nvSpPr>
          <p:cNvPr id="44" name="TextBox 43"/>
          <p:cNvSpPr txBox="1"/>
          <p:nvPr/>
        </p:nvSpPr>
        <p:spPr>
          <a:xfrm>
            <a:off x="386158" y="1815108"/>
            <a:ext cx="2204642"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Build Attribute Space</a:t>
            </a:r>
            <a:endParaRPr lang="en-US" b="1" dirty="0">
              <a:effectLst>
                <a:outerShdw blurRad="38100" dist="38100" dir="2700000" algn="tl">
                  <a:srgbClr val="000000">
                    <a:alpha val="43137"/>
                  </a:srgbClr>
                </a:outerShdw>
              </a:effectLst>
            </a:endParaRPr>
          </a:p>
        </p:txBody>
      </p:sp>
      <p:sp>
        <p:nvSpPr>
          <p:cNvPr id="45" name="Frame 106"/>
          <p:cNvSpPr/>
          <p:nvPr/>
        </p:nvSpPr>
        <p:spPr>
          <a:xfrm>
            <a:off x="1442189" y="4538232"/>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Frame 107"/>
          <p:cNvSpPr/>
          <p:nvPr/>
        </p:nvSpPr>
        <p:spPr>
          <a:xfrm>
            <a:off x="990600" y="4714260"/>
            <a:ext cx="83566" cy="88014"/>
          </a:xfrm>
          <a:prstGeom prst="mathMultiply">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ame 109"/>
          <p:cNvSpPr/>
          <p:nvPr/>
        </p:nvSpPr>
        <p:spPr>
          <a:xfrm>
            <a:off x="1316840" y="4835304"/>
            <a:ext cx="167132" cy="238740"/>
          </a:xfrm>
          <a:prstGeom prst="mathMultiply">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ame 107"/>
          <p:cNvSpPr/>
          <p:nvPr/>
        </p:nvSpPr>
        <p:spPr>
          <a:xfrm>
            <a:off x="1143000" y="4866660"/>
            <a:ext cx="83566" cy="88014"/>
          </a:xfrm>
          <a:prstGeom prst="mathMultiply">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Frame 106"/>
          <p:cNvSpPr/>
          <p:nvPr/>
        </p:nvSpPr>
        <p:spPr>
          <a:xfrm>
            <a:off x="1594589" y="4690632"/>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자유형 156"/>
          <p:cNvSpPr/>
          <p:nvPr/>
        </p:nvSpPr>
        <p:spPr>
          <a:xfrm>
            <a:off x="2021550" y="3527402"/>
            <a:ext cx="428537" cy="515034"/>
          </a:xfrm>
          <a:custGeom>
            <a:avLst/>
            <a:gdLst>
              <a:gd name="connsiteX0" fmla="*/ 0 w 556592"/>
              <a:gd name="connsiteY0" fmla="*/ 388289 h 388289"/>
              <a:gd name="connsiteX1" fmla="*/ 318052 w 556592"/>
              <a:gd name="connsiteY1" fmla="*/ 324678 h 388289"/>
              <a:gd name="connsiteX2" fmla="*/ 524786 w 556592"/>
              <a:gd name="connsiteY2" fmla="*/ 38431 h 388289"/>
              <a:gd name="connsiteX3" fmla="*/ 429371 w 556592"/>
              <a:gd name="connsiteY3" fmla="*/ 94091 h 388289"/>
              <a:gd name="connsiteX4" fmla="*/ 508884 w 556592"/>
              <a:gd name="connsiteY4" fmla="*/ 46383 h 388289"/>
              <a:gd name="connsiteX5" fmla="*/ 556592 w 556592"/>
              <a:gd name="connsiteY5" fmla="*/ 133847 h 38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592" h="388289">
                <a:moveTo>
                  <a:pt x="0" y="388289"/>
                </a:moveTo>
                <a:cubicBezTo>
                  <a:pt x="115294" y="385638"/>
                  <a:pt x="230588" y="382988"/>
                  <a:pt x="318052" y="324678"/>
                </a:cubicBezTo>
                <a:cubicBezTo>
                  <a:pt x="405516" y="266368"/>
                  <a:pt x="506233" y="76862"/>
                  <a:pt x="524786" y="38431"/>
                </a:cubicBezTo>
                <a:cubicBezTo>
                  <a:pt x="543339" y="0"/>
                  <a:pt x="432021" y="92766"/>
                  <a:pt x="429371" y="94091"/>
                </a:cubicBezTo>
                <a:cubicBezTo>
                  <a:pt x="426721" y="95416"/>
                  <a:pt x="487681" y="39757"/>
                  <a:pt x="508884" y="46383"/>
                </a:cubicBezTo>
                <a:cubicBezTo>
                  <a:pt x="530087" y="53009"/>
                  <a:pt x="543339" y="93428"/>
                  <a:pt x="556592" y="133847"/>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p:cNvSpPr txBox="1"/>
          <p:nvPr/>
        </p:nvSpPr>
        <p:spPr>
          <a:xfrm>
            <a:off x="2321272" y="3750492"/>
            <a:ext cx="599844" cy="261610"/>
          </a:xfrm>
          <a:prstGeom prst="rect">
            <a:avLst/>
          </a:prstGeom>
          <a:noFill/>
        </p:spPr>
        <p:txBody>
          <a:bodyPr wrap="none" rtlCol="0">
            <a:spAutoFit/>
          </a:bodyPr>
          <a:lstStyle/>
          <a:p>
            <a:r>
              <a:rPr lang="en-US" sz="1100" b="1" dirty="0" smtClean="0"/>
              <a:t>Project</a:t>
            </a:r>
            <a:endParaRPr lang="en-US" sz="1100" b="1" dirty="0"/>
          </a:p>
        </p:txBody>
      </p:sp>
      <p:sp>
        <p:nvSpPr>
          <p:cNvPr id="52" name="Frame 108"/>
          <p:cNvSpPr/>
          <p:nvPr/>
        </p:nvSpPr>
        <p:spPr>
          <a:xfrm>
            <a:off x="3074227" y="2650581"/>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rame 107"/>
          <p:cNvSpPr/>
          <p:nvPr/>
        </p:nvSpPr>
        <p:spPr>
          <a:xfrm>
            <a:off x="2921116" y="2975470"/>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ame 107"/>
          <p:cNvSpPr/>
          <p:nvPr/>
        </p:nvSpPr>
        <p:spPr>
          <a:xfrm>
            <a:off x="2921116" y="3133365"/>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ame 107"/>
          <p:cNvSpPr/>
          <p:nvPr/>
        </p:nvSpPr>
        <p:spPr>
          <a:xfrm>
            <a:off x="3074227" y="3386621"/>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Frame 108"/>
          <p:cNvSpPr/>
          <p:nvPr/>
        </p:nvSpPr>
        <p:spPr>
          <a:xfrm>
            <a:off x="3395324" y="2774198"/>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Frame 107"/>
          <p:cNvSpPr/>
          <p:nvPr/>
        </p:nvSpPr>
        <p:spPr>
          <a:xfrm>
            <a:off x="3684683" y="3154833"/>
            <a:ext cx="83566" cy="88014"/>
          </a:xfrm>
          <a:prstGeom prst="mathMultiply">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Frame 107"/>
          <p:cNvSpPr/>
          <p:nvPr/>
        </p:nvSpPr>
        <p:spPr>
          <a:xfrm>
            <a:off x="3311758" y="3440358"/>
            <a:ext cx="83566" cy="88014"/>
          </a:xfrm>
          <a:prstGeom prst="mathMultiply">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4"/>
          <p:cNvCxnSpPr/>
          <p:nvPr/>
        </p:nvCxnSpPr>
        <p:spPr>
          <a:xfrm flipV="1">
            <a:off x="4462054" y="2973217"/>
            <a:ext cx="1334578" cy="482574"/>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60" name="Straight Connector 4"/>
          <p:cNvCxnSpPr/>
          <p:nvPr/>
        </p:nvCxnSpPr>
        <p:spPr>
          <a:xfrm flipV="1">
            <a:off x="4731008" y="2722395"/>
            <a:ext cx="1065624" cy="1025318"/>
          </a:xfrm>
          <a:prstGeom prst="line">
            <a:avLst/>
          </a:prstGeom>
          <a:ln w="254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61" name="Straight Connector 10"/>
          <p:cNvCxnSpPr/>
          <p:nvPr/>
        </p:nvCxnSpPr>
        <p:spPr>
          <a:xfrm>
            <a:off x="4740801" y="2768114"/>
            <a:ext cx="914690" cy="92050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Frame 108"/>
          <p:cNvSpPr/>
          <p:nvPr/>
        </p:nvSpPr>
        <p:spPr>
          <a:xfrm>
            <a:off x="4920963" y="2687084"/>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Frame 107"/>
          <p:cNvSpPr/>
          <p:nvPr/>
        </p:nvSpPr>
        <p:spPr>
          <a:xfrm>
            <a:off x="4767852" y="3011973"/>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Frame 107"/>
          <p:cNvSpPr/>
          <p:nvPr/>
        </p:nvSpPr>
        <p:spPr>
          <a:xfrm>
            <a:off x="4767852" y="3165272"/>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Frame 107"/>
          <p:cNvSpPr/>
          <p:nvPr/>
        </p:nvSpPr>
        <p:spPr>
          <a:xfrm>
            <a:off x="4920963" y="3423124"/>
            <a:ext cx="83566" cy="88014"/>
          </a:xfrm>
          <a:prstGeom prst="diagStripe">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Frame 108"/>
          <p:cNvSpPr/>
          <p:nvPr/>
        </p:nvSpPr>
        <p:spPr>
          <a:xfrm>
            <a:off x="5242060" y="2810701"/>
            <a:ext cx="83566" cy="88014"/>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ame 107"/>
          <p:cNvSpPr/>
          <p:nvPr/>
        </p:nvSpPr>
        <p:spPr>
          <a:xfrm>
            <a:off x="5531419" y="3191336"/>
            <a:ext cx="83566" cy="88014"/>
          </a:xfrm>
          <a:prstGeom prst="mathMultiply">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ame 107"/>
          <p:cNvSpPr/>
          <p:nvPr/>
        </p:nvSpPr>
        <p:spPr>
          <a:xfrm>
            <a:off x="5158494" y="3476861"/>
            <a:ext cx="83566" cy="88014"/>
          </a:xfrm>
          <a:prstGeom prst="mathMultiply">
            <a:avLst/>
          </a:prstGeom>
          <a:solidFill>
            <a:srgbClr val="00B0F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ame 109"/>
          <p:cNvSpPr/>
          <p:nvPr/>
        </p:nvSpPr>
        <p:spPr>
          <a:xfrm>
            <a:off x="1552806" y="4866660"/>
            <a:ext cx="167132" cy="238740"/>
          </a:xfrm>
          <a:prstGeom prst="mathMultiply">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ame 109"/>
          <p:cNvSpPr/>
          <p:nvPr/>
        </p:nvSpPr>
        <p:spPr>
          <a:xfrm>
            <a:off x="3046465" y="3638393"/>
            <a:ext cx="167132" cy="238740"/>
          </a:xfrm>
          <a:prstGeom prst="mathMultiply">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ame 109"/>
          <p:cNvSpPr/>
          <p:nvPr/>
        </p:nvSpPr>
        <p:spPr>
          <a:xfrm>
            <a:off x="3311758" y="3739242"/>
            <a:ext cx="167132" cy="238740"/>
          </a:xfrm>
          <a:prstGeom prst="mathMultiply">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10"/>
          <p:cNvCxnSpPr/>
          <p:nvPr/>
        </p:nvCxnSpPr>
        <p:spPr>
          <a:xfrm>
            <a:off x="4301656" y="3177330"/>
            <a:ext cx="1099523" cy="695661"/>
          </a:xfrm>
          <a:prstGeom prst="line">
            <a:avLst/>
          </a:prstGeom>
          <a:ln w="25400">
            <a:solidFill>
              <a:srgbClr val="FFC000"/>
            </a:solidFill>
          </a:ln>
          <a:effectLst>
            <a:outerShdw blurRad="40000" dist="20000" dir="5400000" sx="102000" sy="102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3" name="Frame 109"/>
          <p:cNvSpPr/>
          <p:nvPr/>
        </p:nvSpPr>
        <p:spPr>
          <a:xfrm>
            <a:off x="4851418" y="3695844"/>
            <a:ext cx="167132" cy="238740"/>
          </a:xfrm>
          <a:prstGeom prst="mathMultiply">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Frame 109"/>
          <p:cNvSpPr/>
          <p:nvPr/>
        </p:nvSpPr>
        <p:spPr>
          <a:xfrm>
            <a:off x="5116711" y="3796693"/>
            <a:ext cx="167132" cy="238740"/>
          </a:xfrm>
          <a:prstGeom prst="mathMultiply">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ight Arrow 126"/>
          <p:cNvSpPr/>
          <p:nvPr/>
        </p:nvSpPr>
        <p:spPr>
          <a:xfrm>
            <a:off x="2338327" y="3138871"/>
            <a:ext cx="223520" cy="280957"/>
          </a:xfrm>
          <a:prstGeom prst="rightArrow">
            <a:avLst/>
          </a:prstGeom>
          <a:gradFill flip="none" rotWithShape="1">
            <a:gsLst>
              <a:gs pos="0">
                <a:srgbClr val="FCD8FC"/>
              </a:gs>
              <a:gs pos="100000">
                <a:srgbClr val="EEA0E3"/>
              </a:gs>
            </a:gsLst>
            <a:lin ang="0" scaled="1"/>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ight Arrow 126"/>
          <p:cNvSpPr/>
          <p:nvPr/>
        </p:nvSpPr>
        <p:spPr>
          <a:xfrm>
            <a:off x="3949896" y="3054501"/>
            <a:ext cx="223520" cy="280957"/>
          </a:xfrm>
          <a:prstGeom prst="rightArrow">
            <a:avLst/>
          </a:prstGeom>
          <a:gradFill flip="none" rotWithShape="1">
            <a:gsLst>
              <a:gs pos="0">
                <a:srgbClr val="FCD8FC"/>
              </a:gs>
              <a:gs pos="100000">
                <a:srgbClr val="EEA0E3"/>
              </a:gs>
            </a:gsLst>
            <a:lin ang="0" scaled="1"/>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직사각형 213"/>
          <p:cNvSpPr/>
          <p:nvPr/>
        </p:nvSpPr>
        <p:spPr>
          <a:xfrm rot="13510077">
            <a:off x="4791896" y="2672347"/>
            <a:ext cx="1282245" cy="639267"/>
          </a:xfrm>
          <a:prstGeom prst="rect">
            <a:avLst/>
          </a:prstGeom>
          <a:gradFill>
            <a:gsLst>
              <a:gs pos="0">
                <a:srgbClr val="FFC5C5">
                  <a:alpha val="0"/>
                </a:srgbClr>
              </a:gs>
              <a:gs pos="100000">
                <a:srgbClr val="FF0000">
                  <a:alpha val="9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3116010" y="1816358"/>
            <a:ext cx="226709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Find Useful Attributes</a:t>
            </a:r>
            <a:endParaRPr lang="en-US" b="1" dirty="0">
              <a:effectLst>
                <a:outerShdw blurRad="38100" dist="38100" dir="2700000" algn="tl">
                  <a:srgbClr val="000000">
                    <a:alpha val="43137"/>
                  </a:srgbClr>
                </a:outerShdw>
              </a:effectLst>
            </a:endParaRPr>
          </a:p>
        </p:txBody>
      </p:sp>
      <p:sp>
        <p:nvSpPr>
          <p:cNvPr id="79" name="타원 220"/>
          <p:cNvSpPr/>
          <p:nvPr/>
        </p:nvSpPr>
        <p:spPr>
          <a:xfrm>
            <a:off x="5013638" y="4085783"/>
            <a:ext cx="1987527" cy="1378993"/>
          </a:xfrm>
          <a:prstGeom prst="ellips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ame 108"/>
          <p:cNvSpPr/>
          <p:nvPr/>
        </p:nvSpPr>
        <p:spPr>
          <a:xfrm>
            <a:off x="5738179" y="4675754"/>
            <a:ext cx="83566" cy="88014"/>
          </a:xfrm>
          <a:prstGeom prst="fram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ame 108"/>
          <p:cNvSpPr/>
          <p:nvPr/>
        </p:nvSpPr>
        <p:spPr>
          <a:xfrm>
            <a:off x="5658441" y="4550376"/>
            <a:ext cx="83566" cy="88014"/>
          </a:xfrm>
          <a:prstGeom prst="fram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ame 106"/>
          <p:cNvSpPr/>
          <p:nvPr/>
        </p:nvSpPr>
        <p:spPr>
          <a:xfrm>
            <a:off x="5829671" y="4550376"/>
            <a:ext cx="83566" cy="88014"/>
          </a:xfrm>
          <a:prstGeom prst="fram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5216169" y="4192236"/>
            <a:ext cx="1609736" cy="307777"/>
          </a:xfrm>
          <a:prstGeom prst="rect">
            <a:avLst/>
          </a:prstGeom>
          <a:noFill/>
        </p:spPr>
        <p:txBody>
          <a:bodyPr wrap="none" rtlCol="0">
            <a:spAutoFit/>
          </a:bodyPr>
          <a:lstStyle/>
          <a:p>
            <a:r>
              <a:rPr lang="en-US" sz="1400" b="1" dirty="0" smtClean="0">
                <a:solidFill>
                  <a:schemeClr val="bg1">
                    <a:lumMod val="95000"/>
                  </a:schemeClr>
                </a:solidFill>
                <a:effectLst>
                  <a:outerShdw blurRad="38100" dist="38100" dir="2700000" algn="tl">
                    <a:srgbClr val="000000">
                      <a:alpha val="43137"/>
                    </a:srgbClr>
                  </a:outerShdw>
                </a:effectLst>
              </a:rPr>
              <a:t>Unlabeled Samples</a:t>
            </a:r>
            <a:endParaRPr lang="en-US" sz="1400" b="1" dirty="0">
              <a:solidFill>
                <a:schemeClr val="bg1">
                  <a:lumMod val="95000"/>
                </a:schemeClr>
              </a:solidFill>
              <a:effectLst>
                <a:outerShdw blurRad="38100" dist="38100" dir="2700000" algn="tl">
                  <a:srgbClr val="000000">
                    <a:alpha val="43137"/>
                  </a:srgbClr>
                </a:outerShdw>
              </a:effectLst>
            </a:endParaRPr>
          </a:p>
        </p:txBody>
      </p:sp>
      <p:sp>
        <p:nvSpPr>
          <p:cNvPr id="84" name="Frame 106"/>
          <p:cNvSpPr/>
          <p:nvPr/>
        </p:nvSpPr>
        <p:spPr>
          <a:xfrm>
            <a:off x="6263782" y="4638390"/>
            <a:ext cx="83566" cy="88014"/>
          </a:xfrm>
          <a:prstGeom prst="diagStrip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Frame 107"/>
          <p:cNvSpPr/>
          <p:nvPr/>
        </p:nvSpPr>
        <p:spPr>
          <a:xfrm>
            <a:off x="5629565" y="4753656"/>
            <a:ext cx="83566" cy="88014"/>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Frame 109"/>
          <p:cNvSpPr/>
          <p:nvPr/>
        </p:nvSpPr>
        <p:spPr>
          <a:xfrm>
            <a:off x="5955805" y="4874700"/>
            <a:ext cx="167132" cy="238740"/>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Frame 107"/>
          <p:cNvSpPr/>
          <p:nvPr/>
        </p:nvSpPr>
        <p:spPr>
          <a:xfrm>
            <a:off x="5696396" y="4906056"/>
            <a:ext cx="83566" cy="88014"/>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Frame 106"/>
          <p:cNvSpPr/>
          <p:nvPr/>
        </p:nvSpPr>
        <p:spPr>
          <a:xfrm>
            <a:off x="6430914" y="4797663"/>
            <a:ext cx="83566" cy="88014"/>
          </a:xfrm>
          <a:prstGeom prst="diagStrip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ame 109"/>
          <p:cNvSpPr/>
          <p:nvPr/>
        </p:nvSpPr>
        <p:spPr>
          <a:xfrm>
            <a:off x="5997588" y="4698672"/>
            <a:ext cx="167132" cy="238740"/>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Frame 107"/>
          <p:cNvSpPr/>
          <p:nvPr/>
        </p:nvSpPr>
        <p:spPr>
          <a:xfrm>
            <a:off x="6263782" y="4950063"/>
            <a:ext cx="83566" cy="88014"/>
          </a:xfrm>
          <a:prstGeom prst="plus">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직사각형 244"/>
          <p:cNvSpPr/>
          <p:nvPr/>
        </p:nvSpPr>
        <p:spPr>
          <a:xfrm rot="1940876">
            <a:off x="6308103" y="3430942"/>
            <a:ext cx="1344179" cy="614334"/>
          </a:xfrm>
          <a:prstGeom prst="rect">
            <a:avLst/>
          </a:prstGeom>
          <a:gradFill>
            <a:gsLst>
              <a:gs pos="0">
                <a:srgbClr val="F7FBC9">
                  <a:alpha val="9000"/>
                </a:srgbClr>
              </a:gs>
              <a:gs pos="100000">
                <a:srgbClr val="DCF834">
                  <a:alpha val="19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직사각형 245"/>
          <p:cNvSpPr/>
          <p:nvPr/>
        </p:nvSpPr>
        <p:spPr>
          <a:xfrm rot="8180507">
            <a:off x="6540626" y="2491423"/>
            <a:ext cx="1491171" cy="779050"/>
          </a:xfrm>
          <a:prstGeom prst="rect">
            <a:avLst/>
          </a:prstGeom>
          <a:gradFill>
            <a:gsLst>
              <a:gs pos="0">
                <a:srgbClr val="CBF9E6">
                  <a:alpha val="1000"/>
                </a:srgbClr>
              </a:gs>
              <a:gs pos="100000">
                <a:srgbClr val="40ECB7">
                  <a:alpha val="17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4"/>
          <p:cNvCxnSpPr/>
          <p:nvPr/>
        </p:nvCxnSpPr>
        <p:spPr>
          <a:xfrm flipV="1">
            <a:off x="6743330" y="2910344"/>
            <a:ext cx="1334578" cy="482574"/>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94" name="Straight Connector 4"/>
          <p:cNvCxnSpPr/>
          <p:nvPr/>
        </p:nvCxnSpPr>
        <p:spPr>
          <a:xfrm flipV="1">
            <a:off x="7012284" y="2659522"/>
            <a:ext cx="1065624" cy="1025318"/>
          </a:xfrm>
          <a:prstGeom prst="line">
            <a:avLst/>
          </a:prstGeom>
          <a:ln w="254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95" name="Straight Connector 10"/>
          <p:cNvCxnSpPr/>
          <p:nvPr/>
        </p:nvCxnSpPr>
        <p:spPr>
          <a:xfrm>
            <a:off x="7022077" y="2705241"/>
            <a:ext cx="914690" cy="92050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10"/>
          <p:cNvCxnSpPr/>
          <p:nvPr/>
        </p:nvCxnSpPr>
        <p:spPr>
          <a:xfrm>
            <a:off x="6582932" y="3147227"/>
            <a:ext cx="1099523" cy="695661"/>
          </a:xfrm>
          <a:prstGeom prst="line">
            <a:avLst/>
          </a:prstGeom>
          <a:ln w="25400">
            <a:solidFill>
              <a:srgbClr val="FFC000"/>
            </a:solidFill>
          </a:ln>
          <a:effectLst>
            <a:outerShdw blurRad="40000" dist="20000" dir="5400000" sx="102000" sy="102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7" name="Frame 107"/>
          <p:cNvSpPr/>
          <p:nvPr/>
        </p:nvSpPr>
        <p:spPr>
          <a:xfrm>
            <a:off x="7786370" y="3660922"/>
            <a:ext cx="83566" cy="88014"/>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ame 107"/>
          <p:cNvSpPr/>
          <p:nvPr/>
        </p:nvSpPr>
        <p:spPr>
          <a:xfrm>
            <a:off x="7853201" y="3813322"/>
            <a:ext cx="83566" cy="88014"/>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타원 274"/>
          <p:cNvSpPr/>
          <p:nvPr/>
        </p:nvSpPr>
        <p:spPr>
          <a:xfrm>
            <a:off x="7143609" y="3970069"/>
            <a:ext cx="230632" cy="257989"/>
          </a:xfrm>
          <a:prstGeom prst="ellipse">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ame 109"/>
          <p:cNvSpPr/>
          <p:nvPr/>
        </p:nvSpPr>
        <p:spPr>
          <a:xfrm>
            <a:off x="7181708" y="3976418"/>
            <a:ext cx="167132" cy="238740"/>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Frame 109"/>
          <p:cNvSpPr/>
          <p:nvPr/>
        </p:nvSpPr>
        <p:spPr>
          <a:xfrm>
            <a:off x="6553200" y="3352800"/>
            <a:ext cx="167132" cy="238740"/>
          </a:xfrm>
          <a:prstGeom prst="mathMultiply">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Frame 106"/>
          <p:cNvSpPr/>
          <p:nvPr/>
        </p:nvSpPr>
        <p:spPr>
          <a:xfrm>
            <a:off x="6838741" y="2910344"/>
            <a:ext cx="83566" cy="88014"/>
          </a:xfrm>
          <a:prstGeom prst="diagStrip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Frame 106"/>
          <p:cNvSpPr/>
          <p:nvPr/>
        </p:nvSpPr>
        <p:spPr>
          <a:xfrm>
            <a:off x="7022077" y="3037745"/>
            <a:ext cx="83566" cy="88014"/>
          </a:xfrm>
          <a:prstGeom prst="diagStrip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Frame 106"/>
          <p:cNvSpPr/>
          <p:nvPr/>
        </p:nvSpPr>
        <p:spPr>
          <a:xfrm>
            <a:off x="7811418" y="2304353"/>
            <a:ext cx="83566" cy="88014"/>
          </a:xfrm>
          <a:prstGeom prst="fram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Frame 106"/>
          <p:cNvSpPr/>
          <p:nvPr/>
        </p:nvSpPr>
        <p:spPr>
          <a:xfrm>
            <a:off x="7598889" y="2730989"/>
            <a:ext cx="83566" cy="88014"/>
          </a:xfrm>
          <a:prstGeom prst="frame">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ight Arrow 126"/>
          <p:cNvSpPr/>
          <p:nvPr/>
        </p:nvSpPr>
        <p:spPr>
          <a:xfrm>
            <a:off x="6104231" y="3119002"/>
            <a:ext cx="307086" cy="280957"/>
          </a:xfrm>
          <a:prstGeom prst="rightArrow">
            <a:avLst/>
          </a:prstGeom>
          <a:gradFill flip="none" rotWithShape="1">
            <a:gsLst>
              <a:gs pos="0">
                <a:srgbClr val="FCD8FC"/>
              </a:gs>
              <a:gs pos="100000">
                <a:srgbClr val="EEA0E3"/>
              </a:gs>
            </a:gsLst>
            <a:lin ang="0" scaled="1"/>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자유형 270"/>
          <p:cNvSpPr/>
          <p:nvPr/>
        </p:nvSpPr>
        <p:spPr>
          <a:xfrm>
            <a:off x="5948312" y="3552913"/>
            <a:ext cx="349250" cy="603248"/>
          </a:xfrm>
          <a:custGeom>
            <a:avLst/>
            <a:gdLst>
              <a:gd name="connsiteX0" fmla="*/ 0 w 349250"/>
              <a:gd name="connsiteY0" fmla="*/ 483658 h 483658"/>
              <a:gd name="connsiteX1" fmla="*/ 165100 w 349250"/>
              <a:gd name="connsiteY1" fmla="*/ 413808 h 483658"/>
              <a:gd name="connsiteX2" fmla="*/ 285750 w 349250"/>
              <a:gd name="connsiteY2" fmla="*/ 128058 h 483658"/>
              <a:gd name="connsiteX3" fmla="*/ 292100 w 349250"/>
              <a:gd name="connsiteY3" fmla="*/ 7408 h 483658"/>
              <a:gd name="connsiteX4" fmla="*/ 234950 w 349250"/>
              <a:gd name="connsiteY4" fmla="*/ 83608 h 483658"/>
              <a:gd name="connsiteX5" fmla="*/ 285750 w 349250"/>
              <a:gd name="connsiteY5" fmla="*/ 7408 h 483658"/>
              <a:gd name="connsiteX6" fmla="*/ 349250 w 349250"/>
              <a:gd name="connsiteY6" fmla="*/ 64558 h 48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250" h="483658">
                <a:moveTo>
                  <a:pt x="0" y="483658"/>
                </a:moveTo>
                <a:cubicBezTo>
                  <a:pt x="58737" y="478366"/>
                  <a:pt x="117475" y="473075"/>
                  <a:pt x="165100" y="413808"/>
                </a:cubicBezTo>
                <a:cubicBezTo>
                  <a:pt x="212725" y="354541"/>
                  <a:pt x="264583" y="195791"/>
                  <a:pt x="285750" y="128058"/>
                </a:cubicBezTo>
                <a:cubicBezTo>
                  <a:pt x="306917" y="60325"/>
                  <a:pt x="300567" y="14816"/>
                  <a:pt x="292100" y="7408"/>
                </a:cubicBezTo>
                <a:cubicBezTo>
                  <a:pt x="283633" y="0"/>
                  <a:pt x="236008" y="83608"/>
                  <a:pt x="234950" y="83608"/>
                </a:cubicBezTo>
                <a:cubicBezTo>
                  <a:pt x="233892" y="83608"/>
                  <a:pt x="266700" y="10583"/>
                  <a:pt x="285750" y="7408"/>
                </a:cubicBezTo>
                <a:cubicBezTo>
                  <a:pt x="304800" y="4233"/>
                  <a:pt x="349250" y="64558"/>
                  <a:pt x="349250" y="64558"/>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Frame 107"/>
          <p:cNvSpPr/>
          <p:nvPr/>
        </p:nvSpPr>
        <p:spPr>
          <a:xfrm>
            <a:off x="8094532" y="3418512"/>
            <a:ext cx="83566" cy="88014"/>
          </a:xfrm>
          <a:prstGeom prst="plus">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TextBox 108"/>
          <p:cNvSpPr txBox="1"/>
          <p:nvPr/>
        </p:nvSpPr>
        <p:spPr>
          <a:xfrm>
            <a:off x="7022077" y="3801220"/>
            <a:ext cx="365806"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sym typeface="Wingdings"/>
              </a:rPr>
              <a:t></a:t>
            </a:r>
            <a:endParaRPr lang="en-US" dirty="0">
              <a:solidFill>
                <a:srgbClr val="FF0000"/>
              </a:solidFill>
              <a:effectLst>
                <a:outerShdw blurRad="38100" dist="38100" dir="2700000" algn="tl">
                  <a:srgbClr val="000000">
                    <a:alpha val="43137"/>
                  </a:srgbClr>
                </a:outerShdw>
              </a:effectLst>
            </a:endParaRPr>
          </a:p>
        </p:txBody>
      </p:sp>
      <p:sp>
        <p:nvSpPr>
          <p:cNvPr id="110" name="타원 280"/>
          <p:cNvSpPr/>
          <p:nvPr/>
        </p:nvSpPr>
        <p:spPr>
          <a:xfrm>
            <a:off x="6800702" y="2869364"/>
            <a:ext cx="140655" cy="168382"/>
          </a:xfrm>
          <a:prstGeom prst="ellipse">
            <a:avLst/>
          </a:prstGeom>
          <a:noFill/>
          <a:ln w="381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6629400" y="2678668"/>
            <a:ext cx="365806"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sym typeface="Wingdings"/>
              </a:rPr>
              <a:t></a:t>
            </a:r>
            <a:endParaRPr lang="en-US" dirty="0">
              <a:solidFill>
                <a:srgbClr val="FF0000"/>
              </a:solidFill>
              <a:effectLst>
                <a:outerShdw blurRad="38100" dist="38100" dir="2700000" algn="tl">
                  <a:srgbClr val="000000">
                    <a:alpha val="43137"/>
                  </a:srgbClr>
                </a:outerShdw>
              </a:effectLst>
            </a:endParaRPr>
          </a:p>
        </p:txBody>
      </p:sp>
      <p:sp>
        <p:nvSpPr>
          <p:cNvPr id="112" name="타원 281"/>
          <p:cNvSpPr/>
          <p:nvPr/>
        </p:nvSpPr>
        <p:spPr>
          <a:xfrm>
            <a:off x="7754620" y="2265523"/>
            <a:ext cx="182147" cy="17543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7611384" y="2057400"/>
            <a:ext cx="365806" cy="369332"/>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sym typeface="Wingdings"/>
              </a:rPr>
              <a:t></a:t>
            </a:r>
            <a:endParaRPr lang="en-US" dirty="0">
              <a:solidFill>
                <a:srgbClr val="FF0000"/>
              </a:solidFill>
              <a:effectLst>
                <a:outerShdw blurRad="38100" dist="38100" dir="2700000" algn="tl">
                  <a:srgbClr val="000000">
                    <a:alpha val="43137"/>
                  </a:srgbClr>
                </a:outerShdw>
              </a:effectLst>
            </a:endParaRPr>
          </a:p>
        </p:txBody>
      </p:sp>
      <p:sp>
        <p:nvSpPr>
          <p:cNvPr id="114" name="타원 283"/>
          <p:cNvSpPr/>
          <p:nvPr/>
        </p:nvSpPr>
        <p:spPr>
          <a:xfrm>
            <a:off x="7825486" y="3799239"/>
            <a:ext cx="140364" cy="128995"/>
          </a:xfrm>
          <a:prstGeom prst="ellipse">
            <a:avLst/>
          </a:prstGeom>
          <a:no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7787594" y="3593068"/>
            <a:ext cx="365806" cy="369332"/>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sym typeface="Wingdings"/>
              </a:rPr>
              <a:t></a:t>
            </a:r>
            <a:endParaRPr lang="en-US" dirty="0">
              <a:solidFill>
                <a:srgbClr val="FF0000"/>
              </a:solidFill>
              <a:effectLst>
                <a:outerShdw blurRad="38100" dist="38100" dir="2700000" algn="tl">
                  <a:srgbClr val="000000">
                    <a:alpha val="43137"/>
                  </a:srgbClr>
                </a:outerShdw>
              </a:effectLst>
            </a:endParaRPr>
          </a:p>
        </p:txBody>
      </p:sp>
      <p:sp>
        <p:nvSpPr>
          <p:cNvPr id="116" name="TextBox 115"/>
          <p:cNvSpPr txBox="1"/>
          <p:nvPr/>
        </p:nvSpPr>
        <p:spPr>
          <a:xfrm>
            <a:off x="6104231" y="3810243"/>
            <a:ext cx="599844" cy="261610"/>
          </a:xfrm>
          <a:prstGeom prst="rect">
            <a:avLst/>
          </a:prstGeom>
          <a:noFill/>
        </p:spPr>
        <p:txBody>
          <a:bodyPr wrap="none" rtlCol="0">
            <a:spAutoFit/>
          </a:bodyPr>
          <a:lstStyle/>
          <a:p>
            <a:r>
              <a:rPr lang="en-US" sz="1100" b="1" dirty="0" smtClean="0"/>
              <a:t>Project</a:t>
            </a:r>
            <a:endParaRPr lang="en-US" sz="1100" b="1" dirty="0"/>
          </a:p>
        </p:txBody>
      </p:sp>
      <p:sp>
        <p:nvSpPr>
          <p:cNvPr id="117" name="TextBox 116"/>
          <p:cNvSpPr txBox="1"/>
          <p:nvPr/>
        </p:nvSpPr>
        <p:spPr>
          <a:xfrm>
            <a:off x="5867400" y="1816358"/>
            <a:ext cx="3175934" cy="338554"/>
          </a:xfrm>
          <a:prstGeom prst="rect">
            <a:avLst/>
          </a:prstGeom>
          <a:noFill/>
        </p:spPr>
        <p:txBody>
          <a:bodyPr wrap="none" rtlCol="0">
            <a:spAutoFit/>
          </a:bodyPr>
          <a:lstStyle/>
          <a:p>
            <a:r>
              <a:rPr lang="en-US" sz="1600" b="1" dirty="0" smtClean="0">
                <a:effectLst>
                  <a:outerShdw blurRad="38100" dist="38100" dir="2700000" algn="tl">
                    <a:srgbClr val="000000">
                      <a:alpha val="43137"/>
                    </a:srgbClr>
                  </a:outerShdw>
                </a:effectLst>
              </a:rPr>
              <a:t>Choose Confident Examples To Add</a:t>
            </a:r>
            <a:endParaRPr lang="en-US" sz="1600" b="1" dirty="0">
              <a:effectLst>
                <a:outerShdw blurRad="38100" dist="38100" dir="2700000" algn="tl">
                  <a:srgbClr val="000000">
                    <a:alpha val="43137"/>
                  </a:srgbClr>
                </a:outerShdw>
              </a:effectLst>
            </a:endParaRPr>
          </a:p>
        </p:txBody>
      </p:sp>
      <p:sp>
        <p:nvSpPr>
          <p:cNvPr id="118" name="TextBox 117"/>
          <p:cNvSpPr txBox="1"/>
          <p:nvPr/>
        </p:nvSpPr>
        <p:spPr>
          <a:xfrm>
            <a:off x="147215" y="2667000"/>
            <a:ext cx="995785" cy="261610"/>
          </a:xfrm>
          <a:prstGeom prst="rect">
            <a:avLst/>
          </a:prstGeom>
          <a:noFill/>
        </p:spPr>
        <p:txBody>
          <a:bodyPr wrap="none" rtlCol="0">
            <a:spAutoFit/>
          </a:bodyPr>
          <a:lstStyle/>
          <a:p>
            <a:r>
              <a:rPr lang="en-US" sz="1100" b="1" dirty="0" smtClean="0">
                <a:solidFill>
                  <a:schemeClr val="bg2">
                    <a:lumMod val="50000"/>
                  </a:schemeClr>
                </a:solidFill>
              </a:rPr>
              <a:t>Auxiliary data</a:t>
            </a:r>
            <a:endParaRPr lang="en-US" sz="1100" b="1" dirty="0">
              <a:solidFill>
                <a:schemeClr val="bg2">
                  <a:lumMod val="50000"/>
                </a:schemeClr>
              </a:solidFill>
            </a:endParaRPr>
          </a:p>
        </p:txBody>
      </p:sp>
      <p:sp>
        <p:nvSpPr>
          <p:cNvPr id="120" name="Freeform 119"/>
          <p:cNvSpPr/>
          <p:nvPr/>
        </p:nvSpPr>
        <p:spPr>
          <a:xfrm>
            <a:off x="689480" y="2918460"/>
            <a:ext cx="333488" cy="167640"/>
          </a:xfrm>
          <a:custGeom>
            <a:avLst/>
            <a:gdLst>
              <a:gd name="connsiteX0" fmla="*/ 57280 w 333488"/>
              <a:gd name="connsiteY0" fmla="*/ 0 h 167640"/>
              <a:gd name="connsiteX1" fmla="*/ 19180 w 333488"/>
              <a:gd name="connsiteY1" fmla="*/ 114300 h 167640"/>
              <a:gd name="connsiteX2" fmla="*/ 323980 w 333488"/>
              <a:gd name="connsiteY2" fmla="*/ 114300 h 167640"/>
              <a:gd name="connsiteX3" fmla="*/ 263020 w 333488"/>
              <a:gd name="connsiteY3" fmla="*/ 45720 h 167640"/>
              <a:gd name="connsiteX4" fmla="*/ 331600 w 333488"/>
              <a:gd name="connsiteY4" fmla="*/ 121920 h 167640"/>
              <a:gd name="connsiteX5" fmla="*/ 278260 w 333488"/>
              <a:gd name="connsiteY5" fmla="*/ 16764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88" h="167640">
                <a:moveTo>
                  <a:pt x="57280" y="0"/>
                </a:moveTo>
                <a:cubicBezTo>
                  <a:pt x="16005" y="47625"/>
                  <a:pt x="-25270" y="95250"/>
                  <a:pt x="19180" y="114300"/>
                </a:cubicBezTo>
                <a:cubicBezTo>
                  <a:pt x="63630" y="133350"/>
                  <a:pt x="283340" y="125730"/>
                  <a:pt x="323980" y="114300"/>
                </a:cubicBezTo>
                <a:cubicBezTo>
                  <a:pt x="364620" y="102870"/>
                  <a:pt x="261750" y="44450"/>
                  <a:pt x="263020" y="45720"/>
                </a:cubicBezTo>
                <a:cubicBezTo>
                  <a:pt x="264290" y="46990"/>
                  <a:pt x="329060" y="101600"/>
                  <a:pt x="331600" y="121920"/>
                </a:cubicBezTo>
                <a:cubicBezTo>
                  <a:pt x="334140" y="142240"/>
                  <a:pt x="306200" y="154940"/>
                  <a:pt x="278260" y="167640"/>
                </a:cubicBezTo>
              </a:path>
            </a:pathLst>
          </a:custGeom>
          <a:noFill/>
          <a:ln>
            <a:solidFill>
              <a:schemeClr val="bg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Footer Placeholder 2"/>
          <p:cNvSpPr>
            <a:spLocks noGrp="1"/>
          </p:cNvSpPr>
          <p:nvPr>
            <p:ph type="ftr" sz="quarter" idx="11"/>
          </p:nvPr>
        </p:nvSpPr>
        <p:spPr>
          <a:xfrm>
            <a:off x="6646732" y="6492875"/>
            <a:ext cx="2895600" cy="365125"/>
          </a:xfrm>
        </p:spPr>
        <p:txBody>
          <a:bodyPr/>
          <a:lstStyle/>
          <a:p>
            <a:r>
              <a:rPr lang="nb-NO" dirty="0" smtClean="0"/>
              <a:t>Slide Credit: </a:t>
            </a:r>
            <a:r>
              <a:rPr lang="nb-NO" dirty="0" err="1" smtClean="0"/>
              <a:t>Jonghyun</a:t>
            </a:r>
            <a:r>
              <a:rPr lang="nb-NO" dirty="0" smtClean="0"/>
              <a:t> </a:t>
            </a:r>
            <a:r>
              <a:rPr lang="nb-NO" dirty="0" err="1" smtClean="0"/>
              <a:t>Choi</a:t>
            </a:r>
            <a:endParaRPr lang="en-US" dirty="0"/>
          </a:p>
        </p:txBody>
      </p:sp>
    </p:spTree>
    <p:extLst>
      <p:ext uri="{BB962C8B-B14F-4D97-AF65-F5344CB8AC3E}">
        <p14:creationId xmlns:p14="http://schemas.microsoft.com/office/powerpoint/2010/main" val="2483386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9" grpId="0"/>
      <p:bldP spid="110" grpId="0" animBg="1"/>
      <p:bldP spid="111" grpId="0"/>
      <p:bldP spid="112" grpId="0" animBg="1"/>
      <p:bldP spid="113" grpId="0"/>
      <p:bldP spid="114" grpId="0" animBg="1"/>
      <p:bldP spid="1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57200" y="0"/>
            <a:ext cx="8229600" cy="1143000"/>
          </a:xfrm>
        </p:spPr>
        <p:txBody>
          <a:bodyPr/>
          <a:lstStyle/>
          <a:p>
            <a:r>
              <a:rPr lang="en-US" dirty="0" smtClean="0"/>
              <a:t>Example Qualitative Results</a:t>
            </a:r>
            <a:endParaRPr lang="en-US" dirty="0"/>
          </a:p>
        </p:txBody>
      </p:sp>
      <p:sp>
        <p:nvSpPr>
          <p:cNvPr id="3" name="내용 개체 틀 2"/>
          <p:cNvSpPr>
            <a:spLocks noGrp="1"/>
          </p:cNvSpPr>
          <p:nvPr>
            <p:ph idx="1"/>
          </p:nvPr>
        </p:nvSpPr>
        <p:spPr>
          <a:xfrm>
            <a:off x="457200" y="1528532"/>
            <a:ext cx="8229600" cy="4525963"/>
          </a:xfrm>
        </p:spPr>
        <p:txBody>
          <a:bodyPr>
            <a:normAutofit/>
          </a:bodyPr>
          <a:lstStyle/>
          <a:p>
            <a:r>
              <a:rPr lang="en-US" dirty="0" smtClean="0"/>
              <a:t>Categorical: common traits of a category</a:t>
            </a:r>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endParaRPr lang="en-US" dirty="0"/>
          </a:p>
        </p:txBody>
      </p:sp>
      <p:sp>
        <p:nvSpPr>
          <p:cNvPr id="45" name="Rounded Rectangle 44"/>
          <p:cNvSpPr/>
          <p:nvPr/>
        </p:nvSpPr>
        <p:spPr>
          <a:xfrm>
            <a:off x="1219200" y="2138132"/>
            <a:ext cx="6019800" cy="22860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596889" y="2165189"/>
            <a:ext cx="340073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Selected by Categorical Attributes</a:t>
            </a:r>
            <a:endParaRPr lang="en-US" b="1" dirty="0">
              <a:solidFill>
                <a:schemeClr val="bg1"/>
              </a:solidFill>
              <a:effectLst>
                <a:outerShdw blurRad="38100" dist="38100" dir="2700000" algn="tl">
                  <a:srgbClr val="000000">
                    <a:alpha val="43137"/>
                  </a:srgbClr>
                </a:outerShdw>
              </a:effectLst>
            </a:endParaRPr>
          </a:p>
        </p:txBody>
      </p:sp>
      <p:sp>
        <p:nvSpPr>
          <p:cNvPr id="47" name="Right Arrow 46"/>
          <p:cNvSpPr/>
          <p:nvPr/>
        </p:nvSpPr>
        <p:spPr>
          <a:xfrm rot="16200000">
            <a:off x="4115820" y="2975314"/>
            <a:ext cx="609600" cy="3050035"/>
          </a:xfrm>
          <a:prstGeom prst="rightArrow">
            <a:avLst/>
          </a:prstGeom>
          <a:gradFill>
            <a:gsLst>
              <a:gs pos="0">
                <a:schemeClr val="accent3">
                  <a:lumMod val="50000"/>
                  <a:alpha val="71000"/>
                </a:schemeClr>
              </a:gs>
              <a:gs pos="90000">
                <a:schemeClr val="accent3">
                  <a:lumMod val="40000"/>
                  <a:lumOff val="60000"/>
                  <a:alpha val="2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cstate="print"/>
          <a:srcRect/>
          <a:stretch>
            <a:fillRect/>
          </a:stretch>
        </p:blipFill>
        <p:spPr bwMode="auto">
          <a:xfrm>
            <a:off x="1447800" y="2519132"/>
            <a:ext cx="5562600" cy="1683207"/>
          </a:xfrm>
          <a:prstGeom prst="rect">
            <a:avLst/>
          </a:prstGeom>
          <a:noFill/>
          <a:ln w="9525">
            <a:noFill/>
            <a:miter lim="800000"/>
            <a:headEnd/>
            <a:tailEnd/>
          </a:ln>
        </p:spPr>
      </p:pic>
      <p:pic>
        <p:nvPicPr>
          <p:cNvPr id="49" name="Picture 2"/>
          <p:cNvPicPr>
            <a:picLocks noChangeAspect="1" noChangeArrowheads="1"/>
          </p:cNvPicPr>
          <p:nvPr/>
        </p:nvPicPr>
        <p:blipFill>
          <a:blip r:embed="rId3" cstate="print"/>
          <a:srcRect/>
          <a:stretch>
            <a:fillRect/>
          </a:stretch>
        </p:blipFill>
        <p:spPr bwMode="auto">
          <a:xfrm>
            <a:off x="1447800" y="4500332"/>
            <a:ext cx="5638800" cy="578479"/>
          </a:xfrm>
          <a:prstGeom prst="rect">
            <a:avLst/>
          </a:prstGeom>
          <a:noFill/>
          <a:ln w="9525">
            <a:noFill/>
            <a:miter lim="800000"/>
            <a:headEnd/>
            <a:tailEnd/>
          </a:ln>
        </p:spPr>
      </p:pic>
      <p:sp>
        <p:nvSpPr>
          <p:cNvPr id="50" name="TextBox 49"/>
          <p:cNvSpPr txBox="1"/>
          <p:nvPr/>
        </p:nvSpPr>
        <p:spPr>
          <a:xfrm>
            <a:off x="7173749" y="4312517"/>
            <a:ext cx="1219200" cy="95410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Initial Labeled Training </a:t>
            </a:r>
          </a:p>
          <a:p>
            <a:r>
              <a:rPr lang="en-US" sz="1400" b="1" dirty="0" smtClean="0">
                <a:effectLst>
                  <a:outerShdw blurRad="38100" dist="38100" dir="2700000" algn="tl">
                    <a:srgbClr val="000000">
                      <a:alpha val="43137"/>
                    </a:srgbClr>
                  </a:outerShdw>
                </a:effectLst>
              </a:rPr>
              <a:t>Examples</a:t>
            </a:r>
            <a:endParaRPr lang="en-US" sz="1400" b="1" dirty="0">
              <a:effectLst>
                <a:outerShdw blurRad="38100" dist="38100" dir="2700000" algn="tl">
                  <a:srgbClr val="000000">
                    <a:alpha val="43137"/>
                  </a:srgbClr>
                </a:outerShdw>
              </a:effectLst>
            </a:endParaRPr>
          </a:p>
        </p:txBody>
      </p:sp>
      <p:sp>
        <p:nvSpPr>
          <p:cNvPr id="65" name="TextBox 64"/>
          <p:cNvSpPr txBox="1"/>
          <p:nvPr/>
        </p:nvSpPr>
        <p:spPr>
          <a:xfrm>
            <a:off x="7490882" y="3222663"/>
            <a:ext cx="830952" cy="369332"/>
          </a:xfrm>
          <a:prstGeom prst="rect">
            <a:avLst/>
          </a:prstGeom>
          <a:noFill/>
          <a:ln w="25400">
            <a:solidFill>
              <a:schemeClr val="accent5">
                <a:lumMod val="50000"/>
              </a:schemeClr>
            </a:solidFill>
          </a:ln>
        </p:spPr>
        <p:txBody>
          <a:bodyPr wrap="none" rtlCol="0">
            <a:spAutoFit/>
          </a:bodyPr>
          <a:lstStyle/>
          <a:p>
            <a:r>
              <a:rPr lang="en-US" dirty="0" smtClean="0"/>
              <a:t>Dotted</a:t>
            </a:r>
            <a:endParaRPr lang="en-US" dirty="0"/>
          </a:p>
        </p:txBody>
      </p:sp>
      <p:sp>
        <p:nvSpPr>
          <p:cNvPr id="66" name="TextBox 65"/>
          <p:cNvSpPr txBox="1"/>
          <p:nvPr/>
        </p:nvSpPr>
        <p:spPr>
          <a:xfrm>
            <a:off x="7468228" y="2643700"/>
            <a:ext cx="943463" cy="461665"/>
          </a:xfrm>
          <a:prstGeom prst="rect">
            <a:avLst/>
          </a:prstGeom>
          <a:noFill/>
          <a:ln w="25400">
            <a:solidFill>
              <a:schemeClr val="accent5">
                <a:lumMod val="50000"/>
              </a:schemeClr>
            </a:solidFill>
          </a:ln>
        </p:spPr>
        <p:txBody>
          <a:bodyPr wrap="none" rtlCol="0">
            <a:spAutoFit/>
          </a:bodyPr>
          <a:lstStyle/>
          <a:p>
            <a:pPr algn="ctr"/>
            <a:r>
              <a:rPr lang="en-US" sz="1200" b="1" dirty="0" smtClean="0"/>
              <a:t>Animal-like </a:t>
            </a:r>
          </a:p>
          <a:p>
            <a:pPr algn="ctr"/>
            <a:r>
              <a:rPr lang="en-US" sz="1200" b="1" dirty="0" smtClean="0"/>
              <a:t>shape</a:t>
            </a:r>
            <a:endParaRPr lang="en-US" sz="1200" b="1" dirty="0"/>
          </a:p>
        </p:txBody>
      </p:sp>
      <p:sp>
        <p:nvSpPr>
          <p:cNvPr id="67" name="TextBox 66"/>
          <p:cNvSpPr txBox="1"/>
          <p:nvPr/>
        </p:nvSpPr>
        <p:spPr>
          <a:xfrm>
            <a:off x="7772400" y="3744395"/>
            <a:ext cx="343364" cy="369332"/>
          </a:xfrm>
          <a:prstGeom prst="rect">
            <a:avLst/>
          </a:prstGeom>
          <a:noFill/>
          <a:ln w="25400">
            <a:solidFill>
              <a:schemeClr val="accent5">
                <a:lumMod val="50000"/>
              </a:schemeClr>
            </a:solidFill>
          </a:ln>
        </p:spPr>
        <p:txBody>
          <a:bodyPr wrap="none" rtlCol="0">
            <a:spAutoFit/>
          </a:bodyPr>
          <a:lstStyle/>
          <a:p>
            <a:r>
              <a:rPr lang="en-US" dirty="0" smtClean="0"/>
              <a:t>…</a:t>
            </a:r>
            <a:endParaRPr lang="en-US" dirty="0"/>
          </a:p>
        </p:txBody>
      </p:sp>
      <p:sp>
        <p:nvSpPr>
          <p:cNvPr id="14" name="Footer Placeholder 7"/>
          <p:cNvSpPr>
            <a:spLocks noGrp="1"/>
          </p:cNvSpPr>
          <p:nvPr>
            <p:ph type="ftr" sz="quarter" idx="11"/>
          </p:nvPr>
        </p:nvSpPr>
        <p:spPr>
          <a:xfrm>
            <a:off x="6534003" y="6492875"/>
            <a:ext cx="2895600" cy="365125"/>
          </a:xfrm>
        </p:spPr>
        <p:txBody>
          <a:bodyPr/>
          <a:lstStyle/>
          <a:p>
            <a:r>
              <a:rPr lang="nb-NO" dirty="0" smtClean="0"/>
              <a:t>Slide Credit: </a:t>
            </a:r>
            <a:r>
              <a:rPr lang="nb-NO" dirty="0" err="1" smtClean="0"/>
              <a:t>Jonghyun</a:t>
            </a:r>
            <a:r>
              <a:rPr lang="nb-NO" dirty="0" smtClean="0"/>
              <a:t> </a:t>
            </a:r>
            <a:r>
              <a:rPr lang="nb-NO" dirty="0" err="1" smtClean="0"/>
              <a:t>Choi</a:t>
            </a:r>
            <a:endParaRPr lang="en-US" dirty="0"/>
          </a:p>
        </p:txBody>
      </p:sp>
    </p:spTree>
    <p:extLst>
      <p:ext uri="{BB962C8B-B14F-4D97-AF65-F5344CB8AC3E}">
        <p14:creationId xmlns:p14="http://schemas.microsoft.com/office/powerpoint/2010/main" val="18453814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009"/>
            <a:ext cx="8229600" cy="1143000"/>
          </a:xfrm>
        </p:spPr>
        <p:txBody>
          <a:bodyPr/>
          <a:lstStyle/>
          <a:p>
            <a:r>
              <a:rPr lang="en-US" dirty="0" smtClean="0"/>
              <a:t>Weakly-Labeled Learning</a:t>
            </a:r>
            <a:endParaRPr lang="en-US" dirty="0"/>
          </a:p>
        </p:txBody>
      </p:sp>
      <p:sp>
        <p:nvSpPr>
          <p:cNvPr id="3" name="TextBox 2"/>
          <p:cNvSpPr txBox="1"/>
          <p:nvPr/>
        </p:nvSpPr>
        <p:spPr>
          <a:xfrm>
            <a:off x="7149660" y="6452872"/>
            <a:ext cx="1856848" cy="369332"/>
          </a:xfrm>
          <a:prstGeom prst="rect">
            <a:avLst/>
          </a:prstGeom>
          <a:noFill/>
        </p:spPr>
        <p:txBody>
          <a:bodyPr wrap="none" rtlCol="0">
            <a:spAutoFit/>
          </a:bodyPr>
          <a:lstStyle/>
          <a:p>
            <a:r>
              <a:rPr lang="en-US" dirty="0" smtClean="0"/>
              <a:t>Gupta et al., 2008</a:t>
            </a:r>
            <a:endParaRPr lang="en-US" dirty="0"/>
          </a:p>
        </p:txBody>
      </p:sp>
      <p:sp>
        <p:nvSpPr>
          <p:cNvPr id="4" name="Footer Placeholder 3"/>
          <p:cNvSpPr>
            <a:spLocks noGrp="1"/>
          </p:cNvSpPr>
          <p:nvPr>
            <p:ph type="ftr" sz="quarter" idx="11"/>
          </p:nvPr>
        </p:nvSpPr>
        <p:spPr/>
        <p:txBody>
          <a:bodyPr/>
          <a:lstStyle/>
          <a:p>
            <a:r>
              <a:rPr lang="nb-NO" smtClean="0"/>
              <a:t>Slide Credit: Abhinav Gupta</a:t>
            </a:r>
            <a:endParaRPr lang="en-US"/>
          </a:p>
        </p:txBody>
      </p:sp>
    </p:spTree>
    <p:extLst>
      <p:ext uri="{BB962C8B-B14F-4D97-AF65-F5344CB8AC3E}">
        <p14:creationId xmlns:p14="http://schemas.microsoft.com/office/powerpoint/2010/main" val="9121175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90" name="Freeform 18"/>
          <p:cNvSpPr>
            <a:spLocks/>
          </p:cNvSpPr>
          <p:nvPr/>
        </p:nvSpPr>
        <p:spPr bwMode="auto">
          <a:xfrm>
            <a:off x="3467100" y="1447800"/>
            <a:ext cx="1562100" cy="1341438"/>
          </a:xfrm>
          <a:custGeom>
            <a:avLst/>
            <a:gdLst>
              <a:gd name="T0" fmla="*/ 2147483647 w 984"/>
              <a:gd name="T1" fmla="*/ 2147483647 h 845"/>
              <a:gd name="T2" fmla="*/ 2147483647 w 984"/>
              <a:gd name="T3" fmla="*/ 2147483647 h 845"/>
              <a:gd name="T4" fmla="*/ 2147483647 w 984"/>
              <a:gd name="T5" fmla="*/ 2147483647 h 845"/>
              <a:gd name="T6" fmla="*/ 2147483647 w 984"/>
              <a:gd name="T7" fmla="*/ 2147483647 h 845"/>
              <a:gd name="T8" fmla="*/ 2147483647 w 984"/>
              <a:gd name="T9" fmla="*/ 2147483647 h 845"/>
              <a:gd name="T10" fmla="*/ 0 w 984"/>
              <a:gd name="T11" fmla="*/ 2147483647 h 845"/>
              <a:gd name="T12" fmla="*/ 2147483647 w 984"/>
              <a:gd name="T13" fmla="*/ 2147483647 h 845"/>
              <a:gd name="T14" fmla="*/ 2147483647 w 984"/>
              <a:gd name="T15" fmla="*/ 2147483647 h 845"/>
              <a:gd name="T16" fmla="*/ 2147483647 w 984"/>
              <a:gd name="T17" fmla="*/ 2147483647 h 845"/>
              <a:gd name="T18" fmla="*/ 2147483647 w 984"/>
              <a:gd name="T19" fmla="*/ 2147483647 h 845"/>
              <a:gd name="T20" fmla="*/ 2147483647 w 984"/>
              <a:gd name="T21" fmla="*/ 2147483647 h 845"/>
              <a:gd name="T22" fmla="*/ 2147483647 w 984"/>
              <a:gd name="T23" fmla="*/ 2147483647 h 845"/>
              <a:gd name="T24" fmla="*/ 2147483647 w 984"/>
              <a:gd name="T25" fmla="*/ 2147483647 h 845"/>
              <a:gd name="T26" fmla="*/ 2147483647 w 984"/>
              <a:gd name="T27" fmla="*/ 2147483647 h 845"/>
              <a:gd name="T28" fmla="*/ 2147483647 w 984"/>
              <a:gd name="T29" fmla="*/ 2147483647 h 845"/>
              <a:gd name="T30" fmla="*/ 2147483647 w 984"/>
              <a:gd name="T31" fmla="*/ 2147483647 h 845"/>
              <a:gd name="T32" fmla="*/ 2147483647 w 984"/>
              <a:gd name="T33" fmla="*/ 2147483647 h 845"/>
              <a:gd name="T34" fmla="*/ 2147483647 w 984"/>
              <a:gd name="T35" fmla="*/ 2147483647 h 845"/>
              <a:gd name="T36" fmla="*/ 2147483647 w 984"/>
              <a:gd name="T37" fmla="*/ 2147483647 h 845"/>
              <a:gd name="T38" fmla="*/ 2147483647 w 984"/>
              <a:gd name="T39" fmla="*/ 2147483647 h 845"/>
              <a:gd name="T40" fmla="*/ 2147483647 w 984"/>
              <a:gd name="T41" fmla="*/ 2147483647 h 845"/>
              <a:gd name="T42" fmla="*/ 2147483647 w 984"/>
              <a:gd name="T43" fmla="*/ 2147483647 h 845"/>
              <a:gd name="T44" fmla="*/ 2147483647 w 984"/>
              <a:gd name="T45" fmla="*/ 2147483647 h 845"/>
              <a:gd name="T46" fmla="*/ 2147483647 w 984"/>
              <a:gd name="T47" fmla="*/ 2147483647 h 845"/>
              <a:gd name="T48" fmla="*/ 2147483647 w 984"/>
              <a:gd name="T49" fmla="*/ 2147483647 h 845"/>
              <a:gd name="T50" fmla="*/ 2147483647 w 984"/>
              <a:gd name="T51" fmla="*/ 2147483647 h 845"/>
              <a:gd name="T52" fmla="*/ 2147483647 w 984"/>
              <a:gd name="T53" fmla="*/ 0 h 845"/>
              <a:gd name="T54" fmla="*/ 2147483647 w 984"/>
              <a:gd name="T55" fmla="*/ 2147483647 h 845"/>
              <a:gd name="T56" fmla="*/ 2147483647 w 984"/>
              <a:gd name="T57" fmla="*/ 2147483647 h 845"/>
              <a:gd name="T58" fmla="*/ 2147483647 w 984"/>
              <a:gd name="T59" fmla="*/ 2147483647 h 8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4"/>
              <a:gd name="T91" fmla="*/ 0 h 845"/>
              <a:gd name="T92" fmla="*/ 984 w 984"/>
              <a:gd name="T93" fmla="*/ 845 h 8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4" h="845">
                <a:moveTo>
                  <a:pt x="285" y="56"/>
                </a:moveTo>
                <a:cubicBezTo>
                  <a:pt x="257" y="67"/>
                  <a:pt x="241" y="85"/>
                  <a:pt x="218" y="101"/>
                </a:cubicBezTo>
                <a:cubicBezTo>
                  <a:pt x="180" y="128"/>
                  <a:pt x="139" y="152"/>
                  <a:pt x="106" y="185"/>
                </a:cubicBezTo>
                <a:cubicBezTo>
                  <a:pt x="90" y="201"/>
                  <a:pt x="80" y="217"/>
                  <a:pt x="67" y="235"/>
                </a:cubicBezTo>
                <a:cubicBezTo>
                  <a:pt x="58" y="248"/>
                  <a:pt x="39" y="274"/>
                  <a:pt x="39" y="274"/>
                </a:cubicBezTo>
                <a:cubicBezTo>
                  <a:pt x="29" y="307"/>
                  <a:pt x="15" y="344"/>
                  <a:pt x="0" y="375"/>
                </a:cubicBezTo>
                <a:cubicBezTo>
                  <a:pt x="2" y="440"/>
                  <a:pt x="3" y="506"/>
                  <a:pt x="6" y="571"/>
                </a:cubicBezTo>
                <a:cubicBezTo>
                  <a:pt x="8" y="603"/>
                  <a:pt x="33" y="626"/>
                  <a:pt x="51" y="649"/>
                </a:cubicBezTo>
                <a:cubicBezTo>
                  <a:pt x="126" y="747"/>
                  <a:pt x="250" y="813"/>
                  <a:pt x="369" y="845"/>
                </a:cubicBezTo>
                <a:cubicBezTo>
                  <a:pt x="453" y="843"/>
                  <a:pt x="537" y="844"/>
                  <a:pt x="621" y="839"/>
                </a:cubicBezTo>
                <a:cubicBezTo>
                  <a:pt x="659" y="837"/>
                  <a:pt x="650" y="828"/>
                  <a:pt x="677" y="822"/>
                </a:cubicBezTo>
                <a:cubicBezTo>
                  <a:pt x="724" y="812"/>
                  <a:pt x="770" y="799"/>
                  <a:pt x="817" y="789"/>
                </a:cubicBezTo>
                <a:cubicBezTo>
                  <a:pt x="834" y="770"/>
                  <a:pt x="844" y="761"/>
                  <a:pt x="867" y="750"/>
                </a:cubicBezTo>
                <a:cubicBezTo>
                  <a:pt x="871" y="744"/>
                  <a:pt x="873" y="738"/>
                  <a:pt x="878" y="733"/>
                </a:cubicBezTo>
                <a:cubicBezTo>
                  <a:pt x="885" y="726"/>
                  <a:pt x="895" y="723"/>
                  <a:pt x="901" y="716"/>
                </a:cubicBezTo>
                <a:cubicBezTo>
                  <a:pt x="905" y="711"/>
                  <a:pt x="903" y="704"/>
                  <a:pt x="906" y="699"/>
                </a:cubicBezTo>
                <a:cubicBezTo>
                  <a:pt x="910" y="692"/>
                  <a:pt x="918" y="688"/>
                  <a:pt x="923" y="682"/>
                </a:cubicBezTo>
                <a:cubicBezTo>
                  <a:pt x="940" y="661"/>
                  <a:pt x="948" y="639"/>
                  <a:pt x="968" y="621"/>
                </a:cubicBezTo>
                <a:cubicBezTo>
                  <a:pt x="970" y="612"/>
                  <a:pt x="971" y="602"/>
                  <a:pt x="973" y="593"/>
                </a:cubicBezTo>
                <a:cubicBezTo>
                  <a:pt x="976" y="580"/>
                  <a:pt x="984" y="554"/>
                  <a:pt x="984" y="554"/>
                </a:cubicBezTo>
                <a:cubicBezTo>
                  <a:pt x="982" y="500"/>
                  <a:pt x="982" y="446"/>
                  <a:pt x="979" y="392"/>
                </a:cubicBezTo>
                <a:cubicBezTo>
                  <a:pt x="978" y="374"/>
                  <a:pt x="964" y="367"/>
                  <a:pt x="956" y="353"/>
                </a:cubicBezTo>
                <a:cubicBezTo>
                  <a:pt x="917" y="286"/>
                  <a:pt x="890" y="218"/>
                  <a:pt x="811" y="190"/>
                </a:cubicBezTo>
                <a:cubicBezTo>
                  <a:pt x="772" y="162"/>
                  <a:pt x="733" y="128"/>
                  <a:pt x="688" y="112"/>
                </a:cubicBezTo>
                <a:cubicBezTo>
                  <a:pt x="656" y="87"/>
                  <a:pt x="649" y="84"/>
                  <a:pt x="610" y="73"/>
                </a:cubicBezTo>
                <a:cubicBezTo>
                  <a:pt x="565" y="44"/>
                  <a:pt x="527" y="37"/>
                  <a:pt x="476" y="23"/>
                </a:cubicBezTo>
                <a:cubicBezTo>
                  <a:pt x="448" y="15"/>
                  <a:pt x="425" y="6"/>
                  <a:pt x="397" y="0"/>
                </a:cubicBezTo>
                <a:cubicBezTo>
                  <a:pt x="352" y="2"/>
                  <a:pt x="308" y="3"/>
                  <a:pt x="263" y="6"/>
                </a:cubicBezTo>
                <a:cubicBezTo>
                  <a:pt x="247" y="7"/>
                  <a:pt x="231" y="13"/>
                  <a:pt x="224" y="28"/>
                </a:cubicBezTo>
                <a:lnTo>
                  <a:pt x="285" y="56"/>
                </a:lnTo>
                <a:close/>
              </a:path>
            </a:pathLst>
          </a:custGeom>
          <a:solidFill>
            <a:schemeClr val="accent1">
              <a:alpha val="34901"/>
            </a:schemeClr>
          </a:solidFill>
          <a:ln w="9525">
            <a:solidFill>
              <a:schemeClr val="tx1"/>
            </a:solidFill>
            <a:round/>
            <a:headEnd/>
            <a:tailEnd/>
          </a:ln>
        </p:spPr>
        <p:txBody>
          <a:bodyPr/>
          <a:lstStyle/>
          <a:p>
            <a:endParaRPr lang="en-US"/>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23622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362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362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p:txBody>
          <a:bodyPr/>
          <a:lstStyle/>
          <a:p>
            <a:pPr eaLnBrk="1" hangingPunct="1"/>
            <a:r>
              <a:rPr lang="en-US" sz="3200">
                <a:latin typeface="Adobe Garamond Pro" charset="0"/>
                <a:ea typeface="ＭＳ Ｐゴシック" charset="0"/>
                <a:cs typeface="ＭＳ Ｐゴシック" charset="0"/>
              </a:rPr>
              <a:t>Captions - Bag of Nouns</a:t>
            </a:r>
          </a:p>
        </p:txBody>
      </p:sp>
      <p:sp>
        <p:nvSpPr>
          <p:cNvPr id="79875" name="Rectangle 3"/>
          <p:cNvSpPr>
            <a:spLocks noGrp="1" noChangeArrowheads="1"/>
          </p:cNvSpPr>
          <p:nvPr>
            <p:ph type="body" idx="1"/>
          </p:nvPr>
        </p:nvSpPr>
        <p:spPr>
          <a:xfrm>
            <a:off x="533400" y="3048000"/>
            <a:ext cx="8229600" cy="457200"/>
          </a:xfrm>
        </p:spPr>
        <p:txBody>
          <a:bodyPr/>
          <a:lstStyle/>
          <a:p>
            <a:pPr eaLnBrk="1" hangingPunct="1">
              <a:lnSpc>
                <a:spcPct val="80000"/>
              </a:lnSpc>
              <a:buFontTx/>
              <a:buNone/>
            </a:pPr>
            <a:r>
              <a:rPr lang="en-US" sz="2400">
                <a:latin typeface="Adobe Garamond Pro" charset="0"/>
                <a:ea typeface="ＭＳ Ｐゴシック" charset="0"/>
                <a:cs typeface="ＭＳ Ｐゴシック" charset="0"/>
              </a:rPr>
              <a:t>Learning Classifiers involves establishing correspondence.</a:t>
            </a:r>
          </a:p>
        </p:txBody>
      </p:sp>
      <p:sp>
        <p:nvSpPr>
          <p:cNvPr id="79877" name="Text Box 5"/>
          <p:cNvSpPr txBox="1">
            <a:spLocks noChangeArrowheads="1"/>
          </p:cNvSpPr>
          <p:nvPr/>
        </p:nvSpPr>
        <p:spPr bwMode="auto">
          <a:xfrm>
            <a:off x="7815263" y="18288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r>
              <a:rPr lang="en-US" sz="1200"/>
              <a:t>.</a:t>
            </a:r>
          </a:p>
        </p:txBody>
      </p:sp>
      <p:sp>
        <p:nvSpPr>
          <p:cNvPr id="79881" name="Text Box 9"/>
          <p:cNvSpPr txBox="1">
            <a:spLocks noChangeArrowheads="1"/>
          </p:cNvSpPr>
          <p:nvPr/>
        </p:nvSpPr>
        <p:spPr bwMode="auto">
          <a:xfrm>
            <a:off x="3352800" y="1828800"/>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A</a:t>
            </a:r>
          </a:p>
        </p:txBody>
      </p:sp>
      <p:sp>
        <p:nvSpPr>
          <p:cNvPr id="34826" name="Text Box 10"/>
          <p:cNvSpPr txBox="1">
            <a:spLocks noChangeArrowheads="1"/>
          </p:cNvSpPr>
          <p:nvPr/>
        </p:nvSpPr>
        <p:spPr bwMode="auto">
          <a:xfrm>
            <a:off x="3505200" y="1828800"/>
            <a:ext cx="649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officer</a:t>
            </a:r>
          </a:p>
        </p:txBody>
      </p:sp>
      <p:sp>
        <p:nvSpPr>
          <p:cNvPr id="79883" name="Text Box 11"/>
          <p:cNvSpPr txBox="1">
            <a:spLocks noChangeArrowheads="1"/>
          </p:cNvSpPr>
          <p:nvPr/>
        </p:nvSpPr>
        <p:spPr bwMode="auto">
          <a:xfrm>
            <a:off x="4006850" y="1830388"/>
            <a:ext cx="1022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on the left of</a:t>
            </a:r>
          </a:p>
        </p:txBody>
      </p:sp>
      <p:sp>
        <p:nvSpPr>
          <p:cNvPr id="79884" name="Text Box 12"/>
          <p:cNvSpPr txBox="1">
            <a:spLocks noChangeArrowheads="1"/>
          </p:cNvSpPr>
          <p:nvPr/>
        </p:nvSpPr>
        <p:spPr bwMode="auto">
          <a:xfrm>
            <a:off x="4953000" y="1828800"/>
            <a:ext cx="411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p>
        </p:txBody>
      </p:sp>
      <p:sp>
        <p:nvSpPr>
          <p:cNvPr id="79885" name="Text Box 13"/>
          <p:cNvSpPr txBox="1">
            <a:spLocks noChangeArrowheads="1"/>
          </p:cNvSpPr>
          <p:nvPr/>
        </p:nvSpPr>
        <p:spPr bwMode="auto">
          <a:xfrm>
            <a:off x="5214938" y="1828800"/>
            <a:ext cx="2720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checks the speed of other cars on the</a:t>
            </a:r>
          </a:p>
        </p:txBody>
      </p:sp>
      <p:sp>
        <p:nvSpPr>
          <p:cNvPr id="79893" name="Text Box 21"/>
          <p:cNvSpPr txBox="1">
            <a:spLocks noChangeArrowheads="1"/>
          </p:cNvSpPr>
          <p:nvPr/>
        </p:nvSpPr>
        <p:spPr bwMode="auto">
          <a:xfrm>
            <a:off x="1066800" y="47244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officer</a:t>
            </a:r>
          </a:p>
        </p:txBody>
      </p:sp>
      <p:sp>
        <p:nvSpPr>
          <p:cNvPr id="79894" name="Text Box 22"/>
          <p:cNvSpPr txBox="1">
            <a:spLocks noChangeArrowheads="1"/>
          </p:cNvSpPr>
          <p:nvPr/>
        </p:nvSpPr>
        <p:spPr bwMode="auto">
          <a:xfrm>
            <a:off x="1951038" y="4572000"/>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car</a:t>
            </a:r>
          </a:p>
        </p:txBody>
      </p:sp>
      <p:sp>
        <p:nvSpPr>
          <p:cNvPr id="79895" name="Text Box 23"/>
          <p:cNvSpPr txBox="1">
            <a:spLocks noChangeArrowheads="1"/>
          </p:cNvSpPr>
          <p:nvPr/>
        </p:nvSpPr>
        <p:spPr bwMode="auto">
          <a:xfrm>
            <a:off x="2819400" y="43434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road</a:t>
            </a:r>
          </a:p>
        </p:txBody>
      </p:sp>
      <p:sp>
        <p:nvSpPr>
          <p:cNvPr id="79896" name="Text Box 24"/>
          <p:cNvSpPr txBox="1">
            <a:spLocks noChangeArrowheads="1"/>
          </p:cNvSpPr>
          <p:nvPr/>
        </p:nvSpPr>
        <p:spPr bwMode="auto">
          <a:xfrm>
            <a:off x="5410200" y="4648200"/>
            <a:ext cx="725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officer</a:t>
            </a:r>
          </a:p>
        </p:txBody>
      </p:sp>
      <p:sp>
        <p:nvSpPr>
          <p:cNvPr id="79897" name="Text Box 25"/>
          <p:cNvSpPr txBox="1">
            <a:spLocks noChangeArrowheads="1"/>
          </p:cNvSpPr>
          <p:nvPr/>
        </p:nvSpPr>
        <p:spPr bwMode="auto">
          <a:xfrm>
            <a:off x="7210425" y="4267200"/>
            <a:ext cx="450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car</a:t>
            </a:r>
          </a:p>
        </p:txBody>
      </p:sp>
      <p:sp>
        <p:nvSpPr>
          <p:cNvPr id="79898" name="Text Box 26"/>
          <p:cNvSpPr txBox="1">
            <a:spLocks noChangeArrowheads="1"/>
          </p:cNvSpPr>
          <p:nvPr/>
        </p:nvSpPr>
        <p:spPr bwMode="auto">
          <a:xfrm>
            <a:off x="6324600" y="4572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road</a:t>
            </a:r>
          </a:p>
        </p:txBody>
      </p:sp>
      <p:sp>
        <p:nvSpPr>
          <p:cNvPr id="21"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34090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9881"/>
                                        </p:tgtEl>
                                      </p:cBhvr>
                                    </p:animEffect>
                                    <p:set>
                                      <p:cBhvr>
                                        <p:cTn id="7" dur="1" fill="hold">
                                          <p:stCondLst>
                                            <p:cond delay="499"/>
                                          </p:stCondLst>
                                        </p:cTn>
                                        <p:tgtEl>
                                          <p:spTgt spid="79881"/>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79883"/>
                                        </p:tgtEl>
                                      </p:cBhvr>
                                    </p:animEffect>
                                    <p:set>
                                      <p:cBhvr>
                                        <p:cTn id="10" dur="1" fill="hold">
                                          <p:stCondLst>
                                            <p:cond delay="499"/>
                                          </p:stCondLst>
                                        </p:cTn>
                                        <p:tgtEl>
                                          <p:spTgt spid="79883"/>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79885"/>
                                        </p:tgtEl>
                                      </p:cBhvr>
                                    </p:animEffect>
                                    <p:set>
                                      <p:cBhvr>
                                        <p:cTn id="13" dur="1" fill="hold">
                                          <p:stCondLst>
                                            <p:cond delay="499"/>
                                          </p:stCondLst>
                                        </p:cTn>
                                        <p:tgtEl>
                                          <p:spTgt spid="79885"/>
                                        </p:tgtEl>
                                        <p:attrNameLst>
                                          <p:attrName>style.visibility</p:attrName>
                                        </p:attrNameLst>
                                      </p:cBhvr>
                                      <p:to>
                                        <p:strVal val="hidden"/>
                                      </p:to>
                                    </p:set>
                                  </p:childTnLst>
                                </p:cTn>
                              </p:par>
                            </p:childTnLst>
                          </p:cTn>
                        </p:par>
                        <p:par>
                          <p:cTn id="14" fill="hold" nodeType="afterGroup">
                            <p:stCondLst>
                              <p:cond delay="500"/>
                            </p:stCondLst>
                            <p:childTnLst>
                              <p:par>
                                <p:cTn id="15" presetID="0" presetClass="path" presetSubtype="0" accel="50000" decel="50000" fill="hold" grpId="0" nodeType="afterEffect">
                                  <p:stCondLst>
                                    <p:cond delay="500"/>
                                  </p:stCondLst>
                                  <p:childTnLst>
                                    <p:animMotion origin="layout" path="M 3.33333E-6 1.58917E-6 L -0.09167 1.58917E-6 " pathEditMode="relative" rAng="0" ptsTypes="AA">
                                      <p:cBhvr>
                                        <p:cTn id="16" dur="2000" fill="hold"/>
                                        <p:tgtEl>
                                          <p:spTgt spid="79884"/>
                                        </p:tgtEl>
                                        <p:attrNameLst>
                                          <p:attrName>ppt_x</p:attrName>
                                          <p:attrName>ppt_y</p:attrName>
                                        </p:attrNameLst>
                                      </p:cBhvr>
                                      <p:rCtr x="-4583" y="0"/>
                                    </p:animMotion>
                                  </p:childTnLst>
                                </p:cTn>
                              </p:par>
                              <p:par>
                                <p:cTn id="17" presetID="0" presetClass="path" presetSubtype="0" accel="50000" decel="50000" fill="hold" grpId="0" nodeType="withEffect">
                                  <p:stCondLst>
                                    <p:cond delay="1000"/>
                                  </p:stCondLst>
                                  <p:childTnLst>
                                    <p:animMotion origin="layout" path="M 0.00834 0.00092 L -0.36666 0.00092 " pathEditMode="relative" rAng="0" ptsTypes="AA">
                                      <p:cBhvr>
                                        <p:cTn id="18" dur="2000" fill="hold"/>
                                        <p:tgtEl>
                                          <p:spTgt spid="79877"/>
                                        </p:tgtEl>
                                        <p:attrNameLst>
                                          <p:attrName>ppt_x</p:attrName>
                                          <p:attrName>ppt_y</p:attrName>
                                        </p:attrNameLst>
                                      </p:cBhvr>
                                      <p:rCtr x="-18750" y="0"/>
                                    </p:animMotion>
                                  </p:childTnLst>
                                </p:cTn>
                              </p:par>
                            </p:childTnLst>
                          </p:cTn>
                        </p:par>
                        <p:par>
                          <p:cTn id="19" fill="hold" nodeType="afterGroup">
                            <p:stCondLst>
                              <p:cond delay="3500"/>
                            </p:stCondLst>
                            <p:childTnLst>
                              <p:par>
                                <p:cTn id="20" presetID="3" presetClass="entr" presetSubtype="10" fill="hold" grpId="0" nodeType="afterEffect">
                                  <p:stCondLst>
                                    <p:cond delay="500"/>
                                  </p:stCondLst>
                                  <p:childTnLst>
                                    <p:set>
                                      <p:cBhvr>
                                        <p:cTn id="21" dur="1" fill="hold">
                                          <p:stCondLst>
                                            <p:cond delay="0"/>
                                          </p:stCondLst>
                                        </p:cTn>
                                        <p:tgtEl>
                                          <p:spTgt spid="79890"/>
                                        </p:tgtEl>
                                        <p:attrNameLst>
                                          <p:attrName>style.visibility</p:attrName>
                                        </p:attrNameLst>
                                      </p:cBhvr>
                                      <p:to>
                                        <p:strVal val="visible"/>
                                      </p:to>
                                    </p:set>
                                    <p:animEffect transition="in" filter="blinds(horizontal)">
                                      <p:cBhvr>
                                        <p:cTn id="22" dur="500"/>
                                        <p:tgtEl>
                                          <p:spTgt spid="798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9875">
                                            <p:txEl>
                                              <p:pRg st="0" end="0"/>
                                            </p:txEl>
                                          </p:spTgt>
                                        </p:tgtEl>
                                        <p:attrNameLst>
                                          <p:attrName>style.visibility</p:attrName>
                                        </p:attrNameLst>
                                      </p:cBhvr>
                                      <p:to>
                                        <p:strVal val="visible"/>
                                      </p:to>
                                    </p:set>
                                    <p:animEffect transition="in" filter="blinds(horizontal)">
                                      <p:cBhvr>
                                        <p:cTn id="27" dur="500"/>
                                        <p:tgtEl>
                                          <p:spTgt spid="79875">
                                            <p:txEl>
                                              <p:pRg st="0" end="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79891"/>
                                        </p:tgtEl>
                                        <p:attrNameLst>
                                          <p:attrName>style.visibility</p:attrName>
                                        </p:attrNameLst>
                                      </p:cBhvr>
                                      <p:to>
                                        <p:strVal val="visible"/>
                                      </p:to>
                                    </p:set>
                                    <p:animEffect transition="in" filter="blinds(horizontal)">
                                      <p:cBhvr>
                                        <p:cTn id="30" dur="500"/>
                                        <p:tgtEl>
                                          <p:spTgt spid="79891"/>
                                        </p:tgtEl>
                                      </p:cBhvr>
                                    </p:animEffect>
                                  </p:childTnLst>
                                </p:cTn>
                              </p:par>
                              <p:par>
                                <p:cTn id="31" presetID="0" presetClass="path" presetSubtype="0" accel="50000" decel="50000" fill="hold" nodeType="withEffect">
                                  <p:stCondLst>
                                    <p:cond delay="0"/>
                                  </p:stCondLst>
                                  <p:childTnLst>
                                    <p:animMotion origin="layout" path="M 3.33333E-6 1.70021E-6 L 3.33333E-6 0.3553 " pathEditMode="relative" ptsTypes="AA">
                                      <p:cBhvr>
                                        <p:cTn id="32" dur="2000" fill="hold"/>
                                        <p:tgtEl>
                                          <p:spTgt spid="79891"/>
                                        </p:tgtEl>
                                        <p:attrNameLst>
                                          <p:attrName>ppt_x</p:attrName>
                                          <p:attrName>ppt_y</p:attrName>
                                        </p:attrNameLst>
                                      </p:cBhvr>
                                    </p:animMotion>
                                  </p:childTnLst>
                                </p:cTn>
                              </p:par>
                              <p:par>
                                <p:cTn id="33" presetID="3" presetClass="entr" presetSubtype="10" fill="hold" nodeType="withEffect">
                                  <p:stCondLst>
                                    <p:cond delay="0"/>
                                  </p:stCondLst>
                                  <p:childTnLst>
                                    <p:set>
                                      <p:cBhvr>
                                        <p:cTn id="34" dur="1" fill="hold">
                                          <p:stCondLst>
                                            <p:cond delay="0"/>
                                          </p:stCondLst>
                                        </p:cTn>
                                        <p:tgtEl>
                                          <p:spTgt spid="79892"/>
                                        </p:tgtEl>
                                        <p:attrNameLst>
                                          <p:attrName>style.visibility</p:attrName>
                                        </p:attrNameLst>
                                      </p:cBhvr>
                                      <p:to>
                                        <p:strVal val="visible"/>
                                      </p:to>
                                    </p:set>
                                    <p:animEffect transition="in" filter="blinds(horizontal)">
                                      <p:cBhvr>
                                        <p:cTn id="35" dur="500"/>
                                        <p:tgtEl>
                                          <p:spTgt spid="79892"/>
                                        </p:tgtEl>
                                      </p:cBhvr>
                                    </p:animEffect>
                                  </p:childTnLst>
                                </p:cTn>
                              </p:par>
                              <p:par>
                                <p:cTn id="36" presetID="0" presetClass="path" presetSubtype="0" accel="50000" decel="50000" fill="hold" nodeType="withEffect">
                                  <p:stCondLst>
                                    <p:cond delay="0"/>
                                  </p:stCondLst>
                                  <p:childTnLst>
                                    <p:animMotion origin="layout" path="M -3.33333E-6 3.08813E-6 L 0.47917 0.34975 " pathEditMode="relative" rAng="0" ptsTypes="AA">
                                      <p:cBhvr>
                                        <p:cTn id="37" dur="2000" fill="hold"/>
                                        <p:tgtEl>
                                          <p:spTgt spid="79892"/>
                                        </p:tgtEl>
                                        <p:attrNameLst>
                                          <p:attrName>ppt_x</p:attrName>
                                          <p:attrName>ppt_y</p:attrName>
                                        </p:attrNameLst>
                                      </p:cBhvr>
                                      <p:rCtr x="23958" y="17488"/>
                                    </p:animMotion>
                                  </p:childTnLst>
                                </p:cTn>
                              </p:par>
                              <p:par>
                                <p:cTn id="38" presetID="3" presetClass="entr" presetSubtype="10" fill="hold" grpId="0" nodeType="withEffect">
                                  <p:stCondLst>
                                    <p:cond delay="1000"/>
                                  </p:stCondLst>
                                  <p:childTnLst>
                                    <p:set>
                                      <p:cBhvr>
                                        <p:cTn id="39" dur="1" fill="hold">
                                          <p:stCondLst>
                                            <p:cond delay="0"/>
                                          </p:stCondLst>
                                        </p:cTn>
                                        <p:tgtEl>
                                          <p:spTgt spid="79893"/>
                                        </p:tgtEl>
                                        <p:attrNameLst>
                                          <p:attrName>style.visibility</p:attrName>
                                        </p:attrNameLst>
                                      </p:cBhvr>
                                      <p:to>
                                        <p:strVal val="visible"/>
                                      </p:to>
                                    </p:set>
                                    <p:animEffect transition="in" filter="blinds(horizontal)">
                                      <p:cBhvr>
                                        <p:cTn id="40" dur="500"/>
                                        <p:tgtEl>
                                          <p:spTgt spid="79893"/>
                                        </p:tgtEl>
                                      </p:cBhvr>
                                    </p:animEffect>
                                  </p:childTnLst>
                                </p:cTn>
                              </p:par>
                              <p:par>
                                <p:cTn id="41" presetID="3" presetClass="entr" presetSubtype="10" fill="hold" grpId="0" nodeType="withEffect">
                                  <p:stCondLst>
                                    <p:cond delay="1000"/>
                                  </p:stCondLst>
                                  <p:childTnLst>
                                    <p:set>
                                      <p:cBhvr>
                                        <p:cTn id="42" dur="1" fill="hold">
                                          <p:stCondLst>
                                            <p:cond delay="0"/>
                                          </p:stCondLst>
                                        </p:cTn>
                                        <p:tgtEl>
                                          <p:spTgt spid="79894"/>
                                        </p:tgtEl>
                                        <p:attrNameLst>
                                          <p:attrName>style.visibility</p:attrName>
                                        </p:attrNameLst>
                                      </p:cBhvr>
                                      <p:to>
                                        <p:strVal val="visible"/>
                                      </p:to>
                                    </p:set>
                                    <p:animEffect transition="in" filter="blinds(horizontal)">
                                      <p:cBhvr>
                                        <p:cTn id="43" dur="500"/>
                                        <p:tgtEl>
                                          <p:spTgt spid="79894"/>
                                        </p:tgtEl>
                                      </p:cBhvr>
                                    </p:animEffect>
                                  </p:childTnLst>
                                </p:cTn>
                              </p:par>
                              <p:par>
                                <p:cTn id="44" presetID="3" presetClass="entr" presetSubtype="10" fill="hold" grpId="0" nodeType="withEffect">
                                  <p:stCondLst>
                                    <p:cond delay="1000"/>
                                  </p:stCondLst>
                                  <p:childTnLst>
                                    <p:set>
                                      <p:cBhvr>
                                        <p:cTn id="45" dur="1" fill="hold">
                                          <p:stCondLst>
                                            <p:cond delay="0"/>
                                          </p:stCondLst>
                                        </p:cTn>
                                        <p:tgtEl>
                                          <p:spTgt spid="79895"/>
                                        </p:tgtEl>
                                        <p:attrNameLst>
                                          <p:attrName>style.visibility</p:attrName>
                                        </p:attrNameLst>
                                      </p:cBhvr>
                                      <p:to>
                                        <p:strVal val="visible"/>
                                      </p:to>
                                    </p:set>
                                    <p:animEffect transition="in" filter="blinds(horizontal)">
                                      <p:cBhvr>
                                        <p:cTn id="46" dur="500"/>
                                        <p:tgtEl>
                                          <p:spTgt spid="79895"/>
                                        </p:tgtEl>
                                      </p:cBhvr>
                                    </p:animEffect>
                                  </p:childTnLst>
                                </p:cTn>
                              </p:par>
                              <p:par>
                                <p:cTn id="47" presetID="3" presetClass="entr" presetSubtype="10" fill="hold" grpId="0" nodeType="withEffect">
                                  <p:stCondLst>
                                    <p:cond delay="1000"/>
                                  </p:stCondLst>
                                  <p:childTnLst>
                                    <p:set>
                                      <p:cBhvr>
                                        <p:cTn id="48" dur="1" fill="hold">
                                          <p:stCondLst>
                                            <p:cond delay="0"/>
                                          </p:stCondLst>
                                        </p:cTn>
                                        <p:tgtEl>
                                          <p:spTgt spid="79896"/>
                                        </p:tgtEl>
                                        <p:attrNameLst>
                                          <p:attrName>style.visibility</p:attrName>
                                        </p:attrNameLst>
                                      </p:cBhvr>
                                      <p:to>
                                        <p:strVal val="visible"/>
                                      </p:to>
                                    </p:set>
                                    <p:animEffect transition="in" filter="blinds(horizontal)">
                                      <p:cBhvr>
                                        <p:cTn id="49" dur="500"/>
                                        <p:tgtEl>
                                          <p:spTgt spid="79896"/>
                                        </p:tgtEl>
                                      </p:cBhvr>
                                    </p:animEffect>
                                  </p:childTnLst>
                                </p:cTn>
                              </p:par>
                              <p:par>
                                <p:cTn id="50" presetID="3" presetClass="entr" presetSubtype="10" fill="hold" grpId="0" nodeType="withEffect">
                                  <p:stCondLst>
                                    <p:cond delay="1000"/>
                                  </p:stCondLst>
                                  <p:childTnLst>
                                    <p:set>
                                      <p:cBhvr>
                                        <p:cTn id="51" dur="1" fill="hold">
                                          <p:stCondLst>
                                            <p:cond delay="0"/>
                                          </p:stCondLst>
                                        </p:cTn>
                                        <p:tgtEl>
                                          <p:spTgt spid="79898"/>
                                        </p:tgtEl>
                                        <p:attrNameLst>
                                          <p:attrName>style.visibility</p:attrName>
                                        </p:attrNameLst>
                                      </p:cBhvr>
                                      <p:to>
                                        <p:strVal val="visible"/>
                                      </p:to>
                                    </p:set>
                                    <p:animEffect transition="in" filter="blinds(horizontal)">
                                      <p:cBhvr>
                                        <p:cTn id="52" dur="500"/>
                                        <p:tgtEl>
                                          <p:spTgt spid="79898"/>
                                        </p:tgtEl>
                                      </p:cBhvr>
                                    </p:animEffect>
                                  </p:childTnLst>
                                </p:cTn>
                              </p:par>
                              <p:par>
                                <p:cTn id="53" presetID="3" presetClass="entr" presetSubtype="10" fill="hold" grpId="0" nodeType="withEffect">
                                  <p:stCondLst>
                                    <p:cond delay="1000"/>
                                  </p:stCondLst>
                                  <p:childTnLst>
                                    <p:set>
                                      <p:cBhvr>
                                        <p:cTn id="54" dur="1" fill="hold">
                                          <p:stCondLst>
                                            <p:cond delay="0"/>
                                          </p:stCondLst>
                                        </p:cTn>
                                        <p:tgtEl>
                                          <p:spTgt spid="79897"/>
                                        </p:tgtEl>
                                        <p:attrNameLst>
                                          <p:attrName>style.visibility</p:attrName>
                                        </p:attrNameLst>
                                      </p:cBhvr>
                                      <p:to>
                                        <p:strVal val="visible"/>
                                      </p:to>
                                    </p:set>
                                    <p:animEffect transition="in" filter="blinds(horizontal)">
                                      <p:cBhvr>
                                        <p:cTn id="55" dur="500"/>
                                        <p:tgtEl>
                                          <p:spTgt spid="79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0" grpId="0" animBg="1"/>
      <p:bldP spid="79877" grpId="0"/>
      <p:bldP spid="79881" grpId="0"/>
      <p:bldP spid="79883" grpId="0"/>
      <p:bldP spid="79884" grpId="0"/>
      <p:bldP spid="79885" grpId="0"/>
      <p:bldP spid="79893" grpId="0"/>
      <p:bldP spid="79894" grpId="0"/>
      <p:bldP spid="79895" grpId="0"/>
      <p:bldP spid="79896" grpId="0"/>
      <p:bldP spid="79897" grpId="0"/>
      <p:bldP spid="798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75840"/>
            <a:ext cx="16002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14"/>
          <p:cNvSpPr>
            <a:spLocks noChangeArrowheads="1"/>
          </p:cNvSpPr>
          <p:nvPr/>
        </p:nvSpPr>
        <p:spPr bwMode="auto">
          <a:xfrm>
            <a:off x="228600" y="1413915"/>
            <a:ext cx="8458200" cy="1447800"/>
          </a:xfrm>
          <a:prstGeom prst="rect">
            <a:avLst/>
          </a:prstGeom>
          <a:solidFill>
            <a:srgbClr val="DDDDDD">
              <a:alpha val="18039"/>
            </a:srgbClr>
          </a:solidFill>
          <a:ln w="9525">
            <a:solidFill>
              <a:schemeClr val="tx1"/>
            </a:solidFill>
            <a:miter lim="800000"/>
            <a:headEnd/>
            <a:tailEnd/>
          </a:ln>
        </p:spPr>
        <p:txBody>
          <a:bodyPr wrap="none" anchor="ctr"/>
          <a:lstStyle/>
          <a:p>
            <a:endParaRPr lang="en-US"/>
          </a:p>
        </p:txBody>
      </p:sp>
      <p:sp>
        <p:nvSpPr>
          <p:cNvPr id="80898" name="Rectangle 2"/>
          <p:cNvSpPr>
            <a:spLocks noGrp="1" noChangeArrowheads="1"/>
          </p:cNvSpPr>
          <p:nvPr>
            <p:ph type="title"/>
          </p:nvPr>
        </p:nvSpPr>
        <p:spPr/>
        <p:txBody>
          <a:bodyPr/>
          <a:lstStyle/>
          <a:p>
            <a:pPr eaLnBrk="1" hangingPunct="1"/>
            <a:r>
              <a:rPr lang="en-US" sz="2800" dirty="0">
                <a:latin typeface="Adobe Garamond Pro" charset="0"/>
                <a:ea typeface="ＭＳ Ｐゴシック" charset="0"/>
                <a:cs typeface="ＭＳ Ｐゴシック" charset="0"/>
              </a:rPr>
              <a:t>Correspondence - Co-occurrence Relationship</a:t>
            </a:r>
          </a:p>
        </p:txBody>
      </p:sp>
      <p:pic>
        <p:nvPicPr>
          <p:cNvPr id="3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66315"/>
            <a:ext cx="14478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566315"/>
            <a:ext cx="16002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66315"/>
            <a:ext cx="14478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566315"/>
            <a:ext cx="16002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2057400" y="209971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Bear</a:t>
            </a:r>
            <a:endParaRPr lang="en-US" sz="1200"/>
          </a:p>
        </p:txBody>
      </p:sp>
      <p:sp>
        <p:nvSpPr>
          <p:cNvPr id="80902" name="Text Box 6"/>
          <p:cNvSpPr txBox="1">
            <a:spLocks noChangeArrowheads="1"/>
          </p:cNvSpPr>
          <p:nvPr/>
        </p:nvSpPr>
        <p:spPr bwMode="auto">
          <a:xfrm>
            <a:off x="2057400" y="187111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Water</a:t>
            </a:r>
            <a:endParaRPr lang="en-US" sz="1200"/>
          </a:p>
        </p:txBody>
      </p:sp>
      <p:sp>
        <p:nvSpPr>
          <p:cNvPr id="80904" name="Text Box 8"/>
          <p:cNvSpPr txBox="1">
            <a:spLocks noChangeArrowheads="1"/>
          </p:cNvSpPr>
          <p:nvPr/>
        </p:nvSpPr>
        <p:spPr bwMode="auto">
          <a:xfrm>
            <a:off x="4876800" y="209971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Bear</a:t>
            </a:r>
            <a:endParaRPr lang="en-US" sz="1200"/>
          </a:p>
        </p:txBody>
      </p:sp>
      <p:sp>
        <p:nvSpPr>
          <p:cNvPr id="80905" name="Text Box 9"/>
          <p:cNvSpPr txBox="1">
            <a:spLocks noChangeArrowheads="1"/>
          </p:cNvSpPr>
          <p:nvPr/>
        </p:nvSpPr>
        <p:spPr bwMode="auto">
          <a:xfrm>
            <a:off x="4876800" y="187111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Field</a:t>
            </a:r>
            <a:endParaRPr lang="en-US" sz="1200"/>
          </a:p>
        </p:txBody>
      </p:sp>
      <p:pic>
        <p:nvPicPr>
          <p:cNvPr id="80928"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75840"/>
            <a:ext cx="16002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9" name="Text Box 33"/>
          <p:cNvSpPr txBox="1">
            <a:spLocks noChangeArrowheads="1"/>
          </p:cNvSpPr>
          <p:nvPr/>
        </p:nvSpPr>
        <p:spPr bwMode="auto">
          <a:xfrm>
            <a:off x="7743825" y="172824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Water</a:t>
            </a:r>
            <a:endParaRPr lang="en-US" sz="1200"/>
          </a:p>
        </p:txBody>
      </p:sp>
      <p:sp>
        <p:nvSpPr>
          <p:cNvPr id="80930" name="Text Box 34"/>
          <p:cNvSpPr txBox="1">
            <a:spLocks noChangeArrowheads="1"/>
          </p:cNvSpPr>
          <p:nvPr/>
        </p:nvSpPr>
        <p:spPr bwMode="auto">
          <a:xfrm>
            <a:off x="7772400" y="221560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Bear</a:t>
            </a:r>
            <a:endParaRPr lang="en-US" sz="1200"/>
          </a:p>
        </p:txBody>
      </p:sp>
      <p:sp>
        <p:nvSpPr>
          <p:cNvPr id="80931" name="Text Box 35"/>
          <p:cNvSpPr txBox="1">
            <a:spLocks noChangeArrowheads="1"/>
          </p:cNvSpPr>
          <p:nvPr/>
        </p:nvSpPr>
        <p:spPr bwMode="auto">
          <a:xfrm>
            <a:off x="7772400" y="198700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Field</a:t>
            </a:r>
            <a:endParaRPr lang="en-US" sz="1200"/>
          </a:p>
        </p:txBody>
      </p:sp>
      <p:sp>
        <p:nvSpPr>
          <p:cNvPr id="18"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4190994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3.39579E-6 L 0.21667 0.23317 " pathEditMode="relative" ptsTypes="AA">
                                      <p:cBhvr>
                                        <p:cTn id="6" dur="2000" fill="hold"/>
                                        <p:tgtEl>
                                          <p:spTgt spid="8090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125 0.03215 L 0.12917 0.24312 " pathEditMode="relative" rAng="0" ptsTypes="AA">
                                      <p:cBhvr>
                                        <p:cTn id="8" dur="2000" fill="hold"/>
                                        <p:tgtEl>
                                          <p:spTgt spid="80908"/>
                                        </p:tgtEl>
                                        <p:attrNameLst>
                                          <p:attrName>ppt_x</p:attrName>
                                          <p:attrName>ppt_y</p:attrName>
                                        </p:attrNameLst>
                                      </p:cBhvr>
                                      <p:rCtr x="5833" y="10548"/>
                                    </p:animMotion>
                                  </p:childTnLst>
                                </p:cTn>
                              </p:par>
                              <p:par>
                                <p:cTn id="9" presetID="0" presetClass="path" presetSubtype="0" accel="50000" decel="50000" fill="hold" grpId="0" nodeType="withEffect">
                                  <p:stCondLst>
                                    <p:cond delay="0"/>
                                  </p:stCondLst>
                                  <p:childTnLst>
                                    <p:animMotion origin="layout" path="M -3.33333E-6 1.38793E-6 L 0.10834 0.22207 " pathEditMode="relative" rAng="0" ptsTypes="AA">
                                      <p:cBhvr>
                                        <p:cTn id="10" dur="2000" fill="hold"/>
                                        <p:tgtEl>
                                          <p:spTgt spid="80901"/>
                                        </p:tgtEl>
                                        <p:attrNameLst>
                                          <p:attrName>ppt_x</p:attrName>
                                          <p:attrName>ppt_y</p:attrName>
                                        </p:attrNameLst>
                                      </p:cBhvr>
                                      <p:rCtr x="5417" y="11103"/>
                                    </p:animMotion>
                                  </p:childTnLst>
                                </p:cTn>
                              </p:par>
                              <p:par>
                                <p:cTn id="11" presetID="3" presetClass="emph" presetSubtype="2" fill="hold" grpId="1" nodeType="withEffect">
                                  <p:stCondLst>
                                    <p:cond delay="0"/>
                                  </p:stCondLst>
                                  <p:childTnLst>
                                    <p:animClr clrSpc="rgb" dir="cw">
                                      <p:cBhvr override="childStyle">
                                        <p:cTn id="12" dur="500" fill="hold"/>
                                        <p:tgtEl>
                                          <p:spTgt spid="80901"/>
                                        </p:tgtEl>
                                        <p:attrNameLst>
                                          <p:attrName>style.color</p:attrName>
                                        </p:attrNameLst>
                                      </p:cBhvr>
                                      <p:to>
                                        <a:srgbClr val="FF33CC"/>
                                      </p:to>
                                    </p:animClr>
                                  </p:childTnLst>
                                </p:cTn>
                              </p:par>
                              <p:par>
                                <p:cTn id="13" presetID="0" presetClass="path" presetSubtype="0" accel="50000" decel="50000" fill="hold" grpId="0" nodeType="withEffect">
                                  <p:stCondLst>
                                    <p:cond delay="0"/>
                                  </p:stCondLst>
                                  <p:childTnLst>
                                    <p:animMotion origin="layout" path="M -6.66667E-6 -3.20842E-6 L -6.66667E-6 0.22207 " pathEditMode="relative" ptsTypes="AA">
                                      <p:cBhvr>
                                        <p:cTn id="14" dur="2000" fill="hold"/>
                                        <p:tgtEl>
                                          <p:spTgt spid="80904">
                                            <p:txEl>
                                              <p:pRg st="0" end="0"/>
                                            </p:txEl>
                                          </p:spTgt>
                                        </p:tgtEl>
                                        <p:attrNameLst>
                                          <p:attrName>ppt_x</p:attrName>
                                          <p:attrName>ppt_y</p:attrName>
                                        </p:attrNameLst>
                                      </p:cBhvr>
                                    </p:animMotion>
                                  </p:childTnLst>
                                </p:cTn>
                              </p:par>
                              <p:par>
                                <p:cTn id="15" presetID="3" presetClass="emph" presetSubtype="2" fill="hold" nodeType="withEffect">
                                  <p:stCondLst>
                                    <p:cond delay="0"/>
                                  </p:stCondLst>
                                  <p:childTnLst>
                                    <p:animClr clrSpc="rgb" dir="cw">
                                      <p:cBhvr override="childStyle">
                                        <p:cTn id="16" dur="500" fill="hold"/>
                                        <p:tgtEl>
                                          <p:spTgt spid="80904">
                                            <p:txEl>
                                              <p:pRg st="0" end="0"/>
                                            </p:txEl>
                                          </p:spTgt>
                                        </p:tgtEl>
                                        <p:attrNameLst>
                                          <p:attrName>style.color</p:attrName>
                                        </p:attrNameLst>
                                      </p:cBhvr>
                                      <p:to>
                                        <a:srgbClr val="FF33CC"/>
                                      </p:to>
                                    </p:animClr>
                                  </p:childTnLst>
                                </p:cTn>
                              </p:par>
                              <p:par>
                                <p:cTn id="17" presetID="0" presetClass="path" presetSubtype="0" accel="50000" decel="50000" fill="hold" grpId="0" nodeType="withEffect">
                                  <p:stCondLst>
                                    <p:cond delay="0"/>
                                  </p:stCondLst>
                                  <p:childTnLst>
                                    <p:animMotion origin="layout" path="M -6.66667E-6 -3.20842E-6 L -0.05001 0.21096 " pathEditMode="relative" ptsTypes="AA">
                                      <p:cBhvr>
                                        <p:cTn id="18" dur="2000" fill="hold"/>
                                        <p:tgtEl>
                                          <p:spTgt spid="80905">
                                            <p:txEl>
                                              <p:pRg st="0" end="0"/>
                                            </p:txEl>
                                          </p:spTgt>
                                        </p:tgtEl>
                                        <p:attrNameLst>
                                          <p:attrName>ppt_x</p:attrName>
                                          <p:attrName>ppt_y</p:attrName>
                                        </p:attrNameLst>
                                      </p:cBhvr>
                                    </p:animMotion>
                                  </p:childTnLst>
                                </p:cTn>
                              </p:par>
                              <p:par>
                                <p:cTn id="19" presetID="3" presetClass="emph" presetSubtype="2" fill="hold" nodeType="withEffect">
                                  <p:stCondLst>
                                    <p:cond delay="0"/>
                                  </p:stCondLst>
                                  <p:childTnLst>
                                    <p:animClr clrSpc="rgb" dir="cw">
                                      <p:cBhvr override="childStyle">
                                        <p:cTn id="20" dur="500" fill="hold"/>
                                        <p:tgtEl>
                                          <p:spTgt spid="80905">
                                            <p:txEl>
                                              <p:pRg st="0" end="0"/>
                                            </p:txEl>
                                          </p:spTgt>
                                        </p:tgtEl>
                                        <p:attrNameLst>
                                          <p:attrName>style.color</p:attrName>
                                        </p:attrNameLst>
                                      </p:cBhvr>
                                      <p:to>
                                        <a:srgbClr val="FF33CC"/>
                                      </p:to>
                                    </p:animClr>
                                  </p:childTnLst>
                                </p:cTn>
                              </p:par>
                              <p:par>
                                <p:cTn id="21" presetID="0" presetClass="path" presetSubtype="0" accel="50000" decel="50000" fill="hold" grpId="0" nodeType="withEffect">
                                  <p:stCondLst>
                                    <p:cond delay="0"/>
                                  </p:stCondLst>
                                  <p:childTnLst>
                                    <p:animMotion origin="layout" path="M 2.77778E-7 1.20056E-6 L 0.03351 0.19223 " pathEditMode="relative" rAng="0" ptsTypes="AA">
                                      <p:cBhvr>
                                        <p:cTn id="22" dur="2000" fill="hold"/>
                                        <p:tgtEl>
                                          <p:spTgt spid="80902">
                                            <p:txEl>
                                              <p:pRg st="0" end="0"/>
                                            </p:txEl>
                                          </p:spTgt>
                                        </p:tgtEl>
                                        <p:attrNameLst>
                                          <p:attrName>ppt_x</p:attrName>
                                          <p:attrName>ppt_y</p:attrName>
                                        </p:attrNameLst>
                                      </p:cBhvr>
                                      <p:rCtr x="1667" y="9600"/>
                                    </p:animMotion>
                                  </p:childTnLst>
                                </p:cTn>
                              </p:par>
                              <p:par>
                                <p:cTn id="23" presetID="3" presetClass="emph" presetSubtype="2" fill="hold" nodeType="withEffect">
                                  <p:stCondLst>
                                    <p:cond delay="0"/>
                                  </p:stCondLst>
                                  <p:childTnLst>
                                    <p:animClr clrSpc="rgb" dir="cw">
                                      <p:cBhvr override="childStyle">
                                        <p:cTn id="24" dur="500" fill="hold"/>
                                        <p:tgtEl>
                                          <p:spTgt spid="80902">
                                            <p:txEl>
                                              <p:pRg st="0" end="0"/>
                                            </p:txEl>
                                          </p:spTgt>
                                        </p:tgtEl>
                                        <p:attrNameLst>
                                          <p:attrName>style.color</p:attrName>
                                        </p:attrNameLst>
                                      </p:cBhvr>
                                      <p:to>
                                        <a:srgbClr val="FF33CC"/>
                                      </p:to>
                                    </p:animClr>
                                  </p:childTnLst>
                                </p:cTn>
                              </p:par>
                              <p:par>
                                <p:cTn id="25" presetID="0" presetClass="path" presetSubtype="0" accel="50000" decel="50000" fill="hold" nodeType="withEffect">
                                  <p:stCondLst>
                                    <p:cond delay="0"/>
                                  </p:stCondLst>
                                  <p:childTnLst>
                                    <p:animMotion origin="layout" path="M 3.33333E-6 6.24566E-8 L 0.0375 0.24289 " pathEditMode="relative" rAng="0" ptsTypes="AA">
                                      <p:cBhvr>
                                        <p:cTn id="26" dur="2000" fill="hold"/>
                                        <p:tgtEl>
                                          <p:spTgt spid="80928"/>
                                        </p:tgtEl>
                                        <p:attrNameLst>
                                          <p:attrName>ppt_x</p:attrName>
                                          <p:attrName>ppt_y</p:attrName>
                                        </p:attrNameLst>
                                      </p:cBhvr>
                                      <p:rCtr x="1875" y="12144"/>
                                    </p:animMotion>
                                  </p:childTnLst>
                                </p:cTn>
                              </p:par>
                              <p:par>
                                <p:cTn id="27" presetID="0" presetClass="path" presetSubtype="0" accel="50000" decel="50000" fill="hold" grpId="0" nodeType="withEffect">
                                  <p:stCondLst>
                                    <p:cond delay="0"/>
                                  </p:stCondLst>
                                  <p:childTnLst>
                                    <p:animMotion origin="layout" path="M -4.72222E-6 7.63359E-8 L -0.1717 0.29077 " pathEditMode="relative" rAng="0" ptsTypes="AA">
                                      <p:cBhvr>
                                        <p:cTn id="28" dur="2000" fill="hold"/>
                                        <p:tgtEl>
                                          <p:spTgt spid="80929">
                                            <p:txEl>
                                              <p:pRg st="0" end="0"/>
                                            </p:txEl>
                                          </p:spTgt>
                                        </p:tgtEl>
                                        <p:attrNameLst>
                                          <p:attrName>ppt_x</p:attrName>
                                          <p:attrName>ppt_y</p:attrName>
                                        </p:attrNameLst>
                                      </p:cBhvr>
                                      <p:rCtr x="-8594" y="14527"/>
                                    </p:animMotion>
                                  </p:childTnLst>
                                </p:cTn>
                              </p:par>
                              <p:par>
                                <p:cTn id="29" presetID="0" presetClass="path" presetSubtype="0" accel="50000" decel="50000" fill="hold" grpId="0" nodeType="withEffect">
                                  <p:stCondLst>
                                    <p:cond delay="0"/>
                                  </p:stCondLst>
                                  <p:childTnLst>
                                    <p:animMotion origin="layout" path="M -3.88889E-6 -3.7037E-6 L -0.10156 0.20903 " pathEditMode="relative" rAng="0" ptsTypes="AA">
                                      <p:cBhvr>
                                        <p:cTn id="30" dur="2000" fill="hold"/>
                                        <p:tgtEl>
                                          <p:spTgt spid="80930">
                                            <p:txEl>
                                              <p:pRg st="0" end="0"/>
                                            </p:txEl>
                                          </p:spTgt>
                                        </p:tgtEl>
                                        <p:attrNameLst>
                                          <p:attrName>ppt_x</p:attrName>
                                          <p:attrName>ppt_y</p:attrName>
                                        </p:attrNameLst>
                                      </p:cBhvr>
                                      <p:rCtr x="-5087" y="10440"/>
                                    </p:animMotion>
                                  </p:childTnLst>
                                </p:cTn>
                              </p:par>
                              <p:par>
                                <p:cTn id="31" presetID="0" presetClass="path" presetSubtype="0" accel="50000" decel="50000" fill="hold" grpId="0" nodeType="withEffect">
                                  <p:stCondLst>
                                    <p:cond delay="0"/>
                                  </p:stCondLst>
                                  <p:childTnLst>
                                    <p:animMotion origin="layout" path="M 3.33333E-6 1.88758E-6 L -0.08333 0.17766 " pathEditMode="relative" ptsTypes="AA">
                                      <p:cBhvr>
                                        <p:cTn id="32" dur="2000" fill="hold"/>
                                        <p:tgtEl>
                                          <p:spTgt spid="80931">
                                            <p:txEl>
                                              <p:pRg st="0" end="0"/>
                                            </p:txEl>
                                          </p:spTgt>
                                        </p:tgtEl>
                                        <p:attrNameLst>
                                          <p:attrName>ppt_x</p:attrName>
                                          <p:attrName>ppt_y</p:attrName>
                                        </p:attrNameLst>
                                      </p:cBhvr>
                                    </p:animMotion>
                                  </p:childTnLst>
                                </p:cTn>
                              </p:par>
                              <p:par>
                                <p:cTn id="33" presetID="3" presetClass="emph" presetSubtype="2" fill="hold" nodeType="withEffect">
                                  <p:stCondLst>
                                    <p:cond delay="0"/>
                                  </p:stCondLst>
                                  <p:childTnLst>
                                    <p:animClr clrSpc="rgb" dir="cw">
                                      <p:cBhvr override="childStyle">
                                        <p:cTn id="34" dur="1000" fill="hold"/>
                                        <p:tgtEl>
                                          <p:spTgt spid="80929">
                                            <p:txEl>
                                              <p:pRg st="0" end="0"/>
                                            </p:txEl>
                                          </p:spTgt>
                                        </p:tgtEl>
                                        <p:attrNameLst>
                                          <p:attrName>style.color</p:attrName>
                                        </p:attrNameLst>
                                      </p:cBhvr>
                                      <p:to>
                                        <a:srgbClr val="FF33CC"/>
                                      </p:to>
                                    </p:animClr>
                                  </p:childTnLst>
                                </p:cTn>
                              </p:par>
                              <p:par>
                                <p:cTn id="35" presetID="3" presetClass="emph" presetSubtype="2" fill="hold" nodeType="withEffect">
                                  <p:stCondLst>
                                    <p:cond delay="0"/>
                                  </p:stCondLst>
                                  <p:childTnLst>
                                    <p:animClr clrSpc="rgb" dir="cw">
                                      <p:cBhvr override="childStyle">
                                        <p:cTn id="36" dur="1000" fill="hold"/>
                                        <p:tgtEl>
                                          <p:spTgt spid="80931">
                                            <p:txEl>
                                              <p:pRg st="0" end="0"/>
                                            </p:txEl>
                                          </p:spTgt>
                                        </p:tgtEl>
                                        <p:attrNameLst>
                                          <p:attrName>style.color</p:attrName>
                                        </p:attrNameLst>
                                      </p:cBhvr>
                                      <p:to>
                                        <a:srgbClr val="FF33CC"/>
                                      </p:to>
                                    </p:animClr>
                                  </p:childTnLst>
                                </p:cTn>
                              </p:par>
                              <p:par>
                                <p:cTn id="37" presetID="3" presetClass="emph" presetSubtype="2" fill="hold" nodeType="withEffect">
                                  <p:stCondLst>
                                    <p:cond delay="0"/>
                                  </p:stCondLst>
                                  <p:childTnLst>
                                    <p:animClr clrSpc="rgb" dir="cw">
                                      <p:cBhvr override="childStyle">
                                        <p:cTn id="38" dur="1000" fill="hold"/>
                                        <p:tgtEl>
                                          <p:spTgt spid="80930">
                                            <p:txEl>
                                              <p:pRg st="0" end="0"/>
                                            </p:txEl>
                                          </p:spTgt>
                                        </p:tgtEl>
                                        <p:attrNameLst>
                                          <p:attrName>style.color</p:attrName>
                                        </p:attrNameLst>
                                      </p:cBhvr>
                                      <p:to>
                                        <a:srgbClr val="FF33C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1" grpId="1"/>
      <p:bldP spid="80902" grpId="0" build="allAtOnce"/>
      <p:bldP spid="80904" grpId="0" build="allAtOnce"/>
      <p:bldP spid="80905" grpId="0" build="allAtOnce"/>
      <p:bldP spid="80929" grpId="0" build="allAtOnce"/>
      <p:bldP spid="80930" grpId="0" build="allAtOnce"/>
      <p:bldP spid="80931"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0" name="Picture 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78023"/>
            <a:ext cx="17526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1" name="Picture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78023"/>
            <a:ext cx="17526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14"/>
          <p:cNvSpPr>
            <a:spLocks noChangeArrowheads="1"/>
          </p:cNvSpPr>
          <p:nvPr/>
        </p:nvSpPr>
        <p:spPr bwMode="auto">
          <a:xfrm>
            <a:off x="381000" y="1425623"/>
            <a:ext cx="5943600" cy="1676400"/>
          </a:xfrm>
          <a:prstGeom prst="rect">
            <a:avLst/>
          </a:prstGeom>
          <a:solidFill>
            <a:srgbClr val="DDDDDD">
              <a:alpha val="18039"/>
            </a:srgbClr>
          </a:solidFill>
          <a:ln w="9525">
            <a:solidFill>
              <a:schemeClr val="tx1"/>
            </a:solidFill>
            <a:miter lim="800000"/>
            <a:headEnd/>
            <a:tailEnd/>
          </a:ln>
        </p:spPr>
        <p:txBody>
          <a:bodyPr wrap="none" anchor="ctr"/>
          <a:lstStyle/>
          <a:p>
            <a:endParaRPr lang="en-US"/>
          </a:p>
        </p:txBody>
      </p:sp>
      <p:sp>
        <p:nvSpPr>
          <p:cNvPr id="36869" name="Rectangle 22"/>
          <p:cNvSpPr>
            <a:spLocks noChangeArrowheads="1"/>
          </p:cNvSpPr>
          <p:nvPr/>
        </p:nvSpPr>
        <p:spPr bwMode="auto">
          <a:xfrm>
            <a:off x="381000" y="1425623"/>
            <a:ext cx="5943600" cy="1676400"/>
          </a:xfrm>
          <a:prstGeom prst="rect">
            <a:avLst/>
          </a:prstGeom>
          <a:solidFill>
            <a:srgbClr val="DDDDDD">
              <a:alpha val="18039"/>
            </a:srgbClr>
          </a:solidFill>
          <a:ln w="9525">
            <a:solidFill>
              <a:schemeClr val="tx1"/>
            </a:solidFill>
            <a:miter lim="800000"/>
            <a:headEnd/>
            <a:tailEnd/>
          </a:ln>
        </p:spPr>
        <p:txBody>
          <a:bodyPr wrap="none" anchor="ctr"/>
          <a:lstStyle/>
          <a:p>
            <a:endParaRPr lang="en-US"/>
          </a:p>
        </p:txBody>
      </p:sp>
      <p:sp>
        <p:nvSpPr>
          <p:cNvPr id="36870" name="Rectangle 4"/>
          <p:cNvSpPr>
            <a:spLocks noChangeArrowheads="1"/>
          </p:cNvSpPr>
          <p:nvPr/>
        </p:nvSpPr>
        <p:spPr bwMode="auto">
          <a:xfrm>
            <a:off x="381000" y="1425623"/>
            <a:ext cx="5943600" cy="1676400"/>
          </a:xfrm>
          <a:prstGeom prst="rect">
            <a:avLst/>
          </a:prstGeom>
          <a:solidFill>
            <a:srgbClr val="DDDDDD">
              <a:alpha val="18039"/>
            </a:srgbClr>
          </a:solidFill>
          <a:ln w="9525">
            <a:solidFill>
              <a:schemeClr val="tx1"/>
            </a:solidFill>
            <a:miter lim="800000"/>
            <a:headEnd/>
            <a:tailEnd/>
          </a:ln>
        </p:spPr>
        <p:txBody>
          <a:bodyPr wrap="none" anchor="ctr"/>
          <a:lstStyle/>
          <a:p>
            <a:endParaRPr lang="en-US"/>
          </a:p>
        </p:txBody>
      </p:sp>
      <p:sp>
        <p:nvSpPr>
          <p:cNvPr id="81922" name="Rectangle 2"/>
          <p:cNvSpPr>
            <a:spLocks noGrp="1" noChangeArrowheads="1"/>
          </p:cNvSpPr>
          <p:nvPr>
            <p:ph type="title"/>
          </p:nvPr>
        </p:nvSpPr>
        <p:spPr/>
        <p:txBody>
          <a:bodyPr/>
          <a:lstStyle/>
          <a:p>
            <a:pPr eaLnBrk="1" hangingPunct="1"/>
            <a:r>
              <a:rPr lang="en-US" sz="3200" dirty="0">
                <a:latin typeface="Adobe Garamond Pro" charset="0"/>
                <a:ea typeface="ＭＳ Ｐゴシック" charset="0"/>
                <a:cs typeface="ＭＳ Ｐゴシック" charset="0"/>
              </a:rPr>
              <a:t>Co-occurrence Relationship (Problems)</a:t>
            </a:r>
          </a:p>
        </p:txBody>
      </p:sp>
      <p:pic>
        <p:nvPicPr>
          <p:cNvPr id="3687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78023"/>
            <a:ext cx="17970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78023"/>
            <a:ext cx="18335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8"/>
          <p:cNvSpPr txBox="1">
            <a:spLocks noChangeArrowheads="1"/>
          </p:cNvSpPr>
          <p:nvPr/>
        </p:nvSpPr>
        <p:spPr bwMode="auto">
          <a:xfrm>
            <a:off x="1362075"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36875" name="Text Box 9"/>
          <p:cNvSpPr txBox="1">
            <a:spLocks noChangeArrowheads="1"/>
          </p:cNvSpPr>
          <p:nvPr/>
        </p:nvSpPr>
        <p:spPr bwMode="auto">
          <a:xfrm>
            <a:off x="6096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36876" name="Text Box 10"/>
          <p:cNvSpPr txBox="1">
            <a:spLocks noChangeArrowheads="1"/>
          </p:cNvSpPr>
          <p:nvPr/>
        </p:nvSpPr>
        <p:spPr bwMode="auto">
          <a:xfrm>
            <a:off x="3419475"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36877" name="Text Box 11"/>
          <p:cNvSpPr txBox="1">
            <a:spLocks noChangeArrowheads="1"/>
          </p:cNvSpPr>
          <p:nvPr/>
        </p:nvSpPr>
        <p:spPr bwMode="auto">
          <a:xfrm>
            <a:off x="2667000" y="280833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36878" name="Text Box 12"/>
          <p:cNvSpPr txBox="1">
            <a:spLocks noChangeArrowheads="1"/>
          </p:cNvSpPr>
          <p:nvPr/>
        </p:nvSpPr>
        <p:spPr bwMode="auto">
          <a:xfrm>
            <a:off x="5324475"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36879" name="Text Box 13"/>
          <p:cNvSpPr txBox="1">
            <a:spLocks noChangeArrowheads="1"/>
          </p:cNvSpPr>
          <p:nvPr/>
        </p:nvSpPr>
        <p:spPr bwMode="auto">
          <a:xfrm>
            <a:off x="4572000" y="280833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pic>
        <p:nvPicPr>
          <p:cNvPr id="8193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78023"/>
            <a:ext cx="17970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78023"/>
            <a:ext cx="18335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3"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78023"/>
            <a:ext cx="17970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578023"/>
            <a:ext cx="183356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6" name="Text Box 26"/>
          <p:cNvSpPr txBox="1">
            <a:spLocks noChangeArrowheads="1"/>
          </p:cNvSpPr>
          <p:nvPr/>
        </p:nvSpPr>
        <p:spPr bwMode="auto">
          <a:xfrm>
            <a:off x="13716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81947" name="Text Box 27"/>
          <p:cNvSpPr txBox="1">
            <a:spLocks noChangeArrowheads="1"/>
          </p:cNvSpPr>
          <p:nvPr/>
        </p:nvSpPr>
        <p:spPr bwMode="auto">
          <a:xfrm>
            <a:off x="619125"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81948" name="Text Box 28"/>
          <p:cNvSpPr txBox="1">
            <a:spLocks noChangeArrowheads="1"/>
          </p:cNvSpPr>
          <p:nvPr/>
        </p:nvSpPr>
        <p:spPr bwMode="auto">
          <a:xfrm>
            <a:off x="34290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81949" name="Text Box 29"/>
          <p:cNvSpPr txBox="1">
            <a:spLocks noChangeArrowheads="1"/>
          </p:cNvSpPr>
          <p:nvPr/>
        </p:nvSpPr>
        <p:spPr bwMode="auto">
          <a:xfrm>
            <a:off x="2676525" y="280833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81950" name="Text Box 30"/>
          <p:cNvSpPr txBox="1">
            <a:spLocks noChangeArrowheads="1"/>
          </p:cNvSpPr>
          <p:nvPr/>
        </p:nvSpPr>
        <p:spPr bwMode="auto">
          <a:xfrm>
            <a:off x="53340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81951" name="Text Box 31"/>
          <p:cNvSpPr txBox="1">
            <a:spLocks noChangeArrowheads="1"/>
          </p:cNvSpPr>
          <p:nvPr/>
        </p:nvSpPr>
        <p:spPr bwMode="auto">
          <a:xfrm>
            <a:off x="45720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81952" name="Text Box 32"/>
          <p:cNvSpPr txBox="1">
            <a:spLocks noChangeArrowheads="1"/>
          </p:cNvSpPr>
          <p:nvPr/>
        </p:nvSpPr>
        <p:spPr bwMode="auto">
          <a:xfrm>
            <a:off x="6096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81953" name="Text Box 33"/>
          <p:cNvSpPr txBox="1">
            <a:spLocks noChangeArrowheads="1"/>
          </p:cNvSpPr>
          <p:nvPr/>
        </p:nvSpPr>
        <p:spPr bwMode="auto">
          <a:xfrm>
            <a:off x="13716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81954" name="Text Box 34"/>
          <p:cNvSpPr txBox="1">
            <a:spLocks noChangeArrowheads="1"/>
          </p:cNvSpPr>
          <p:nvPr/>
        </p:nvSpPr>
        <p:spPr bwMode="auto">
          <a:xfrm>
            <a:off x="34290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sp>
        <p:nvSpPr>
          <p:cNvPr id="81955" name="Text Box 35"/>
          <p:cNvSpPr txBox="1">
            <a:spLocks noChangeArrowheads="1"/>
          </p:cNvSpPr>
          <p:nvPr/>
        </p:nvSpPr>
        <p:spPr bwMode="auto">
          <a:xfrm>
            <a:off x="2676525" y="280833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81956" name="Text Box 36"/>
          <p:cNvSpPr txBox="1">
            <a:spLocks noChangeArrowheads="1"/>
          </p:cNvSpPr>
          <p:nvPr/>
        </p:nvSpPr>
        <p:spPr bwMode="auto">
          <a:xfrm>
            <a:off x="228600" y="4030710"/>
            <a:ext cx="150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Hypothesis 1</a:t>
            </a:r>
          </a:p>
        </p:txBody>
      </p:sp>
      <p:sp>
        <p:nvSpPr>
          <p:cNvPr id="81957" name="Text Box 37"/>
          <p:cNvSpPr txBox="1">
            <a:spLocks noChangeArrowheads="1"/>
          </p:cNvSpPr>
          <p:nvPr/>
        </p:nvSpPr>
        <p:spPr bwMode="auto">
          <a:xfrm>
            <a:off x="7334250" y="5692823"/>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Hypothesis 2</a:t>
            </a:r>
          </a:p>
        </p:txBody>
      </p:sp>
      <p:sp>
        <p:nvSpPr>
          <p:cNvPr id="81962" name="Text Box 42"/>
          <p:cNvSpPr txBox="1">
            <a:spLocks noChangeArrowheads="1"/>
          </p:cNvSpPr>
          <p:nvPr/>
        </p:nvSpPr>
        <p:spPr bwMode="auto">
          <a:xfrm>
            <a:off x="45720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endParaRPr lang="en-US" sz="1200"/>
          </a:p>
        </p:txBody>
      </p:sp>
      <p:sp>
        <p:nvSpPr>
          <p:cNvPr id="81963" name="Text Box 43"/>
          <p:cNvSpPr txBox="1">
            <a:spLocks noChangeArrowheads="1"/>
          </p:cNvSpPr>
          <p:nvPr/>
        </p:nvSpPr>
        <p:spPr bwMode="auto">
          <a:xfrm>
            <a:off x="5334000" y="279722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endParaRPr lang="en-US" sz="1200"/>
          </a:p>
        </p:txBody>
      </p:sp>
      <p:pic>
        <p:nvPicPr>
          <p:cNvPr id="36898"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78023"/>
            <a:ext cx="17526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544165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 0 L 0.24167 0.27759 " pathEditMode="relative" ptsTypes="AA">
                                      <p:cBhvr>
                                        <p:cTn id="6" dur="2000" fill="hold"/>
                                        <p:tgtEl>
                                          <p:spTgt spid="8193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4167 0.27759 " pathEditMode="relative" ptsTypes="AA">
                                      <p:cBhvr>
                                        <p:cTn id="8" dur="2000" fill="hold"/>
                                        <p:tgtEl>
                                          <p:spTgt spid="8193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 0.49965 " pathEditMode="relative" ptsTypes="AA">
                                      <p:cBhvr>
                                        <p:cTn id="10" dur="2000" fill="hold"/>
                                        <p:tgtEl>
                                          <p:spTgt spid="81944"/>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77778E-6 9.43326E-6 L -2.77778E-6 0.49966 " pathEditMode="relative" ptsTypes="AA">
                                      <p:cBhvr>
                                        <p:cTn id="12" dur="2000" fill="hold"/>
                                        <p:tgtEl>
                                          <p:spTgt spid="81943"/>
                                        </p:tgtEl>
                                        <p:attrNameLst>
                                          <p:attrName>ppt_x</p:attrName>
                                          <p:attrName>ppt_y</p:attrName>
                                        </p:attrNameLst>
                                      </p:cBhvr>
                                    </p:animMotion>
                                  </p:childTnLst>
                                </p:cTn>
                              </p:par>
                              <p:par>
                                <p:cTn id="13" presetID="3" presetClass="entr" presetSubtype="10" fill="hold" grpId="1" nodeType="withEffect">
                                  <p:stCondLst>
                                    <p:cond delay="0"/>
                                  </p:stCondLst>
                                  <p:childTnLst>
                                    <p:set>
                                      <p:cBhvr>
                                        <p:cTn id="14" dur="1" fill="hold">
                                          <p:stCondLst>
                                            <p:cond delay="0"/>
                                          </p:stCondLst>
                                        </p:cTn>
                                        <p:tgtEl>
                                          <p:spTgt spid="81952"/>
                                        </p:tgtEl>
                                        <p:attrNameLst>
                                          <p:attrName>style.visibility</p:attrName>
                                        </p:attrNameLst>
                                      </p:cBhvr>
                                      <p:to>
                                        <p:strVal val="visible"/>
                                      </p:to>
                                    </p:set>
                                    <p:animEffect transition="in" filter="blinds(horizontal)">
                                      <p:cBhvr>
                                        <p:cTn id="15" dur="500"/>
                                        <p:tgtEl>
                                          <p:spTgt spid="81952"/>
                                        </p:tgtEl>
                                      </p:cBhvr>
                                    </p:animEffect>
                                  </p:childTnLst>
                                </p:cTn>
                              </p:par>
                              <p:par>
                                <p:cTn id="16" presetID="3" presetClass="entr" presetSubtype="10" fill="hold" grpId="1" nodeType="withEffect">
                                  <p:stCondLst>
                                    <p:cond delay="0"/>
                                  </p:stCondLst>
                                  <p:childTnLst>
                                    <p:set>
                                      <p:cBhvr>
                                        <p:cTn id="17" dur="1" fill="hold">
                                          <p:stCondLst>
                                            <p:cond delay="0"/>
                                          </p:stCondLst>
                                        </p:cTn>
                                        <p:tgtEl>
                                          <p:spTgt spid="81947"/>
                                        </p:tgtEl>
                                        <p:attrNameLst>
                                          <p:attrName>style.visibility</p:attrName>
                                        </p:attrNameLst>
                                      </p:cBhvr>
                                      <p:to>
                                        <p:strVal val="visible"/>
                                      </p:to>
                                    </p:set>
                                    <p:animEffect transition="in" filter="blinds(horizontal)">
                                      <p:cBhvr>
                                        <p:cTn id="18" dur="500"/>
                                        <p:tgtEl>
                                          <p:spTgt spid="81947"/>
                                        </p:tgtEl>
                                      </p:cBhvr>
                                    </p:animEffect>
                                  </p:childTnLst>
                                </p:cTn>
                              </p:par>
                              <p:par>
                                <p:cTn id="19" presetID="0" presetClass="path" presetSubtype="0" accel="50000" decel="50000" fill="hold" grpId="0" nodeType="withEffect">
                                  <p:stCondLst>
                                    <p:cond delay="0"/>
                                  </p:stCondLst>
                                  <p:childTnLst>
                                    <p:animMotion origin="layout" path="M 5E-6 -3.20842E-6 L 0.30001 0.15545 " pathEditMode="relative" ptsTypes="AA">
                                      <p:cBhvr>
                                        <p:cTn id="20" dur="2000" fill="hold"/>
                                        <p:tgtEl>
                                          <p:spTgt spid="8194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3.79135E-6 L 0.13333 0.44645 " pathEditMode="relative" rAng="0" ptsTypes="AA">
                                      <p:cBhvr>
                                        <p:cTn id="22" dur="2000" fill="hold"/>
                                        <p:tgtEl>
                                          <p:spTgt spid="81952"/>
                                        </p:tgtEl>
                                        <p:attrNameLst>
                                          <p:attrName>ppt_x</p:attrName>
                                          <p:attrName>ppt_y</p:attrName>
                                        </p:attrNameLst>
                                      </p:cBhvr>
                                      <p:rCtr x="6667" y="22322"/>
                                    </p:animMotion>
                                  </p:childTnLst>
                                </p:cTn>
                              </p:par>
                              <p:par>
                                <p:cTn id="23" presetID="3" presetClass="entr" presetSubtype="10" fill="hold" grpId="1" nodeType="withEffect">
                                  <p:stCondLst>
                                    <p:cond delay="0"/>
                                  </p:stCondLst>
                                  <p:childTnLst>
                                    <p:set>
                                      <p:cBhvr>
                                        <p:cTn id="24" dur="1" fill="hold">
                                          <p:stCondLst>
                                            <p:cond delay="0"/>
                                          </p:stCondLst>
                                        </p:cTn>
                                        <p:tgtEl>
                                          <p:spTgt spid="81953"/>
                                        </p:tgtEl>
                                        <p:attrNameLst>
                                          <p:attrName>style.visibility</p:attrName>
                                        </p:attrNameLst>
                                      </p:cBhvr>
                                      <p:to>
                                        <p:strVal val="visible"/>
                                      </p:to>
                                    </p:set>
                                    <p:animEffect transition="in" filter="blinds(horizontal)">
                                      <p:cBhvr>
                                        <p:cTn id="25" dur="500"/>
                                        <p:tgtEl>
                                          <p:spTgt spid="81953"/>
                                        </p:tgtEl>
                                      </p:cBhvr>
                                    </p:animEffect>
                                  </p:childTnLst>
                                </p:cTn>
                              </p:par>
                              <p:par>
                                <p:cTn id="26" presetID="3" presetClass="entr" presetSubtype="10" fill="hold" grpId="1" nodeType="withEffect">
                                  <p:stCondLst>
                                    <p:cond delay="0"/>
                                  </p:stCondLst>
                                  <p:childTnLst>
                                    <p:set>
                                      <p:cBhvr>
                                        <p:cTn id="27" dur="1" fill="hold">
                                          <p:stCondLst>
                                            <p:cond delay="0"/>
                                          </p:stCondLst>
                                        </p:cTn>
                                        <p:tgtEl>
                                          <p:spTgt spid="81946"/>
                                        </p:tgtEl>
                                        <p:attrNameLst>
                                          <p:attrName>style.visibility</p:attrName>
                                        </p:attrNameLst>
                                      </p:cBhvr>
                                      <p:to>
                                        <p:strVal val="visible"/>
                                      </p:to>
                                    </p:set>
                                    <p:animEffect transition="in" filter="blinds(horizontal)">
                                      <p:cBhvr>
                                        <p:cTn id="28" dur="500"/>
                                        <p:tgtEl>
                                          <p:spTgt spid="81946"/>
                                        </p:tgtEl>
                                      </p:cBhvr>
                                    </p:animEffect>
                                  </p:childTnLst>
                                </p:cTn>
                              </p:par>
                              <p:par>
                                <p:cTn id="29" presetID="0" presetClass="path" presetSubtype="0" accel="50000" decel="50000" fill="hold" grpId="0" nodeType="withEffect">
                                  <p:stCondLst>
                                    <p:cond delay="0"/>
                                  </p:stCondLst>
                                  <p:childTnLst>
                                    <p:animMotion origin="layout" path="M -3.33333E-6 3.79135E-6 L 0.28334 0.22438 " pathEditMode="relative" rAng="0" ptsTypes="AA">
                                      <p:cBhvr>
                                        <p:cTn id="30" dur="2000" fill="hold"/>
                                        <p:tgtEl>
                                          <p:spTgt spid="81946"/>
                                        </p:tgtEl>
                                        <p:attrNameLst>
                                          <p:attrName>ppt_x</p:attrName>
                                          <p:attrName>ppt_y</p:attrName>
                                        </p:attrNameLst>
                                      </p:cBhvr>
                                      <p:rCtr x="14167" y="11219"/>
                                    </p:animMotion>
                                  </p:childTnLst>
                                </p:cTn>
                              </p:par>
                              <p:par>
                                <p:cTn id="31" presetID="0" presetClass="path" presetSubtype="0" accel="50000" decel="50000" fill="hold" grpId="0" nodeType="withEffect">
                                  <p:stCondLst>
                                    <p:cond delay="0"/>
                                  </p:stCondLst>
                                  <p:childTnLst>
                                    <p:animMotion origin="layout" path="M -3.33333E-6 3.79135E-6 L -0.025 0.39093 " pathEditMode="relative" rAng="0" ptsTypes="AA">
                                      <p:cBhvr>
                                        <p:cTn id="32" dur="2000" fill="hold"/>
                                        <p:tgtEl>
                                          <p:spTgt spid="81953"/>
                                        </p:tgtEl>
                                        <p:attrNameLst>
                                          <p:attrName>ppt_x</p:attrName>
                                          <p:attrName>ppt_y</p:attrName>
                                        </p:attrNameLst>
                                      </p:cBhvr>
                                      <p:rCtr x="-1250" y="19547"/>
                                    </p:animMotion>
                                  </p:childTnLst>
                                </p:cTn>
                              </p:par>
                              <p:par>
                                <p:cTn id="33" presetID="3" presetClass="entr" presetSubtype="10" fill="hold" grpId="0" nodeType="withEffect">
                                  <p:stCondLst>
                                    <p:cond delay="0"/>
                                  </p:stCondLst>
                                  <p:childTnLst>
                                    <p:set>
                                      <p:cBhvr>
                                        <p:cTn id="34" dur="1" fill="hold">
                                          <p:stCondLst>
                                            <p:cond delay="0"/>
                                          </p:stCondLst>
                                        </p:cTn>
                                        <p:tgtEl>
                                          <p:spTgt spid="81949"/>
                                        </p:tgtEl>
                                        <p:attrNameLst>
                                          <p:attrName>style.visibility</p:attrName>
                                        </p:attrNameLst>
                                      </p:cBhvr>
                                      <p:to>
                                        <p:strVal val="visible"/>
                                      </p:to>
                                    </p:set>
                                    <p:animEffect transition="in" filter="blinds(horizontal)">
                                      <p:cBhvr>
                                        <p:cTn id="35" dur="500"/>
                                        <p:tgtEl>
                                          <p:spTgt spid="8194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81948"/>
                                        </p:tgtEl>
                                        <p:attrNameLst>
                                          <p:attrName>style.visibility</p:attrName>
                                        </p:attrNameLst>
                                      </p:cBhvr>
                                      <p:to>
                                        <p:strVal val="visible"/>
                                      </p:to>
                                    </p:set>
                                    <p:animEffect transition="in" filter="blinds(horizontal)">
                                      <p:cBhvr>
                                        <p:cTn id="38" dur="500"/>
                                        <p:tgtEl>
                                          <p:spTgt spid="81948"/>
                                        </p:tgtEl>
                                      </p:cBhvr>
                                    </p:animEffect>
                                  </p:childTnLst>
                                </p:cTn>
                              </p:par>
                              <p:par>
                                <p:cTn id="39" presetID="0" presetClass="path" presetSubtype="0" accel="50000" decel="50000" fill="hold" grpId="1" nodeType="withEffect">
                                  <p:stCondLst>
                                    <p:cond delay="0"/>
                                  </p:stCondLst>
                                  <p:childTnLst>
                                    <p:animMotion origin="layout" path="M -1.66667E-6 4.54545E-6 L 0.09063 0.45593 " pathEditMode="relative" rAng="0" ptsTypes="AA">
                                      <p:cBhvr>
                                        <p:cTn id="40" dur="2000" fill="hold"/>
                                        <p:tgtEl>
                                          <p:spTgt spid="81949"/>
                                        </p:tgtEl>
                                        <p:attrNameLst>
                                          <p:attrName>ppt_x</p:attrName>
                                          <p:attrName>ppt_y</p:attrName>
                                        </p:attrNameLst>
                                      </p:cBhvr>
                                      <p:rCtr x="4531" y="22785"/>
                                    </p:animMotion>
                                  </p:childTnLst>
                                </p:cTn>
                              </p:par>
                              <p:par>
                                <p:cTn id="41" presetID="0" presetClass="path" presetSubtype="0" accel="50000" decel="50000" fill="hold" grpId="1" nodeType="withEffect">
                                  <p:stCondLst>
                                    <p:cond delay="0"/>
                                  </p:stCondLst>
                                  <p:childTnLst>
                                    <p:animMotion origin="layout" path="M -3.33333E-6 3.79135E-6 L -0.04166 0.36872 " pathEditMode="relative" rAng="0" ptsTypes="AA">
                                      <p:cBhvr>
                                        <p:cTn id="42" dur="2000" fill="hold"/>
                                        <p:tgtEl>
                                          <p:spTgt spid="81948"/>
                                        </p:tgtEl>
                                        <p:attrNameLst>
                                          <p:attrName>ppt_x</p:attrName>
                                          <p:attrName>ppt_y</p:attrName>
                                        </p:attrNameLst>
                                      </p:cBhvr>
                                      <p:rCtr x="-2083" y="18436"/>
                                    </p:animMotion>
                                  </p:childTnLst>
                                </p:cTn>
                              </p:par>
                              <p:par>
                                <p:cTn id="43" presetID="3" presetClass="entr" presetSubtype="10" fill="hold" grpId="0" nodeType="withEffect">
                                  <p:stCondLst>
                                    <p:cond delay="0"/>
                                  </p:stCondLst>
                                  <p:childTnLst>
                                    <p:set>
                                      <p:cBhvr>
                                        <p:cTn id="44" dur="1" fill="hold">
                                          <p:stCondLst>
                                            <p:cond delay="0"/>
                                          </p:stCondLst>
                                        </p:cTn>
                                        <p:tgtEl>
                                          <p:spTgt spid="81955"/>
                                        </p:tgtEl>
                                        <p:attrNameLst>
                                          <p:attrName>style.visibility</p:attrName>
                                        </p:attrNameLst>
                                      </p:cBhvr>
                                      <p:to>
                                        <p:strVal val="visible"/>
                                      </p:to>
                                    </p:set>
                                    <p:animEffect transition="in" filter="blinds(horizontal)">
                                      <p:cBhvr>
                                        <p:cTn id="45" dur="500"/>
                                        <p:tgtEl>
                                          <p:spTgt spid="8195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1954"/>
                                        </p:tgtEl>
                                        <p:attrNameLst>
                                          <p:attrName>style.visibility</p:attrName>
                                        </p:attrNameLst>
                                      </p:cBhvr>
                                      <p:to>
                                        <p:strVal val="visible"/>
                                      </p:to>
                                    </p:set>
                                    <p:animEffect transition="in" filter="blinds(horizontal)">
                                      <p:cBhvr>
                                        <p:cTn id="48" dur="500"/>
                                        <p:tgtEl>
                                          <p:spTgt spid="81954"/>
                                        </p:tgtEl>
                                      </p:cBhvr>
                                    </p:animEffect>
                                  </p:childTnLst>
                                </p:cTn>
                              </p:par>
                              <p:par>
                                <p:cTn id="49" presetID="0" presetClass="path" presetSubtype="0" accel="50000" decel="50000" fill="hold" grpId="1" nodeType="withEffect">
                                  <p:stCondLst>
                                    <p:cond delay="0"/>
                                  </p:stCondLst>
                                  <p:childTnLst>
                                    <p:animMotion origin="layout" path="M -1.66667E-6 4.54545E-6 L 0.28229 0.16724 " pathEditMode="relative" rAng="0" ptsTypes="AA">
                                      <p:cBhvr>
                                        <p:cTn id="50" dur="2000" fill="hold"/>
                                        <p:tgtEl>
                                          <p:spTgt spid="81955"/>
                                        </p:tgtEl>
                                        <p:attrNameLst>
                                          <p:attrName>ppt_x</p:attrName>
                                          <p:attrName>ppt_y</p:attrName>
                                        </p:attrNameLst>
                                      </p:cBhvr>
                                      <p:rCtr x="14115" y="8351"/>
                                    </p:animMotion>
                                  </p:childTnLst>
                                </p:cTn>
                              </p:par>
                              <p:par>
                                <p:cTn id="51" presetID="0" presetClass="path" presetSubtype="0" accel="50000" decel="50000" fill="hold" grpId="1" nodeType="withEffect">
                                  <p:stCondLst>
                                    <p:cond delay="0"/>
                                  </p:stCondLst>
                                  <p:childTnLst>
                                    <p:animMotion origin="layout" path="M -3.33333E-6 3.79135E-6 L 0.25 0.23548 " pathEditMode="relative" rAng="0" ptsTypes="AA">
                                      <p:cBhvr>
                                        <p:cTn id="52" dur="2000" fill="hold"/>
                                        <p:tgtEl>
                                          <p:spTgt spid="81954"/>
                                        </p:tgtEl>
                                        <p:attrNameLst>
                                          <p:attrName>ppt_x</p:attrName>
                                          <p:attrName>ppt_y</p:attrName>
                                        </p:attrNameLst>
                                      </p:cBhvr>
                                      <p:rCtr x="12500" y="11774"/>
                                    </p:animMotion>
                                  </p:childTnLst>
                                </p:cTn>
                              </p:par>
                              <p:par>
                                <p:cTn id="53" presetID="3" presetClass="entr" presetSubtype="10" fill="hold" grpId="0" nodeType="withEffect">
                                  <p:stCondLst>
                                    <p:cond delay="0"/>
                                  </p:stCondLst>
                                  <p:childTnLst>
                                    <p:set>
                                      <p:cBhvr>
                                        <p:cTn id="54" dur="1" fill="hold">
                                          <p:stCondLst>
                                            <p:cond delay="0"/>
                                          </p:stCondLst>
                                        </p:cTn>
                                        <p:tgtEl>
                                          <p:spTgt spid="81957"/>
                                        </p:tgtEl>
                                        <p:attrNameLst>
                                          <p:attrName>style.visibility</p:attrName>
                                        </p:attrNameLst>
                                      </p:cBhvr>
                                      <p:to>
                                        <p:strVal val="visible"/>
                                      </p:to>
                                    </p:set>
                                    <p:animEffect transition="in" filter="blinds(horizontal)">
                                      <p:cBhvr>
                                        <p:cTn id="55" dur="500"/>
                                        <p:tgtEl>
                                          <p:spTgt spid="8195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81956"/>
                                        </p:tgtEl>
                                        <p:attrNameLst>
                                          <p:attrName>style.visibility</p:attrName>
                                        </p:attrNameLst>
                                      </p:cBhvr>
                                      <p:to>
                                        <p:strVal val="visible"/>
                                      </p:to>
                                    </p:set>
                                    <p:animEffect transition="in" filter="blinds(horizontal)">
                                      <p:cBhvr>
                                        <p:cTn id="58" dur="500"/>
                                        <p:tgtEl>
                                          <p:spTgt spid="81956"/>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81951"/>
                                        </p:tgtEl>
                                        <p:attrNameLst>
                                          <p:attrName>style.visibility</p:attrName>
                                        </p:attrNameLst>
                                      </p:cBhvr>
                                      <p:to>
                                        <p:strVal val="visible"/>
                                      </p:to>
                                    </p:set>
                                    <p:animEffect transition="in" filter="blinds(horizontal)">
                                      <p:cBhvr>
                                        <p:cTn id="61" dur="500"/>
                                        <p:tgtEl>
                                          <p:spTgt spid="8195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1950"/>
                                        </p:tgtEl>
                                        <p:attrNameLst>
                                          <p:attrName>style.visibility</p:attrName>
                                        </p:attrNameLst>
                                      </p:cBhvr>
                                      <p:to>
                                        <p:strVal val="visible"/>
                                      </p:to>
                                    </p:set>
                                    <p:animEffect transition="in" filter="blinds(horizontal)">
                                      <p:cBhvr>
                                        <p:cTn id="64" dur="500"/>
                                        <p:tgtEl>
                                          <p:spTgt spid="81950"/>
                                        </p:tgtEl>
                                      </p:cBhvr>
                                    </p:animEffect>
                                  </p:childTnLst>
                                </p:cTn>
                              </p:par>
                              <p:par>
                                <p:cTn id="65" presetID="0" presetClass="path" presetSubtype="0" accel="50000" decel="50000" fill="hold" grpId="1" nodeType="withEffect">
                                  <p:stCondLst>
                                    <p:cond delay="0"/>
                                  </p:stCondLst>
                                  <p:childTnLst>
                                    <p:animMotion origin="layout" path="M -3.33333E-6 3.79135E-6 L 0.30834 0.16886 " pathEditMode="relative" rAng="0" ptsTypes="AA">
                                      <p:cBhvr>
                                        <p:cTn id="66" dur="2000" fill="hold"/>
                                        <p:tgtEl>
                                          <p:spTgt spid="81951"/>
                                        </p:tgtEl>
                                        <p:attrNameLst>
                                          <p:attrName>ppt_x</p:attrName>
                                          <p:attrName>ppt_y</p:attrName>
                                        </p:attrNameLst>
                                      </p:cBhvr>
                                      <p:rCtr x="15417" y="8443"/>
                                    </p:animMotion>
                                  </p:childTnLst>
                                </p:cTn>
                              </p:par>
                              <p:par>
                                <p:cTn id="67" presetID="0" presetClass="path" presetSubtype="0" accel="50000" decel="50000" fill="hold" grpId="1" nodeType="withEffect">
                                  <p:stCondLst>
                                    <p:cond delay="0"/>
                                  </p:stCondLst>
                                  <p:childTnLst>
                                    <p:animMotion origin="layout" path="M 0 0 L 0.3 0.14434 " pathEditMode="relative" ptsTypes="AA">
                                      <p:cBhvr>
                                        <p:cTn id="68" dur="2000" fill="hold"/>
                                        <p:tgtEl>
                                          <p:spTgt spid="81950"/>
                                        </p:tgtEl>
                                        <p:attrNameLst>
                                          <p:attrName>ppt_x</p:attrName>
                                          <p:attrName>ppt_y</p:attrName>
                                        </p:attrNameLst>
                                      </p:cBhvr>
                                    </p:animMotion>
                                  </p:childTnLst>
                                </p:cTn>
                              </p:par>
                              <p:par>
                                <p:cTn id="69" presetID="3" presetClass="entr" presetSubtype="10" fill="hold" grpId="0" nodeType="withEffect">
                                  <p:stCondLst>
                                    <p:cond delay="0"/>
                                  </p:stCondLst>
                                  <p:childTnLst>
                                    <p:set>
                                      <p:cBhvr>
                                        <p:cTn id="70" dur="1" fill="hold">
                                          <p:stCondLst>
                                            <p:cond delay="0"/>
                                          </p:stCondLst>
                                        </p:cTn>
                                        <p:tgtEl>
                                          <p:spTgt spid="81962"/>
                                        </p:tgtEl>
                                        <p:attrNameLst>
                                          <p:attrName>style.visibility</p:attrName>
                                        </p:attrNameLst>
                                      </p:cBhvr>
                                      <p:to>
                                        <p:strVal val="visible"/>
                                      </p:to>
                                    </p:set>
                                    <p:animEffect transition="in" filter="blinds(horizontal)">
                                      <p:cBhvr>
                                        <p:cTn id="71" dur="500"/>
                                        <p:tgtEl>
                                          <p:spTgt spid="81962"/>
                                        </p:tgtEl>
                                      </p:cBhvr>
                                    </p:animEffect>
                                  </p:childTnLst>
                                </p:cTn>
                              </p:par>
                              <p:par>
                                <p:cTn id="72" presetID="0" presetClass="path" presetSubtype="0" accel="50000" decel="50000" fill="hold" grpId="1" nodeType="withEffect">
                                  <p:stCondLst>
                                    <p:cond delay="0"/>
                                  </p:stCondLst>
                                  <p:childTnLst>
                                    <p:animMotion origin="layout" path="M -3.33333E-6 3.79135E-6 L 0.15 0.36872 " pathEditMode="relative" rAng="0" ptsTypes="AA">
                                      <p:cBhvr>
                                        <p:cTn id="73" dur="2000" fill="hold"/>
                                        <p:tgtEl>
                                          <p:spTgt spid="81962"/>
                                        </p:tgtEl>
                                        <p:attrNameLst>
                                          <p:attrName>ppt_x</p:attrName>
                                          <p:attrName>ppt_y</p:attrName>
                                        </p:attrNameLst>
                                      </p:cBhvr>
                                      <p:rCtr x="7500" y="18436"/>
                                    </p:animMotion>
                                  </p:childTnLst>
                                </p:cTn>
                              </p:par>
                              <p:par>
                                <p:cTn id="74" presetID="3" presetClass="entr" presetSubtype="10" fill="hold" grpId="0" nodeType="withEffect">
                                  <p:stCondLst>
                                    <p:cond delay="0"/>
                                  </p:stCondLst>
                                  <p:childTnLst>
                                    <p:set>
                                      <p:cBhvr>
                                        <p:cTn id="75" dur="1" fill="hold">
                                          <p:stCondLst>
                                            <p:cond delay="0"/>
                                          </p:stCondLst>
                                        </p:cTn>
                                        <p:tgtEl>
                                          <p:spTgt spid="81963"/>
                                        </p:tgtEl>
                                        <p:attrNameLst>
                                          <p:attrName>style.visibility</p:attrName>
                                        </p:attrNameLst>
                                      </p:cBhvr>
                                      <p:to>
                                        <p:strVal val="visible"/>
                                      </p:to>
                                    </p:set>
                                    <p:animEffect transition="in" filter="blinds(horizontal)">
                                      <p:cBhvr>
                                        <p:cTn id="76" dur="500"/>
                                        <p:tgtEl>
                                          <p:spTgt spid="81963"/>
                                        </p:tgtEl>
                                      </p:cBhvr>
                                    </p:animEffect>
                                  </p:childTnLst>
                                </p:cTn>
                              </p:par>
                              <p:par>
                                <p:cTn id="77" presetID="0" presetClass="path" presetSubtype="0" accel="50000" decel="50000" fill="hold" grpId="1" nodeType="withEffect">
                                  <p:stCondLst>
                                    <p:cond delay="0"/>
                                  </p:stCondLst>
                                  <p:childTnLst>
                                    <p:animMotion origin="layout" path="M 3.33333E-6 3.79135E-6 L -0.00834 0.39093 " pathEditMode="relative" rAng="0" ptsTypes="AA">
                                      <p:cBhvr>
                                        <p:cTn id="78" dur="2000" fill="hold"/>
                                        <p:tgtEl>
                                          <p:spTgt spid="81963"/>
                                        </p:tgtEl>
                                        <p:attrNameLst>
                                          <p:attrName>ppt_x</p:attrName>
                                          <p:attrName>ppt_y</p:attrName>
                                        </p:attrNameLst>
                                      </p:cBhvr>
                                      <p:rCtr x="-417" y="19547"/>
                                    </p:animMotion>
                                  </p:childTnLst>
                                </p:cTn>
                              </p:par>
                              <p:par>
                                <p:cTn id="79" presetID="0" presetClass="path" presetSubtype="0" accel="50000" decel="50000" fill="hold" nodeType="withEffect">
                                  <p:stCondLst>
                                    <p:cond delay="0"/>
                                  </p:stCondLst>
                                  <p:childTnLst>
                                    <p:animMotion origin="layout" path="M 1.73472E-18 4.904E-6 L 1.73472E-18 0.49965 " pathEditMode="relative" ptsTypes="AA">
                                      <p:cBhvr>
                                        <p:cTn id="80" dur="2000" fill="hold"/>
                                        <p:tgtEl>
                                          <p:spTgt spid="81990"/>
                                        </p:tgtEl>
                                        <p:attrNameLst>
                                          <p:attrName>ppt_x</p:attrName>
                                          <p:attrName>ppt_y</p:attrName>
                                        </p:attrNameLst>
                                      </p:cBhvr>
                                    </p:animMotion>
                                  </p:childTnLst>
                                </p:cTn>
                              </p:par>
                              <p:par>
                                <p:cTn id="81" presetID="0" presetClass="path" presetSubtype="0" accel="50000" decel="50000" fill="hold" nodeType="withEffect">
                                  <p:stCondLst>
                                    <p:cond delay="0"/>
                                  </p:stCondLst>
                                  <p:childTnLst>
                                    <p:animMotion origin="layout" path="M 3.33333E-6 -3.1691E-7 L 0.2375 0.28198 " pathEditMode="relative" rAng="0" ptsTypes="AA">
                                      <p:cBhvr>
                                        <p:cTn id="82" dur="2000" fill="hold"/>
                                        <p:tgtEl>
                                          <p:spTgt spid="81991"/>
                                        </p:tgtEl>
                                        <p:attrNameLst>
                                          <p:attrName>ppt_x</p:attrName>
                                          <p:attrName>ppt_y</p:attrName>
                                        </p:attrNameLst>
                                      </p:cBhvr>
                                      <p:rCtr x="11875" y="140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6" grpId="0"/>
      <p:bldP spid="81946" grpId="1"/>
      <p:bldP spid="81947" grpId="0"/>
      <p:bldP spid="81947" grpId="1"/>
      <p:bldP spid="81948" grpId="0"/>
      <p:bldP spid="81948" grpId="1"/>
      <p:bldP spid="81949" grpId="0"/>
      <p:bldP spid="81949" grpId="1"/>
      <p:bldP spid="81950" grpId="0"/>
      <p:bldP spid="81950" grpId="1"/>
      <p:bldP spid="81951" grpId="0"/>
      <p:bldP spid="81951" grpId="1"/>
      <p:bldP spid="81952" grpId="0"/>
      <p:bldP spid="81952" grpId="1"/>
      <p:bldP spid="81953" grpId="0"/>
      <p:bldP spid="81953" grpId="1"/>
      <p:bldP spid="81954" grpId="0"/>
      <p:bldP spid="81954" grpId="1"/>
      <p:bldP spid="81955" grpId="0"/>
      <p:bldP spid="81955" grpId="1"/>
      <p:bldP spid="81956" grpId="0"/>
      <p:bldP spid="81957" grpId="0"/>
      <p:bldP spid="81962" grpId="0"/>
      <p:bldP spid="81962" grpId="1"/>
      <p:bldP spid="81963" grpId="0"/>
      <p:bldP spid="81963"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53778"/>
            <a:ext cx="8229600" cy="1143000"/>
          </a:xfrm>
        </p:spPr>
        <p:txBody>
          <a:bodyPr/>
          <a:lstStyle/>
          <a:p>
            <a:pPr eaLnBrk="1" hangingPunct="1"/>
            <a:r>
              <a:rPr lang="en-US" sz="3200" dirty="0">
                <a:latin typeface="Adobe Garamond Pro" charset="0"/>
                <a:ea typeface="ＭＳ Ｐゴシック" charset="0"/>
                <a:cs typeface="ＭＳ Ｐゴシック" charset="0"/>
              </a:rPr>
              <a:t>Beyond Nouns – Exploit Relationships</a:t>
            </a:r>
          </a:p>
        </p:txBody>
      </p:sp>
      <p:sp>
        <p:nvSpPr>
          <p:cNvPr id="82947" name="Rectangle 3"/>
          <p:cNvSpPr>
            <a:spLocks noGrp="1" noChangeArrowheads="1"/>
          </p:cNvSpPr>
          <p:nvPr>
            <p:ph type="body" idx="1"/>
          </p:nvPr>
        </p:nvSpPr>
        <p:spPr>
          <a:xfrm>
            <a:off x="609600" y="2514600"/>
            <a:ext cx="8229600" cy="533400"/>
          </a:xfrm>
        </p:spPr>
        <p:txBody>
          <a:bodyPr/>
          <a:lstStyle/>
          <a:p>
            <a:pPr eaLnBrk="1" hangingPunct="1">
              <a:lnSpc>
                <a:spcPct val="80000"/>
              </a:lnSpc>
              <a:buFontTx/>
              <a:buNone/>
            </a:pPr>
            <a:r>
              <a:rPr lang="en-US" sz="2000">
                <a:latin typeface="Adobe Garamond Pro" charset="0"/>
                <a:ea typeface="ＭＳ Ｐゴシック" charset="0"/>
                <a:cs typeface="ＭＳ Ｐゴシック" charset="0"/>
              </a:rPr>
              <a:t>Use annotated text to extract nouns and relationships between nouns.</a:t>
            </a:r>
          </a:p>
          <a:p>
            <a:pPr eaLnBrk="1" hangingPunct="1">
              <a:lnSpc>
                <a:spcPct val="80000"/>
              </a:lnSpc>
            </a:pPr>
            <a:endParaRPr lang="en-US" sz="2000">
              <a:latin typeface="Adobe Garamond Pro" charset="0"/>
              <a:ea typeface="ＭＳ Ｐゴシック" charset="0"/>
              <a:cs typeface="ＭＳ Ｐゴシック" charset="0"/>
            </a:endParaRPr>
          </a:p>
        </p:txBody>
      </p:sp>
      <p:sp>
        <p:nvSpPr>
          <p:cNvPr id="37892" name="Text Box 4"/>
          <p:cNvSpPr txBox="1">
            <a:spLocks noChangeArrowheads="1"/>
          </p:cNvSpPr>
          <p:nvPr/>
        </p:nvSpPr>
        <p:spPr bwMode="auto">
          <a:xfrm>
            <a:off x="8305800" y="12192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road</a:t>
            </a:r>
            <a:r>
              <a:rPr lang="en-US" sz="1200"/>
              <a:t>.</a:t>
            </a:r>
          </a:p>
        </p:txBody>
      </p:sp>
      <p:sp>
        <p:nvSpPr>
          <p:cNvPr id="37893" name="Text Box 5"/>
          <p:cNvSpPr txBox="1">
            <a:spLocks noChangeArrowheads="1"/>
          </p:cNvSpPr>
          <p:nvPr/>
        </p:nvSpPr>
        <p:spPr bwMode="auto">
          <a:xfrm>
            <a:off x="4081463" y="1219200"/>
            <a:ext cx="649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officer</a:t>
            </a:r>
          </a:p>
        </p:txBody>
      </p:sp>
      <p:sp>
        <p:nvSpPr>
          <p:cNvPr id="37894" name="Text Box 6"/>
          <p:cNvSpPr txBox="1">
            <a:spLocks noChangeArrowheads="1"/>
          </p:cNvSpPr>
          <p:nvPr/>
        </p:nvSpPr>
        <p:spPr bwMode="auto">
          <a:xfrm>
            <a:off x="4575175" y="1220788"/>
            <a:ext cx="1022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on the left of</a:t>
            </a:r>
          </a:p>
        </p:txBody>
      </p:sp>
      <p:sp>
        <p:nvSpPr>
          <p:cNvPr id="37895" name="Text Box 7"/>
          <p:cNvSpPr txBox="1">
            <a:spLocks noChangeArrowheads="1"/>
          </p:cNvSpPr>
          <p:nvPr/>
        </p:nvSpPr>
        <p:spPr bwMode="auto">
          <a:xfrm>
            <a:off x="5486400" y="1219200"/>
            <a:ext cx="411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car</a:t>
            </a:r>
          </a:p>
        </p:txBody>
      </p:sp>
      <p:sp>
        <p:nvSpPr>
          <p:cNvPr id="37896" name="Text Box 8"/>
          <p:cNvSpPr txBox="1">
            <a:spLocks noChangeArrowheads="1"/>
          </p:cNvSpPr>
          <p:nvPr/>
        </p:nvSpPr>
        <p:spPr bwMode="auto">
          <a:xfrm>
            <a:off x="5743575" y="1219200"/>
            <a:ext cx="2720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checks the speed of other cars on the</a:t>
            </a:r>
          </a:p>
        </p:txBody>
      </p:sp>
      <p:pic>
        <p:nvPicPr>
          <p:cNvPr id="378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23622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10"/>
          <p:cNvSpPr txBox="1">
            <a:spLocks noChangeArrowheads="1"/>
          </p:cNvSpPr>
          <p:nvPr/>
        </p:nvSpPr>
        <p:spPr bwMode="auto">
          <a:xfrm>
            <a:off x="3929063" y="1219200"/>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A</a:t>
            </a:r>
          </a:p>
        </p:txBody>
      </p:sp>
      <p:sp>
        <p:nvSpPr>
          <p:cNvPr id="37899" name="Line 11"/>
          <p:cNvSpPr>
            <a:spLocks noChangeShapeType="1"/>
          </p:cNvSpPr>
          <p:nvPr/>
        </p:nvSpPr>
        <p:spPr bwMode="auto">
          <a:xfrm flipH="1">
            <a:off x="4114800" y="1447800"/>
            <a:ext cx="2057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0" name="Text Box 12"/>
          <p:cNvSpPr txBox="1">
            <a:spLocks noChangeArrowheads="1"/>
          </p:cNvSpPr>
          <p:nvPr/>
        </p:nvSpPr>
        <p:spPr bwMode="auto">
          <a:xfrm>
            <a:off x="3505200" y="1752600"/>
            <a:ext cx="129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On (car, road)</a:t>
            </a:r>
          </a:p>
          <a:p>
            <a:pPr eaLnBrk="1" hangingPunct="1"/>
            <a:r>
              <a:rPr lang="en-US" sz="1200"/>
              <a:t>Left (officer, car)</a:t>
            </a:r>
          </a:p>
        </p:txBody>
      </p:sp>
      <p:sp>
        <p:nvSpPr>
          <p:cNvPr id="37901" name="Line 13"/>
          <p:cNvSpPr>
            <a:spLocks noChangeShapeType="1"/>
          </p:cNvSpPr>
          <p:nvPr/>
        </p:nvSpPr>
        <p:spPr bwMode="auto">
          <a:xfrm>
            <a:off x="6172200" y="1447800"/>
            <a:ext cx="2209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2" name="Text Box 14"/>
          <p:cNvSpPr txBox="1">
            <a:spLocks noChangeArrowheads="1"/>
          </p:cNvSpPr>
          <p:nvPr/>
        </p:nvSpPr>
        <p:spPr bwMode="auto">
          <a:xfrm>
            <a:off x="7772400" y="1828800"/>
            <a:ext cx="1198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car officer road</a:t>
            </a:r>
          </a:p>
        </p:txBody>
      </p:sp>
      <p:sp>
        <p:nvSpPr>
          <p:cNvPr id="82960" name="Rectangle 16"/>
          <p:cNvSpPr>
            <a:spLocks noChangeArrowheads="1"/>
          </p:cNvSpPr>
          <p:nvPr/>
        </p:nvSpPr>
        <p:spPr bwMode="auto">
          <a:xfrm>
            <a:off x="609600" y="28956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en-US" sz="2000">
                <a:latin typeface="Adobe Garamond Pro" charset="0"/>
              </a:rPr>
              <a:t>Constrain the correspondence problem using the relationships </a:t>
            </a:r>
          </a:p>
          <a:p>
            <a:pPr marL="342900" indent="-342900">
              <a:lnSpc>
                <a:spcPct val="80000"/>
              </a:lnSpc>
              <a:spcBef>
                <a:spcPct val="20000"/>
              </a:spcBef>
              <a:buFontTx/>
              <a:buChar char="•"/>
            </a:pPr>
            <a:endParaRPr lang="en-US" sz="2000">
              <a:latin typeface="Adobe Garamond Pro" charset="0"/>
            </a:endParaRPr>
          </a:p>
        </p:txBody>
      </p:sp>
      <p:grpSp>
        <p:nvGrpSpPr>
          <p:cNvPr id="2" name="Group 33"/>
          <p:cNvGrpSpPr>
            <a:grpSpLocks/>
          </p:cNvGrpSpPr>
          <p:nvPr/>
        </p:nvGrpSpPr>
        <p:grpSpPr bwMode="auto">
          <a:xfrm>
            <a:off x="228600" y="3276600"/>
            <a:ext cx="8655050" cy="2362200"/>
            <a:chOff x="144" y="2064"/>
            <a:chExt cx="5452" cy="1488"/>
          </a:xfrm>
        </p:grpSpPr>
        <p:pic>
          <p:nvPicPr>
            <p:cNvPr id="3790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2112"/>
              <a:ext cx="96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Text Box 20"/>
            <p:cNvSpPr txBox="1">
              <a:spLocks noChangeArrowheads="1"/>
            </p:cNvSpPr>
            <p:nvPr/>
          </p:nvSpPr>
          <p:spPr bwMode="auto">
            <a:xfrm>
              <a:off x="1776" y="2736"/>
              <a:ext cx="9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On (Car, Road)</a:t>
              </a:r>
            </a:p>
          </p:txBody>
        </p:sp>
        <p:sp>
          <p:nvSpPr>
            <p:cNvPr id="37907" name="Line 21"/>
            <p:cNvSpPr>
              <a:spLocks noChangeShapeType="1"/>
            </p:cNvSpPr>
            <p:nvPr/>
          </p:nvSpPr>
          <p:spPr bwMode="auto">
            <a:xfrm>
              <a:off x="2880" y="2448"/>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790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2064"/>
              <a:ext cx="1008"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Line 23"/>
            <p:cNvSpPr>
              <a:spLocks noChangeShapeType="1"/>
            </p:cNvSpPr>
            <p:nvPr/>
          </p:nvSpPr>
          <p:spPr bwMode="auto">
            <a:xfrm>
              <a:off x="2880" y="2784"/>
              <a:ext cx="576"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791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2880"/>
              <a:ext cx="1008" cy="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Text Box 25"/>
            <p:cNvSpPr txBox="1">
              <a:spLocks noChangeArrowheads="1"/>
            </p:cNvSpPr>
            <p:nvPr/>
          </p:nvSpPr>
          <p:spPr bwMode="auto">
            <a:xfrm>
              <a:off x="4176" y="2544"/>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Road</a:t>
              </a:r>
              <a:endParaRPr lang="en-US" sz="1400"/>
            </a:p>
          </p:txBody>
        </p:sp>
        <p:sp>
          <p:nvSpPr>
            <p:cNvPr id="37912" name="Text Box 26"/>
            <p:cNvSpPr txBox="1">
              <a:spLocks noChangeArrowheads="1"/>
            </p:cNvSpPr>
            <p:nvPr/>
          </p:nvSpPr>
          <p:spPr bwMode="auto">
            <a:xfrm>
              <a:off x="3936" y="2275"/>
              <a:ext cx="33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Car</a:t>
              </a:r>
              <a:endParaRPr lang="en-US" sz="1400"/>
            </a:p>
          </p:txBody>
        </p:sp>
        <p:sp>
          <p:nvSpPr>
            <p:cNvPr id="37913" name="Text Box 27"/>
            <p:cNvSpPr txBox="1">
              <a:spLocks noChangeArrowheads="1"/>
            </p:cNvSpPr>
            <p:nvPr/>
          </p:nvSpPr>
          <p:spPr bwMode="auto">
            <a:xfrm>
              <a:off x="3888" y="3091"/>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Road</a:t>
              </a:r>
              <a:endParaRPr lang="en-US" sz="1400"/>
            </a:p>
          </p:txBody>
        </p:sp>
        <p:sp>
          <p:nvSpPr>
            <p:cNvPr id="37914" name="Text Box 28"/>
            <p:cNvSpPr txBox="1">
              <a:spLocks noChangeArrowheads="1"/>
            </p:cNvSpPr>
            <p:nvPr/>
          </p:nvSpPr>
          <p:spPr bwMode="auto">
            <a:xfrm>
              <a:off x="4224" y="3360"/>
              <a:ext cx="3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Car</a:t>
              </a:r>
              <a:endParaRPr lang="en-US" sz="1400"/>
            </a:p>
          </p:txBody>
        </p:sp>
        <p:pic>
          <p:nvPicPr>
            <p:cNvPr id="3791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160"/>
              <a:ext cx="9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6" name="Line 30"/>
            <p:cNvSpPr>
              <a:spLocks noChangeShapeType="1"/>
            </p:cNvSpPr>
            <p:nvPr/>
          </p:nvSpPr>
          <p:spPr bwMode="auto">
            <a:xfrm>
              <a:off x="1104" y="2448"/>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17" name="Text Box 31"/>
            <p:cNvSpPr txBox="1">
              <a:spLocks noChangeArrowheads="1"/>
            </p:cNvSpPr>
            <p:nvPr/>
          </p:nvSpPr>
          <p:spPr bwMode="auto">
            <a:xfrm>
              <a:off x="4656" y="2256"/>
              <a:ext cx="9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8000"/>
                  </a:solidFill>
                </a:rPr>
                <a:t>More Likely</a:t>
              </a:r>
            </a:p>
          </p:txBody>
        </p:sp>
        <p:sp>
          <p:nvSpPr>
            <p:cNvPr id="37918" name="Text Box 32"/>
            <p:cNvSpPr txBox="1">
              <a:spLocks noChangeArrowheads="1"/>
            </p:cNvSpPr>
            <p:nvPr/>
          </p:nvSpPr>
          <p:spPr bwMode="auto">
            <a:xfrm>
              <a:off x="4704" y="3072"/>
              <a:ext cx="8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Less Likely</a:t>
              </a:r>
            </a:p>
          </p:txBody>
        </p:sp>
        <p:sp>
          <p:nvSpPr>
            <p:cNvPr id="37919" name="Rectangle 34"/>
            <p:cNvSpPr>
              <a:spLocks noChangeArrowheads="1"/>
            </p:cNvSpPr>
            <p:nvPr/>
          </p:nvSpPr>
          <p:spPr bwMode="auto">
            <a:xfrm>
              <a:off x="144" y="2352"/>
              <a:ext cx="144" cy="144"/>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3" name="TextBox 2"/>
          <p:cNvSpPr txBox="1"/>
          <p:nvPr/>
        </p:nvSpPr>
        <p:spPr>
          <a:xfrm>
            <a:off x="1097901" y="6107613"/>
            <a:ext cx="6954548" cy="369332"/>
          </a:xfrm>
          <a:prstGeom prst="rect">
            <a:avLst/>
          </a:prstGeom>
          <a:noFill/>
        </p:spPr>
        <p:txBody>
          <a:bodyPr wrap="none" rtlCol="0">
            <a:spAutoFit/>
          </a:bodyPr>
          <a:lstStyle/>
          <a:p>
            <a:r>
              <a:rPr lang="en-US" b="1" dirty="0" smtClean="0"/>
              <a:t>Key insight</a:t>
            </a:r>
            <a:r>
              <a:rPr lang="en-US" dirty="0" smtClean="0"/>
              <a:t>: Solve the correspondence problem jointly using constraints!</a:t>
            </a:r>
            <a:endParaRPr lang="en-US" dirty="0"/>
          </a:p>
        </p:txBody>
      </p:sp>
      <p:sp>
        <p:nvSpPr>
          <p:cNvPr id="34"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4129398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blinds(horizontal)">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2960">
                                            <p:txEl>
                                              <p:pRg st="0" end="0"/>
                                            </p:txEl>
                                          </p:spTgt>
                                        </p:tgtEl>
                                        <p:attrNameLst>
                                          <p:attrName>style.visibility</p:attrName>
                                        </p:attrNameLst>
                                      </p:cBhvr>
                                      <p:to>
                                        <p:strVal val="visible"/>
                                      </p:to>
                                    </p:set>
                                    <p:animEffect transition="in" filter="blinds(horizontal)">
                                      <p:cBhvr>
                                        <p:cTn id="12" dur="500"/>
                                        <p:tgtEl>
                                          <p:spTgt spid="82960">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p:txBody>
          <a:bodyPr/>
          <a:lstStyle/>
          <a:p>
            <a:pPr eaLnBrk="1" hangingPunct="1"/>
            <a:r>
              <a:rPr lang="en-US" sz="3200" dirty="0" smtClean="0">
                <a:latin typeface="Adobe Garamond Pro" charset="0"/>
                <a:ea typeface="ＭＳ Ｐゴシック" charset="0"/>
                <a:cs typeface="ＭＳ Ｐゴシック" charset="0"/>
              </a:rPr>
              <a:t>Relationships</a:t>
            </a:r>
            <a:endParaRPr lang="en-US" sz="3200" dirty="0">
              <a:latin typeface="Adobe Garamond Pro" charset="0"/>
              <a:ea typeface="ＭＳ Ｐゴシック" charset="0"/>
              <a:cs typeface="ＭＳ Ｐゴシック" charset="0"/>
            </a:endParaRPr>
          </a:p>
        </p:txBody>
      </p:sp>
      <p:sp>
        <p:nvSpPr>
          <p:cNvPr id="31747" name="Rectangle 3"/>
          <p:cNvSpPr>
            <a:spLocks noGrp="1" noChangeArrowheads="1"/>
          </p:cNvSpPr>
          <p:nvPr>
            <p:ph type="body" idx="4294967295"/>
          </p:nvPr>
        </p:nvSpPr>
        <p:spPr>
          <a:xfrm>
            <a:off x="457200" y="990600"/>
            <a:ext cx="8229600" cy="4800600"/>
          </a:xfrm>
        </p:spPr>
        <p:txBody>
          <a:bodyPr/>
          <a:lstStyle/>
          <a:p>
            <a:pPr eaLnBrk="1" hangingPunct="1">
              <a:lnSpc>
                <a:spcPct val="80000"/>
              </a:lnSpc>
            </a:pPr>
            <a:r>
              <a:rPr lang="en-US" sz="1600" dirty="0">
                <a:latin typeface="Adobe Garamond Pro" charset="0"/>
                <a:ea typeface="ＭＳ Ｐゴシック" charset="0"/>
                <a:cs typeface="ＭＳ Ｐゴシック" charset="0"/>
              </a:rPr>
              <a:t>Prepositions – A preposition usually indicates the temporal, spatial or logical relationship of its object to the rest of the sentence </a:t>
            </a:r>
          </a:p>
          <a:p>
            <a:pPr eaLnBrk="1" hangingPunct="1">
              <a:lnSpc>
                <a:spcPct val="80000"/>
              </a:lnSpc>
            </a:pPr>
            <a:endParaRPr lang="en-US" sz="1600" dirty="0">
              <a:latin typeface="Adobe Garamond Pro" charset="0"/>
              <a:ea typeface="ＭＳ Ｐゴシック" charset="0"/>
              <a:cs typeface="ＭＳ Ｐゴシック" charset="0"/>
            </a:endParaRPr>
          </a:p>
          <a:p>
            <a:pPr eaLnBrk="1" hangingPunct="1">
              <a:lnSpc>
                <a:spcPct val="80000"/>
              </a:lnSpc>
            </a:pPr>
            <a:r>
              <a:rPr lang="en-US" sz="1800" dirty="0">
                <a:latin typeface="Adobe Garamond Pro" charset="0"/>
                <a:ea typeface="ＭＳ Ｐゴシック" charset="0"/>
                <a:cs typeface="ＭＳ Ｐゴシック" charset="0"/>
              </a:rPr>
              <a:t>The </a:t>
            </a:r>
            <a:r>
              <a:rPr lang="en-US" sz="1800" b="1" u="sng" dirty="0">
                <a:latin typeface="Adobe Garamond Pro" charset="0"/>
                <a:ea typeface="ＭＳ Ｐゴシック" charset="0"/>
                <a:cs typeface="ＭＳ Ｐゴシック" charset="0"/>
              </a:rPr>
              <a:t>most common</a:t>
            </a:r>
            <a:r>
              <a:rPr lang="en-US" sz="1800" dirty="0">
                <a:latin typeface="Adobe Garamond Pro" charset="0"/>
                <a:ea typeface="ＭＳ Ｐゴシック" charset="0"/>
                <a:cs typeface="ＭＳ Ｐゴシック" charset="0"/>
              </a:rPr>
              <a:t> prepositions  in English are "about," "</a:t>
            </a:r>
            <a:r>
              <a:rPr lang="en-US" sz="1800" b="1" dirty="0">
                <a:latin typeface="Adobe Garamond Pro" charset="0"/>
                <a:ea typeface="ＭＳ Ｐゴシック" charset="0"/>
                <a:cs typeface="ＭＳ Ｐゴシック" charset="0"/>
              </a:rPr>
              <a:t>above</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across</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after</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against</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along</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among</a:t>
            </a:r>
            <a:r>
              <a:rPr lang="en-US" sz="1800" dirty="0">
                <a:latin typeface="Adobe Garamond Pro" charset="0"/>
                <a:ea typeface="ＭＳ Ｐゴシック" charset="0"/>
                <a:cs typeface="ＭＳ Ｐゴシック" charset="0"/>
              </a:rPr>
              <a:t>," "around," "</a:t>
            </a:r>
            <a:r>
              <a:rPr lang="en-US" sz="1800" b="1" dirty="0">
                <a:latin typeface="Adobe Garamond Pro" charset="0"/>
                <a:ea typeface="ＭＳ Ｐゴシック" charset="0"/>
                <a:cs typeface="ＭＳ Ｐゴシック" charset="0"/>
              </a:rPr>
              <a:t>at</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before</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behind</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below</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beneath</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beside</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between</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beyond</a:t>
            </a:r>
            <a:r>
              <a:rPr lang="en-US" sz="1800" dirty="0">
                <a:latin typeface="Adobe Garamond Pro" charset="0"/>
                <a:ea typeface="ＭＳ Ｐゴシック" charset="0"/>
                <a:cs typeface="ＭＳ Ｐゴシック" charset="0"/>
              </a:rPr>
              <a:t>," "but," "</a:t>
            </a:r>
            <a:r>
              <a:rPr lang="en-US" sz="1800" b="1" dirty="0">
                <a:latin typeface="Adobe Garamond Pro" charset="0"/>
                <a:ea typeface="ＭＳ Ｐゴシック" charset="0"/>
                <a:cs typeface="ＭＳ Ｐゴシック" charset="0"/>
              </a:rPr>
              <a:t>by</a:t>
            </a:r>
            <a:r>
              <a:rPr lang="en-US" sz="1800" dirty="0">
                <a:latin typeface="Adobe Garamond Pro" charset="0"/>
                <a:ea typeface="ＭＳ Ｐゴシック" charset="0"/>
                <a:cs typeface="ＭＳ Ｐゴシック" charset="0"/>
              </a:rPr>
              <a:t>," "despite," "</a:t>
            </a:r>
            <a:r>
              <a:rPr lang="en-US" sz="1800" b="1" dirty="0">
                <a:latin typeface="Adobe Garamond Pro" charset="0"/>
                <a:ea typeface="ＭＳ Ｐゴシック" charset="0"/>
                <a:cs typeface="ＭＳ Ｐゴシック" charset="0"/>
              </a:rPr>
              <a:t>down</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during</a:t>
            </a:r>
            <a:r>
              <a:rPr lang="en-US" sz="1800" dirty="0">
                <a:latin typeface="Adobe Garamond Pro" charset="0"/>
                <a:ea typeface="ＭＳ Ｐゴシック" charset="0"/>
                <a:cs typeface="ＭＳ Ｐゴシック" charset="0"/>
              </a:rPr>
              <a:t>," "except," "for," "from," "</a:t>
            </a:r>
            <a:r>
              <a:rPr lang="en-US" sz="1800" b="1" dirty="0">
                <a:latin typeface="Adobe Garamond Pro" charset="0"/>
                <a:ea typeface="ＭＳ Ｐゴシック" charset="0"/>
                <a:cs typeface="ＭＳ Ｐゴシック" charset="0"/>
              </a:rPr>
              <a:t>in</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inside</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into</a:t>
            </a:r>
            <a:r>
              <a:rPr lang="en-US" sz="1800" dirty="0">
                <a:latin typeface="Adobe Garamond Pro" charset="0"/>
                <a:ea typeface="ＭＳ Ｐゴシック" charset="0"/>
                <a:cs typeface="ＭＳ Ｐゴシック" charset="0"/>
              </a:rPr>
              <a:t>," "like," "</a:t>
            </a:r>
            <a:r>
              <a:rPr lang="en-US" sz="1800" b="1" dirty="0">
                <a:latin typeface="Adobe Garamond Pro" charset="0"/>
                <a:ea typeface="ＭＳ Ｐゴシック" charset="0"/>
                <a:cs typeface="ＭＳ Ｐゴシック" charset="0"/>
              </a:rPr>
              <a:t>near</a:t>
            </a:r>
            <a:r>
              <a:rPr lang="en-US" sz="1800" dirty="0">
                <a:latin typeface="Adobe Garamond Pro" charset="0"/>
                <a:ea typeface="ＭＳ Ｐゴシック" charset="0"/>
                <a:cs typeface="ＭＳ Ｐゴシック" charset="0"/>
              </a:rPr>
              <a:t>," "of," "</a:t>
            </a:r>
            <a:r>
              <a:rPr lang="en-US" sz="1800" b="1" dirty="0">
                <a:latin typeface="Adobe Garamond Pro" charset="0"/>
                <a:ea typeface="ＭＳ Ｐゴシック" charset="0"/>
                <a:cs typeface="ＭＳ Ｐゴシック" charset="0"/>
              </a:rPr>
              <a:t>off</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on</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onto</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out</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outside</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over</a:t>
            </a:r>
            <a:r>
              <a:rPr lang="en-US" sz="1800" dirty="0">
                <a:latin typeface="Adobe Garamond Pro" charset="0"/>
                <a:ea typeface="ＭＳ Ｐゴシック" charset="0"/>
                <a:cs typeface="ＭＳ Ｐゴシック" charset="0"/>
              </a:rPr>
              <a:t>," "past," "</a:t>
            </a:r>
            <a:r>
              <a:rPr lang="en-US" sz="1800" b="1" dirty="0">
                <a:latin typeface="Adobe Garamond Pro" charset="0"/>
                <a:ea typeface="ＭＳ Ｐゴシック" charset="0"/>
                <a:cs typeface="ＭＳ Ｐゴシック" charset="0"/>
              </a:rPr>
              <a:t>since</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through</a:t>
            </a:r>
            <a:r>
              <a:rPr lang="en-US" sz="1800" dirty="0">
                <a:latin typeface="Adobe Garamond Pro" charset="0"/>
                <a:ea typeface="ＭＳ Ｐゴシック" charset="0"/>
                <a:cs typeface="ＭＳ Ｐゴシック" charset="0"/>
              </a:rPr>
              <a:t>," "throughout," "</a:t>
            </a:r>
            <a:r>
              <a:rPr lang="en-US" sz="1800" b="1" dirty="0">
                <a:latin typeface="Adobe Garamond Pro" charset="0"/>
                <a:ea typeface="ＭＳ Ｐゴシック" charset="0"/>
                <a:cs typeface="ＭＳ Ｐゴシック" charset="0"/>
              </a:rPr>
              <a:t>till</a:t>
            </a:r>
            <a:r>
              <a:rPr lang="en-US" sz="1800" dirty="0">
                <a:latin typeface="Adobe Garamond Pro" charset="0"/>
                <a:ea typeface="ＭＳ Ｐゴシック" charset="0"/>
                <a:cs typeface="ＭＳ Ｐゴシック" charset="0"/>
              </a:rPr>
              <a:t>," "to," "</a:t>
            </a:r>
            <a:r>
              <a:rPr lang="en-US" sz="1800" b="1" dirty="0">
                <a:latin typeface="Adobe Garamond Pro" charset="0"/>
                <a:ea typeface="ＭＳ Ｐゴシック" charset="0"/>
                <a:cs typeface="ＭＳ Ｐゴシック" charset="0"/>
              </a:rPr>
              <a:t>toward</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under</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underneath</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until</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up</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upon</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with</a:t>
            </a:r>
            <a:r>
              <a:rPr lang="en-US" sz="1800" dirty="0">
                <a:latin typeface="Adobe Garamond Pro" charset="0"/>
                <a:ea typeface="ＭＳ Ｐゴシック" charset="0"/>
                <a:cs typeface="ＭＳ Ｐゴシック" charset="0"/>
              </a:rPr>
              <a:t>," "</a:t>
            </a:r>
            <a:r>
              <a:rPr lang="en-US" sz="1800" b="1" dirty="0">
                <a:latin typeface="Adobe Garamond Pro" charset="0"/>
                <a:ea typeface="ＭＳ Ｐゴシック" charset="0"/>
                <a:cs typeface="ＭＳ Ｐゴシック" charset="0"/>
              </a:rPr>
              <a:t>within</a:t>
            </a:r>
            <a:r>
              <a:rPr lang="en-US" sz="1800" dirty="0">
                <a:latin typeface="Adobe Garamond Pro" charset="0"/>
                <a:ea typeface="ＭＳ Ｐゴシック" charset="0"/>
                <a:cs typeface="ＭＳ Ｐゴシック" charset="0"/>
              </a:rPr>
              <a:t>," and "</a:t>
            </a:r>
            <a:r>
              <a:rPr lang="en-US" sz="1800" b="1" dirty="0">
                <a:latin typeface="Adobe Garamond Pro" charset="0"/>
                <a:ea typeface="ＭＳ Ｐゴシック" charset="0"/>
                <a:cs typeface="ＭＳ Ｐゴシック" charset="0"/>
              </a:rPr>
              <a:t>without</a:t>
            </a:r>
            <a:r>
              <a:rPr lang="ja-JP" altLang="en-US" sz="1800" dirty="0">
                <a:latin typeface="Adobe Garamond Pro" charset="0"/>
                <a:ea typeface="ＭＳ Ｐゴシック" charset="0"/>
                <a:cs typeface="ＭＳ Ｐゴシック" charset="0"/>
              </a:rPr>
              <a:t>”</a:t>
            </a:r>
            <a:r>
              <a:rPr lang="en-US" sz="1800" dirty="0">
                <a:latin typeface="Adobe Garamond Pro" charset="0"/>
                <a:ea typeface="ＭＳ Ｐゴシック" charset="0"/>
                <a:cs typeface="ＭＳ Ｐゴシック" charset="0"/>
              </a:rPr>
              <a:t> where indicated in bold are the ones (the vast majority) that have clear utility for the analysis of images and video.</a:t>
            </a:r>
          </a:p>
          <a:p>
            <a:pPr eaLnBrk="1" hangingPunct="1">
              <a:lnSpc>
                <a:spcPct val="80000"/>
              </a:lnSpc>
            </a:pPr>
            <a:endParaRPr lang="en-US" sz="1800" dirty="0">
              <a:latin typeface="Adobe Garamond Pro" charset="0"/>
              <a:ea typeface="ＭＳ Ｐゴシック" charset="0"/>
              <a:cs typeface="ＭＳ Ｐゴシック" charset="0"/>
            </a:endParaRPr>
          </a:p>
          <a:p>
            <a:pPr eaLnBrk="1" hangingPunct="1">
              <a:lnSpc>
                <a:spcPct val="80000"/>
              </a:lnSpc>
            </a:pPr>
            <a:r>
              <a:rPr lang="en-US" sz="1800" dirty="0">
                <a:latin typeface="Adobe Garamond Pro" charset="0"/>
                <a:ea typeface="ＭＳ Ｐゴシック" charset="0"/>
                <a:cs typeface="ＭＳ Ｐゴシック" charset="0"/>
              </a:rPr>
              <a:t>Comparative </a:t>
            </a:r>
            <a:r>
              <a:rPr lang="en-US" sz="1800" dirty="0" smtClean="0">
                <a:latin typeface="Adobe Garamond Pro" charset="0"/>
                <a:ea typeface="ＭＳ Ｐゴシック" charset="0"/>
                <a:cs typeface="ＭＳ Ｐゴシック" charset="0"/>
              </a:rPr>
              <a:t>attributes – </a:t>
            </a:r>
            <a:r>
              <a:rPr lang="en-US" sz="1800" dirty="0">
                <a:latin typeface="Adobe Garamond Pro" charset="0"/>
                <a:ea typeface="ＭＳ Ｐゴシック" charset="0"/>
                <a:cs typeface="ＭＳ Ｐゴシック" charset="0"/>
              </a:rPr>
              <a:t>relating to color, size, movement- </a:t>
            </a:r>
            <a:r>
              <a:rPr lang="ja-JP" altLang="en-US" sz="1800" dirty="0">
                <a:latin typeface="Adobe Garamond Pro" charset="0"/>
                <a:ea typeface="ＭＳ Ｐゴシック" charset="0"/>
                <a:cs typeface="ＭＳ Ｐゴシック" charset="0"/>
              </a:rPr>
              <a:t>“</a:t>
            </a:r>
            <a:r>
              <a:rPr lang="en-US" sz="1800" b="1" dirty="0">
                <a:latin typeface="Adobe Garamond Pro" charset="0"/>
                <a:ea typeface="ＭＳ Ｐゴシック" charset="0"/>
                <a:cs typeface="ＭＳ Ｐゴシック" charset="0"/>
              </a:rPr>
              <a:t>larger</a:t>
            </a:r>
            <a:r>
              <a:rPr lang="ja-JP" altLang="en-US" sz="1800" dirty="0">
                <a:latin typeface="Adobe Garamond Pro" charset="0"/>
                <a:ea typeface="ＭＳ Ｐゴシック" charset="0"/>
                <a:cs typeface="ＭＳ Ｐゴシック" charset="0"/>
              </a:rPr>
              <a:t>”</a:t>
            </a:r>
            <a:r>
              <a:rPr lang="en-US" sz="1800" dirty="0">
                <a:latin typeface="Adobe Garamond Pro" charset="0"/>
                <a:ea typeface="ＭＳ Ｐゴシック" charset="0"/>
                <a:cs typeface="ＭＳ Ｐゴシック" charset="0"/>
              </a:rPr>
              <a:t>, </a:t>
            </a:r>
            <a:r>
              <a:rPr lang="ja-JP" altLang="en-US" sz="1800" dirty="0">
                <a:latin typeface="Adobe Garamond Pro" charset="0"/>
                <a:ea typeface="ＭＳ Ｐゴシック" charset="0"/>
                <a:cs typeface="ＭＳ Ｐゴシック" charset="0"/>
              </a:rPr>
              <a:t>“</a:t>
            </a:r>
            <a:r>
              <a:rPr lang="en-US" sz="1800" b="1" dirty="0">
                <a:latin typeface="Adobe Garamond Pro" charset="0"/>
                <a:ea typeface="ＭＳ Ｐゴシック" charset="0"/>
                <a:cs typeface="ＭＳ Ｐゴシック" charset="0"/>
              </a:rPr>
              <a:t>smaller</a:t>
            </a:r>
            <a:r>
              <a:rPr lang="ja-JP" altLang="en-US" sz="1800" dirty="0">
                <a:latin typeface="Adobe Garamond Pro" charset="0"/>
                <a:ea typeface="ＭＳ Ｐゴシック" charset="0"/>
                <a:cs typeface="ＭＳ Ｐゴシック" charset="0"/>
              </a:rPr>
              <a:t>”</a:t>
            </a:r>
            <a:r>
              <a:rPr lang="en-US" sz="1800" dirty="0">
                <a:latin typeface="Adobe Garamond Pro" charset="0"/>
                <a:ea typeface="ＭＳ Ｐゴシック" charset="0"/>
                <a:cs typeface="ＭＳ Ｐゴシック" charset="0"/>
              </a:rPr>
              <a:t>, </a:t>
            </a:r>
            <a:r>
              <a:rPr lang="ja-JP" altLang="en-US" sz="1800" dirty="0">
                <a:latin typeface="Adobe Garamond Pro" charset="0"/>
                <a:ea typeface="ＭＳ Ｐゴシック" charset="0"/>
                <a:cs typeface="ＭＳ Ｐゴシック" charset="0"/>
              </a:rPr>
              <a:t>“</a:t>
            </a:r>
            <a:r>
              <a:rPr lang="en-US" sz="1800" b="1" dirty="0">
                <a:latin typeface="Adobe Garamond Pro" charset="0"/>
                <a:ea typeface="ＭＳ Ｐゴシック" charset="0"/>
                <a:cs typeface="ＭＳ Ｐゴシック" charset="0"/>
              </a:rPr>
              <a:t>taller</a:t>
            </a:r>
            <a:r>
              <a:rPr lang="ja-JP" altLang="en-US" sz="1800" dirty="0">
                <a:latin typeface="Adobe Garamond Pro" charset="0"/>
                <a:ea typeface="ＭＳ Ｐゴシック" charset="0"/>
                <a:cs typeface="ＭＳ Ｐゴシック" charset="0"/>
              </a:rPr>
              <a:t>”</a:t>
            </a:r>
            <a:r>
              <a:rPr lang="en-US" sz="1800" dirty="0">
                <a:latin typeface="Adobe Garamond Pro" charset="0"/>
                <a:ea typeface="ＭＳ Ｐゴシック" charset="0"/>
                <a:cs typeface="ＭＳ Ｐゴシック" charset="0"/>
              </a:rPr>
              <a:t>, </a:t>
            </a:r>
            <a:r>
              <a:rPr lang="ja-JP" altLang="en-US" sz="1800" dirty="0">
                <a:latin typeface="Adobe Garamond Pro" charset="0"/>
                <a:ea typeface="ＭＳ Ｐゴシック" charset="0"/>
                <a:cs typeface="ＭＳ Ｐゴシック" charset="0"/>
              </a:rPr>
              <a:t>“</a:t>
            </a:r>
            <a:r>
              <a:rPr lang="en-US" sz="1800" b="1" dirty="0">
                <a:latin typeface="Adobe Garamond Pro" charset="0"/>
                <a:ea typeface="ＭＳ Ｐゴシック" charset="0"/>
                <a:cs typeface="ＭＳ Ｐゴシック" charset="0"/>
              </a:rPr>
              <a:t>heavier</a:t>
            </a:r>
            <a:r>
              <a:rPr lang="ja-JP" altLang="en-US" sz="1800" dirty="0">
                <a:latin typeface="Adobe Garamond Pro" charset="0"/>
                <a:ea typeface="ＭＳ Ｐゴシック" charset="0"/>
                <a:cs typeface="ＭＳ Ｐゴシック" charset="0"/>
              </a:rPr>
              <a:t>”</a:t>
            </a:r>
            <a:r>
              <a:rPr lang="en-US" sz="1800" dirty="0">
                <a:latin typeface="Adobe Garamond Pro" charset="0"/>
                <a:ea typeface="ＭＳ Ｐゴシック" charset="0"/>
                <a:cs typeface="ＭＳ Ｐゴシック" charset="0"/>
              </a:rPr>
              <a:t>, </a:t>
            </a:r>
            <a:r>
              <a:rPr lang="ja-JP" altLang="en-US" sz="1800" dirty="0">
                <a:latin typeface="Adobe Garamond Pro" charset="0"/>
                <a:ea typeface="ＭＳ Ｐゴシック" charset="0"/>
                <a:cs typeface="ＭＳ Ｐゴシック" charset="0"/>
              </a:rPr>
              <a:t>“</a:t>
            </a:r>
            <a:r>
              <a:rPr lang="en-US" sz="1800" b="1" dirty="0">
                <a:latin typeface="Adobe Garamond Pro" charset="0"/>
                <a:ea typeface="ＭＳ Ｐゴシック" charset="0"/>
                <a:cs typeface="ＭＳ Ｐゴシック" charset="0"/>
              </a:rPr>
              <a:t>faster</a:t>
            </a:r>
            <a:r>
              <a:rPr lang="ja-JP" altLang="en-US" sz="1800" dirty="0">
                <a:latin typeface="Adobe Garamond Pro" charset="0"/>
                <a:ea typeface="ＭＳ Ｐゴシック" charset="0"/>
                <a:cs typeface="ＭＳ Ｐゴシック" charset="0"/>
              </a:rPr>
              <a:t>”</a:t>
            </a:r>
            <a:r>
              <a:rPr lang="en-US" sz="1800" dirty="0">
                <a:latin typeface="Adobe Garamond Pro" charset="0"/>
                <a:ea typeface="ＭＳ Ｐゴシック" charset="0"/>
                <a:cs typeface="ＭＳ Ｐゴシック" charset="0"/>
              </a:rPr>
              <a:t>………</a:t>
            </a:r>
          </a:p>
          <a:p>
            <a:pPr eaLnBrk="1" hangingPunct="1">
              <a:lnSpc>
                <a:spcPct val="80000"/>
              </a:lnSpc>
            </a:pPr>
            <a:endParaRPr lang="en-US" sz="1800" dirty="0">
              <a:latin typeface="Adobe Garamond Pro" charset="0"/>
              <a:ea typeface="ＭＳ Ｐゴシック" charset="0"/>
              <a:cs typeface="ＭＳ Ｐゴシック" charset="0"/>
            </a:endParaRPr>
          </a:p>
        </p:txBody>
      </p:sp>
      <p:sp>
        <p:nvSpPr>
          <p:cNvPr id="2" name="TextBox 1"/>
          <p:cNvSpPr txBox="1"/>
          <p:nvPr/>
        </p:nvSpPr>
        <p:spPr>
          <a:xfrm>
            <a:off x="705556" y="5164667"/>
            <a:ext cx="7605888" cy="830997"/>
          </a:xfrm>
          <a:prstGeom prst="rect">
            <a:avLst/>
          </a:prstGeom>
          <a:noFill/>
        </p:spPr>
        <p:txBody>
          <a:bodyPr wrap="square" rtlCol="0">
            <a:spAutoFit/>
          </a:bodyPr>
          <a:lstStyle/>
          <a:p>
            <a:pPr algn="ctr"/>
            <a:r>
              <a:rPr lang="en-US" sz="2400" b="1" dirty="0" smtClean="0"/>
              <a:t>Goal: </a:t>
            </a:r>
            <a:r>
              <a:rPr lang="en-US" sz="2400" dirty="0" smtClean="0"/>
              <a:t> Learn models of nouns, prepositions, comparative attributes simultaneously  from weakly-labeled data.</a:t>
            </a:r>
            <a:endParaRPr lang="en-US" sz="2400" dirty="0"/>
          </a:p>
        </p:txBody>
      </p:sp>
      <p:sp>
        <p:nvSpPr>
          <p:cNvPr id="6"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420047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Annotations</a:t>
            </a:r>
            <a:endParaRPr lang="en-US" dirty="0"/>
          </a:p>
        </p:txBody>
      </p:sp>
      <p:sp>
        <p:nvSpPr>
          <p:cNvPr id="3" name="Content Placeholder 2"/>
          <p:cNvSpPr>
            <a:spLocks noGrp="1"/>
          </p:cNvSpPr>
          <p:nvPr>
            <p:ph idx="1"/>
          </p:nvPr>
        </p:nvSpPr>
        <p:spPr>
          <a:xfrm>
            <a:off x="457200" y="5014987"/>
            <a:ext cx="8229600" cy="342830"/>
          </a:xfrm>
        </p:spPr>
        <p:txBody>
          <a:bodyPr>
            <a:noAutofit/>
          </a:bodyPr>
          <a:lstStyle/>
          <a:p>
            <a:pPr marL="0" indent="0" algn="ctr">
              <a:buNone/>
            </a:pPr>
            <a:r>
              <a:rPr lang="en-US" b="1" dirty="0" smtClean="0"/>
              <a:t>Attributes help in getting richer description from Annotators.</a:t>
            </a:r>
            <a:endParaRPr lang="en-US" b="1" dirty="0"/>
          </a:p>
        </p:txBody>
      </p:sp>
      <p:pic>
        <p:nvPicPr>
          <p:cNvPr id="4" name="Picture 3"/>
          <p:cNvPicPr>
            <a:picLocks noChangeAspect="1"/>
          </p:cNvPicPr>
          <p:nvPr/>
        </p:nvPicPr>
        <p:blipFill>
          <a:blip r:embed="rId3"/>
          <a:stretch>
            <a:fillRect/>
          </a:stretch>
        </p:blipFill>
        <p:spPr>
          <a:xfrm>
            <a:off x="0" y="2435130"/>
            <a:ext cx="9144000" cy="2194560"/>
          </a:xfrm>
          <a:prstGeom prst="rect">
            <a:avLst/>
          </a:prstGeom>
        </p:spPr>
      </p:pic>
      <p:sp>
        <p:nvSpPr>
          <p:cNvPr id="5" name="Footer Placeholder 4"/>
          <p:cNvSpPr>
            <a:spLocks noGrp="1"/>
          </p:cNvSpPr>
          <p:nvPr>
            <p:ph type="ftr" sz="quarter" idx="11"/>
          </p:nvPr>
        </p:nvSpPr>
        <p:spPr>
          <a:xfrm>
            <a:off x="6637539" y="6492483"/>
            <a:ext cx="2895600" cy="365125"/>
          </a:xfrm>
        </p:spPr>
        <p:txBody>
          <a:bodyPr/>
          <a:lstStyle/>
          <a:p>
            <a:r>
              <a:rPr lang="nb-NO" dirty="0" smtClean="0"/>
              <a:t>Image Credit: Devi </a:t>
            </a:r>
            <a:r>
              <a:rPr lang="nb-NO" dirty="0" err="1" smtClean="0"/>
              <a:t>Parikh</a:t>
            </a:r>
            <a:endParaRPr lang="en-US" dirty="0"/>
          </a:p>
        </p:txBody>
      </p:sp>
    </p:spTree>
    <p:extLst>
      <p:ext uri="{BB962C8B-B14F-4D97-AF65-F5344CB8AC3E}">
        <p14:creationId xmlns:p14="http://schemas.microsoft.com/office/powerpoint/2010/main" val="7081738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3200">
                <a:latin typeface="Adobe Garamond Pro" charset="0"/>
                <a:ea typeface="ＭＳ Ｐゴシック" charset="0"/>
                <a:cs typeface="ＭＳ Ｐゴシック" charset="0"/>
              </a:rPr>
              <a:t>Learning the Model – Chicken Egg Problem</a:t>
            </a:r>
          </a:p>
        </p:txBody>
      </p:sp>
      <p:sp>
        <p:nvSpPr>
          <p:cNvPr id="87043" name="Rectangle 3"/>
          <p:cNvSpPr>
            <a:spLocks noGrp="1" noChangeArrowheads="1"/>
          </p:cNvSpPr>
          <p:nvPr>
            <p:ph type="body" idx="1"/>
          </p:nvPr>
        </p:nvSpPr>
        <p:spPr>
          <a:xfrm>
            <a:off x="457200" y="4752091"/>
            <a:ext cx="8305800" cy="781756"/>
          </a:xfrm>
        </p:spPr>
        <p:txBody>
          <a:bodyPr/>
          <a:lstStyle/>
          <a:p>
            <a:pPr marL="0" indent="0" eaLnBrk="1" hangingPunct="1">
              <a:lnSpc>
                <a:spcPct val="90000"/>
              </a:lnSpc>
              <a:buNone/>
            </a:pPr>
            <a:r>
              <a:rPr lang="en-US" sz="1800" b="1" dirty="0" smtClean="0">
                <a:latin typeface="Adobe Garamond Pro" charset="0"/>
                <a:ea typeface="ＭＳ Ｐゴシック" charset="0"/>
                <a:cs typeface="ＭＳ Ｐゴシック" charset="0"/>
              </a:rPr>
              <a:t>Chicken</a:t>
            </a:r>
            <a:r>
              <a:rPr lang="en-US" sz="1800" b="1" dirty="0">
                <a:latin typeface="Adobe Garamond Pro" charset="0"/>
                <a:ea typeface="ＭＳ Ｐゴシック" charset="0"/>
                <a:cs typeface="ＭＳ Ｐゴシック" charset="0"/>
              </a:rPr>
              <a:t>-Egg Problem: </a:t>
            </a:r>
            <a:r>
              <a:rPr lang="en-US" sz="1800" dirty="0">
                <a:latin typeface="Adobe Garamond Pro" charset="0"/>
                <a:ea typeface="ＭＳ Ｐゴシック" charset="0"/>
                <a:cs typeface="ＭＳ Ｐゴシック" charset="0"/>
              </a:rPr>
              <a:t>We treat assignment as missing data and formulate an EM approach.</a:t>
            </a:r>
          </a:p>
          <a:p>
            <a:pPr eaLnBrk="1" hangingPunct="1">
              <a:lnSpc>
                <a:spcPct val="90000"/>
              </a:lnSpc>
            </a:pPr>
            <a:endParaRPr lang="en-US" sz="2400" dirty="0">
              <a:latin typeface="Adobe Garamond Pro" charset="0"/>
              <a:ea typeface="ＭＳ Ｐゴシック" charset="0"/>
              <a:cs typeface="ＭＳ Ｐゴシック" charset="0"/>
            </a:endParaRPr>
          </a:p>
        </p:txBody>
      </p:sp>
      <p:grpSp>
        <p:nvGrpSpPr>
          <p:cNvPr id="43012" name="Group 18"/>
          <p:cNvGrpSpPr>
            <a:grpSpLocks/>
          </p:cNvGrpSpPr>
          <p:nvPr/>
        </p:nvGrpSpPr>
        <p:grpSpPr bwMode="auto">
          <a:xfrm>
            <a:off x="5271655" y="2311394"/>
            <a:ext cx="3200400" cy="1903942"/>
            <a:chOff x="3408" y="2352"/>
            <a:chExt cx="2112" cy="1008"/>
          </a:xfrm>
        </p:grpSpPr>
        <p:pic>
          <p:nvPicPr>
            <p:cNvPr id="430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2352"/>
              <a:ext cx="720"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2832"/>
              <a:ext cx="86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0"/>
            <p:cNvSpPr txBox="1">
              <a:spLocks noChangeArrowheads="1"/>
            </p:cNvSpPr>
            <p:nvPr/>
          </p:nvSpPr>
          <p:spPr bwMode="auto">
            <a:xfrm>
              <a:off x="4262" y="2421"/>
              <a:ext cx="46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Road</a:t>
              </a:r>
            </a:p>
          </p:txBody>
        </p:sp>
        <p:sp>
          <p:nvSpPr>
            <p:cNvPr id="43025" name="Text Box 11"/>
            <p:cNvSpPr txBox="1">
              <a:spLocks noChangeArrowheads="1"/>
            </p:cNvSpPr>
            <p:nvPr/>
          </p:nvSpPr>
          <p:spPr bwMode="auto">
            <a:xfrm>
              <a:off x="4320" y="3024"/>
              <a:ext cx="36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t>Car</a:t>
              </a:r>
            </a:p>
          </p:txBody>
        </p:sp>
        <p:pic>
          <p:nvPicPr>
            <p:cNvPr id="4302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 y="2448"/>
              <a:ext cx="864"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3" name="Group 17"/>
          <p:cNvGrpSpPr>
            <a:grpSpLocks/>
          </p:cNvGrpSpPr>
          <p:nvPr/>
        </p:nvGrpSpPr>
        <p:grpSpPr bwMode="auto">
          <a:xfrm>
            <a:off x="1004455" y="2387594"/>
            <a:ext cx="2702560" cy="1852610"/>
            <a:chOff x="480" y="2400"/>
            <a:chExt cx="1296" cy="843"/>
          </a:xfrm>
        </p:grpSpPr>
        <p:pic>
          <p:nvPicPr>
            <p:cNvPr id="430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400"/>
              <a:ext cx="1296"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Text Box 13"/>
            <p:cNvSpPr txBox="1">
              <a:spLocks noChangeArrowheads="1"/>
            </p:cNvSpPr>
            <p:nvPr/>
          </p:nvSpPr>
          <p:spPr bwMode="auto">
            <a:xfrm>
              <a:off x="940" y="2688"/>
              <a:ext cx="38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rPr>
                <a:t>Car</a:t>
              </a:r>
            </a:p>
          </p:txBody>
        </p:sp>
        <p:sp>
          <p:nvSpPr>
            <p:cNvPr id="43021" name="Text Box 14"/>
            <p:cNvSpPr txBox="1">
              <a:spLocks noChangeArrowheads="1"/>
            </p:cNvSpPr>
            <p:nvPr/>
          </p:nvSpPr>
          <p:spPr bwMode="auto">
            <a:xfrm>
              <a:off x="1199" y="2928"/>
              <a:ext cx="50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tx2"/>
                  </a:solidFill>
                </a:rPr>
                <a:t>Road</a:t>
              </a:r>
            </a:p>
          </p:txBody>
        </p:sp>
      </p:grpSp>
      <p:sp>
        <p:nvSpPr>
          <p:cNvPr id="87057" name="Line 17"/>
          <p:cNvSpPr>
            <a:spLocks noChangeShapeType="1"/>
          </p:cNvSpPr>
          <p:nvPr/>
        </p:nvSpPr>
        <p:spPr bwMode="auto">
          <a:xfrm flipH="1">
            <a:off x="3733288" y="3576705"/>
            <a:ext cx="15383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8" name="Line 18"/>
          <p:cNvSpPr>
            <a:spLocks noChangeShapeType="1"/>
          </p:cNvSpPr>
          <p:nvPr/>
        </p:nvSpPr>
        <p:spPr bwMode="auto">
          <a:xfrm>
            <a:off x="3733288" y="2967105"/>
            <a:ext cx="15383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6" name="Text Box 19"/>
          <p:cNvSpPr txBox="1">
            <a:spLocks noChangeArrowheads="1"/>
          </p:cNvSpPr>
          <p:nvPr/>
        </p:nvSpPr>
        <p:spPr bwMode="auto">
          <a:xfrm>
            <a:off x="1093203" y="1930394"/>
            <a:ext cx="2554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Assignment Problem</a:t>
            </a:r>
          </a:p>
        </p:txBody>
      </p:sp>
      <p:sp>
        <p:nvSpPr>
          <p:cNvPr id="43017" name="Text Box 20"/>
          <p:cNvSpPr txBox="1">
            <a:spLocks noChangeArrowheads="1"/>
          </p:cNvSpPr>
          <p:nvPr/>
        </p:nvSpPr>
        <p:spPr bwMode="auto">
          <a:xfrm>
            <a:off x="5574018" y="1854194"/>
            <a:ext cx="2159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t>Learning Problem</a:t>
            </a:r>
          </a:p>
        </p:txBody>
      </p:sp>
      <p:sp>
        <p:nvSpPr>
          <p:cNvPr id="43018" name="Text Box 16"/>
          <p:cNvSpPr txBox="1">
            <a:spLocks noChangeArrowheads="1"/>
          </p:cNvSpPr>
          <p:nvPr/>
        </p:nvSpPr>
        <p:spPr bwMode="auto">
          <a:xfrm>
            <a:off x="1373059" y="4240204"/>
            <a:ext cx="2033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On (car, road)</a:t>
            </a:r>
          </a:p>
        </p:txBody>
      </p:sp>
      <p:sp>
        <p:nvSpPr>
          <p:cNvPr id="20"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791965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7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7043">
                                            <p:txEl>
                                              <p:pRg st="0" end="0"/>
                                            </p:txEl>
                                          </p:spTgt>
                                        </p:tgtEl>
                                        <p:attrNameLst>
                                          <p:attrName>style.visibility</p:attrName>
                                        </p:attrNameLst>
                                      </p:cBhvr>
                                      <p:to>
                                        <p:strVal val="visible"/>
                                      </p:to>
                                    </p:set>
                                    <p:animEffect transition="in" filter="blinds(horizontal)">
                                      <p:cBhvr>
                                        <p:cTn id="15" dur="500"/>
                                        <p:tgtEl>
                                          <p:spTgt spid="870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7" grpId="0" animBg="1"/>
      <p:bldP spid="8705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z="3200">
                <a:latin typeface="Adobe Garamond Pro" charset="0"/>
                <a:ea typeface="ＭＳ Ｐゴシック" charset="0"/>
                <a:cs typeface="ＭＳ Ｐゴシック" charset="0"/>
              </a:rPr>
              <a:t>EM Approach- Learning the Model</a:t>
            </a:r>
          </a:p>
        </p:txBody>
      </p:sp>
      <p:sp>
        <p:nvSpPr>
          <p:cNvPr id="44035" name="Rectangle 3"/>
          <p:cNvSpPr>
            <a:spLocks noGrp="1" noChangeArrowheads="1"/>
          </p:cNvSpPr>
          <p:nvPr>
            <p:ph type="body" idx="1"/>
          </p:nvPr>
        </p:nvSpPr>
        <p:spPr>
          <a:xfrm>
            <a:off x="457200" y="1143000"/>
            <a:ext cx="8305800" cy="3581400"/>
          </a:xfrm>
        </p:spPr>
        <p:txBody>
          <a:bodyPr/>
          <a:lstStyle/>
          <a:p>
            <a:pPr eaLnBrk="1" hangingPunct="1">
              <a:lnSpc>
                <a:spcPct val="80000"/>
              </a:lnSpc>
            </a:pPr>
            <a:r>
              <a:rPr lang="en-US" sz="2000" b="1" dirty="0">
                <a:latin typeface="Adobe Garamond Pro" charset="0"/>
                <a:ea typeface="ＭＳ Ｐゴシック" charset="0"/>
                <a:cs typeface="ＭＳ Ｐゴシック" charset="0"/>
              </a:rPr>
              <a:t>E-Step:</a:t>
            </a:r>
            <a:r>
              <a:rPr lang="en-US" sz="2000" dirty="0">
                <a:latin typeface="Adobe Garamond Pro" charset="0"/>
                <a:ea typeface="ＭＳ Ｐゴシック" charset="0"/>
                <a:cs typeface="ＭＳ Ｐゴシック" charset="0"/>
              </a:rPr>
              <a:t> Compute the noun assignment for a given set of object and relationship models from previous </a:t>
            </a:r>
            <a:r>
              <a:rPr lang="en-US" sz="2000" dirty="0" smtClean="0">
                <a:latin typeface="Adobe Garamond Pro" charset="0"/>
                <a:ea typeface="ＭＳ Ｐゴシック" charset="0"/>
                <a:cs typeface="ＭＳ Ｐゴシック" charset="0"/>
              </a:rPr>
              <a:t>iteration.</a:t>
            </a:r>
            <a:endParaRPr lang="en-US" sz="2000" dirty="0">
              <a:latin typeface="Adobe Garamond Pro" charset="0"/>
              <a:ea typeface="ＭＳ Ｐゴシック" charset="0"/>
              <a:cs typeface="ＭＳ Ｐゴシック" charset="0"/>
            </a:endParaRPr>
          </a:p>
          <a:p>
            <a:pPr eaLnBrk="1" hangingPunct="1">
              <a:lnSpc>
                <a:spcPct val="80000"/>
              </a:lnSpc>
            </a:pPr>
            <a:endParaRPr lang="en-US" sz="2000" dirty="0">
              <a:latin typeface="Adobe Garamond Pro" charset="0"/>
              <a:ea typeface="ＭＳ Ｐゴシック" charset="0"/>
              <a:cs typeface="ＭＳ Ｐゴシック" charset="0"/>
            </a:endParaRPr>
          </a:p>
          <a:p>
            <a:pPr eaLnBrk="1" hangingPunct="1">
              <a:lnSpc>
                <a:spcPct val="80000"/>
              </a:lnSpc>
            </a:pPr>
            <a:r>
              <a:rPr lang="en-US" sz="2000" b="1" dirty="0">
                <a:latin typeface="Adobe Garamond Pro" charset="0"/>
                <a:ea typeface="ＭＳ Ｐゴシック" charset="0"/>
                <a:cs typeface="ＭＳ Ｐゴシック" charset="0"/>
              </a:rPr>
              <a:t>M-Step: </a:t>
            </a:r>
            <a:r>
              <a:rPr lang="en-US" sz="2000" dirty="0">
                <a:latin typeface="Adobe Garamond Pro" charset="0"/>
                <a:ea typeface="ＭＳ Ｐゴシック" charset="0"/>
                <a:cs typeface="ＭＳ Ｐゴシック" charset="0"/>
              </a:rPr>
              <a:t>For the noun assignment computed in the E-step, we find the new ML parameters by learning both relationship and object classifiers</a:t>
            </a:r>
            <a:r>
              <a:rPr lang="en-US" sz="2000" dirty="0" smtClean="0">
                <a:latin typeface="Adobe Garamond Pro" charset="0"/>
                <a:ea typeface="ＭＳ Ｐゴシック" charset="0"/>
                <a:cs typeface="ＭＳ Ｐゴシック" charset="0"/>
              </a:rPr>
              <a:t>.</a:t>
            </a:r>
          </a:p>
          <a:p>
            <a:pPr eaLnBrk="1" hangingPunct="1">
              <a:lnSpc>
                <a:spcPct val="80000"/>
              </a:lnSpc>
            </a:pPr>
            <a:endParaRPr lang="en-US" sz="2000" dirty="0">
              <a:latin typeface="Adobe Garamond Pro" charset="0"/>
              <a:ea typeface="ＭＳ Ｐゴシック" charset="0"/>
              <a:cs typeface="ＭＳ Ｐゴシック" charset="0"/>
            </a:endParaRPr>
          </a:p>
          <a:p>
            <a:pPr eaLnBrk="1" hangingPunct="1">
              <a:lnSpc>
                <a:spcPct val="80000"/>
              </a:lnSpc>
            </a:pPr>
            <a:endParaRPr lang="en-US" sz="2000" dirty="0">
              <a:latin typeface="Adobe Garamond Pro" charset="0"/>
              <a:ea typeface="ＭＳ Ｐゴシック" charset="0"/>
              <a:cs typeface="ＭＳ Ｐゴシック" charset="0"/>
            </a:endParaRPr>
          </a:p>
          <a:p>
            <a:pPr eaLnBrk="1" hangingPunct="1">
              <a:lnSpc>
                <a:spcPct val="80000"/>
              </a:lnSpc>
            </a:pPr>
            <a:endParaRPr lang="en-US" sz="2000" dirty="0">
              <a:latin typeface="Adobe Garamond Pro" charset="0"/>
              <a:ea typeface="ＭＳ Ｐゴシック" charset="0"/>
              <a:cs typeface="ＭＳ Ｐゴシック" charset="0"/>
            </a:endParaRPr>
          </a:p>
          <a:p>
            <a:pPr eaLnBrk="1" hangingPunct="1">
              <a:lnSpc>
                <a:spcPct val="80000"/>
              </a:lnSpc>
            </a:pPr>
            <a:r>
              <a:rPr lang="en-US" sz="2000" dirty="0">
                <a:latin typeface="Adobe Garamond Pro" charset="0"/>
                <a:ea typeface="ＭＳ Ｐゴシック" charset="0"/>
                <a:cs typeface="ＭＳ Ｐゴシック" charset="0"/>
              </a:rPr>
              <a:t>For initialization of the EM approach, we can use any image annotation approach with localization such as the translation based model described in [1].</a:t>
            </a:r>
          </a:p>
          <a:p>
            <a:pPr eaLnBrk="1" hangingPunct="1">
              <a:lnSpc>
                <a:spcPct val="80000"/>
              </a:lnSpc>
            </a:pPr>
            <a:endParaRPr lang="en-US" sz="2000" dirty="0">
              <a:latin typeface="Adobe Garamond Pro" charset="0"/>
              <a:ea typeface="ＭＳ Ｐゴシック" charset="0"/>
              <a:cs typeface="ＭＳ Ｐゴシック" charset="0"/>
            </a:endParaRPr>
          </a:p>
          <a:p>
            <a:pPr eaLnBrk="1" hangingPunct="1">
              <a:lnSpc>
                <a:spcPct val="80000"/>
              </a:lnSpc>
            </a:pPr>
            <a:endParaRPr lang="en-US" sz="2000" b="1" dirty="0">
              <a:latin typeface="Adobe Garamond Pro" charset="0"/>
              <a:ea typeface="ＭＳ Ｐゴシック" charset="0"/>
              <a:cs typeface="ＭＳ Ｐゴシック" charset="0"/>
            </a:endParaRPr>
          </a:p>
          <a:p>
            <a:pPr eaLnBrk="1" hangingPunct="1">
              <a:lnSpc>
                <a:spcPct val="80000"/>
              </a:lnSpc>
            </a:pPr>
            <a:endParaRPr lang="en-US" sz="2000" dirty="0">
              <a:latin typeface="Adobe Garamond Pro" charset="0"/>
              <a:ea typeface="ＭＳ Ｐゴシック" charset="0"/>
              <a:cs typeface="ＭＳ Ｐゴシック" charset="0"/>
            </a:endParaRPr>
          </a:p>
        </p:txBody>
      </p:sp>
      <p:sp>
        <p:nvSpPr>
          <p:cNvPr id="44036" name="Text Box 4"/>
          <p:cNvSpPr txBox="1">
            <a:spLocks noChangeArrowheads="1"/>
          </p:cNvSpPr>
          <p:nvPr/>
        </p:nvSpPr>
        <p:spPr bwMode="auto">
          <a:xfrm>
            <a:off x="28575" y="6396037"/>
            <a:ext cx="897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[1] </a:t>
            </a:r>
            <a:r>
              <a:rPr lang="en-US" sz="1000" dirty="0" err="1"/>
              <a:t>Duygulu</a:t>
            </a:r>
            <a:r>
              <a:rPr lang="en-US" sz="1000" dirty="0"/>
              <a:t>, P., Barnard, K., </a:t>
            </a:r>
            <a:r>
              <a:rPr lang="en-US" sz="1000" dirty="0" err="1"/>
              <a:t>Freitas</a:t>
            </a:r>
            <a:r>
              <a:rPr lang="en-US" sz="1000" dirty="0"/>
              <a:t>, N., Forsyth, D.: Object recognition as machine translation: Learning a lexicon for a fixed image vocabulary. ECCV (2002)</a:t>
            </a:r>
          </a:p>
          <a:p>
            <a:pPr eaLnBrk="1" hangingPunct="1"/>
            <a:endParaRPr lang="en-US" sz="1000" dirty="0"/>
          </a:p>
        </p:txBody>
      </p:sp>
    </p:spTree>
    <p:extLst>
      <p:ext uri="{BB962C8B-B14F-4D97-AF65-F5344CB8AC3E}">
        <p14:creationId xmlns:p14="http://schemas.microsoft.com/office/powerpoint/2010/main" val="8257048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200">
                <a:latin typeface="Adobe Garamond Pro" charset="0"/>
                <a:ea typeface="ＭＳ Ｐゴシック" charset="0"/>
                <a:cs typeface="ＭＳ Ｐゴシック" charset="0"/>
              </a:rPr>
              <a:t>Relationships modeled</a:t>
            </a:r>
          </a:p>
        </p:txBody>
      </p:sp>
      <p:sp>
        <p:nvSpPr>
          <p:cNvPr id="45059" name="Rectangle 3"/>
          <p:cNvSpPr>
            <a:spLocks noGrp="1" noChangeArrowheads="1"/>
          </p:cNvSpPr>
          <p:nvPr>
            <p:ph type="body" idx="1"/>
          </p:nvPr>
        </p:nvSpPr>
        <p:spPr/>
        <p:txBody>
          <a:bodyPr/>
          <a:lstStyle/>
          <a:p>
            <a:pPr eaLnBrk="1" hangingPunct="1"/>
            <a:r>
              <a:rPr lang="en-US" sz="2400">
                <a:latin typeface="Adobe Garamond Pro" charset="0"/>
                <a:ea typeface="ＭＳ Ｐゴシック" charset="0"/>
                <a:cs typeface="ＭＳ Ｐゴシック" charset="0"/>
              </a:rPr>
              <a:t>Most relationships are learned </a:t>
            </a:r>
            <a:r>
              <a:rPr lang="ja-JP" altLang="en-US" sz="2400">
                <a:latin typeface="Adobe Garamond Pro" charset="0"/>
                <a:ea typeface="ＭＳ Ｐゴシック" charset="0"/>
                <a:cs typeface="ＭＳ Ｐゴシック" charset="0"/>
              </a:rPr>
              <a:t>“</a:t>
            </a:r>
            <a:r>
              <a:rPr lang="en-US" sz="2400">
                <a:latin typeface="Adobe Garamond Pro" charset="0"/>
                <a:ea typeface="ＭＳ Ｐゴシック" charset="0"/>
                <a:cs typeface="ＭＳ Ｐゴシック" charset="0"/>
              </a:rPr>
              <a:t>correctly</a:t>
            </a:r>
            <a:r>
              <a:rPr lang="ja-JP" altLang="en-US" sz="2400">
                <a:latin typeface="Adobe Garamond Pro" charset="0"/>
                <a:ea typeface="ＭＳ Ｐゴシック" charset="0"/>
                <a:cs typeface="ＭＳ Ｐゴシック" charset="0"/>
              </a:rPr>
              <a:t>”</a:t>
            </a:r>
            <a:endParaRPr lang="en-US" sz="2400">
              <a:latin typeface="Adobe Garamond Pro" charset="0"/>
              <a:ea typeface="ＭＳ Ｐゴシック" charset="0"/>
              <a:cs typeface="ＭＳ Ｐゴシック" charset="0"/>
            </a:endParaRPr>
          </a:p>
          <a:p>
            <a:pPr lvl="1" eaLnBrk="1" hangingPunct="1"/>
            <a:r>
              <a:rPr lang="en-US" sz="2000">
                <a:latin typeface="Adobe Garamond Pro" charset="0"/>
                <a:ea typeface="ＭＳ Ｐゴシック" charset="0"/>
              </a:rPr>
              <a:t>Above, behind, below, left, right, beside, bluer, greener, nearer, more-textured, smaller, larger, brighter</a:t>
            </a:r>
          </a:p>
          <a:p>
            <a:pPr lvl="1" eaLnBrk="1" hangingPunct="1"/>
            <a:endParaRPr lang="en-US" sz="2000">
              <a:latin typeface="Adobe Garamond Pro" charset="0"/>
              <a:ea typeface="ＭＳ Ｐゴシック" charset="0"/>
            </a:endParaRPr>
          </a:p>
          <a:p>
            <a:pPr eaLnBrk="1" hangingPunct="1"/>
            <a:r>
              <a:rPr lang="en-US" sz="2400">
                <a:latin typeface="Adobe Garamond Pro" charset="0"/>
                <a:ea typeface="ＭＳ Ｐゴシック" charset="0"/>
                <a:cs typeface="ＭＳ Ｐゴシック" charset="0"/>
              </a:rPr>
              <a:t>But some are associated with the wrong features</a:t>
            </a:r>
          </a:p>
          <a:p>
            <a:pPr lvl="1" eaLnBrk="1" hangingPunct="1"/>
            <a:r>
              <a:rPr lang="en-US" sz="2000" b="1">
                <a:latin typeface="Adobe Garamond Pro" charset="0"/>
                <a:ea typeface="ＭＳ Ｐゴシック" charset="0"/>
              </a:rPr>
              <a:t>In</a:t>
            </a:r>
            <a:r>
              <a:rPr lang="en-US" sz="2000">
                <a:latin typeface="Adobe Garamond Pro" charset="0"/>
                <a:ea typeface="ＭＳ Ｐゴシック" charset="0"/>
              </a:rPr>
              <a:t> (topological relationships not captured by color, shape and location)</a:t>
            </a:r>
          </a:p>
          <a:p>
            <a:pPr lvl="1" eaLnBrk="1" hangingPunct="1"/>
            <a:r>
              <a:rPr lang="en-US" sz="2000" b="1">
                <a:latin typeface="Adobe Garamond Pro" charset="0"/>
                <a:ea typeface="ＭＳ Ｐゴシック" charset="0"/>
              </a:rPr>
              <a:t>on-top-of</a:t>
            </a:r>
          </a:p>
          <a:p>
            <a:pPr lvl="1" eaLnBrk="1" hangingPunct="1"/>
            <a:r>
              <a:rPr lang="en-US" sz="2000" b="1">
                <a:latin typeface="Adobe Garamond Pro" charset="0"/>
                <a:ea typeface="ＭＳ Ｐゴシック" charset="0"/>
              </a:rPr>
              <a:t>taller </a:t>
            </a:r>
            <a:r>
              <a:rPr lang="en-US" sz="2000">
                <a:latin typeface="Adobe Garamond Pro" charset="0"/>
                <a:ea typeface="ＭＳ Ｐゴシック" charset="0"/>
              </a:rPr>
              <a:t>(most tall objects are thin and the segmentation algorithm tends to fragment them)</a:t>
            </a:r>
          </a:p>
          <a:p>
            <a:pPr lvl="1" eaLnBrk="1" hangingPunct="1"/>
            <a:endParaRPr lang="en-US" sz="2400">
              <a:latin typeface="Adobe Garamond Pro" charset="0"/>
              <a:ea typeface="ＭＳ Ｐゴシック" charset="0"/>
            </a:endParaRPr>
          </a:p>
        </p:txBody>
      </p:sp>
      <p:sp>
        <p:nvSpPr>
          <p:cNvPr id="6"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26590140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5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12" y="2120196"/>
            <a:ext cx="260032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2" y="2120196"/>
            <a:ext cx="25908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2"/>
          <p:cNvSpPr>
            <a:spLocks noGrp="1" noChangeArrowheads="1"/>
          </p:cNvSpPr>
          <p:nvPr>
            <p:ph type="title"/>
          </p:nvPr>
        </p:nvSpPr>
        <p:spPr/>
        <p:txBody>
          <a:bodyPr/>
          <a:lstStyle/>
          <a:p>
            <a:pPr eaLnBrk="1" hangingPunct="1"/>
            <a:r>
              <a:rPr lang="en-US" sz="3200">
                <a:latin typeface="Adobe Garamond Pro" charset="0"/>
                <a:ea typeface="ＭＳ Ｐゴシック" charset="0"/>
                <a:cs typeface="ＭＳ Ｐゴシック" charset="0"/>
              </a:rPr>
              <a:t>Resolution of Correspondence Ambiguities</a:t>
            </a:r>
          </a:p>
        </p:txBody>
      </p:sp>
      <p:sp>
        <p:nvSpPr>
          <p:cNvPr id="91140" name="Text Box 4"/>
          <p:cNvSpPr txBox="1">
            <a:spLocks noChangeArrowheads="1"/>
          </p:cNvSpPr>
          <p:nvPr/>
        </p:nvSpPr>
        <p:spPr bwMode="auto">
          <a:xfrm>
            <a:off x="11112" y="4329996"/>
            <a:ext cx="8931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[2] Barnard, K., Fan, Q., Swaminathan, R., Hoogs, A., Collins, R., Rondot, P., Kaufold, J.: Evaluation of localized semantics: data, methodology and experiments. Univ. of Arizona, TR-2005 (2005)</a:t>
            </a:r>
          </a:p>
          <a:p>
            <a:pPr eaLnBrk="1" hangingPunct="1"/>
            <a:endParaRPr lang="en-US" sz="1000"/>
          </a:p>
        </p:txBody>
      </p:sp>
      <p:sp>
        <p:nvSpPr>
          <p:cNvPr id="91143" name="Text Box 7"/>
          <p:cNvSpPr txBox="1">
            <a:spLocks noChangeArrowheads="1"/>
          </p:cNvSpPr>
          <p:nvPr/>
        </p:nvSpPr>
        <p:spPr bwMode="auto">
          <a:xfrm>
            <a:off x="2297112" y="3948996"/>
            <a:ext cx="14144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Duygulu et. al [1]</a:t>
            </a:r>
          </a:p>
        </p:txBody>
      </p:sp>
      <p:sp>
        <p:nvSpPr>
          <p:cNvPr id="91144" name="Text Box 8"/>
          <p:cNvSpPr txBox="1">
            <a:spLocks noChangeArrowheads="1"/>
          </p:cNvSpPr>
          <p:nvPr/>
        </p:nvSpPr>
        <p:spPr bwMode="auto">
          <a:xfrm>
            <a:off x="5421312" y="3948996"/>
            <a:ext cx="1209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Our Approach</a:t>
            </a:r>
          </a:p>
        </p:txBody>
      </p:sp>
      <p:sp>
        <p:nvSpPr>
          <p:cNvPr id="91149" name="Text Box 13"/>
          <p:cNvSpPr txBox="1">
            <a:spLocks noChangeArrowheads="1"/>
          </p:cNvSpPr>
          <p:nvPr/>
        </p:nvSpPr>
        <p:spPr bwMode="auto">
          <a:xfrm>
            <a:off x="11112" y="4314121"/>
            <a:ext cx="897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[1] Duygulu, P., Barnard, K., Freitas, N., Forsyth, D.: Object recognition as machine translation: Learning a lexicon for a fixed image vocabulary. ECCV (2002)</a:t>
            </a:r>
          </a:p>
          <a:p>
            <a:pPr eaLnBrk="1" hangingPunct="1"/>
            <a:endParaRPr lang="en-US" sz="1000"/>
          </a:p>
        </p:txBody>
      </p:sp>
      <p:pic>
        <p:nvPicPr>
          <p:cNvPr id="9115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1967796"/>
            <a:ext cx="12430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312" y="1967796"/>
            <a:ext cx="12573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712" y="2043996"/>
            <a:ext cx="1193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5"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4587" y="2043996"/>
            <a:ext cx="12049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 Box 14"/>
          <p:cNvSpPr txBox="1">
            <a:spLocks noChangeArrowheads="1"/>
          </p:cNvSpPr>
          <p:nvPr/>
        </p:nvSpPr>
        <p:spPr bwMode="auto">
          <a:xfrm>
            <a:off x="7331075" y="2424996"/>
            <a:ext cx="1752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t>below(birds,sun) above(sun, sea) brighter(sun,sea) below(waves,sun)</a:t>
            </a:r>
          </a:p>
        </p:txBody>
      </p:sp>
      <p:sp>
        <p:nvSpPr>
          <p:cNvPr id="33807" name="Text Box 15"/>
          <p:cNvSpPr txBox="1">
            <a:spLocks noChangeArrowheads="1"/>
          </p:cNvSpPr>
          <p:nvPr/>
        </p:nvSpPr>
        <p:spPr bwMode="auto">
          <a:xfrm>
            <a:off x="7021512" y="2577396"/>
            <a:ext cx="19208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t>above(statue,rocks);</a:t>
            </a:r>
          </a:p>
          <a:p>
            <a:pPr eaLnBrk="1" hangingPunct="1"/>
            <a:r>
              <a:rPr lang="en-US" sz="1400" i="1"/>
              <a:t>ontopof(rocks, water); larger(water,statue)</a:t>
            </a:r>
          </a:p>
        </p:txBody>
      </p:sp>
      <p:sp>
        <p:nvSpPr>
          <p:cNvPr id="33808" name="Text Box 16"/>
          <p:cNvSpPr txBox="1">
            <a:spLocks noChangeArrowheads="1"/>
          </p:cNvSpPr>
          <p:nvPr/>
        </p:nvSpPr>
        <p:spPr bwMode="auto">
          <a:xfrm>
            <a:off x="6853237" y="2609146"/>
            <a:ext cx="23018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t>below(flowers,horses); ontopof(horses,field); below(flowers,foals)</a:t>
            </a:r>
          </a:p>
        </p:txBody>
      </p:sp>
      <p:sp>
        <p:nvSpPr>
          <p:cNvPr id="17"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134438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91150"/>
                                        </p:tgtEl>
                                        <p:attrNameLst>
                                          <p:attrName>style.visibility</p:attrName>
                                        </p:attrNameLst>
                                      </p:cBhvr>
                                      <p:to>
                                        <p:strVal val="visible"/>
                                      </p:to>
                                    </p:set>
                                    <p:anim calcmode="lin" valueType="num">
                                      <p:cBhvr additive="base">
                                        <p:cTn id="7" dur="500" fill="hold"/>
                                        <p:tgtEl>
                                          <p:spTgt spid="91150"/>
                                        </p:tgtEl>
                                        <p:attrNameLst>
                                          <p:attrName>ppt_x</p:attrName>
                                        </p:attrNameLst>
                                      </p:cBhvr>
                                      <p:tavLst>
                                        <p:tav tm="0">
                                          <p:val>
                                            <p:strVal val="1+#ppt_w/2"/>
                                          </p:val>
                                        </p:tav>
                                        <p:tav tm="100000">
                                          <p:val>
                                            <p:strVal val="#ppt_x"/>
                                          </p:val>
                                        </p:tav>
                                      </p:tavLst>
                                    </p:anim>
                                    <p:anim calcmode="lin" valueType="num">
                                      <p:cBhvr additive="base">
                                        <p:cTn id="8" dur="500" fill="hold"/>
                                        <p:tgtEl>
                                          <p:spTgt spid="9115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1151"/>
                                        </p:tgtEl>
                                        <p:attrNameLst>
                                          <p:attrName>style.visibility</p:attrName>
                                        </p:attrNameLst>
                                      </p:cBhvr>
                                      <p:to>
                                        <p:strVal val="visible"/>
                                      </p:to>
                                    </p:set>
                                    <p:anim calcmode="lin" valueType="num">
                                      <p:cBhvr additive="base">
                                        <p:cTn id="11" dur="500" fill="hold"/>
                                        <p:tgtEl>
                                          <p:spTgt spid="91151"/>
                                        </p:tgtEl>
                                        <p:attrNameLst>
                                          <p:attrName>ppt_x</p:attrName>
                                        </p:attrNameLst>
                                      </p:cBhvr>
                                      <p:tavLst>
                                        <p:tav tm="0">
                                          <p:val>
                                            <p:strVal val="1+#ppt_w/2"/>
                                          </p:val>
                                        </p:tav>
                                        <p:tav tm="100000">
                                          <p:val>
                                            <p:strVal val="#ppt_x"/>
                                          </p:val>
                                        </p:tav>
                                      </p:tavLst>
                                    </p:anim>
                                    <p:anim calcmode="lin" valueType="num">
                                      <p:cBhvr additive="base">
                                        <p:cTn id="12" dur="500" fill="hold"/>
                                        <p:tgtEl>
                                          <p:spTgt spid="91151"/>
                                        </p:tgtEl>
                                        <p:attrNameLst>
                                          <p:attrName>ppt_y</p:attrName>
                                        </p:attrNameLst>
                                      </p:cBhvr>
                                      <p:tavLst>
                                        <p:tav tm="0">
                                          <p:val>
                                            <p:strVal val="#ppt_y"/>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91143">
                                            <p:txEl>
                                              <p:pRg st="0" end="0"/>
                                            </p:txEl>
                                          </p:spTgt>
                                        </p:tgtEl>
                                        <p:attrNameLst>
                                          <p:attrName>style.visibility</p:attrName>
                                        </p:attrNameLst>
                                      </p:cBhvr>
                                      <p:to>
                                        <p:strVal val="visible"/>
                                      </p:to>
                                    </p:set>
                                    <p:animEffect transition="in" filter="blinds(horizontal)">
                                      <p:cBhvr>
                                        <p:cTn id="15" dur="500"/>
                                        <p:tgtEl>
                                          <p:spTgt spid="9114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91144">
                                            <p:txEl>
                                              <p:pRg st="0" end="0"/>
                                            </p:txEl>
                                          </p:spTgt>
                                        </p:tgtEl>
                                        <p:attrNameLst>
                                          <p:attrName>style.visibility</p:attrName>
                                        </p:attrNameLst>
                                      </p:cBhvr>
                                      <p:to>
                                        <p:strVal val="visible"/>
                                      </p:to>
                                    </p:set>
                                    <p:animEffect transition="in" filter="blinds(horizontal)">
                                      <p:cBhvr>
                                        <p:cTn id="18" dur="500"/>
                                        <p:tgtEl>
                                          <p:spTgt spid="91144">
                                            <p:txEl>
                                              <p:pRg st="0" end="0"/>
                                            </p:txEl>
                                          </p:spTgt>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33806"/>
                                        </p:tgtEl>
                                        <p:attrNameLst>
                                          <p:attrName>style.visibility</p:attrName>
                                        </p:attrNameLst>
                                      </p:cBhvr>
                                      <p:to>
                                        <p:strVal val="visible"/>
                                      </p:to>
                                    </p:set>
                                    <p:anim calcmode="lin" valueType="num">
                                      <p:cBhvr additive="base">
                                        <p:cTn id="21" dur="500" fill="hold"/>
                                        <p:tgtEl>
                                          <p:spTgt spid="33806"/>
                                        </p:tgtEl>
                                        <p:attrNameLst>
                                          <p:attrName>ppt_x</p:attrName>
                                        </p:attrNameLst>
                                      </p:cBhvr>
                                      <p:tavLst>
                                        <p:tav tm="0">
                                          <p:val>
                                            <p:strVal val="1+#ppt_w/2"/>
                                          </p:val>
                                        </p:tav>
                                        <p:tav tm="100000">
                                          <p:val>
                                            <p:strVal val="#ppt_x"/>
                                          </p:val>
                                        </p:tav>
                                      </p:tavLst>
                                    </p:anim>
                                    <p:anim calcmode="lin" valueType="num">
                                      <p:cBhvr additive="base">
                                        <p:cTn id="22" dur="500" fill="hold"/>
                                        <p:tgtEl>
                                          <p:spTgt spid="33806"/>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8" fill="hold" nodeType="clickEffect">
                                  <p:stCondLst>
                                    <p:cond delay="0"/>
                                  </p:stCondLst>
                                  <p:childTnLst>
                                    <p:anim calcmode="lin" valueType="num">
                                      <p:cBhvr additive="base">
                                        <p:cTn id="26" dur="500"/>
                                        <p:tgtEl>
                                          <p:spTgt spid="91150"/>
                                        </p:tgtEl>
                                        <p:attrNameLst>
                                          <p:attrName>ppt_x</p:attrName>
                                        </p:attrNameLst>
                                      </p:cBhvr>
                                      <p:tavLst>
                                        <p:tav tm="0">
                                          <p:val>
                                            <p:strVal val="ppt_x"/>
                                          </p:val>
                                        </p:tav>
                                        <p:tav tm="100000">
                                          <p:val>
                                            <p:strVal val="0-ppt_w/2"/>
                                          </p:val>
                                        </p:tav>
                                      </p:tavLst>
                                    </p:anim>
                                    <p:anim calcmode="lin" valueType="num">
                                      <p:cBhvr additive="base">
                                        <p:cTn id="27" dur="500"/>
                                        <p:tgtEl>
                                          <p:spTgt spid="91150"/>
                                        </p:tgtEl>
                                        <p:attrNameLst>
                                          <p:attrName>ppt_y</p:attrName>
                                        </p:attrNameLst>
                                      </p:cBhvr>
                                      <p:tavLst>
                                        <p:tav tm="0">
                                          <p:val>
                                            <p:strVal val="ppt_y"/>
                                          </p:val>
                                        </p:tav>
                                        <p:tav tm="100000">
                                          <p:val>
                                            <p:strVal val="ppt_y"/>
                                          </p:val>
                                        </p:tav>
                                      </p:tavLst>
                                    </p:anim>
                                    <p:set>
                                      <p:cBhvr>
                                        <p:cTn id="28" dur="1" fill="hold">
                                          <p:stCondLst>
                                            <p:cond delay="499"/>
                                          </p:stCondLst>
                                        </p:cTn>
                                        <p:tgtEl>
                                          <p:spTgt spid="91150"/>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500"/>
                                        <p:tgtEl>
                                          <p:spTgt spid="91151"/>
                                        </p:tgtEl>
                                        <p:attrNameLst>
                                          <p:attrName>ppt_x</p:attrName>
                                        </p:attrNameLst>
                                      </p:cBhvr>
                                      <p:tavLst>
                                        <p:tav tm="0">
                                          <p:val>
                                            <p:strVal val="ppt_x"/>
                                          </p:val>
                                        </p:tav>
                                        <p:tav tm="100000">
                                          <p:val>
                                            <p:strVal val="0-ppt_w/2"/>
                                          </p:val>
                                        </p:tav>
                                      </p:tavLst>
                                    </p:anim>
                                    <p:anim calcmode="lin" valueType="num">
                                      <p:cBhvr additive="base">
                                        <p:cTn id="31" dur="500"/>
                                        <p:tgtEl>
                                          <p:spTgt spid="91151"/>
                                        </p:tgtEl>
                                        <p:attrNameLst>
                                          <p:attrName>ppt_y</p:attrName>
                                        </p:attrNameLst>
                                      </p:cBhvr>
                                      <p:tavLst>
                                        <p:tav tm="0">
                                          <p:val>
                                            <p:strVal val="ppt_y"/>
                                          </p:val>
                                        </p:tav>
                                        <p:tav tm="100000">
                                          <p:val>
                                            <p:strVal val="ppt_y"/>
                                          </p:val>
                                        </p:tav>
                                      </p:tavLst>
                                    </p:anim>
                                    <p:set>
                                      <p:cBhvr>
                                        <p:cTn id="32" dur="1" fill="hold">
                                          <p:stCondLst>
                                            <p:cond delay="499"/>
                                          </p:stCondLst>
                                        </p:cTn>
                                        <p:tgtEl>
                                          <p:spTgt spid="91151"/>
                                        </p:tgtEl>
                                        <p:attrNameLst>
                                          <p:attrName>style.visibility</p:attrName>
                                        </p:attrNameLst>
                                      </p:cBhvr>
                                      <p:to>
                                        <p:strVal val="hidden"/>
                                      </p:to>
                                    </p:set>
                                  </p:childTnLst>
                                </p:cTn>
                              </p:par>
                              <p:par>
                                <p:cTn id="33" presetID="2" presetClass="exit" presetSubtype="8" fill="hold" grpId="1" nodeType="withEffect">
                                  <p:stCondLst>
                                    <p:cond delay="0"/>
                                  </p:stCondLst>
                                  <p:childTnLst>
                                    <p:anim calcmode="lin" valueType="num">
                                      <p:cBhvr additive="base">
                                        <p:cTn id="34" dur="500"/>
                                        <p:tgtEl>
                                          <p:spTgt spid="33806"/>
                                        </p:tgtEl>
                                        <p:attrNameLst>
                                          <p:attrName>ppt_x</p:attrName>
                                        </p:attrNameLst>
                                      </p:cBhvr>
                                      <p:tavLst>
                                        <p:tav tm="0">
                                          <p:val>
                                            <p:strVal val="ppt_x"/>
                                          </p:val>
                                        </p:tav>
                                        <p:tav tm="100000">
                                          <p:val>
                                            <p:strVal val="0-ppt_w/2"/>
                                          </p:val>
                                        </p:tav>
                                      </p:tavLst>
                                    </p:anim>
                                    <p:anim calcmode="lin" valueType="num">
                                      <p:cBhvr additive="base">
                                        <p:cTn id="35" dur="500"/>
                                        <p:tgtEl>
                                          <p:spTgt spid="33806"/>
                                        </p:tgtEl>
                                        <p:attrNameLst>
                                          <p:attrName>ppt_y</p:attrName>
                                        </p:attrNameLst>
                                      </p:cBhvr>
                                      <p:tavLst>
                                        <p:tav tm="0">
                                          <p:val>
                                            <p:strVal val="ppt_y"/>
                                          </p:val>
                                        </p:tav>
                                        <p:tav tm="100000">
                                          <p:val>
                                            <p:strVal val="ppt_y"/>
                                          </p:val>
                                        </p:tav>
                                      </p:tavLst>
                                    </p:anim>
                                    <p:set>
                                      <p:cBhvr>
                                        <p:cTn id="36" dur="1" fill="hold">
                                          <p:stCondLst>
                                            <p:cond delay="499"/>
                                          </p:stCondLst>
                                        </p:cTn>
                                        <p:tgtEl>
                                          <p:spTgt spid="33806"/>
                                        </p:tgtEl>
                                        <p:attrNameLst>
                                          <p:attrName>style.visibility</p:attrName>
                                        </p:attrNameLst>
                                      </p:cBhvr>
                                      <p:to>
                                        <p:strVal val="hidden"/>
                                      </p:to>
                                    </p:set>
                                  </p:childTnLst>
                                </p:cTn>
                              </p:par>
                              <p:par>
                                <p:cTn id="37" presetID="2" presetClass="entr" presetSubtype="2" fill="hold" nodeType="withEffect">
                                  <p:stCondLst>
                                    <p:cond delay="0"/>
                                  </p:stCondLst>
                                  <p:childTnLst>
                                    <p:set>
                                      <p:cBhvr>
                                        <p:cTn id="38" dur="1" fill="hold">
                                          <p:stCondLst>
                                            <p:cond delay="0"/>
                                          </p:stCondLst>
                                        </p:cTn>
                                        <p:tgtEl>
                                          <p:spTgt spid="91152"/>
                                        </p:tgtEl>
                                        <p:attrNameLst>
                                          <p:attrName>style.visibility</p:attrName>
                                        </p:attrNameLst>
                                      </p:cBhvr>
                                      <p:to>
                                        <p:strVal val="visible"/>
                                      </p:to>
                                    </p:set>
                                    <p:anim calcmode="lin" valueType="num">
                                      <p:cBhvr additive="base">
                                        <p:cTn id="39" dur="500" fill="hold"/>
                                        <p:tgtEl>
                                          <p:spTgt spid="91152"/>
                                        </p:tgtEl>
                                        <p:attrNameLst>
                                          <p:attrName>ppt_x</p:attrName>
                                        </p:attrNameLst>
                                      </p:cBhvr>
                                      <p:tavLst>
                                        <p:tav tm="0">
                                          <p:val>
                                            <p:strVal val="1+#ppt_w/2"/>
                                          </p:val>
                                        </p:tav>
                                        <p:tav tm="100000">
                                          <p:val>
                                            <p:strVal val="#ppt_x"/>
                                          </p:val>
                                        </p:tav>
                                      </p:tavLst>
                                    </p:anim>
                                    <p:anim calcmode="lin" valueType="num">
                                      <p:cBhvr additive="base">
                                        <p:cTn id="40" dur="500" fill="hold"/>
                                        <p:tgtEl>
                                          <p:spTgt spid="9115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91153"/>
                                        </p:tgtEl>
                                        <p:attrNameLst>
                                          <p:attrName>style.visibility</p:attrName>
                                        </p:attrNameLst>
                                      </p:cBhvr>
                                      <p:to>
                                        <p:strVal val="visible"/>
                                      </p:to>
                                    </p:set>
                                    <p:anim calcmode="lin" valueType="num">
                                      <p:cBhvr additive="base">
                                        <p:cTn id="43" dur="500" fill="hold"/>
                                        <p:tgtEl>
                                          <p:spTgt spid="91153"/>
                                        </p:tgtEl>
                                        <p:attrNameLst>
                                          <p:attrName>ppt_x</p:attrName>
                                        </p:attrNameLst>
                                      </p:cBhvr>
                                      <p:tavLst>
                                        <p:tav tm="0">
                                          <p:val>
                                            <p:strVal val="1+#ppt_w/2"/>
                                          </p:val>
                                        </p:tav>
                                        <p:tav tm="100000">
                                          <p:val>
                                            <p:strVal val="#ppt_x"/>
                                          </p:val>
                                        </p:tav>
                                      </p:tavLst>
                                    </p:anim>
                                    <p:anim calcmode="lin" valueType="num">
                                      <p:cBhvr additive="base">
                                        <p:cTn id="44" dur="500" fill="hold"/>
                                        <p:tgtEl>
                                          <p:spTgt spid="91153"/>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3807"/>
                                        </p:tgtEl>
                                        <p:attrNameLst>
                                          <p:attrName>style.visibility</p:attrName>
                                        </p:attrNameLst>
                                      </p:cBhvr>
                                      <p:to>
                                        <p:strVal val="visible"/>
                                      </p:to>
                                    </p:set>
                                    <p:anim calcmode="lin" valueType="num">
                                      <p:cBhvr additive="base">
                                        <p:cTn id="47" dur="500" fill="hold"/>
                                        <p:tgtEl>
                                          <p:spTgt spid="33807"/>
                                        </p:tgtEl>
                                        <p:attrNameLst>
                                          <p:attrName>ppt_x</p:attrName>
                                        </p:attrNameLst>
                                      </p:cBhvr>
                                      <p:tavLst>
                                        <p:tav tm="0">
                                          <p:val>
                                            <p:strVal val="1+#ppt_w/2"/>
                                          </p:val>
                                        </p:tav>
                                        <p:tav tm="100000">
                                          <p:val>
                                            <p:strVal val="#ppt_x"/>
                                          </p:val>
                                        </p:tav>
                                      </p:tavLst>
                                    </p:anim>
                                    <p:anim calcmode="lin" valueType="num">
                                      <p:cBhvr additive="base">
                                        <p:cTn id="48" dur="500" fill="hold"/>
                                        <p:tgtEl>
                                          <p:spTgt spid="33807"/>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8" fill="hold" nodeType="clickEffect">
                                  <p:stCondLst>
                                    <p:cond delay="0"/>
                                  </p:stCondLst>
                                  <p:childTnLst>
                                    <p:anim calcmode="lin" valueType="num">
                                      <p:cBhvr additive="base">
                                        <p:cTn id="52" dur="500"/>
                                        <p:tgtEl>
                                          <p:spTgt spid="91152"/>
                                        </p:tgtEl>
                                        <p:attrNameLst>
                                          <p:attrName>ppt_x</p:attrName>
                                        </p:attrNameLst>
                                      </p:cBhvr>
                                      <p:tavLst>
                                        <p:tav tm="0">
                                          <p:val>
                                            <p:strVal val="ppt_x"/>
                                          </p:val>
                                        </p:tav>
                                        <p:tav tm="100000">
                                          <p:val>
                                            <p:strVal val="0-ppt_w/2"/>
                                          </p:val>
                                        </p:tav>
                                      </p:tavLst>
                                    </p:anim>
                                    <p:anim calcmode="lin" valueType="num">
                                      <p:cBhvr additive="base">
                                        <p:cTn id="53" dur="500"/>
                                        <p:tgtEl>
                                          <p:spTgt spid="91152"/>
                                        </p:tgtEl>
                                        <p:attrNameLst>
                                          <p:attrName>ppt_y</p:attrName>
                                        </p:attrNameLst>
                                      </p:cBhvr>
                                      <p:tavLst>
                                        <p:tav tm="0">
                                          <p:val>
                                            <p:strVal val="ppt_y"/>
                                          </p:val>
                                        </p:tav>
                                        <p:tav tm="100000">
                                          <p:val>
                                            <p:strVal val="ppt_y"/>
                                          </p:val>
                                        </p:tav>
                                      </p:tavLst>
                                    </p:anim>
                                    <p:set>
                                      <p:cBhvr>
                                        <p:cTn id="54" dur="1" fill="hold">
                                          <p:stCondLst>
                                            <p:cond delay="499"/>
                                          </p:stCondLst>
                                        </p:cTn>
                                        <p:tgtEl>
                                          <p:spTgt spid="91152"/>
                                        </p:tgtEl>
                                        <p:attrNameLst>
                                          <p:attrName>style.visibility</p:attrName>
                                        </p:attrNameLst>
                                      </p:cBhvr>
                                      <p:to>
                                        <p:strVal val="hidden"/>
                                      </p:to>
                                    </p:set>
                                  </p:childTnLst>
                                </p:cTn>
                              </p:par>
                              <p:par>
                                <p:cTn id="55" presetID="2" presetClass="exit" presetSubtype="8" fill="hold" nodeType="withEffect">
                                  <p:stCondLst>
                                    <p:cond delay="0"/>
                                  </p:stCondLst>
                                  <p:childTnLst>
                                    <p:anim calcmode="lin" valueType="num">
                                      <p:cBhvr additive="base">
                                        <p:cTn id="56" dur="500"/>
                                        <p:tgtEl>
                                          <p:spTgt spid="91153"/>
                                        </p:tgtEl>
                                        <p:attrNameLst>
                                          <p:attrName>ppt_x</p:attrName>
                                        </p:attrNameLst>
                                      </p:cBhvr>
                                      <p:tavLst>
                                        <p:tav tm="0">
                                          <p:val>
                                            <p:strVal val="ppt_x"/>
                                          </p:val>
                                        </p:tav>
                                        <p:tav tm="100000">
                                          <p:val>
                                            <p:strVal val="0-ppt_w/2"/>
                                          </p:val>
                                        </p:tav>
                                      </p:tavLst>
                                    </p:anim>
                                    <p:anim calcmode="lin" valueType="num">
                                      <p:cBhvr additive="base">
                                        <p:cTn id="57" dur="500"/>
                                        <p:tgtEl>
                                          <p:spTgt spid="91153"/>
                                        </p:tgtEl>
                                        <p:attrNameLst>
                                          <p:attrName>ppt_y</p:attrName>
                                        </p:attrNameLst>
                                      </p:cBhvr>
                                      <p:tavLst>
                                        <p:tav tm="0">
                                          <p:val>
                                            <p:strVal val="ppt_y"/>
                                          </p:val>
                                        </p:tav>
                                        <p:tav tm="100000">
                                          <p:val>
                                            <p:strVal val="ppt_y"/>
                                          </p:val>
                                        </p:tav>
                                      </p:tavLst>
                                    </p:anim>
                                    <p:set>
                                      <p:cBhvr>
                                        <p:cTn id="58" dur="1" fill="hold">
                                          <p:stCondLst>
                                            <p:cond delay="499"/>
                                          </p:stCondLst>
                                        </p:cTn>
                                        <p:tgtEl>
                                          <p:spTgt spid="91153"/>
                                        </p:tgtEl>
                                        <p:attrNameLst>
                                          <p:attrName>style.visibility</p:attrName>
                                        </p:attrNameLst>
                                      </p:cBhvr>
                                      <p:to>
                                        <p:strVal val="hidden"/>
                                      </p:to>
                                    </p:set>
                                  </p:childTnLst>
                                </p:cTn>
                              </p:par>
                              <p:par>
                                <p:cTn id="59" presetID="2" presetClass="exit" presetSubtype="8" fill="hold" grpId="1" nodeType="withEffect">
                                  <p:stCondLst>
                                    <p:cond delay="0"/>
                                  </p:stCondLst>
                                  <p:childTnLst>
                                    <p:anim calcmode="lin" valueType="num">
                                      <p:cBhvr additive="base">
                                        <p:cTn id="60" dur="500"/>
                                        <p:tgtEl>
                                          <p:spTgt spid="33807"/>
                                        </p:tgtEl>
                                        <p:attrNameLst>
                                          <p:attrName>ppt_x</p:attrName>
                                        </p:attrNameLst>
                                      </p:cBhvr>
                                      <p:tavLst>
                                        <p:tav tm="0">
                                          <p:val>
                                            <p:strVal val="ppt_x"/>
                                          </p:val>
                                        </p:tav>
                                        <p:tav tm="100000">
                                          <p:val>
                                            <p:strVal val="0-ppt_w/2"/>
                                          </p:val>
                                        </p:tav>
                                      </p:tavLst>
                                    </p:anim>
                                    <p:anim calcmode="lin" valueType="num">
                                      <p:cBhvr additive="base">
                                        <p:cTn id="61" dur="500"/>
                                        <p:tgtEl>
                                          <p:spTgt spid="33807"/>
                                        </p:tgtEl>
                                        <p:attrNameLst>
                                          <p:attrName>ppt_y</p:attrName>
                                        </p:attrNameLst>
                                      </p:cBhvr>
                                      <p:tavLst>
                                        <p:tav tm="0">
                                          <p:val>
                                            <p:strVal val="ppt_y"/>
                                          </p:val>
                                        </p:tav>
                                        <p:tav tm="100000">
                                          <p:val>
                                            <p:strVal val="ppt_y"/>
                                          </p:val>
                                        </p:tav>
                                      </p:tavLst>
                                    </p:anim>
                                    <p:set>
                                      <p:cBhvr>
                                        <p:cTn id="62" dur="1" fill="hold">
                                          <p:stCondLst>
                                            <p:cond delay="499"/>
                                          </p:stCondLst>
                                        </p:cTn>
                                        <p:tgtEl>
                                          <p:spTgt spid="33807"/>
                                        </p:tgtEl>
                                        <p:attrNameLst>
                                          <p:attrName>style.visibility</p:attrName>
                                        </p:attrNameLst>
                                      </p:cBhvr>
                                      <p:to>
                                        <p:strVal val="hidden"/>
                                      </p:to>
                                    </p:set>
                                  </p:childTnLst>
                                </p:cTn>
                              </p:par>
                              <p:par>
                                <p:cTn id="63" presetID="2" presetClass="entr" presetSubtype="2" fill="hold" nodeType="withEffect">
                                  <p:stCondLst>
                                    <p:cond delay="0"/>
                                  </p:stCondLst>
                                  <p:childTnLst>
                                    <p:set>
                                      <p:cBhvr>
                                        <p:cTn id="64" dur="1" fill="hold">
                                          <p:stCondLst>
                                            <p:cond delay="0"/>
                                          </p:stCondLst>
                                        </p:cTn>
                                        <p:tgtEl>
                                          <p:spTgt spid="91155"/>
                                        </p:tgtEl>
                                        <p:attrNameLst>
                                          <p:attrName>style.visibility</p:attrName>
                                        </p:attrNameLst>
                                      </p:cBhvr>
                                      <p:to>
                                        <p:strVal val="visible"/>
                                      </p:to>
                                    </p:set>
                                    <p:anim calcmode="lin" valueType="num">
                                      <p:cBhvr additive="base">
                                        <p:cTn id="65" dur="500" fill="hold"/>
                                        <p:tgtEl>
                                          <p:spTgt spid="91155"/>
                                        </p:tgtEl>
                                        <p:attrNameLst>
                                          <p:attrName>ppt_x</p:attrName>
                                        </p:attrNameLst>
                                      </p:cBhvr>
                                      <p:tavLst>
                                        <p:tav tm="0">
                                          <p:val>
                                            <p:strVal val="1+#ppt_w/2"/>
                                          </p:val>
                                        </p:tav>
                                        <p:tav tm="100000">
                                          <p:val>
                                            <p:strVal val="#ppt_x"/>
                                          </p:val>
                                        </p:tav>
                                      </p:tavLst>
                                    </p:anim>
                                    <p:anim calcmode="lin" valueType="num">
                                      <p:cBhvr additive="base">
                                        <p:cTn id="66" dur="500" fill="hold"/>
                                        <p:tgtEl>
                                          <p:spTgt spid="9115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91154"/>
                                        </p:tgtEl>
                                        <p:attrNameLst>
                                          <p:attrName>style.visibility</p:attrName>
                                        </p:attrNameLst>
                                      </p:cBhvr>
                                      <p:to>
                                        <p:strVal val="visible"/>
                                      </p:to>
                                    </p:set>
                                    <p:anim calcmode="lin" valueType="num">
                                      <p:cBhvr additive="base">
                                        <p:cTn id="69" dur="500" fill="hold"/>
                                        <p:tgtEl>
                                          <p:spTgt spid="91154"/>
                                        </p:tgtEl>
                                        <p:attrNameLst>
                                          <p:attrName>ppt_x</p:attrName>
                                        </p:attrNameLst>
                                      </p:cBhvr>
                                      <p:tavLst>
                                        <p:tav tm="0">
                                          <p:val>
                                            <p:strVal val="1+#ppt_w/2"/>
                                          </p:val>
                                        </p:tav>
                                        <p:tav tm="100000">
                                          <p:val>
                                            <p:strVal val="#ppt_x"/>
                                          </p:val>
                                        </p:tav>
                                      </p:tavLst>
                                    </p:anim>
                                    <p:anim calcmode="lin" valueType="num">
                                      <p:cBhvr additive="base">
                                        <p:cTn id="70" dur="500" fill="hold"/>
                                        <p:tgtEl>
                                          <p:spTgt spid="9115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3808"/>
                                        </p:tgtEl>
                                        <p:attrNameLst>
                                          <p:attrName>style.visibility</p:attrName>
                                        </p:attrNameLst>
                                      </p:cBhvr>
                                      <p:to>
                                        <p:strVal val="visible"/>
                                      </p:to>
                                    </p:set>
                                    <p:anim calcmode="lin" valueType="num">
                                      <p:cBhvr additive="base">
                                        <p:cTn id="73" dur="500" fill="hold"/>
                                        <p:tgtEl>
                                          <p:spTgt spid="33808"/>
                                        </p:tgtEl>
                                        <p:attrNameLst>
                                          <p:attrName>ppt_x</p:attrName>
                                        </p:attrNameLst>
                                      </p:cBhvr>
                                      <p:tavLst>
                                        <p:tav tm="0">
                                          <p:val>
                                            <p:strVal val="1+#ppt_w/2"/>
                                          </p:val>
                                        </p:tav>
                                        <p:tav tm="100000">
                                          <p:val>
                                            <p:strVal val="#ppt_x"/>
                                          </p:val>
                                        </p:tav>
                                      </p:tavLst>
                                    </p:anim>
                                    <p:anim calcmode="lin" valueType="num">
                                      <p:cBhvr additive="base">
                                        <p:cTn id="74" dur="500" fill="hold"/>
                                        <p:tgtEl>
                                          <p:spTgt spid="33808"/>
                                        </p:tgtEl>
                                        <p:attrNameLst>
                                          <p:attrName>ppt_y</p:attrName>
                                        </p:attrNameLst>
                                      </p:cBhvr>
                                      <p:tavLst>
                                        <p:tav tm="0">
                                          <p:val>
                                            <p:strVal val="#ppt_y"/>
                                          </p:val>
                                        </p:tav>
                                        <p:tav tm="100000">
                                          <p:val>
                                            <p:strVal val="#ppt_y"/>
                                          </p:val>
                                        </p:tav>
                                      </p:tavLst>
                                    </p:anim>
                                  </p:childTnLst>
                                </p:cTn>
                              </p:par>
                              <p:par>
                                <p:cTn id="75" presetID="3" presetClass="exit" presetSubtype="10" fill="hold" grpId="0" nodeType="withEffect">
                                  <p:stCondLst>
                                    <p:cond delay="0"/>
                                  </p:stCondLst>
                                  <p:childTnLst>
                                    <p:animEffect transition="out" filter="blinds(horizontal)">
                                      <p:cBhvr>
                                        <p:cTn id="76" dur="500"/>
                                        <p:tgtEl>
                                          <p:spTgt spid="91149"/>
                                        </p:tgtEl>
                                      </p:cBhvr>
                                    </p:animEffect>
                                    <p:set>
                                      <p:cBhvr>
                                        <p:cTn id="77" dur="1" fill="hold">
                                          <p:stCondLst>
                                            <p:cond delay="499"/>
                                          </p:stCondLst>
                                        </p:cTn>
                                        <p:tgtEl>
                                          <p:spTgt spid="91149"/>
                                        </p:tgtEl>
                                        <p:attrNameLst>
                                          <p:attrName>style.visibility</p:attrName>
                                        </p:attrNameLst>
                                      </p:cBhvr>
                                      <p:to>
                                        <p:strVal val="hidden"/>
                                      </p:to>
                                    </p:set>
                                  </p:childTnLst>
                                </p:cTn>
                              </p:par>
                              <p:par>
                                <p:cTn id="78" presetID="3" presetClass="entr" presetSubtype="10" fill="hold" grpId="0" nodeType="withEffect">
                                  <p:stCondLst>
                                    <p:cond delay="0"/>
                                  </p:stCondLst>
                                  <p:childTnLst>
                                    <p:set>
                                      <p:cBhvr>
                                        <p:cTn id="79" dur="1" fill="hold">
                                          <p:stCondLst>
                                            <p:cond delay="0"/>
                                          </p:stCondLst>
                                        </p:cTn>
                                        <p:tgtEl>
                                          <p:spTgt spid="91140"/>
                                        </p:tgtEl>
                                        <p:attrNameLst>
                                          <p:attrName>style.visibility</p:attrName>
                                        </p:attrNameLst>
                                      </p:cBhvr>
                                      <p:to>
                                        <p:strVal val="visible"/>
                                      </p:to>
                                    </p:set>
                                    <p:animEffect transition="in" filter="blinds(horizontal)">
                                      <p:cBhvr>
                                        <p:cTn id="80"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p:bldP spid="91149" grpId="0"/>
      <p:bldP spid="33806" grpId="0"/>
      <p:bldP spid="33806" grpId="1"/>
      <p:bldP spid="33807" grpId="0"/>
      <p:bldP spid="33807" grpId="1"/>
      <p:bldP spid="3380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600200"/>
            <a:ext cx="8229600" cy="4185355"/>
          </a:xfrm>
        </p:spPr>
        <p:txBody>
          <a:bodyPr>
            <a:normAutofit/>
          </a:bodyPr>
          <a:lstStyle/>
          <a:p>
            <a:r>
              <a:rPr lang="en-US" sz="2400" dirty="0" smtClean="0"/>
              <a:t>Attributes can help in exploiting big-data.</a:t>
            </a:r>
          </a:p>
          <a:p>
            <a:endParaRPr lang="en-US" sz="2400" dirty="0"/>
          </a:p>
          <a:p>
            <a:r>
              <a:rPr lang="en-US" sz="2400" dirty="0" smtClean="0"/>
              <a:t>Attributes represent how class A is similar to class B, and how class B is different from class A…</a:t>
            </a:r>
          </a:p>
          <a:p>
            <a:endParaRPr lang="en-US" sz="2400" dirty="0"/>
          </a:p>
          <a:p>
            <a:r>
              <a:rPr lang="en-US" sz="2400" dirty="0" smtClean="0"/>
              <a:t>These relationships can help in formulating joint-learning problem and improve learning from large unlabeled and weakly labeled data.</a:t>
            </a:r>
            <a:endParaRPr lang="en-US" sz="2400" dirty="0"/>
          </a:p>
        </p:txBody>
      </p:sp>
      <p:sp>
        <p:nvSpPr>
          <p:cNvPr id="5"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91451256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nb-NO" smtClean="0"/>
              <a:t>Slide Credit: Abhinav Gupta</a:t>
            </a:r>
            <a:endParaRPr lang="en-US"/>
          </a:p>
        </p:txBody>
      </p:sp>
    </p:spTree>
    <p:extLst>
      <p:ext uri="{BB962C8B-B14F-4D97-AF65-F5344CB8AC3E}">
        <p14:creationId xmlns:p14="http://schemas.microsoft.com/office/powerpoint/2010/main" val="1771849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94552" y="1251575"/>
            <a:ext cx="8229600" cy="1506756"/>
          </a:xfrm>
        </p:spPr>
        <p:txBody>
          <a:bodyPr>
            <a:normAutofit fontScale="92500" lnSpcReduction="20000"/>
          </a:bodyPr>
          <a:lstStyle/>
          <a:p>
            <a:pPr marL="0" indent="0" algn="ctr">
              <a:buNone/>
            </a:pPr>
            <a:r>
              <a:rPr lang="en-US" dirty="0" smtClean="0"/>
              <a:t>Understanding Single Image </a:t>
            </a:r>
            <a:endParaRPr lang="en-US" dirty="0"/>
          </a:p>
          <a:p>
            <a:pPr marL="0" indent="0" algn="ctr">
              <a:buNone/>
            </a:pPr>
            <a:r>
              <a:rPr lang="en-US" dirty="0" smtClean="0"/>
              <a:t>Or </a:t>
            </a:r>
          </a:p>
          <a:p>
            <a:pPr marL="0" indent="0" algn="ctr">
              <a:buNone/>
            </a:pPr>
            <a:r>
              <a:rPr lang="en-US" dirty="0"/>
              <a:t>L</a:t>
            </a:r>
            <a:r>
              <a:rPr lang="en-US" dirty="0" smtClean="0"/>
              <a:t>earning a Classifier (w/ Human Feedback) </a:t>
            </a:r>
          </a:p>
        </p:txBody>
      </p:sp>
      <p:sp>
        <p:nvSpPr>
          <p:cNvPr id="3" name="Content Placeholder 2"/>
          <p:cNvSpPr txBox="1">
            <a:spLocks/>
          </p:cNvSpPr>
          <p:nvPr/>
        </p:nvSpPr>
        <p:spPr>
          <a:xfrm>
            <a:off x="512382" y="3765054"/>
            <a:ext cx="8229600" cy="3428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b="1" dirty="0" smtClean="0">
                <a:solidFill>
                  <a:srgbClr val="800000"/>
                </a:solidFill>
              </a:rPr>
              <a:t>Single or Few images to Big Data</a:t>
            </a:r>
            <a:endParaRPr lang="en-US" sz="2800" b="1" dirty="0">
              <a:solidFill>
                <a:srgbClr val="800000"/>
              </a:solidFill>
            </a:endParaRPr>
          </a:p>
        </p:txBody>
      </p:sp>
      <p:sp>
        <p:nvSpPr>
          <p:cNvPr id="5"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4252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304800"/>
            <a:ext cx="8229600" cy="503238"/>
          </a:xfrm>
        </p:spPr>
        <p:txBody>
          <a:bodyPr>
            <a:noAutofit/>
          </a:bodyPr>
          <a:lstStyle/>
          <a:p>
            <a:pPr eaLnBrk="1" hangingPunct="1"/>
            <a:r>
              <a:rPr lang="en-US" sz="4000" b="1" dirty="0" smtClean="0">
                <a:latin typeface="Adobe Garamond Pro" charset="0"/>
                <a:ea typeface="ＭＳ Ｐゴシック" charset="0"/>
                <a:cs typeface="ＭＳ Ｐゴシック" charset="0"/>
              </a:rPr>
              <a:t>Big Data</a:t>
            </a:r>
            <a:endParaRPr lang="en-US" sz="4000" b="1" dirty="0">
              <a:latin typeface="Adobe Garamond Pro" charset="0"/>
              <a:ea typeface="ＭＳ Ｐゴシック" charset="0"/>
              <a:cs typeface="ＭＳ Ｐゴシック" charset="0"/>
            </a:endParaRPr>
          </a:p>
        </p:txBody>
      </p:sp>
      <p:grpSp>
        <p:nvGrpSpPr>
          <p:cNvPr id="20" name="Group 19"/>
          <p:cNvGrpSpPr/>
          <p:nvPr/>
        </p:nvGrpSpPr>
        <p:grpSpPr>
          <a:xfrm>
            <a:off x="731116" y="1314601"/>
            <a:ext cx="7767429" cy="4605840"/>
            <a:chOff x="669925" y="2212975"/>
            <a:chExt cx="11262271" cy="7051082"/>
          </a:xfrm>
        </p:grpSpPr>
        <p:sp>
          <p:nvSpPr>
            <p:cNvPr id="6" name="TextBox 16"/>
            <p:cNvSpPr txBox="1">
              <a:spLocks noChangeArrowheads="1"/>
            </p:cNvSpPr>
            <p:nvPr/>
          </p:nvSpPr>
          <p:spPr bwMode="auto">
            <a:xfrm>
              <a:off x="6996471" y="8601075"/>
              <a:ext cx="4907834" cy="66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1800" b="1" dirty="0">
                  <a:solidFill>
                    <a:schemeClr val="tx1"/>
                  </a:solidFill>
                </a:rPr>
                <a:t>90% of web data is visual!</a:t>
              </a:r>
            </a:p>
          </p:txBody>
        </p:sp>
        <p:pic>
          <p:nvPicPr>
            <p:cNvPr id="7" name="Picture 6" descr="http://t1.gstatic.com/images?q=tbn:ANd9GcSVmPb94UcgYqVPOKeEhHrKITxbB3DUXcBJ2zYvxKh-DDLzqf_htHhTB1Zt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863" y="6964363"/>
              <a:ext cx="281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3"/>
            <p:cNvGrpSpPr>
              <a:grpSpLocks/>
            </p:cNvGrpSpPr>
            <p:nvPr/>
          </p:nvGrpSpPr>
          <p:grpSpPr bwMode="auto">
            <a:xfrm>
              <a:off x="814388" y="5381625"/>
              <a:ext cx="3384550" cy="3455988"/>
              <a:chOff x="1070764" y="3738599"/>
              <a:chExt cx="2540000" cy="2921000"/>
            </a:xfrm>
          </p:grpSpPr>
          <p:pic>
            <p:nvPicPr>
              <p:cNvPr id="9"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0764" y="3738599"/>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duotone>
                  <a:schemeClr val="accent1">
                    <a:shade val="45000"/>
                    <a:satMod val="135000"/>
                  </a:schemeClr>
                  <a:prstClr val="white"/>
                </a:duotone>
              </a:blip>
              <a:stretch>
                <a:fillRect/>
              </a:stretch>
            </p:blipFill>
            <p:spPr>
              <a:xfrm>
                <a:off x="1345263" y="6278599"/>
                <a:ext cx="2209800" cy="381000"/>
              </a:xfrm>
              <a:prstGeom prst="rect">
                <a:avLst/>
              </a:prstGeom>
            </p:spPr>
          </p:pic>
        </p:grpSp>
        <p:grpSp>
          <p:nvGrpSpPr>
            <p:cNvPr id="11" name="Group 16"/>
            <p:cNvGrpSpPr>
              <a:grpSpLocks/>
            </p:cNvGrpSpPr>
            <p:nvPr/>
          </p:nvGrpSpPr>
          <p:grpSpPr bwMode="auto">
            <a:xfrm>
              <a:off x="669925" y="2212975"/>
              <a:ext cx="3887788" cy="2649967"/>
              <a:chOff x="835176" y="408134"/>
              <a:chExt cx="3049302" cy="1682984"/>
            </a:xfrm>
          </p:grpSpPr>
          <p:pic>
            <p:nvPicPr>
              <p:cNvPr id="12" name="Picture 17" descr="http://feedgrowth.com/wp-content/uploads/2008/12/facebook-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176" y="408134"/>
                <a:ext cx="2693827" cy="10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8"/>
              <p:cNvSpPr txBox="1">
                <a:spLocks noChangeArrowheads="1"/>
              </p:cNvSpPr>
              <p:nvPr/>
            </p:nvSpPr>
            <p:spPr bwMode="auto">
              <a:xfrm>
                <a:off x="835176" y="1424617"/>
                <a:ext cx="3049302" cy="66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1800">
                    <a:solidFill>
                      <a:schemeClr val="tx1"/>
                    </a:solidFill>
                  </a:rPr>
                  <a:t>142 Billion Images</a:t>
                </a:r>
              </a:p>
              <a:p>
                <a:pPr algn="ctr" eaLnBrk="1" hangingPunct="1"/>
                <a:r>
                  <a:rPr lang="en-US" sz="1800">
                    <a:solidFill>
                      <a:schemeClr val="tx1"/>
                    </a:solidFill>
                  </a:rPr>
                  <a:t>6 Billion added monthly</a:t>
                </a:r>
              </a:p>
            </p:txBody>
          </p:sp>
        </p:grpSp>
        <p:grpSp>
          <p:nvGrpSpPr>
            <p:cNvPr id="14" name="Group 19"/>
            <p:cNvGrpSpPr>
              <a:grpSpLocks/>
            </p:cNvGrpSpPr>
            <p:nvPr/>
          </p:nvGrpSpPr>
          <p:grpSpPr bwMode="auto">
            <a:xfrm>
              <a:off x="8374608" y="2572544"/>
              <a:ext cx="3557588" cy="1302311"/>
              <a:chOff x="5012562" y="621463"/>
              <a:chExt cx="3557409" cy="1303047"/>
            </a:xfrm>
          </p:grpSpPr>
          <p:pic>
            <p:nvPicPr>
              <p:cNvPr id="15" name="Picture 20"/>
              <p:cNvPicPr>
                <a:picLocks noChangeAspect="1"/>
              </p:cNvPicPr>
              <p:nvPr/>
            </p:nvPicPr>
            <p:blipFill rotWithShape="1">
              <a:blip r:embed="rId7">
                <a:extLst>
                  <a:ext uri="{28A0092B-C50C-407E-A947-70E740481C1C}">
                    <a14:useLocalDpi xmlns:a14="http://schemas.microsoft.com/office/drawing/2010/main" val="0"/>
                  </a:ext>
                </a:extLst>
              </a:blip>
              <a:srcRect t="-1" r="50367" b="-1162"/>
              <a:stretch/>
            </p:blipFill>
            <p:spPr bwMode="auto">
              <a:xfrm>
                <a:off x="5948619" y="621463"/>
                <a:ext cx="1765642" cy="54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1"/>
              <p:cNvSpPr txBox="1">
                <a:spLocks noChangeArrowheads="1"/>
              </p:cNvSpPr>
              <p:nvPr/>
            </p:nvSpPr>
            <p:spPr bwMode="auto">
              <a:xfrm>
                <a:off x="5012562" y="1324486"/>
                <a:ext cx="3557409" cy="6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1800">
                    <a:solidFill>
                      <a:schemeClr val="tx1"/>
                    </a:solidFill>
                  </a:rPr>
                  <a:t>6 Billion Images</a:t>
                </a:r>
              </a:p>
            </p:txBody>
          </p:sp>
        </p:grpSp>
        <p:grpSp>
          <p:nvGrpSpPr>
            <p:cNvPr id="17" name="Group 22"/>
            <p:cNvGrpSpPr>
              <a:grpSpLocks/>
            </p:cNvGrpSpPr>
            <p:nvPr/>
          </p:nvGrpSpPr>
          <p:grpSpPr bwMode="auto">
            <a:xfrm>
              <a:off x="5113338" y="4445000"/>
              <a:ext cx="4052887" cy="2183020"/>
              <a:chOff x="3290303" y="2476558"/>
              <a:chExt cx="2613537" cy="2182874"/>
            </a:xfrm>
          </p:grpSpPr>
          <p:pic>
            <p:nvPicPr>
              <p:cNvPr id="18" name="Picture 23" descr="Screen Shot 2013-04-27 at 10.32.12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90303" y="2476558"/>
                <a:ext cx="2613536" cy="113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4"/>
              <p:cNvSpPr txBox="1">
                <a:spLocks noChangeArrowheads="1"/>
              </p:cNvSpPr>
              <p:nvPr/>
            </p:nvSpPr>
            <p:spPr bwMode="auto">
              <a:xfrm>
                <a:off x="3290304" y="3610053"/>
                <a:ext cx="2613536" cy="104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8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38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38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38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algn="ctr" eaLnBrk="1" hangingPunct="1"/>
                <a:r>
                  <a:rPr lang="en-US" sz="1800">
                    <a:solidFill>
                      <a:schemeClr val="tx1"/>
                    </a:solidFill>
                  </a:rPr>
                  <a:t>72 hours of video</a:t>
                </a:r>
              </a:p>
              <a:p>
                <a:pPr algn="ctr" eaLnBrk="1" hangingPunct="1"/>
                <a:r>
                  <a:rPr lang="en-US" sz="1800">
                    <a:solidFill>
                      <a:schemeClr val="tx1"/>
                    </a:solidFill>
                  </a:rPr>
                  <a:t>uploaded every minute</a:t>
                </a:r>
              </a:p>
            </p:txBody>
          </p:sp>
        </p:grpSp>
      </p:grpSp>
      <p:sp>
        <p:nvSpPr>
          <p:cNvPr id="21" name="Content Placeholder 2"/>
          <p:cNvSpPr>
            <a:spLocks noGrp="1"/>
          </p:cNvSpPr>
          <p:nvPr>
            <p:ph idx="1"/>
          </p:nvPr>
        </p:nvSpPr>
        <p:spPr>
          <a:xfrm>
            <a:off x="381000" y="5920441"/>
            <a:ext cx="8229600" cy="342830"/>
          </a:xfrm>
        </p:spPr>
        <p:txBody>
          <a:bodyPr>
            <a:noAutofit/>
          </a:bodyPr>
          <a:lstStyle/>
          <a:p>
            <a:pPr marL="0" indent="0" algn="ctr">
              <a:buNone/>
            </a:pPr>
            <a:r>
              <a:rPr lang="en-US" sz="2800" b="1" dirty="0" smtClean="0">
                <a:solidFill>
                  <a:srgbClr val="800000"/>
                </a:solidFill>
              </a:rPr>
              <a:t>How attributes can help in learning from big-data?</a:t>
            </a:r>
            <a:endParaRPr lang="en-US" sz="2800" b="1" dirty="0">
              <a:solidFill>
                <a:srgbClr val="800000"/>
              </a:solidFill>
            </a:endParaRPr>
          </a:p>
        </p:txBody>
      </p:sp>
      <p:sp>
        <p:nvSpPr>
          <p:cNvPr id="22"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891658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304800"/>
            <a:ext cx="8229600" cy="503238"/>
          </a:xfrm>
        </p:spPr>
        <p:txBody>
          <a:bodyPr>
            <a:normAutofit fontScale="90000"/>
          </a:bodyPr>
          <a:lstStyle/>
          <a:p>
            <a:pPr eaLnBrk="1" hangingPunct="1"/>
            <a:r>
              <a:rPr lang="en-US" sz="3200" dirty="0">
                <a:latin typeface="Adobe Garamond Pro" charset="0"/>
                <a:ea typeface="ＭＳ Ｐゴシック" charset="0"/>
                <a:cs typeface="ＭＳ Ｐゴシック" charset="0"/>
              </a:rPr>
              <a:t>What </a:t>
            </a:r>
            <a:r>
              <a:rPr lang="en-US" sz="3200">
                <a:latin typeface="Adobe Garamond Pro" charset="0"/>
                <a:ea typeface="ＭＳ Ｐゴシック" charset="0"/>
                <a:cs typeface="ＭＳ Ｐゴシック" charset="0"/>
              </a:rPr>
              <a:t>this </a:t>
            </a:r>
            <a:r>
              <a:rPr lang="en-US" sz="3200" smtClean="0">
                <a:latin typeface="Adobe Garamond Pro" charset="0"/>
                <a:ea typeface="ＭＳ Ｐゴシック" charset="0"/>
                <a:cs typeface="ＭＳ Ｐゴシック" charset="0"/>
              </a:rPr>
              <a:t>part is </a:t>
            </a:r>
            <a:r>
              <a:rPr lang="en-US" sz="3200" dirty="0">
                <a:latin typeface="Adobe Garamond Pro" charset="0"/>
                <a:ea typeface="ＭＳ Ｐゴシック" charset="0"/>
                <a:cs typeface="ＭＳ Ｐゴシック" charset="0"/>
              </a:rPr>
              <a:t>about</a:t>
            </a:r>
          </a:p>
        </p:txBody>
      </p:sp>
      <p:sp>
        <p:nvSpPr>
          <p:cNvPr id="9" name="TextBox 8"/>
          <p:cNvSpPr txBox="1"/>
          <p:nvPr/>
        </p:nvSpPr>
        <p:spPr>
          <a:xfrm>
            <a:off x="8073964" y="5603763"/>
            <a:ext cx="184666" cy="369332"/>
          </a:xfrm>
          <a:prstGeom prst="rect">
            <a:avLst/>
          </a:prstGeom>
          <a:noFill/>
        </p:spPr>
        <p:txBody>
          <a:bodyPr wrap="none" rtlCol="0">
            <a:spAutoFit/>
          </a:bodyPr>
          <a:lstStyle/>
          <a:p>
            <a:endParaRPr lang="en-US" dirty="0"/>
          </a:p>
        </p:txBody>
      </p:sp>
      <p:sp>
        <p:nvSpPr>
          <p:cNvPr id="10" name="Content Placeholder 2"/>
          <p:cNvSpPr>
            <a:spLocks noGrp="1"/>
          </p:cNvSpPr>
          <p:nvPr>
            <p:ph idx="1"/>
          </p:nvPr>
        </p:nvSpPr>
        <p:spPr>
          <a:xfrm>
            <a:off x="381000" y="5603763"/>
            <a:ext cx="8229600" cy="342830"/>
          </a:xfrm>
        </p:spPr>
        <p:txBody>
          <a:bodyPr>
            <a:noAutofit/>
          </a:bodyPr>
          <a:lstStyle/>
          <a:p>
            <a:pPr marL="0" indent="0" algn="ctr">
              <a:buNone/>
            </a:pPr>
            <a:r>
              <a:rPr lang="en-US" sz="2800" b="1" dirty="0" smtClean="0">
                <a:solidFill>
                  <a:srgbClr val="800000"/>
                </a:solidFill>
              </a:rPr>
              <a:t>Semi-supervised Learning</a:t>
            </a:r>
            <a:endParaRPr lang="en-US" sz="2800" b="1" dirty="0">
              <a:solidFill>
                <a:srgbClr val="800000"/>
              </a:solidFill>
            </a:endParaRPr>
          </a:p>
        </p:txBody>
      </p:sp>
      <p:pic>
        <p:nvPicPr>
          <p:cNvPr id="11"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78" y="1260854"/>
            <a:ext cx="7073252" cy="4116833"/>
          </a:xfrm>
          <a:prstGeom prst="rect">
            <a:avLst/>
          </a:prstGeom>
        </p:spPr>
      </p:pic>
      <p:sp>
        <p:nvSpPr>
          <p:cNvPr id="2" name="Rectangle 1"/>
          <p:cNvSpPr/>
          <p:nvPr/>
        </p:nvSpPr>
        <p:spPr>
          <a:xfrm>
            <a:off x="2826392" y="2692595"/>
            <a:ext cx="143230" cy="85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988341" y="2844995"/>
            <a:ext cx="143230" cy="85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11949" y="3007311"/>
            <a:ext cx="143230" cy="85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89399" y="2806803"/>
            <a:ext cx="143230" cy="859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22148623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81000" y="304800"/>
            <a:ext cx="8229600" cy="503238"/>
          </a:xfrm>
        </p:spPr>
        <p:txBody>
          <a:bodyPr>
            <a:normAutofit fontScale="90000"/>
          </a:bodyPr>
          <a:lstStyle/>
          <a:p>
            <a:pPr eaLnBrk="1" hangingPunct="1"/>
            <a:r>
              <a:rPr lang="en-US" sz="3200" dirty="0">
                <a:latin typeface="Adobe Garamond Pro" charset="0"/>
                <a:ea typeface="ＭＳ Ｐゴシック" charset="0"/>
                <a:cs typeface="ＭＳ Ｐゴシック" charset="0"/>
              </a:rPr>
              <a:t>What this </a:t>
            </a:r>
            <a:r>
              <a:rPr lang="en-US" sz="3200" dirty="0" smtClean="0">
                <a:latin typeface="Adobe Garamond Pro" charset="0"/>
                <a:ea typeface="ＭＳ Ｐゴシック" charset="0"/>
                <a:cs typeface="ＭＳ Ｐゴシック" charset="0"/>
              </a:rPr>
              <a:t>part is </a:t>
            </a:r>
            <a:r>
              <a:rPr lang="en-US" sz="3200" dirty="0">
                <a:latin typeface="Adobe Garamond Pro" charset="0"/>
                <a:ea typeface="ＭＳ Ｐゴシック" charset="0"/>
                <a:cs typeface="ＭＳ Ｐゴシック" charset="0"/>
              </a:rPr>
              <a:t>about</a:t>
            </a: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95488"/>
            <a:ext cx="2362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3429000" y="2376488"/>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Before the start of the debate, </a:t>
            </a:r>
            <a:r>
              <a:rPr lang="en-US" sz="1000" b="1"/>
              <a:t>Mr. Obama</a:t>
            </a:r>
            <a:r>
              <a:rPr lang="en-US" sz="1000"/>
              <a:t> and </a:t>
            </a:r>
            <a:r>
              <a:rPr lang="en-US" sz="1000" b="1"/>
              <a:t>Mrs. Clinton</a:t>
            </a:r>
            <a:r>
              <a:rPr lang="en-US" sz="1000"/>
              <a:t> met with the moderators, </a:t>
            </a:r>
            <a:r>
              <a:rPr lang="en-US" sz="1000" b="1"/>
              <a:t>Charles Gibson</a:t>
            </a:r>
            <a:r>
              <a:rPr lang="en-US" sz="1000"/>
              <a:t>, left, and </a:t>
            </a:r>
            <a:r>
              <a:rPr lang="en-US" sz="1000" b="1"/>
              <a:t>George Stephanopoulos</a:t>
            </a:r>
            <a:r>
              <a:rPr lang="en-US" sz="1000"/>
              <a:t>, right, of ABC News.</a:t>
            </a:r>
            <a:r>
              <a:rPr lang="en-US" sz="1800"/>
              <a:t> </a:t>
            </a:r>
          </a:p>
        </p:txBody>
      </p:sp>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48088"/>
            <a:ext cx="23622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3505200" y="4143376"/>
            <a:ext cx="510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A  </a:t>
            </a:r>
            <a:r>
              <a:rPr lang="en-US" sz="1000" b="1"/>
              <a:t>officer</a:t>
            </a:r>
            <a:r>
              <a:rPr lang="en-US" sz="1000"/>
              <a:t> on the left of </a:t>
            </a:r>
            <a:r>
              <a:rPr lang="en-US" sz="1000" b="1"/>
              <a:t>car</a:t>
            </a:r>
            <a:r>
              <a:rPr lang="en-US" sz="1000"/>
              <a:t> checks the speed of other </a:t>
            </a:r>
            <a:r>
              <a:rPr lang="en-US" sz="1000" b="1"/>
              <a:t>cars</a:t>
            </a:r>
            <a:r>
              <a:rPr lang="en-US" sz="1000"/>
              <a:t> on the </a:t>
            </a:r>
            <a:r>
              <a:rPr lang="en-US" sz="1000" b="1"/>
              <a:t>road</a:t>
            </a:r>
            <a:r>
              <a:rPr lang="en-US" sz="1000"/>
              <a:t>.</a:t>
            </a:r>
            <a:endParaRPr lang="en-US" sz="1800"/>
          </a:p>
        </p:txBody>
      </p:sp>
      <p:sp>
        <p:nvSpPr>
          <p:cNvPr id="9" name="TextBox 8"/>
          <p:cNvSpPr txBox="1"/>
          <p:nvPr/>
        </p:nvSpPr>
        <p:spPr>
          <a:xfrm>
            <a:off x="8073964" y="5603763"/>
            <a:ext cx="184666" cy="369332"/>
          </a:xfrm>
          <a:prstGeom prst="rect">
            <a:avLst/>
          </a:prstGeom>
          <a:noFill/>
        </p:spPr>
        <p:txBody>
          <a:bodyPr wrap="none" rtlCol="0">
            <a:spAutoFit/>
          </a:bodyPr>
          <a:lstStyle/>
          <a:p>
            <a:endParaRPr lang="en-US" dirty="0"/>
          </a:p>
        </p:txBody>
      </p:sp>
      <p:sp>
        <p:nvSpPr>
          <p:cNvPr id="10" name="Content Placeholder 2"/>
          <p:cNvSpPr>
            <a:spLocks noGrp="1"/>
          </p:cNvSpPr>
          <p:nvPr>
            <p:ph idx="1"/>
          </p:nvPr>
        </p:nvSpPr>
        <p:spPr>
          <a:xfrm>
            <a:off x="381000" y="5603763"/>
            <a:ext cx="8229600" cy="342830"/>
          </a:xfrm>
        </p:spPr>
        <p:txBody>
          <a:bodyPr>
            <a:noAutofit/>
          </a:bodyPr>
          <a:lstStyle/>
          <a:p>
            <a:pPr marL="0" indent="0" algn="ctr">
              <a:buNone/>
            </a:pPr>
            <a:r>
              <a:rPr lang="en-US" sz="2800" b="1" dirty="0" smtClean="0">
                <a:solidFill>
                  <a:srgbClr val="800000"/>
                </a:solidFill>
              </a:rPr>
              <a:t>Weakly-labeled Learning</a:t>
            </a:r>
            <a:endParaRPr lang="en-US" sz="2800" b="1" dirty="0">
              <a:solidFill>
                <a:srgbClr val="800000"/>
              </a:solidFill>
            </a:endParaRPr>
          </a:p>
        </p:txBody>
      </p:sp>
      <p:sp>
        <p:nvSpPr>
          <p:cNvPr id="11" name="Footer Placeholder 7"/>
          <p:cNvSpPr>
            <a:spLocks noGrp="1"/>
          </p:cNvSpPr>
          <p:nvPr>
            <p:ph type="ftr" sz="quarter" idx="11"/>
          </p:nvPr>
        </p:nvSpPr>
        <p:spPr>
          <a:xfrm>
            <a:off x="6534003" y="6492875"/>
            <a:ext cx="2895600" cy="365125"/>
          </a:xfrm>
        </p:spPr>
        <p:txBody>
          <a:bodyPr/>
          <a:lstStyle/>
          <a:p>
            <a:r>
              <a:rPr lang="nb-NO" dirty="0" smtClean="0"/>
              <a:t>Slide Credit: Abhinav Gupta</a:t>
            </a:r>
            <a:endParaRPr lang="en-US" dirty="0"/>
          </a:p>
        </p:txBody>
      </p:sp>
    </p:spTree>
    <p:extLst>
      <p:ext uri="{BB962C8B-B14F-4D97-AF65-F5344CB8AC3E}">
        <p14:creationId xmlns:p14="http://schemas.microsoft.com/office/powerpoint/2010/main" val="30856990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2592</TotalTime>
  <Words>4160</Words>
  <Application>Microsoft Macintosh PowerPoint</Application>
  <PresentationFormat>On-screen Show (4:3)</PresentationFormat>
  <Paragraphs>683</Paragraphs>
  <Slides>55</Slides>
  <Notes>34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Exploiting Big Data via Attributes (Offline Contd.)</vt:lpstr>
      <vt:lpstr>Recap - Attributes</vt:lpstr>
      <vt:lpstr>Recap - Attributes</vt:lpstr>
      <vt:lpstr>Recap - Annotations</vt:lpstr>
      <vt:lpstr>Recap - Annotations</vt:lpstr>
      <vt:lpstr>PowerPoint Presentation</vt:lpstr>
      <vt:lpstr>Big Data</vt:lpstr>
      <vt:lpstr>What this part is about</vt:lpstr>
      <vt:lpstr>What this part is about</vt:lpstr>
      <vt:lpstr>Key-insight</vt:lpstr>
      <vt:lpstr>Semi-supervised Learning</vt:lpstr>
      <vt:lpstr>PowerPoint Presentation</vt:lpstr>
      <vt:lpstr>PowerPoint Presentation</vt:lpstr>
      <vt:lpstr>PowerPoint Presentation</vt:lpstr>
      <vt:lpstr>PowerPoint Presentation</vt:lpstr>
      <vt:lpstr>PowerPoint Presentation</vt:lpstr>
      <vt:lpstr>PowerPoint Presentation</vt:lpstr>
      <vt:lpstr>Binary Attributes (BA)</vt:lpstr>
      <vt:lpstr>Binary Attributes (BA)</vt:lpstr>
      <vt:lpstr>PowerPoint Presentation</vt:lpstr>
      <vt:lpstr>Sharing via Dissimilarity</vt:lpstr>
      <vt:lpstr>PowerPoint Presentation</vt:lpstr>
      <vt:lpstr>PowerPoint Presentation</vt:lpstr>
      <vt:lpstr>Dissimilarity</vt:lpstr>
      <vt:lpstr>PowerPoint Presentation</vt:lpstr>
      <vt:lpstr>Dissimilarity</vt:lpstr>
      <vt:lpstr>Dissimilarity</vt:lpstr>
      <vt:lpstr>Comparative Attributes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Scene Classification</vt:lpstr>
      <vt:lpstr>Co-training (large Scale)</vt:lpstr>
      <vt:lpstr>PowerPoint Presentation</vt:lpstr>
      <vt:lpstr>PowerPoint Presentation</vt:lpstr>
      <vt:lpstr>Formulation</vt:lpstr>
      <vt:lpstr>Overview Diagram</vt:lpstr>
      <vt:lpstr>Example Qualitative Results</vt:lpstr>
      <vt:lpstr>Weakly-Labeled Learning</vt:lpstr>
      <vt:lpstr>Captions - Bag of Nouns</vt:lpstr>
      <vt:lpstr>Correspondence - Co-occurrence Relationship</vt:lpstr>
      <vt:lpstr>Co-occurrence Relationship (Problems)</vt:lpstr>
      <vt:lpstr>Beyond Nouns – Exploit Relationships</vt:lpstr>
      <vt:lpstr>Relationships</vt:lpstr>
      <vt:lpstr>Learning the Model – Chicken Egg Problem</vt:lpstr>
      <vt:lpstr>EM Approach- Learning the Model</vt:lpstr>
      <vt:lpstr>Relationships modeled</vt:lpstr>
      <vt:lpstr>Resolution of Correspondence Ambiguities</vt:lpstr>
      <vt:lpstr>Summary</vt:lpstr>
      <vt:lpstr>PowerPoint Presentation</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via Attributes</dc:title>
  <dc:creator>Abhinav Gupta</dc:creator>
  <cp:lastModifiedBy>Abhinav Gupta</cp:lastModifiedBy>
  <cp:revision>68</cp:revision>
  <dcterms:created xsi:type="dcterms:W3CDTF">2013-06-10T17:45:26Z</dcterms:created>
  <dcterms:modified xsi:type="dcterms:W3CDTF">2013-07-02T14:28:42Z</dcterms:modified>
</cp:coreProperties>
</file>