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6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1" r:id="rId2"/>
    <p:sldMasterId id="2147483733" r:id="rId3"/>
    <p:sldMasterId id="2147483745" r:id="rId4"/>
    <p:sldMasterId id="2147483757" r:id="rId5"/>
    <p:sldMasterId id="2147483770" r:id="rId6"/>
    <p:sldMasterId id="2147483822" r:id="rId7"/>
    <p:sldMasterId id="2147483825" r:id="rId8"/>
    <p:sldMasterId id="2147483837" r:id="rId9"/>
    <p:sldMasterId id="2147483849" r:id="rId10"/>
    <p:sldMasterId id="2147483862" r:id="rId11"/>
    <p:sldMasterId id="2147483874" r:id="rId12"/>
    <p:sldMasterId id="2147483886" r:id="rId13"/>
    <p:sldMasterId id="2147483898" r:id="rId14"/>
    <p:sldMasterId id="2147483910" r:id="rId15"/>
  </p:sldMasterIdLst>
  <p:notesMasterIdLst>
    <p:notesMasterId r:id="rId93"/>
  </p:notesMasterIdLst>
  <p:sldIdLst>
    <p:sldId id="505" r:id="rId16"/>
    <p:sldId id="370" r:id="rId17"/>
    <p:sldId id="490" r:id="rId18"/>
    <p:sldId id="414" r:id="rId19"/>
    <p:sldId id="376" r:id="rId20"/>
    <p:sldId id="377" r:id="rId21"/>
    <p:sldId id="479" r:id="rId22"/>
    <p:sldId id="483" r:id="rId23"/>
    <p:sldId id="484" r:id="rId24"/>
    <p:sldId id="485" r:id="rId25"/>
    <p:sldId id="492" r:id="rId26"/>
    <p:sldId id="482" r:id="rId27"/>
    <p:sldId id="480" r:id="rId28"/>
    <p:sldId id="500" r:id="rId29"/>
    <p:sldId id="371" r:id="rId30"/>
    <p:sldId id="401" r:id="rId31"/>
    <p:sldId id="486" r:id="rId32"/>
    <p:sldId id="388" r:id="rId33"/>
    <p:sldId id="389" r:id="rId34"/>
    <p:sldId id="391" r:id="rId35"/>
    <p:sldId id="393" r:id="rId36"/>
    <p:sldId id="489" r:id="rId37"/>
    <p:sldId id="491" r:id="rId38"/>
    <p:sldId id="403" r:id="rId39"/>
    <p:sldId id="408" r:id="rId40"/>
    <p:sldId id="409" r:id="rId41"/>
    <p:sldId id="493" r:id="rId42"/>
    <p:sldId id="494" r:id="rId43"/>
    <p:sldId id="495" r:id="rId44"/>
    <p:sldId id="373" r:id="rId45"/>
    <p:sldId id="496" r:id="rId46"/>
    <p:sldId id="435" r:id="rId47"/>
    <p:sldId id="436" r:id="rId48"/>
    <p:sldId id="497" r:id="rId49"/>
    <p:sldId id="478" r:id="rId50"/>
    <p:sldId id="433" r:id="rId51"/>
    <p:sldId id="434" r:id="rId52"/>
    <p:sldId id="372" r:id="rId53"/>
    <p:sldId id="335" r:id="rId54"/>
    <p:sldId id="337" r:id="rId55"/>
    <p:sldId id="338" r:id="rId56"/>
    <p:sldId id="339" r:id="rId57"/>
    <p:sldId id="504" r:id="rId58"/>
    <p:sldId id="347" r:id="rId59"/>
    <p:sldId id="348" r:id="rId60"/>
    <p:sldId id="349" r:id="rId61"/>
    <p:sldId id="350" r:id="rId62"/>
    <p:sldId id="503" r:id="rId63"/>
    <p:sldId id="352" r:id="rId64"/>
    <p:sldId id="353" r:id="rId65"/>
    <p:sldId id="502" r:id="rId66"/>
    <p:sldId id="362" r:id="rId67"/>
    <p:sldId id="356" r:id="rId68"/>
    <p:sldId id="357" r:id="rId69"/>
    <p:sldId id="358" r:id="rId70"/>
    <p:sldId id="359" r:id="rId71"/>
    <p:sldId id="360" r:id="rId72"/>
    <p:sldId id="374" r:id="rId73"/>
    <p:sldId id="487" r:id="rId74"/>
    <p:sldId id="488" r:id="rId75"/>
    <p:sldId id="438" r:id="rId76"/>
    <p:sldId id="439" r:id="rId77"/>
    <p:sldId id="440" r:id="rId78"/>
    <p:sldId id="441" r:id="rId79"/>
    <p:sldId id="442" r:id="rId80"/>
    <p:sldId id="443" r:id="rId81"/>
    <p:sldId id="444" r:id="rId82"/>
    <p:sldId id="445" r:id="rId83"/>
    <p:sldId id="446" r:id="rId84"/>
    <p:sldId id="447" r:id="rId85"/>
    <p:sldId id="448" r:id="rId86"/>
    <p:sldId id="449" r:id="rId87"/>
    <p:sldId id="450" r:id="rId88"/>
    <p:sldId id="451" r:id="rId89"/>
    <p:sldId id="452" r:id="rId90"/>
    <p:sldId id="498" r:id="rId91"/>
    <p:sldId id="499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riana" initials="A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493" autoAdjust="0"/>
  </p:normalViewPr>
  <p:slideViewPr>
    <p:cSldViewPr>
      <p:cViewPr varScale="1">
        <p:scale>
          <a:sx n="51" d="100"/>
          <a:sy n="51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-4626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slide" Target="slides/slide75.xml"/><Relationship Id="rId95" Type="http://schemas.openxmlformats.org/officeDocument/2006/relationships/presProps" Target="pres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wmf"/><Relationship Id="rId2" Type="http://schemas.openxmlformats.org/officeDocument/2006/relationships/image" Target="../media/image321.wmf"/><Relationship Id="rId1" Type="http://schemas.openxmlformats.org/officeDocument/2006/relationships/image" Target="../media/image320.wmf"/><Relationship Id="rId6" Type="http://schemas.openxmlformats.org/officeDocument/2006/relationships/image" Target="../media/image325.wmf"/><Relationship Id="rId5" Type="http://schemas.openxmlformats.org/officeDocument/2006/relationships/image" Target="../media/image324.wmf"/><Relationship Id="rId4" Type="http://schemas.openxmlformats.org/officeDocument/2006/relationships/image" Target="../media/image3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wmf"/><Relationship Id="rId1" Type="http://schemas.openxmlformats.org/officeDocument/2006/relationships/image" Target="../media/image3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wmf"/><Relationship Id="rId2" Type="http://schemas.openxmlformats.org/officeDocument/2006/relationships/image" Target="../media/image328.wmf"/><Relationship Id="rId1" Type="http://schemas.openxmlformats.org/officeDocument/2006/relationships/image" Target="../media/image32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wmf"/><Relationship Id="rId1" Type="http://schemas.openxmlformats.org/officeDocument/2006/relationships/image" Target="../media/image3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emf"/><Relationship Id="rId2" Type="http://schemas.openxmlformats.org/officeDocument/2006/relationships/image" Target="../media/image334.wmf"/><Relationship Id="rId1" Type="http://schemas.openxmlformats.org/officeDocument/2006/relationships/image" Target="../media/image33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wmf"/><Relationship Id="rId1" Type="http://schemas.openxmlformats.org/officeDocument/2006/relationships/image" Target="../media/image33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919B6-7AA9-4732-9F51-12D498339D44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4E36E-BAD5-4C49-889D-6DFD68032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5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5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80A318-08DA-2B4D-99FE-D26F7D499FA5}" type="slidenum">
              <a:rPr lang="en-US" b="0">
                <a:solidFill>
                  <a:prstClr val="black"/>
                </a:solidFill>
              </a:rPr>
              <a:pPr eaLnBrk="1" hangingPunct="1"/>
              <a:t>16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B6F8F0-2670-B444-BB64-E26A32224357}" type="slidenum">
              <a:rPr lang="en-US" b="0">
                <a:solidFill>
                  <a:prstClr val="black"/>
                </a:solidFill>
              </a:rPr>
              <a:pPr eaLnBrk="1" hangingPunct="1"/>
              <a:t>19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B6F8F0-2670-B444-BB64-E26A32224357}" type="slidenum">
              <a:rPr lang="en-US" b="0">
                <a:solidFill>
                  <a:prstClr val="black"/>
                </a:solidFill>
              </a:rPr>
              <a:pPr eaLnBrk="1" hangingPunct="1"/>
              <a:t>20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2AEB0F-5A01-3744-A507-5929921830B4}" type="slidenum">
              <a:rPr lang="en-US" b="0">
                <a:solidFill>
                  <a:prstClr val="black"/>
                </a:solidFill>
              </a:rPr>
              <a:pPr eaLnBrk="1" hangingPunct="1"/>
              <a:t>21</a:t>
            </a:fld>
            <a:endParaRPr lang="en-US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91D4C-B11B-0740-B582-945F95ADB00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91D4C-B11B-0740-B582-945F95ADB00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91D4C-B11B-0740-B582-945F95ADB00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7F658-4D71-4D38-AD13-D021BD6934A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11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96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892" indent="-2830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142" indent="-2264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998" indent="-2264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7855" indent="-2264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0711" indent="-22642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3568" indent="-22642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6425" indent="-22642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9281" indent="-22642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926313-168A-4718-8E85-8E80B6715FB6}" type="slidenum">
              <a:rPr 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892" indent="-2830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142" indent="-2264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998" indent="-2264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7855" indent="-2264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0711" indent="-22642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3568" indent="-22642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6425" indent="-22642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9281" indent="-22642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B65D9B-197F-426C-B8D4-DC6EC9429184}" type="slidenum">
              <a:rPr lang="en-US">
                <a:solidFill>
                  <a:prstClr val="black"/>
                </a:solidFill>
              </a:rPr>
              <a:pPr eaLnBrk="1" hangingPunct="1"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A7542-31D7-B14A-91B8-99210D9A84F9}" type="slidenum">
              <a:rPr lang="en-US" b="0">
                <a:solidFill>
                  <a:prstClr val="black"/>
                </a:solidFill>
              </a:rPr>
              <a:pPr eaLnBrk="1" hangingPunct="1"/>
              <a:t>5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554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009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0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80D86-991A-4A81-AA1B-9354B1E61146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DE7B4E6-6F6B-4297-ADE3-990EEE622008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11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C594B-08AC-4AF2-82B3-46A083C1F9B4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302668-983B-497D-B7C0-5DCB6C230F47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43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650C66-94D9-B841-AACA-E5A2051276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6C53EC-208C-41AC-94D2-0AABA9D46FAF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586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727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35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A83B9-8289-F04C-A01D-7E0316C8329B}" type="slidenum">
              <a:rPr lang="en-US" b="0">
                <a:solidFill>
                  <a:prstClr val="black"/>
                </a:solidFill>
              </a:rPr>
              <a:pPr eaLnBrk="1" hangingPunct="1"/>
              <a:t>6</a:t>
            </a:fld>
            <a:endParaRPr lang="en-US" b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15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617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710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>
                <a:solidFill>
                  <a:prstClr val="black"/>
                </a:solidFill>
              </a:rPr>
              <a:pPr/>
              <a:t>7/4/2013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041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91D4C-B11B-0740-B582-945F95ADB00E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77C581-569C-6540-8076-77155D83BF64}" type="slidenum">
              <a:rPr lang="en-US" b="0"/>
              <a:pPr eaLnBrk="1" hangingPunct="1"/>
              <a:t>60</a:t>
            </a:fld>
            <a:endParaRPr lang="en-US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5BBA7-B130-4A47-84EC-CD2B10141934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5BBA7-B130-4A47-84EC-CD2B10141934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5BBA7-B130-4A47-84EC-CD2B10141934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5BBA7-B130-4A47-84EC-CD2B10141934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1600" baseline="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z="1600" baseline="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16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16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16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16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5BBA7-B130-4A47-84EC-CD2B10141934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endParaRPr lang="en-US" sz="1600" baseline="0" dirty="0" smtClean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z="16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4E36E-BAD5-4C49-889D-6DFD680321B9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6FF54-556A-4AEB-B07C-3B3E53B764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641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1B769-529F-4385-8AA0-3357D830FE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312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C9C50-6DE0-4E6B-B516-6722319336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100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4925" y="871538"/>
            <a:ext cx="2076450" cy="4806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988" y="871538"/>
            <a:ext cx="6078537" cy="4806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51BA-DD2D-48F7-9689-7FD8A09A3A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154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871538"/>
            <a:ext cx="8245475" cy="49847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2838" y="1776413"/>
            <a:ext cx="3597275" cy="39020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6413"/>
            <a:ext cx="3598862" cy="39020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53988" y="6502400"/>
            <a:ext cx="1006475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9FC95-2D0E-BE49-980D-01CE32BFFE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821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7D7-E458-4A8B-BD30-67715F5256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321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964-B4DA-4A91-A5EF-B101D6574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23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6009-F418-4348-A382-8ED0C9F89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555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9A-7D32-4A14-B981-F2537A2339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99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7D7-E458-4A8B-BD30-67715F5256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719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9AD5-DBC5-4533-9C1C-CF1BFE2204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390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9620-0065-4DCC-AE50-9C83D47390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75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1E3A-F02E-4901-BE5D-4CEBF7A75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769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9900-A28A-4D06-B4C9-6DDA2C2053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145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10E9-B7ED-416C-A619-5437E11322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079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B4DD-8FA6-4927-9AF3-52E36735E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353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1868-9703-4B6C-982F-637666431D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160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7D7-E458-4A8B-BD30-67715F5256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98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964-B4DA-4A91-A5EF-B101D6574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2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6009-F418-4348-A382-8ED0C9F89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4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964-B4DA-4A91-A5EF-B101D6574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8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9A-7D32-4A14-B981-F2537A2339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810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9AD5-DBC5-4533-9C1C-CF1BFE2204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479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9620-0065-4DCC-AE50-9C83D47390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109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1E3A-F02E-4901-BE5D-4CEBF7A75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065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9900-A28A-4D06-B4C9-6DDA2C2053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330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10E9-B7ED-416C-A619-5437E11322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735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B4DD-8FA6-4927-9AF3-52E36735E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784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1868-9703-4B6C-982F-637666431D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208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7D7-E458-4A8B-BD30-67715F5256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101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964-B4DA-4A91-A5EF-B101D6574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0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6009-F418-4348-A382-8ED0C9F89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992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6009-F418-4348-A382-8ED0C9F89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055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9A-7D32-4A14-B981-F2537A2339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90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9AD5-DBC5-4533-9C1C-CF1BFE2204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17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9620-0065-4DCC-AE50-9C83D47390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813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1E3A-F02E-4901-BE5D-4CEBF7A75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490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9900-A28A-4D06-B4C9-6DDA2C2053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789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10E9-B7ED-416C-A619-5437E11322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857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B4DD-8FA6-4927-9AF3-52E36735E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357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1868-9703-4B6C-982F-637666431D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446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01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9A-7D32-4A14-B981-F2537A2339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181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832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134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761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164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405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706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292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680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274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20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9AD5-DBC5-4533-9C1C-CF1BFE2204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19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9620-0065-4DCC-AE50-9C83D47390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52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1E3A-F02E-4901-BE5D-4CEBF7A75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1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9900-A28A-4D06-B4C9-6DDA2C2053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9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10E9-B7ED-416C-A619-5437E11322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4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B4DD-8FA6-4927-9AF3-52E36735E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24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1868-9703-4B6C-982F-637666431D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05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154116-DE3D-4E67-879C-11A8B7E0DFD1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B620E-D705-4CB1-A595-70AF438FA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72BA3F-EB1F-4566-82A6-5BB8110A1F60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78E47-4FDF-4A38-990D-7740920FCC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29C92-55B2-4943-82B4-FD99967E429A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773CE-D1E3-45D4-B2E3-883BFCF90E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EEE9C2-A3ED-4177-9CCB-7E8E59D5FE18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AA125-2C18-45EB-8D75-55239421DD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260865-33E8-4D2F-AFE2-F69D6A6CC097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EF09A-9C18-453A-8AF2-4B3743D8D7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4C5C47-6F01-4844-991F-B7269131F79D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DFC01-B84C-4808-891B-D83475B938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FB1600-1F1F-423B-8F7C-434EF2738E8C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091CC-ED12-4661-AABD-9E087B944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92BF6-C031-43F3-B66B-085803F7C39C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D5FC5-6A48-4BB3-BD1C-D3E0321AC1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5470C8-C2CF-40A0-BEA2-68C1D84BB3F1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CC983-4BC3-4163-A14E-D7B2A75FA1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47B1B8-5854-4D47-9CDC-EE69D2686313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C73EC-6374-4AC6-AE27-BE2BE2CA3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59CD1F-B3F0-4FAE-90D0-D475142D878D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4A3A7-54A3-4E5C-8F8D-5E1E362161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AF877-8C02-2342-AC21-A16BE9C97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71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8F5DE-4D0A-EA4C-A79B-7C0D0FADC0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04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AFA6C-673F-9F49-9A9F-FC3FAD708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64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C6A1F-DDAB-3C47-8B66-6EC2D5669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9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ABA8B-9EE2-EE48-8B1E-87D4301000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5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3B70E-0D97-0F40-9D04-CCB3EABE6D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08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AB15F-B5DC-7948-9D08-5A0AEC2DB5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24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6607C-5605-DF40-8EED-E0D664107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72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9F974-6899-0145-A58B-599ADED01C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8E728-9582-A245-9A38-9E69B9D60D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08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2286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74638"/>
            <a:ext cx="6705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147E1B-2CBB-D14B-B544-07B0ED2132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31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337A5E-78AF-684D-8CFD-A48549042F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543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AF877-8C02-2342-AC21-A16BE9C97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711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8F5DE-4D0A-EA4C-A79B-7C0D0FADC0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044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AFA6C-673F-9F49-9A9F-FC3FAD708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6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C6A1F-DDAB-3C47-8B66-6EC2D5669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9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ABA8B-9EE2-EE48-8B1E-87D4301000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511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3B70E-0D97-0F40-9D04-CCB3EABE6D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08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AB15F-B5DC-7948-9D08-5A0AEC2DB5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242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6607C-5605-DF40-8EED-E0D664107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72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9F974-6899-0145-A58B-599ADED01C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2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8E728-9582-A245-9A38-9E69B9D60D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082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2286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74638"/>
            <a:ext cx="6705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147E1B-2CBB-D14B-B544-07B0ED2132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31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337A5E-78AF-684D-8CFD-A48549042F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54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2" y="466725"/>
            <a:ext cx="8675687" cy="2133600"/>
          </a:xfrm>
          <a:noFill/>
          <a:ln w="50800">
            <a:noFill/>
          </a:ln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6248400" cy="2362200"/>
          </a:xfrm>
          <a:noFill/>
          <a:ln w="38100">
            <a:noFill/>
          </a:ln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BA277B2-FF90-4427-AE12-1DC730EFC5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57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52400" y="1096963"/>
            <a:ext cx="8839200" cy="0"/>
          </a:xfrm>
          <a:prstGeom prst="line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305800" cy="1295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>
                <a:latin typeface="+mj-lt"/>
                <a:cs typeface="+mj-cs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Behjat Siddiquie</a:t>
            </a:r>
          </a:p>
        </p:txBody>
      </p:sp>
    </p:spTree>
    <p:extLst>
      <p:ext uri="{BB962C8B-B14F-4D97-AF65-F5344CB8AC3E}">
        <p14:creationId xmlns:p14="http://schemas.microsoft.com/office/powerpoint/2010/main" val="26028267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59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812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44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145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437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281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325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954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430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041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154116-DE3D-4E67-879C-11A8B7E0DFD1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B620E-D705-4CB1-A595-70AF438FA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72BA3F-EB1F-4566-82A6-5BB8110A1F60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78E47-4FDF-4A38-990D-7740920FCC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29C92-55B2-4943-82B4-FD99967E429A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773CE-D1E3-45D4-B2E3-883BFCF90E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EEE9C2-A3ED-4177-9CCB-7E8E59D5FE18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AA125-2C18-45EB-8D75-55239421DD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260865-33E8-4D2F-AFE2-F69D6A6CC097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EF09A-9C18-453A-8AF2-4B3743D8D7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4C5C47-6F01-4844-991F-B7269131F79D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DFC01-B84C-4808-891B-D83475B938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FB1600-1F1F-423B-8F7C-434EF2738E8C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091CC-ED12-4661-AABD-9E087B944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92BF6-C031-43F3-B66B-085803F7C39C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D5FC5-6A48-4BB3-BD1C-D3E0321AC1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5470C8-C2CF-40A0-BEA2-68C1D84BB3F1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CC983-4BC3-4163-A14E-D7B2A75FA1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47B1B8-5854-4D47-9CDC-EE69D2686313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C73EC-6374-4AC6-AE27-BE2BE2CA3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59CD1F-B3F0-4FAE-90D0-D475142D878D}" type="datetime1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4A3A7-54A3-4E5C-8F8D-5E1E362161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12DF0-65A7-46AA-B700-D43C139150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07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36312-BE33-400E-925F-30A7D5F31A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228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B715F-6B09-4C1F-BB2F-87F420251D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08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2838" y="1776413"/>
            <a:ext cx="3597275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6413"/>
            <a:ext cx="3598862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5CDE8-E439-4FD5-B49F-06818543B1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460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6D447-4FD6-44AA-8DCB-E76E2CD394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766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1B8AB-B735-4F13-8C24-588026C610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652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B10E9-146B-4A4B-80FF-232394A437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8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47AA697-D2BC-41FC-BF3A-38ECB2CC291C}" type="datetimeFigureOut">
              <a:rPr lang="en-US" smtClean="0"/>
              <a:pPr/>
              <a:t>7/4/2013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625FAC-8648-45CB-8B18-46AE6A552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b="41270"/>
          <a:stretch>
            <a:fillRect/>
          </a:stretch>
        </p:blipFill>
        <p:spPr bwMode="auto">
          <a:xfrm>
            <a:off x="0" y="6470650"/>
            <a:ext cx="91408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 b="23215"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871538"/>
            <a:ext cx="82454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2838" y="1776413"/>
            <a:ext cx="7348537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4" name="Picture 8" descr="ibm_light_gray_logo_300dpi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7889FB"/>
              </a:clrFrom>
              <a:clrTo>
                <a:srgbClr val="788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7"/>
          <a:stretch>
            <a:fillRect/>
          </a:stretch>
        </p:blipFill>
        <p:spPr bwMode="invGray">
          <a:xfrm>
            <a:off x="8461375" y="61913"/>
            <a:ext cx="6223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5" name="Line 9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056" name="Line 10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057" name="Picture 11" descr="~774618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38100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7548" name="Rectangle 12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53988" y="6502400"/>
            <a:ext cx="10064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 smtClean="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97C5324-E8AC-41B9-A5DE-8E6EB12ACE86}" type="slidenum">
              <a:rPr lang="en-US" b="1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5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333CC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Clr>
          <a:srgbClr val="3333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50888" indent="-285750" algn="l" rtl="0" eaLnBrk="0" fontAlgn="base" hangingPunct="0">
        <a:spcBef>
          <a:spcPct val="25000"/>
        </a:spcBef>
        <a:spcAft>
          <a:spcPct val="15000"/>
        </a:spcAft>
        <a:buClr>
          <a:srgbClr val="3333CC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Font typeface="Wingdings" pitchFamily="2" charset="2"/>
        <a:buChar char="v"/>
        <a:defRPr sz="1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9B7AC-D863-4D42-B1F3-208DC72376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1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9B7AC-D863-4D42-B1F3-208DC72376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2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9B7AC-D863-4D42-B1F3-208DC72376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1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F8AF533-D2A5-A541-957E-3FE5939317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73D0520-F272-DA48-8878-CE01A5E6B2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1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9B7AC-D863-4D42-B1F3-208DC72376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5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F339FED-2535-4550-8E2F-4E48D0B9A603}" type="datetime1">
              <a:rPr lang="en-US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7/4/2013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0FE7A4-5568-487B-A796-F791FF746CAD}" type="slidenum">
              <a:rPr lang="en-US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47AA697-D2BC-41FC-BF3A-38ECB2CC2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625FAC-8648-45CB-8B18-46AE6A552D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569253-3032-044B-A7CD-0034602E1D5D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55613" y="1177925"/>
            <a:ext cx="8228012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CC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CC00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CC00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CC00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569253-3032-044B-A7CD-0034602E1D5D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55613" y="1177925"/>
            <a:ext cx="8228012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CC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CC00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CC00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CC00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1">
                <a:latin typeface="+mj-lt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</a:rPr>
              <a:t>Behjat Siddiquie</a:t>
            </a:r>
          </a:p>
        </p:txBody>
      </p:sp>
    </p:spTree>
    <p:extLst>
      <p:ext uri="{BB962C8B-B14F-4D97-AF65-F5344CB8AC3E}">
        <p14:creationId xmlns:p14="http://schemas.microsoft.com/office/powerpoint/2010/main" val="309307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Arial" pitchFamily="34" charset="0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Arial" pitchFamily="34" charset="0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14C1-DB42-40D4-BB54-6301C67F0F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74C81-F4A1-4868-84F4-24E0DCD253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3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F339FED-2535-4550-8E2F-4E48D0B9A603}" type="datetime1">
              <a:rPr lang="en-US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7/4/2013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0FE7A4-5568-487B-A796-F791FF746CAD}" type="slidenum">
              <a:rPr lang="en-US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2.wmf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w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4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6.png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7.emf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18" Type="http://schemas.openxmlformats.org/officeDocument/2006/relationships/image" Target="../media/image123.jpeg"/><Relationship Id="rId3" Type="http://schemas.openxmlformats.org/officeDocument/2006/relationships/image" Target="../media/image108.jpeg"/><Relationship Id="rId21" Type="http://schemas.openxmlformats.org/officeDocument/2006/relationships/image" Target="../media/image126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17" Type="http://schemas.openxmlformats.org/officeDocument/2006/relationships/image" Target="../media/image122.jpeg"/><Relationship Id="rId25" Type="http://schemas.openxmlformats.org/officeDocument/2006/relationships/image" Target="../media/image130.jpe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21.jpeg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24" Type="http://schemas.openxmlformats.org/officeDocument/2006/relationships/image" Target="../media/image129.jpeg"/><Relationship Id="rId5" Type="http://schemas.openxmlformats.org/officeDocument/2006/relationships/image" Target="../media/image110.jpeg"/><Relationship Id="rId15" Type="http://schemas.openxmlformats.org/officeDocument/2006/relationships/image" Target="../media/image120.jpeg"/><Relationship Id="rId23" Type="http://schemas.openxmlformats.org/officeDocument/2006/relationships/image" Target="../media/image128.jpeg"/><Relationship Id="rId10" Type="http://schemas.openxmlformats.org/officeDocument/2006/relationships/image" Target="../media/image115.jpeg"/><Relationship Id="rId19" Type="http://schemas.openxmlformats.org/officeDocument/2006/relationships/image" Target="../media/image124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Relationship Id="rId22" Type="http://schemas.openxmlformats.org/officeDocument/2006/relationships/image" Target="../media/image12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3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1.jpeg"/><Relationship Id="rId9" Type="http://schemas.openxmlformats.org/officeDocument/2006/relationships/image" Target="../media/image13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6.jpeg"/><Relationship Id="rId3" Type="http://schemas.openxmlformats.org/officeDocument/2006/relationships/image" Target="../media/image141.jpe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5" Type="http://schemas.openxmlformats.org/officeDocument/2006/relationships/image" Target="../media/image158.png"/><Relationship Id="rId10" Type="http://schemas.openxmlformats.org/officeDocument/2006/relationships/image" Target="../media/image153.jpeg"/><Relationship Id="rId4" Type="http://schemas.openxmlformats.org/officeDocument/2006/relationships/image" Target="../media/image140.jpeg"/><Relationship Id="rId9" Type="http://schemas.openxmlformats.org/officeDocument/2006/relationships/image" Target="../media/image152.jpeg"/><Relationship Id="rId14" Type="http://schemas.openxmlformats.org/officeDocument/2006/relationships/image" Target="../media/image15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3" Type="http://schemas.openxmlformats.org/officeDocument/2006/relationships/image" Target="../media/image170.jpeg"/><Relationship Id="rId21" Type="http://schemas.openxmlformats.org/officeDocument/2006/relationships/image" Target="../media/image188.jpeg"/><Relationship Id="rId7" Type="http://schemas.openxmlformats.org/officeDocument/2006/relationships/image" Target="../media/image174.jpe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83.jpe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24" Type="http://schemas.openxmlformats.org/officeDocument/2006/relationships/image" Target="../media/image191.jpe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23" Type="http://schemas.openxmlformats.org/officeDocument/2006/relationships/image" Target="../media/image190.jpeg"/><Relationship Id="rId10" Type="http://schemas.openxmlformats.org/officeDocument/2006/relationships/image" Target="../media/image177.png"/><Relationship Id="rId19" Type="http://schemas.openxmlformats.org/officeDocument/2006/relationships/image" Target="../media/image186.png"/><Relationship Id="rId4" Type="http://schemas.openxmlformats.org/officeDocument/2006/relationships/image" Target="../media/image171.jpe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Relationship Id="rId22" Type="http://schemas.openxmlformats.org/officeDocument/2006/relationships/image" Target="../media/image1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96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7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image" Target="../media/image2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09.jpeg"/><Relationship Id="rId18" Type="http://schemas.openxmlformats.org/officeDocument/2006/relationships/image" Target="../media/image214.jpeg"/><Relationship Id="rId26" Type="http://schemas.openxmlformats.org/officeDocument/2006/relationships/image" Target="../media/image222.png"/><Relationship Id="rId3" Type="http://schemas.openxmlformats.org/officeDocument/2006/relationships/image" Target="../media/image201.jpeg"/><Relationship Id="rId21" Type="http://schemas.openxmlformats.org/officeDocument/2006/relationships/image" Target="../media/image217.jpeg"/><Relationship Id="rId7" Type="http://schemas.openxmlformats.org/officeDocument/2006/relationships/image" Target="../media/image191.jpeg"/><Relationship Id="rId12" Type="http://schemas.openxmlformats.org/officeDocument/2006/relationships/image" Target="../media/image208.jpeg"/><Relationship Id="rId17" Type="http://schemas.openxmlformats.org/officeDocument/2006/relationships/image" Target="../media/image213.jpeg"/><Relationship Id="rId25" Type="http://schemas.openxmlformats.org/officeDocument/2006/relationships/image" Target="../media/image221.jpe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212.jpeg"/><Relationship Id="rId20" Type="http://schemas.openxmlformats.org/officeDocument/2006/relationships/image" Target="../media/image216.jpeg"/><Relationship Id="rId29" Type="http://schemas.openxmlformats.org/officeDocument/2006/relationships/image" Target="../media/image2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3.jpeg"/><Relationship Id="rId11" Type="http://schemas.openxmlformats.org/officeDocument/2006/relationships/image" Target="../media/image207.jpeg"/><Relationship Id="rId24" Type="http://schemas.openxmlformats.org/officeDocument/2006/relationships/image" Target="../media/image220.png"/><Relationship Id="rId5" Type="http://schemas.openxmlformats.org/officeDocument/2006/relationships/image" Target="../media/image183.jpeg"/><Relationship Id="rId15" Type="http://schemas.openxmlformats.org/officeDocument/2006/relationships/image" Target="../media/image211.jpeg"/><Relationship Id="rId23" Type="http://schemas.openxmlformats.org/officeDocument/2006/relationships/image" Target="../media/image219.jpeg"/><Relationship Id="rId28" Type="http://schemas.openxmlformats.org/officeDocument/2006/relationships/image" Target="../media/image224.jpeg"/><Relationship Id="rId10" Type="http://schemas.openxmlformats.org/officeDocument/2006/relationships/image" Target="../media/image206.jpeg"/><Relationship Id="rId19" Type="http://schemas.openxmlformats.org/officeDocument/2006/relationships/image" Target="../media/image215.jpeg"/><Relationship Id="rId31" Type="http://schemas.openxmlformats.org/officeDocument/2006/relationships/image" Target="../media/image227.jpeg"/><Relationship Id="rId4" Type="http://schemas.openxmlformats.org/officeDocument/2006/relationships/image" Target="../media/image202.jpeg"/><Relationship Id="rId9" Type="http://schemas.openxmlformats.org/officeDocument/2006/relationships/image" Target="../media/image205.jpeg"/><Relationship Id="rId14" Type="http://schemas.openxmlformats.org/officeDocument/2006/relationships/image" Target="../media/image210.jpeg"/><Relationship Id="rId22" Type="http://schemas.openxmlformats.org/officeDocument/2006/relationships/image" Target="../media/image218.jpeg"/><Relationship Id="rId27" Type="http://schemas.openxmlformats.org/officeDocument/2006/relationships/image" Target="../media/image223.jpeg"/><Relationship Id="rId30" Type="http://schemas.openxmlformats.org/officeDocument/2006/relationships/image" Target="../media/image22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8.jpe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230.jpeg"/><Relationship Id="rId5" Type="http://schemas.openxmlformats.org/officeDocument/2006/relationships/image" Target="../media/image220.png"/><Relationship Id="rId4" Type="http://schemas.openxmlformats.org/officeDocument/2006/relationships/image" Target="../media/image22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5.png"/><Relationship Id="rId5" Type="http://schemas.openxmlformats.org/officeDocument/2006/relationships/image" Target="../media/image231.png"/><Relationship Id="rId4" Type="http://schemas.openxmlformats.org/officeDocument/2006/relationships/image" Target="../media/image2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33" Type="http://schemas.openxmlformats.org/officeDocument/2006/relationships/image" Target="../media/image35.jpe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13" Type="http://schemas.openxmlformats.org/officeDocument/2006/relationships/image" Target="../media/image248.jpeg"/><Relationship Id="rId18" Type="http://schemas.openxmlformats.org/officeDocument/2006/relationships/image" Target="../media/image253.jpeg"/><Relationship Id="rId26" Type="http://schemas.openxmlformats.org/officeDocument/2006/relationships/image" Target="../media/image261.jpeg"/><Relationship Id="rId39" Type="http://schemas.openxmlformats.org/officeDocument/2006/relationships/image" Target="../media/image274.jpeg"/><Relationship Id="rId3" Type="http://schemas.openxmlformats.org/officeDocument/2006/relationships/image" Target="../media/image238.jpeg"/><Relationship Id="rId21" Type="http://schemas.openxmlformats.org/officeDocument/2006/relationships/image" Target="../media/image256.jpeg"/><Relationship Id="rId34" Type="http://schemas.openxmlformats.org/officeDocument/2006/relationships/image" Target="../media/image269.jpeg"/><Relationship Id="rId42" Type="http://schemas.openxmlformats.org/officeDocument/2006/relationships/image" Target="../media/image277.jpeg"/><Relationship Id="rId7" Type="http://schemas.openxmlformats.org/officeDocument/2006/relationships/image" Target="../media/image242.jpeg"/><Relationship Id="rId12" Type="http://schemas.openxmlformats.org/officeDocument/2006/relationships/image" Target="../media/image247.jpeg"/><Relationship Id="rId17" Type="http://schemas.openxmlformats.org/officeDocument/2006/relationships/image" Target="../media/image252.jpeg"/><Relationship Id="rId25" Type="http://schemas.openxmlformats.org/officeDocument/2006/relationships/image" Target="../media/image260.jpeg"/><Relationship Id="rId33" Type="http://schemas.openxmlformats.org/officeDocument/2006/relationships/image" Target="../media/image268.jpeg"/><Relationship Id="rId38" Type="http://schemas.openxmlformats.org/officeDocument/2006/relationships/image" Target="../media/image273.jpe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51.jpeg"/><Relationship Id="rId20" Type="http://schemas.openxmlformats.org/officeDocument/2006/relationships/image" Target="../media/image255.jpeg"/><Relationship Id="rId29" Type="http://schemas.openxmlformats.org/officeDocument/2006/relationships/image" Target="../media/image264.jpeg"/><Relationship Id="rId41" Type="http://schemas.openxmlformats.org/officeDocument/2006/relationships/image" Target="../media/image27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1.jpeg"/><Relationship Id="rId11" Type="http://schemas.openxmlformats.org/officeDocument/2006/relationships/image" Target="../media/image246.jpeg"/><Relationship Id="rId24" Type="http://schemas.openxmlformats.org/officeDocument/2006/relationships/image" Target="../media/image259.jpeg"/><Relationship Id="rId32" Type="http://schemas.openxmlformats.org/officeDocument/2006/relationships/image" Target="../media/image267.jpeg"/><Relationship Id="rId37" Type="http://schemas.openxmlformats.org/officeDocument/2006/relationships/image" Target="../media/image272.jpeg"/><Relationship Id="rId40" Type="http://schemas.openxmlformats.org/officeDocument/2006/relationships/image" Target="../media/image275.jpeg"/><Relationship Id="rId5" Type="http://schemas.openxmlformats.org/officeDocument/2006/relationships/image" Target="../media/image240.jpeg"/><Relationship Id="rId15" Type="http://schemas.openxmlformats.org/officeDocument/2006/relationships/image" Target="../media/image250.jpeg"/><Relationship Id="rId23" Type="http://schemas.openxmlformats.org/officeDocument/2006/relationships/image" Target="../media/image258.jpeg"/><Relationship Id="rId28" Type="http://schemas.openxmlformats.org/officeDocument/2006/relationships/image" Target="../media/image263.jpeg"/><Relationship Id="rId36" Type="http://schemas.openxmlformats.org/officeDocument/2006/relationships/image" Target="../media/image271.jpeg"/><Relationship Id="rId10" Type="http://schemas.openxmlformats.org/officeDocument/2006/relationships/image" Target="../media/image245.jpeg"/><Relationship Id="rId19" Type="http://schemas.openxmlformats.org/officeDocument/2006/relationships/image" Target="../media/image254.jpeg"/><Relationship Id="rId31" Type="http://schemas.openxmlformats.org/officeDocument/2006/relationships/image" Target="../media/image266.jpeg"/><Relationship Id="rId44" Type="http://schemas.openxmlformats.org/officeDocument/2006/relationships/image" Target="../media/image225.jpeg"/><Relationship Id="rId4" Type="http://schemas.openxmlformats.org/officeDocument/2006/relationships/image" Target="../media/image239.jpeg"/><Relationship Id="rId9" Type="http://schemas.openxmlformats.org/officeDocument/2006/relationships/image" Target="../media/image244.jpeg"/><Relationship Id="rId14" Type="http://schemas.openxmlformats.org/officeDocument/2006/relationships/image" Target="../media/image249.jpeg"/><Relationship Id="rId22" Type="http://schemas.openxmlformats.org/officeDocument/2006/relationships/image" Target="../media/image257.jpeg"/><Relationship Id="rId27" Type="http://schemas.openxmlformats.org/officeDocument/2006/relationships/image" Target="../media/image262.jpeg"/><Relationship Id="rId30" Type="http://schemas.openxmlformats.org/officeDocument/2006/relationships/image" Target="../media/image265.jpeg"/><Relationship Id="rId35" Type="http://schemas.openxmlformats.org/officeDocument/2006/relationships/image" Target="../media/image270.jpeg"/><Relationship Id="rId43" Type="http://schemas.openxmlformats.org/officeDocument/2006/relationships/image" Target="../media/image2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4.png"/><Relationship Id="rId3" Type="http://schemas.openxmlformats.org/officeDocument/2006/relationships/image" Target="../media/image287.png"/><Relationship Id="rId7" Type="http://schemas.openxmlformats.org/officeDocument/2006/relationships/image" Target="../media/image60.png"/><Relationship Id="rId12" Type="http://schemas.openxmlformats.org/officeDocument/2006/relationships/image" Target="../media/image62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0.png"/><Relationship Id="rId11" Type="http://schemas.openxmlformats.org/officeDocument/2006/relationships/image" Target="../media/image61.png"/><Relationship Id="rId5" Type="http://schemas.openxmlformats.org/officeDocument/2006/relationships/image" Target="../media/image289.png"/><Relationship Id="rId10" Type="http://schemas.openxmlformats.org/officeDocument/2006/relationships/image" Target="../media/image293.png"/><Relationship Id="rId4" Type="http://schemas.openxmlformats.org/officeDocument/2006/relationships/image" Target="../media/image288.png"/><Relationship Id="rId9" Type="http://schemas.openxmlformats.org/officeDocument/2006/relationships/image" Target="../media/image2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300.jpeg"/><Relationship Id="rId3" Type="http://schemas.openxmlformats.org/officeDocument/2006/relationships/image" Target="../media/image176.png"/><Relationship Id="rId7" Type="http://schemas.openxmlformats.org/officeDocument/2006/relationships/image" Target="../media/image181.png"/><Relationship Id="rId12" Type="http://schemas.openxmlformats.org/officeDocument/2006/relationships/image" Target="../media/image2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png"/><Relationship Id="rId11" Type="http://schemas.openxmlformats.org/officeDocument/2006/relationships/image" Target="../media/image298.jpeg"/><Relationship Id="rId5" Type="http://schemas.openxmlformats.org/officeDocument/2006/relationships/image" Target="../media/image180.png"/><Relationship Id="rId10" Type="http://schemas.openxmlformats.org/officeDocument/2006/relationships/image" Target="../media/image297.jpeg"/><Relationship Id="rId4" Type="http://schemas.openxmlformats.org/officeDocument/2006/relationships/image" Target="../media/image179.png"/><Relationship Id="rId9" Type="http://schemas.openxmlformats.org/officeDocument/2006/relationships/image" Target="../media/image296.png"/><Relationship Id="rId14" Type="http://schemas.openxmlformats.org/officeDocument/2006/relationships/image" Target="../media/image30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302.png"/><Relationship Id="rId7" Type="http://schemas.openxmlformats.org/officeDocument/2006/relationships/image" Target="../media/image30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4.png"/><Relationship Id="rId5" Type="http://schemas.openxmlformats.org/officeDocument/2006/relationships/image" Target="../media/image62.wmf"/><Relationship Id="rId4" Type="http://schemas.openxmlformats.org/officeDocument/2006/relationships/image" Target="../media/image303.png"/><Relationship Id="rId9" Type="http://schemas.openxmlformats.org/officeDocument/2006/relationships/image" Target="../media/image3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33" Type="http://schemas.openxmlformats.org/officeDocument/2006/relationships/image" Target="../media/image35.jpe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6" Type="http://schemas.openxmlformats.org/officeDocument/2006/relationships/image" Target="../media/image312.png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7" Type="http://schemas.openxmlformats.org/officeDocument/2006/relationships/image" Target="../media/image3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w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64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23.wmf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32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22.wmf"/><Relationship Id="rId4" Type="http://schemas.openxmlformats.org/officeDocument/2006/relationships/image" Target="../media/image326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24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328.wmf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27.wmf"/><Relationship Id="rId4" Type="http://schemas.openxmlformats.org/officeDocument/2006/relationships/oleObject" Target="../embeddings/oleObject11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328.wmf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29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30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wmf"/><Relationship Id="rId3" Type="http://schemas.openxmlformats.org/officeDocument/2006/relationships/notesSlide" Target="../notesSlides/notesSlide67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3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334.wmf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31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wmf"/><Relationship Id="rId3" Type="http://schemas.openxmlformats.org/officeDocument/2006/relationships/notesSlide" Target="../notesSlides/notesSlide69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0.png"/><Relationship Id="rId5" Type="http://schemas.openxmlformats.org/officeDocument/2006/relationships/image" Target="../media/image339.png"/><Relationship Id="rId10" Type="http://schemas.openxmlformats.org/officeDocument/2006/relationships/image" Target="../media/image337.wmf"/><Relationship Id="rId4" Type="http://schemas.openxmlformats.org/officeDocument/2006/relationships/image" Target="../media/image338.png"/><Relationship Id="rId9" Type="http://schemas.openxmlformats.org/officeDocument/2006/relationships/oleObject" Target="../embeddings/oleObject22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345.png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4.png"/><Relationship Id="rId5" Type="http://schemas.openxmlformats.org/officeDocument/2006/relationships/image" Target="../media/image343.png"/><Relationship Id="rId10" Type="http://schemas.openxmlformats.org/officeDocument/2006/relationships/image" Target="../media/image346.png"/><Relationship Id="rId4" Type="http://schemas.openxmlformats.org/officeDocument/2006/relationships/image" Target="../media/image342.png"/><Relationship Id="rId9" Type="http://schemas.openxmlformats.org/officeDocument/2006/relationships/image" Target="../media/image341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jpeg"/><Relationship Id="rId3" Type="http://schemas.openxmlformats.org/officeDocument/2006/relationships/image" Target="../media/image347.jpeg"/><Relationship Id="rId7" Type="http://schemas.openxmlformats.org/officeDocument/2006/relationships/image" Target="../media/image35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png"/><Relationship Id="rId9" Type="http://schemas.openxmlformats.org/officeDocument/2006/relationships/image" Target="../media/image35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2.xml"/><Relationship Id="rId1" Type="http://schemas.openxmlformats.org/officeDocument/2006/relationships/video" Target="file:///C:\Users\Mark\Desktop\kristen-thinkpad\attributes-tutorial-cvpr2013\v20q_example2.wmv" TargetMode="External"/><Relationship Id="rId4" Type="http://schemas.openxmlformats.org/officeDocument/2006/relationships/image" Target="../media/image35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8282"/>
            <a:ext cx="8229600" cy="525583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8:30 to 9:00: Introduction</a:t>
            </a:r>
          </a:p>
          <a:p>
            <a:r>
              <a:rPr lang="en-US" sz="2400" dirty="0" smtClean="0"/>
              <a:t>9:00 to 10:00: Offline uses of attributes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10:00 to 10:15: Q&amp;A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10:15 to 10:30: Break</a:t>
            </a:r>
          </a:p>
          <a:p>
            <a:r>
              <a:rPr lang="en-US" sz="2400" dirty="0" smtClean="0"/>
              <a:t>10:30 to 11:00: Offline uses of attributes (cont.)</a:t>
            </a:r>
          </a:p>
          <a:p>
            <a:r>
              <a:rPr lang="en-US" sz="2400" dirty="0" smtClean="0"/>
              <a:t>11:00 to 11:45: Online uses of attributes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11:45 to noon: Q&amp;A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Noon to 1:30: Lunch</a:t>
            </a:r>
          </a:p>
          <a:p>
            <a:r>
              <a:rPr lang="en-US" sz="2400" dirty="0" smtClean="0"/>
              <a:t>1:30 to 3:25: Attributes as features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3:25 to 4:00: Break</a:t>
            </a:r>
          </a:p>
          <a:p>
            <a:r>
              <a:rPr lang="en-US" sz="2400" dirty="0" smtClean="0"/>
              <a:t>4:00 to 4:45: Describing images</a:t>
            </a:r>
          </a:p>
          <a:p>
            <a:r>
              <a:rPr lang="en-US" sz="2400" dirty="0" smtClean="0"/>
              <a:t>4:45 to 5:30: Discovering a vocabulary of attributes</a:t>
            </a:r>
          </a:p>
          <a:p>
            <a:r>
              <a:rPr lang="en-US" sz="2400" dirty="0" smtClean="0"/>
              <a:t>5:30 to 6:00: Pointers to resources and concluding remarks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All material will be posted online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Slide credit: Devi Parikh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8193" y="3012977"/>
            <a:ext cx="5724636" cy="6480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Search applications: finding people</a:t>
            </a:r>
            <a:endParaRPr lang="en-US" sz="38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96236" y="6422318"/>
            <a:ext cx="244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from: </a:t>
            </a:r>
            <a:r>
              <a:rPr lang="en-US" sz="1400" dirty="0" err="1" smtClean="0"/>
              <a:t>Rogerio</a:t>
            </a:r>
            <a:r>
              <a:rPr lang="en-US" sz="1400" dirty="0" smtClean="0"/>
              <a:t> </a:t>
            </a:r>
            <a:r>
              <a:rPr lang="en-US" sz="1400" dirty="0" err="1" smtClean="0"/>
              <a:t>Feris</a:t>
            </a:r>
            <a:endParaRPr lang="en-US" sz="1400" dirty="0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4247964" y="2096852"/>
            <a:ext cx="4790242" cy="3840072"/>
            <a:chOff x="1680380" y="1472240"/>
            <a:chExt cx="6807591" cy="5457269"/>
          </a:xfrm>
        </p:grpSpPr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877" y="4491071"/>
              <a:ext cx="3113395" cy="2438438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046" y="2467533"/>
              <a:ext cx="3717925" cy="2120490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711" y="1472240"/>
              <a:ext cx="3223763" cy="2657475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380" y="2137406"/>
              <a:ext cx="3587750" cy="2108200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380" y="5053904"/>
              <a:ext cx="2970123" cy="1762125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379" y="3263072"/>
              <a:ext cx="3230108" cy="1898651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791580" y="1160748"/>
            <a:ext cx="7524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Search images from </a:t>
            </a:r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ad hoc cameras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using semantic descriptions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2816932"/>
            <a:ext cx="4572000" cy="2210743"/>
            <a:chOff x="304800" y="1859544"/>
            <a:chExt cx="4366789" cy="205834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906664"/>
              <a:ext cx="2800112" cy="19795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941" y="1859544"/>
              <a:ext cx="1497648" cy="1188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030" y="3048000"/>
              <a:ext cx="1480250" cy="8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Right Arrow 46"/>
          <p:cNvSpPr/>
          <p:nvPr/>
        </p:nvSpPr>
        <p:spPr>
          <a:xfrm>
            <a:off x="4535996" y="3681028"/>
            <a:ext cx="684076" cy="5760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Search applications: finding people</a:t>
            </a:r>
            <a:endParaRPr lang="en-US" sz="38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7544" y="1304764"/>
            <a:ext cx="860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What actress looks like a 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young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Hillary Clinton?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Hillary-Clinton-9251306-2-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16" y="2924944"/>
            <a:ext cx="3276364" cy="3276364"/>
          </a:xfrm>
          <a:prstGeom prst="rect">
            <a:avLst/>
          </a:prstGeom>
        </p:spPr>
      </p:pic>
      <p:pic>
        <p:nvPicPr>
          <p:cNvPr id="18" name="Picture 17" descr="130606093021-casting-hillary-scarlett-horizontal-gall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3988" y="4401108"/>
            <a:ext cx="3762963" cy="2116667"/>
          </a:xfrm>
          <a:prstGeom prst="rect">
            <a:avLst/>
          </a:prstGeom>
        </p:spPr>
      </p:pic>
      <p:pic>
        <p:nvPicPr>
          <p:cNvPr id="19" name="Picture 18" descr="130606095849-casting-hillary-reese-horizontal-galle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132856"/>
            <a:ext cx="3762963" cy="2116667"/>
          </a:xfrm>
          <a:prstGeom prst="rect">
            <a:avLst/>
          </a:prstGeom>
        </p:spPr>
      </p:pic>
      <p:pic>
        <p:nvPicPr>
          <p:cNvPr id="20" name="Picture 19" descr="MULLIGAN-CLINTON.jpg"/>
          <p:cNvPicPr>
            <a:picLocks noChangeAspect="1"/>
          </p:cNvPicPr>
          <p:nvPr/>
        </p:nvPicPr>
        <p:blipFill>
          <a:blip r:embed="rId6" cstate="print"/>
          <a:srcRect r="49971"/>
          <a:stretch>
            <a:fillRect/>
          </a:stretch>
        </p:blipFill>
        <p:spPr>
          <a:xfrm>
            <a:off x="6731732" y="2708920"/>
            <a:ext cx="2412268" cy="2993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9552" y="2168860"/>
            <a:ext cx="262829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Similar to, but </a:t>
            </a:r>
            <a:r>
              <a:rPr lang="en-US" sz="2800" dirty="0" smtClean="0">
                <a:solidFill>
                  <a:srgbClr val="FFFF00"/>
                </a:solidFill>
              </a:rPr>
              <a:t>younger than</a:t>
            </a:r>
            <a:r>
              <a:rPr lang="en-US" sz="2800" dirty="0" smtClean="0">
                <a:solidFill>
                  <a:schemeClr val="bg1"/>
                </a:solidFill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9872" y="3068960"/>
            <a:ext cx="15841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/>
              <a:t>?</a:t>
            </a:r>
            <a:endParaRPr lang="en-US" sz="11500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Search applications: products</a:t>
            </a:r>
            <a:endParaRPr lang="en-US" sz="38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39" name="Picture 41"/>
          <p:cNvPicPr>
            <a:picLocks noChangeAspect="1" noChangeArrowheads="1"/>
          </p:cNvPicPr>
          <p:nvPr/>
        </p:nvPicPr>
        <p:blipFill>
          <a:blip r:embed="rId3" cstate="print"/>
          <a:srcRect l="22839" t="8333" r="29723" b="61304"/>
          <a:stretch>
            <a:fillRect/>
          </a:stretch>
        </p:blipFill>
        <p:spPr bwMode="auto">
          <a:xfrm>
            <a:off x="3599892" y="2276872"/>
            <a:ext cx="5401933" cy="19442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7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2464" y="3179825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23"/>
          <p:cNvSpPr txBox="1">
            <a:spLocks noChangeArrowheads="1"/>
          </p:cNvSpPr>
          <p:nvPr/>
        </p:nvSpPr>
        <p:spPr bwMode="auto">
          <a:xfrm>
            <a:off x="107504" y="1880828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Query:</a:t>
            </a:r>
            <a:r>
              <a:rPr lang="en-US" sz="2400" dirty="0">
                <a:solidFill>
                  <a:srgbClr val="0070C0"/>
                </a:solidFill>
              </a:rPr>
              <a:t> “I want a </a:t>
            </a:r>
            <a:r>
              <a:rPr lang="en-US" sz="2400" u="sng" dirty="0">
                <a:solidFill>
                  <a:srgbClr val="0070C0"/>
                </a:solidFill>
              </a:rPr>
              <a:t>bright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u="sng" dirty="0">
                <a:solidFill>
                  <a:srgbClr val="0070C0"/>
                </a:solidFill>
              </a:rPr>
              <a:t>open</a:t>
            </a:r>
            <a:r>
              <a:rPr lang="en-US" sz="2400" dirty="0">
                <a:solidFill>
                  <a:srgbClr val="0070C0"/>
                </a:solidFill>
              </a:rPr>
              <a:t> shoe that is </a:t>
            </a:r>
            <a:r>
              <a:rPr lang="en-US" sz="2400" u="sng" dirty="0">
                <a:solidFill>
                  <a:srgbClr val="0070C0"/>
                </a:solidFill>
              </a:rPr>
              <a:t>short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r>
              <a:rPr lang="en-US" sz="2400" u="sng" dirty="0">
                <a:solidFill>
                  <a:srgbClr val="0070C0"/>
                </a:solidFill>
              </a:rPr>
              <a:t>on the leg</a:t>
            </a:r>
            <a:r>
              <a:rPr lang="en-US" sz="2400" dirty="0">
                <a:solidFill>
                  <a:srgbClr val="0070C0"/>
                </a:solidFill>
              </a:rPr>
              <a:t>.” </a:t>
            </a:r>
          </a:p>
        </p:txBody>
      </p:sp>
      <p:sp>
        <p:nvSpPr>
          <p:cNvPr id="66" name="Cloud Callout 65"/>
          <p:cNvSpPr/>
          <p:nvPr/>
        </p:nvSpPr>
        <p:spPr>
          <a:xfrm>
            <a:off x="1534691" y="3068960"/>
            <a:ext cx="1381125" cy="1371600"/>
          </a:xfrm>
          <a:prstGeom prst="cloudCallout">
            <a:avLst>
              <a:gd name="adj1" fmla="val -78912"/>
              <a:gd name="adj2" fmla="val 33133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pic>
        <p:nvPicPr>
          <p:cNvPr id="67" name="Picture 33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816" y="3602360"/>
            <a:ext cx="804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ight Arrow 34"/>
          <p:cNvSpPr/>
          <p:nvPr/>
        </p:nvSpPr>
        <p:spPr>
          <a:xfrm>
            <a:off x="3023828" y="3104964"/>
            <a:ext cx="792088" cy="7560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Search applications: graphic design</a:t>
            </a:r>
            <a:endParaRPr lang="en-US" sz="38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5" name="TextBox 23"/>
          <p:cNvSpPr txBox="1">
            <a:spLocks noChangeArrowheads="1"/>
          </p:cNvSpPr>
          <p:nvPr/>
        </p:nvSpPr>
        <p:spPr bwMode="auto">
          <a:xfrm>
            <a:off x="107504" y="1880828"/>
            <a:ext cx="320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Query:</a:t>
            </a:r>
            <a:r>
              <a:rPr lang="en-US" sz="2400" dirty="0">
                <a:solidFill>
                  <a:srgbClr val="0070C0"/>
                </a:solidFill>
              </a:rPr>
              <a:t> “I want </a:t>
            </a:r>
            <a:r>
              <a:rPr lang="en-US" sz="2400" dirty="0" smtClean="0">
                <a:solidFill>
                  <a:srgbClr val="0070C0"/>
                </a:solidFill>
              </a:rPr>
              <a:t>an </a:t>
            </a:r>
            <a:r>
              <a:rPr lang="en-US" sz="2400" u="sng" dirty="0" smtClean="0">
                <a:solidFill>
                  <a:srgbClr val="0070C0"/>
                </a:solidFill>
              </a:rPr>
              <a:t>outdoor</a:t>
            </a:r>
            <a:r>
              <a:rPr lang="en-US" sz="2400" dirty="0" smtClean="0">
                <a:solidFill>
                  <a:srgbClr val="0070C0"/>
                </a:solidFill>
              </a:rPr>
              <a:t> scene that looks </a:t>
            </a:r>
            <a:r>
              <a:rPr lang="en-US" sz="2400" u="sng" dirty="0" err="1" smtClean="0">
                <a:solidFill>
                  <a:srgbClr val="0070C0"/>
                </a:solidFill>
              </a:rPr>
              <a:t>uncrowded</a:t>
            </a:r>
            <a:r>
              <a:rPr lang="en-US" sz="2400" dirty="0" smtClean="0">
                <a:solidFill>
                  <a:srgbClr val="0070C0"/>
                </a:solidFill>
              </a:rPr>
              <a:t> and calm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6" name="Cloud Callout 65"/>
          <p:cNvSpPr/>
          <p:nvPr/>
        </p:nvSpPr>
        <p:spPr>
          <a:xfrm>
            <a:off x="1534691" y="3068960"/>
            <a:ext cx="1381125" cy="1371600"/>
          </a:xfrm>
          <a:prstGeom prst="cloudCallout">
            <a:avLst>
              <a:gd name="adj1" fmla="val -78912"/>
              <a:gd name="adj2" fmla="val 33133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pic>
        <p:nvPicPr>
          <p:cNvPr id="67" name="Picture 33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816" y="3602360"/>
            <a:ext cx="804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392996"/>
            <a:ext cx="72008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067944" y="3068960"/>
            <a:ext cx="4550173" cy="959668"/>
            <a:chOff x="4716016" y="3140968"/>
            <a:chExt cx="2160240" cy="455612"/>
          </a:xfrm>
        </p:grpSpPr>
        <p:pic>
          <p:nvPicPr>
            <p:cNvPr id="11" name="Picture 19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6016" y="3140968"/>
              <a:ext cx="455612" cy="45561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" name="Picture 2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2080" y="3140968"/>
              <a:ext cx="455613" cy="45561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3" name="Picture 38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8144" y="3140968"/>
              <a:ext cx="455613" cy="45561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Picture 39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22231" y="3140968"/>
              <a:ext cx="454025" cy="45561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5" name="Right Arrow 34"/>
          <p:cNvSpPr/>
          <p:nvPr/>
        </p:nvSpPr>
        <p:spPr>
          <a:xfrm>
            <a:off x="3023828" y="3104964"/>
            <a:ext cx="792088" cy="7560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in “online”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</a:p>
          <a:p>
            <a:r>
              <a:rPr lang="en-US" dirty="0" smtClean="0"/>
              <a:t>Human-in-the-loop recognition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066"/>
            <a:ext cx="8229600" cy="1143000"/>
          </a:xfrm>
        </p:spPr>
        <p:txBody>
          <a:bodyPr/>
          <a:lstStyle/>
          <a:p>
            <a:r>
              <a:rPr lang="en-US" dirty="0" smtClean="0"/>
              <a:t>Attributes in “online”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</a:p>
          <a:p>
            <a:pPr lvl="1"/>
            <a:r>
              <a:rPr lang="en-US" dirty="0" smtClean="0"/>
              <a:t>Attributes as keyword queries</a:t>
            </a:r>
          </a:p>
          <a:p>
            <a:pPr lvl="1"/>
            <a:r>
              <a:rPr lang="en-US" dirty="0" smtClean="0"/>
              <a:t>Multi-attribute queries</a:t>
            </a:r>
          </a:p>
          <a:p>
            <a:pPr lvl="1"/>
            <a:r>
              <a:rPr lang="en-US" dirty="0" smtClean="0"/>
              <a:t>Attributes for relevance feedback</a:t>
            </a:r>
          </a:p>
          <a:p>
            <a:r>
              <a:rPr lang="en-US" dirty="0" smtClean="0"/>
              <a:t>Human-in-the-loop recognition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1600" y="2240868"/>
            <a:ext cx="5472608" cy="3960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41575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Face Search with Attributes</a:t>
            </a:r>
            <a:br>
              <a:rPr lang="en-US" sz="4000" dirty="0" smtClean="0">
                <a:latin typeface="Arial" charset="0"/>
              </a:rPr>
            </a:br>
            <a:r>
              <a:rPr lang="en-US" dirty="0" err="1" smtClean="0">
                <a:latin typeface="Arial" charset="0"/>
              </a:rPr>
              <a:t>Neeraj</a:t>
            </a:r>
            <a:r>
              <a:rPr lang="en-US" dirty="0" smtClean="0">
                <a:latin typeface="Arial" charset="0"/>
              </a:rPr>
              <a:t> Kumar et al.</a:t>
            </a:r>
            <a:endParaRPr lang="en-US" dirty="0">
              <a:latin typeface="Arial" charset="0"/>
            </a:endParaRPr>
          </a:p>
        </p:txBody>
      </p:sp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007604" y="4120238"/>
            <a:ext cx="7776864" cy="56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/>
            <a:r>
              <a:rPr lang="en-US" dirty="0" err="1" smtClean="0">
                <a:solidFill>
                  <a:schemeClr val="bg1"/>
                </a:solidFill>
              </a:rPr>
              <a:t>FaceTracer</a:t>
            </a:r>
            <a:r>
              <a:rPr lang="en-US" dirty="0" smtClean="0">
                <a:solidFill>
                  <a:schemeClr val="bg1"/>
                </a:solidFill>
              </a:rPr>
              <a:t>: A Search Engine for Large Collections of Images with Faces, Neeraj Kumar, Peter N. </a:t>
            </a:r>
            <a:r>
              <a:rPr lang="en-US" dirty="0" err="1" smtClean="0">
                <a:solidFill>
                  <a:schemeClr val="bg1"/>
                </a:solidFill>
              </a:rPr>
              <a:t>Belhumeur</a:t>
            </a:r>
            <a:r>
              <a:rPr lang="en-US" dirty="0" smtClean="0">
                <a:solidFill>
                  <a:schemeClr val="bg1"/>
                </a:solidFill>
              </a:rPr>
              <a:t>, Shree K. </a:t>
            </a:r>
            <a:r>
              <a:rPr lang="en-US" dirty="0" err="1" smtClean="0">
                <a:solidFill>
                  <a:schemeClr val="bg1"/>
                </a:solidFill>
              </a:rPr>
              <a:t>Nayar</a:t>
            </a:r>
            <a:r>
              <a:rPr lang="en-US" dirty="0" smtClean="0">
                <a:solidFill>
                  <a:schemeClr val="bg1"/>
                </a:solidFill>
              </a:rPr>
              <a:t>, ECCV 2008.</a:t>
            </a:r>
          </a:p>
          <a:p>
            <a:pPr fontAlgn="base"/>
            <a:endParaRPr lang="en-US" i="1" dirty="0" smtClean="0">
              <a:solidFill>
                <a:schemeClr val="bg1"/>
              </a:solidFill>
            </a:endParaRPr>
          </a:p>
          <a:p>
            <a:pPr fontAlgn="base"/>
            <a:r>
              <a:rPr lang="en-US" dirty="0" smtClean="0">
                <a:solidFill>
                  <a:schemeClr val="bg1"/>
                </a:solidFill>
              </a:rPr>
              <a:t>Describable Visual Attributes for Face Verification and Image Search, Neeraj Kumar, Alexander C. Berg, Peter N. </a:t>
            </a:r>
            <a:r>
              <a:rPr lang="en-US" dirty="0" err="1" smtClean="0">
                <a:solidFill>
                  <a:schemeClr val="bg1"/>
                </a:solidFill>
              </a:rPr>
              <a:t>Belhumeur</a:t>
            </a:r>
            <a:r>
              <a:rPr lang="en-US" dirty="0" smtClean="0">
                <a:solidFill>
                  <a:schemeClr val="bg1"/>
                </a:solidFill>
              </a:rPr>
              <a:t>, Shree K. </a:t>
            </a:r>
            <a:r>
              <a:rPr lang="en-US" dirty="0" err="1" smtClean="0">
                <a:solidFill>
                  <a:schemeClr val="bg1"/>
                </a:solidFill>
              </a:rPr>
              <a:t>Nayar</a:t>
            </a:r>
            <a:r>
              <a:rPr lang="en-US" dirty="0" smtClean="0">
                <a:solidFill>
                  <a:schemeClr val="bg1"/>
                </a:solidFill>
              </a:rPr>
              <a:t>, PAMI 2011.</a:t>
            </a:r>
          </a:p>
          <a:p>
            <a:pPr fontAlgn="base"/>
            <a:endParaRPr lang="en-US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4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Facial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</a:rPr>
              <a:t>Various properties of interest to search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Many are </a:t>
            </a:r>
            <a:r>
              <a:rPr lang="en-US" sz="2800" b="1" dirty="0" smtClean="0">
                <a:solidFill>
                  <a:srgbClr val="FFC000"/>
                </a:solidFill>
              </a:rPr>
              <a:t>spatially localized</a:t>
            </a:r>
            <a:r>
              <a:rPr lang="en-US" sz="2800" dirty="0" smtClean="0">
                <a:solidFill>
                  <a:srgbClr val="FFC000"/>
                </a:solidFill>
              </a:rPr>
              <a:t> within face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 l="25179" t="20735" r="60029" b="43920"/>
          <a:stretch>
            <a:fillRect/>
          </a:stretch>
        </p:blipFill>
        <p:spPr bwMode="auto">
          <a:xfrm>
            <a:off x="3563888" y="3005336"/>
            <a:ext cx="16921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9728" t="20621" r="35480" b="46980"/>
          <a:stretch>
            <a:fillRect/>
          </a:stretch>
        </p:blipFill>
        <p:spPr bwMode="auto">
          <a:xfrm>
            <a:off x="5400092" y="3149352"/>
            <a:ext cx="16921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83" t="20621" r="84725" b="43920"/>
          <a:stretch>
            <a:fillRect/>
          </a:stretch>
        </p:blipFill>
        <p:spPr bwMode="auto">
          <a:xfrm>
            <a:off x="1727684" y="2996952"/>
            <a:ext cx="1692188" cy="260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5886400"/>
            <a:ext cx="9144000" cy="11430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14 Regions x 20 Feature Types = 280 Feature </a:t>
            </a:r>
            <a:r>
              <a:rPr lang="en-US" sz="2000" dirty="0" smtClean="0">
                <a:latin typeface="Arial" charset="0"/>
              </a:rPr>
              <a:t>Choices</a:t>
            </a:r>
            <a:endParaRPr lang="en-US" sz="2000" dirty="0">
              <a:latin typeface="Arial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5D8FF7-DDE0-824B-816A-3FE00F050118}" type="slidenum">
              <a:rPr lang="en-US" b="0">
                <a:solidFill>
                  <a:srgbClr val="000000"/>
                </a:solidFill>
              </a:rPr>
              <a:pPr eaLnBrk="1" hangingPunct="1"/>
              <a:t>18</a:t>
            </a:fld>
            <a:endParaRPr lang="en-US" b="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8463" y="1203325"/>
            <a:ext cx="3373437" cy="5135563"/>
            <a:chOff x="398463" y="1203325"/>
            <a:chExt cx="3373437" cy="5135563"/>
          </a:xfrm>
        </p:grpSpPr>
        <p:pic>
          <p:nvPicPr>
            <p:cNvPr id="47108" name="Picture 2" descr="C:\Users\t\Desktop\holding\masked0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33734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09" name="TextBox 19"/>
            <p:cNvSpPr txBox="1">
              <a:spLocks noChangeArrowheads="1"/>
            </p:cNvSpPr>
            <p:nvPr/>
          </p:nvSpPr>
          <p:spPr bwMode="auto">
            <a:xfrm>
              <a:off x="1103313" y="4479925"/>
              <a:ext cx="595312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face</a:t>
              </a:r>
            </a:p>
          </p:txBody>
        </p:sp>
        <p:pic>
          <p:nvPicPr>
            <p:cNvPr id="47110" name="Picture 3" descr="C:\Users\t\Desktop\holding\masked0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563" y="33734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TextBox 34"/>
            <p:cNvSpPr txBox="1">
              <a:spLocks noChangeArrowheads="1"/>
            </p:cNvSpPr>
            <p:nvPr/>
          </p:nvSpPr>
          <p:spPr bwMode="auto">
            <a:xfrm>
              <a:off x="3074988" y="4479925"/>
              <a:ext cx="696912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cheeks</a:t>
              </a:r>
            </a:p>
          </p:txBody>
        </p:sp>
        <p:pic>
          <p:nvPicPr>
            <p:cNvPr id="47112" name="Picture 4" descr="C:\Users\t\Desktop\holding\masked02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225" y="33734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TextBox 35"/>
            <p:cNvSpPr txBox="1">
              <a:spLocks noChangeArrowheads="1"/>
            </p:cNvSpPr>
            <p:nvPr/>
          </p:nvSpPr>
          <p:spPr bwMode="auto">
            <a:xfrm>
              <a:off x="2582863" y="4479925"/>
              <a:ext cx="331787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nose</a:t>
              </a:r>
            </a:p>
          </p:txBody>
        </p:sp>
        <p:pic>
          <p:nvPicPr>
            <p:cNvPr id="47114" name="Picture 5" descr="C:\Users\t\Desktop\holding\masked03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5033963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5" name="TextBox 36"/>
            <p:cNvSpPr txBox="1">
              <a:spLocks noChangeArrowheads="1"/>
            </p:cNvSpPr>
            <p:nvPr/>
          </p:nvSpPr>
          <p:spPr bwMode="auto">
            <a:xfrm>
              <a:off x="1201738" y="6154738"/>
              <a:ext cx="4254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mouth</a:t>
              </a:r>
            </a:p>
          </p:txBody>
        </p:sp>
        <p:pic>
          <p:nvPicPr>
            <p:cNvPr id="47116" name="Picture 6" descr="C:\Users\t\Desktop\holding\masked04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13" y="33734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7" name="TextBox 37"/>
            <p:cNvSpPr txBox="1">
              <a:spLocks noChangeArrowheads="1"/>
            </p:cNvSpPr>
            <p:nvPr/>
          </p:nvSpPr>
          <p:spPr bwMode="auto">
            <a:xfrm>
              <a:off x="569913" y="4479925"/>
              <a:ext cx="323850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eyes</a:t>
              </a:r>
            </a:p>
          </p:txBody>
        </p:sp>
        <p:pic>
          <p:nvPicPr>
            <p:cNvPr id="47118" name="Picture 7" descr="C:\Users\t\Desktop\holding\masked05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300" y="33734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9" name="TextBox 38"/>
            <p:cNvSpPr txBox="1">
              <a:spLocks noChangeArrowheads="1"/>
            </p:cNvSpPr>
            <p:nvPr/>
          </p:nvSpPr>
          <p:spPr bwMode="auto">
            <a:xfrm>
              <a:off x="1789113" y="4479925"/>
              <a:ext cx="579437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side hair</a:t>
              </a:r>
            </a:p>
          </p:txBody>
        </p:sp>
        <p:pic>
          <p:nvPicPr>
            <p:cNvPr id="47120" name="Picture 8" descr="C:\Users\t\Desktop\holding\masked06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563" y="17097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1" name="TextBox 39"/>
            <p:cNvSpPr txBox="1">
              <a:spLocks noChangeArrowheads="1"/>
            </p:cNvSpPr>
            <p:nvPr/>
          </p:nvSpPr>
          <p:spPr bwMode="auto">
            <a:xfrm>
              <a:off x="3090863" y="2825750"/>
              <a:ext cx="65563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eyebrows</a:t>
              </a:r>
            </a:p>
          </p:txBody>
        </p:sp>
        <p:pic>
          <p:nvPicPr>
            <p:cNvPr id="47122" name="Picture 9" descr="C:\Users\t\Desktop\holding\masked07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225" y="17097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3" name="TextBox 40"/>
            <p:cNvSpPr txBox="1">
              <a:spLocks noChangeArrowheads="1"/>
            </p:cNvSpPr>
            <p:nvPr/>
          </p:nvSpPr>
          <p:spPr bwMode="auto">
            <a:xfrm>
              <a:off x="2446338" y="2825750"/>
              <a:ext cx="60483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forehead</a:t>
              </a:r>
            </a:p>
          </p:txBody>
        </p:sp>
        <p:pic>
          <p:nvPicPr>
            <p:cNvPr id="47124" name="Picture 10" descr="C:\Users\t\Desktop\holding\masked08.jp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13" y="5033963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5" name="TextBox 41"/>
            <p:cNvSpPr txBox="1">
              <a:spLocks noChangeArrowheads="1"/>
            </p:cNvSpPr>
            <p:nvPr/>
          </p:nvSpPr>
          <p:spPr bwMode="auto">
            <a:xfrm>
              <a:off x="398463" y="6154738"/>
              <a:ext cx="6651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mustache</a:t>
              </a:r>
            </a:p>
          </p:txBody>
        </p:sp>
        <p:pic>
          <p:nvPicPr>
            <p:cNvPr id="47126" name="Picture 11" descr="C:\Users\t\Desktop\holding\masked09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300" y="5038725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7" name="TextBox 42"/>
            <p:cNvSpPr txBox="1">
              <a:spLocks noChangeArrowheads="1"/>
            </p:cNvSpPr>
            <p:nvPr/>
          </p:nvSpPr>
          <p:spPr bwMode="auto">
            <a:xfrm>
              <a:off x="1938338" y="6154738"/>
              <a:ext cx="28098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chin</a:t>
              </a:r>
            </a:p>
          </p:txBody>
        </p:sp>
        <p:pic>
          <p:nvPicPr>
            <p:cNvPr id="47128" name="Picture 12" descr="C:\Users\t\Desktop\holding\masked10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13" y="17097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TextBox 43"/>
            <p:cNvSpPr txBox="1">
              <a:spLocks noChangeArrowheads="1"/>
            </p:cNvSpPr>
            <p:nvPr/>
          </p:nvSpPr>
          <p:spPr bwMode="auto">
            <a:xfrm>
              <a:off x="476250" y="2825750"/>
              <a:ext cx="5111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top hair</a:t>
              </a:r>
            </a:p>
          </p:txBody>
        </p:sp>
        <p:pic>
          <p:nvPicPr>
            <p:cNvPr id="47130" name="Picture 13" descr="C:\Users\t\Desktop\holding\masked11.jpg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17097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1" name="TextBox 44"/>
            <p:cNvSpPr txBox="1">
              <a:spLocks noChangeArrowheads="1"/>
            </p:cNvSpPr>
            <p:nvPr/>
          </p:nvSpPr>
          <p:spPr bwMode="auto">
            <a:xfrm>
              <a:off x="1085850" y="2825750"/>
              <a:ext cx="655638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small hair</a:t>
              </a:r>
            </a:p>
          </p:txBody>
        </p:sp>
        <p:pic>
          <p:nvPicPr>
            <p:cNvPr id="47132" name="Picture 14" descr="C:\Users\t\Desktop\holding\masked12.jp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300" y="1709738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3" name="TextBox 45"/>
            <p:cNvSpPr txBox="1">
              <a:spLocks noChangeArrowheads="1"/>
            </p:cNvSpPr>
            <p:nvPr/>
          </p:nvSpPr>
          <p:spPr bwMode="auto">
            <a:xfrm>
              <a:off x="1765300" y="2825750"/>
              <a:ext cx="5953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right hair</a:t>
              </a:r>
            </a:p>
          </p:txBody>
        </p:sp>
        <p:pic>
          <p:nvPicPr>
            <p:cNvPr id="47134" name="Picture 15" descr="C:\Users\t\Desktop\holding\masked13.jpg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225" y="5033963"/>
              <a:ext cx="62865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5" name="TextBox 46"/>
            <p:cNvSpPr txBox="1">
              <a:spLocks noChangeArrowheads="1"/>
            </p:cNvSpPr>
            <p:nvPr/>
          </p:nvSpPr>
          <p:spPr bwMode="auto">
            <a:xfrm>
              <a:off x="2587625" y="6154738"/>
              <a:ext cx="3238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</a:rPr>
                <a:t>neck</a:t>
              </a:r>
            </a:p>
          </p:txBody>
        </p:sp>
        <p:sp>
          <p:nvSpPr>
            <p:cNvPr id="47156" name="TextBox 95261"/>
            <p:cNvSpPr txBox="1">
              <a:spLocks noChangeArrowheads="1"/>
            </p:cNvSpPr>
            <p:nvPr/>
          </p:nvSpPr>
          <p:spPr bwMode="auto">
            <a:xfrm>
              <a:off x="1258515" y="1203325"/>
              <a:ext cx="16088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0" dirty="0">
                  <a:solidFill>
                    <a:srgbClr val="FFFFFF"/>
                  </a:solidFill>
                </a:rPr>
                <a:t>Face Regions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03663" y="1092200"/>
            <a:ext cx="4978400" cy="5326063"/>
            <a:chOff x="3903663" y="1092200"/>
            <a:chExt cx="4978400" cy="5326063"/>
          </a:xfrm>
        </p:grpSpPr>
        <p:grpSp>
          <p:nvGrpSpPr>
            <p:cNvPr id="4" name="Group 95251"/>
            <p:cNvGrpSpPr>
              <a:grpSpLocks/>
            </p:cNvGrpSpPr>
            <p:nvPr/>
          </p:nvGrpSpPr>
          <p:grpSpPr bwMode="auto">
            <a:xfrm>
              <a:off x="4089400" y="1701800"/>
              <a:ext cx="2328863" cy="336550"/>
              <a:chOff x="3886187" y="1540271"/>
              <a:chExt cx="2328331" cy="336418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4681343" y="154027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5478086" y="154027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886187" y="154027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RGB</a:t>
                </a:r>
              </a:p>
            </p:txBody>
          </p:sp>
        </p:grpSp>
        <p:grpSp>
          <p:nvGrpSpPr>
            <p:cNvPr id="5" name="Group 95252"/>
            <p:cNvGrpSpPr>
              <a:grpSpLocks/>
            </p:cNvGrpSpPr>
            <p:nvPr/>
          </p:nvGrpSpPr>
          <p:grpSpPr bwMode="auto">
            <a:xfrm>
              <a:off x="4089400" y="2157413"/>
              <a:ext cx="2328863" cy="336550"/>
              <a:chOff x="3886186" y="1937741"/>
              <a:chExt cx="2328331" cy="336418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5478085" y="193774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886186" y="193774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RGB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681342" y="193774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Mean-Normalized</a:t>
                </a:r>
              </a:p>
            </p:txBody>
          </p:sp>
        </p:grpSp>
        <p:grpSp>
          <p:nvGrpSpPr>
            <p:cNvPr id="6" name="Group 95253"/>
            <p:cNvGrpSpPr>
              <a:grpSpLocks/>
            </p:cNvGrpSpPr>
            <p:nvPr/>
          </p:nvGrpSpPr>
          <p:grpSpPr bwMode="auto">
            <a:xfrm>
              <a:off x="4089400" y="2614613"/>
              <a:ext cx="2328863" cy="338137"/>
              <a:chOff x="3886187" y="2326745"/>
              <a:chExt cx="2328331" cy="337702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5478086" y="2326745"/>
                <a:ext cx="736432" cy="336117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886187" y="2326745"/>
                <a:ext cx="795156" cy="336117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RGB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681343" y="2328330"/>
                <a:ext cx="796743" cy="336117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Energy-Normalized</a:t>
                </a:r>
              </a:p>
            </p:txBody>
          </p:sp>
        </p:grpSp>
        <p:grpSp>
          <p:nvGrpSpPr>
            <p:cNvPr id="7" name="Group 95254"/>
            <p:cNvGrpSpPr>
              <a:grpSpLocks/>
            </p:cNvGrpSpPr>
            <p:nvPr/>
          </p:nvGrpSpPr>
          <p:grpSpPr bwMode="auto">
            <a:xfrm>
              <a:off x="4089400" y="3071813"/>
              <a:ext cx="2328863" cy="338137"/>
              <a:chOff x="3886184" y="2756780"/>
              <a:chExt cx="2328334" cy="337076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4681341" y="2756780"/>
                <a:ext cx="796744" cy="337076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886184" y="2756780"/>
                <a:ext cx="795157" cy="337076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RGB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5478085" y="2756780"/>
                <a:ext cx="736433" cy="337076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Mean and Variance</a:t>
                </a:r>
              </a:p>
            </p:txBody>
          </p:sp>
        </p:grpSp>
        <p:grpSp>
          <p:nvGrpSpPr>
            <p:cNvPr id="8" name="Group 95255"/>
            <p:cNvGrpSpPr>
              <a:grpSpLocks/>
            </p:cNvGrpSpPr>
            <p:nvPr/>
          </p:nvGrpSpPr>
          <p:grpSpPr bwMode="auto">
            <a:xfrm>
              <a:off x="4089400" y="3529013"/>
              <a:ext cx="2328863" cy="336550"/>
              <a:chOff x="3886183" y="3211851"/>
              <a:chExt cx="2328331" cy="336418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4681339" y="321185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478082" y="321185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886183" y="321185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Intensity</a:t>
                </a:r>
              </a:p>
            </p:txBody>
          </p:sp>
        </p:grpSp>
        <p:grpSp>
          <p:nvGrpSpPr>
            <p:cNvPr id="9" name="Group 95256"/>
            <p:cNvGrpSpPr>
              <a:grpSpLocks/>
            </p:cNvGrpSpPr>
            <p:nvPr/>
          </p:nvGrpSpPr>
          <p:grpSpPr bwMode="auto">
            <a:xfrm>
              <a:off x="4089400" y="3986213"/>
              <a:ext cx="2328863" cy="336550"/>
              <a:chOff x="3886183" y="3600854"/>
              <a:chExt cx="2328331" cy="336418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4681339" y="3600854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5478082" y="3600854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Histogram</a:t>
                </a: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886183" y="3600854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Intensity</a:t>
                </a:r>
              </a:p>
            </p:txBody>
          </p:sp>
        </p:grpSp>
        <p:grpSp>
          <p:nvGrpSpPr>
            <p:cNvPr id="10" name="Group 95257"/>
            <p:cNvGrpSpPr>
              <a:grpSpLocks/>
            </p:cNvGrpSpPr>
            <p:nvPr/>
          </p:nvGrpSpPr>
          <p:grpSpPr bwMode="auto">
            <a:xfrm>
              <a:off x="4089400" y="4443413"/>
              <a:ext cx="2328863" cy="334962"/>
              <a:chOff x="3886187" y="3989859"/>
              <a:chExt cx="2328331" cy="336418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4681343" y="3989859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Energy-Normalized</a:t>
                </a: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5478086" y="3989859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Histogram</a:t>
                </a: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3886187" y="3989859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Intensity</a:t>
                </a:r>
              </a:p>
            </p:txBody>
          </p:sp>
        </p:grpSp>
        <p:grpSp>
          <p:nvGrpSpPr>
            <p:cNvPr id="11" name="Group 95258"/>
            <p:cNvGrpSpPr>
              <a:grpSpLocks/>
            </p:cNvGrpSpPr>
            <p:nvPr/>
          </p:nvGrpSpPr>
          <p:grpSpPr bwMode="auto">
            <a:xfrm>
              <a:off x="4089400" y="4899025"/>
              <a:ext cx="2328863" cy="336550"/>
              <a:chOff x="3886187" y="4420412"/>
              <a:chExt cx="2328331" cy="33641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4681343" y="4420412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Mean-Normalized</a:t>
                </a: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478086" y="4420412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Histogram</a:t>
                </a: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3886187" y="4420412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Intensity</a:t>
                </a:r>
              </a:p>
            </p:txBody>
          </p:sp>
        </p:grpSp>
        <p:grpSp>
          <p:nvGrpSpPr>
            <p:cNvPr id="12" name="Group 95259"/>
            <p:cNvGrpSpPr>
              <a:grpSpLocks/>
            </p:cNvGrpSpPr>
            <p:nvPr/>
          </p:nvGrpSpPr>
          <p:grpSpPr bwMode="auto">
            <a:xfrm>
              <a:off x="4089400" y="5356225"/>
              <a:ext cx="2328863" cy="336550"/>
              <a:chOff x="3886182" y="4873682"/>
              <a:chExt cx="2328331" cy="336418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4681338" y="4873682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Energy-Normalized</a:t>
                </a: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5478081" y="4873682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3886182" y="4873682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Intensity</a:t>
                </a:r>
              </a:p>
            </p:txBody>
          </p:sp>
        </p:grpSp>
        <p:grpSp>
          <p:nvGrpSpPr>
            <p:cNvPr id="13" name="Group 95260"/>
            <p:cNvGrpSpPr>
              <a:grpSpLocks/>
            </p:cNvGrpSpPr>
            <p:nvPr/>
          </p:nvGrpSpPr>
          <p:grpSpPr bwMode="auto">
            <a:xfrm>
              <a:off x="4089400" y="5811838"/>
              <a:ext cx="2328863" cy="336550"/>
              <a:chOff x="3886181" y="5651689"/>
              <a:chExt cx="2328331" cy="336418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4681337" y="5651689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Mean-Normalized</a:t>
                </a: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5478080" y="5651689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3886181" y="5651689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Intensity</a:t>
                </a:r>
              </a:p>
            </p:txBody>
          </p:sp>
        </p:grpSp>
        <p:grpSp>
          <p:nvGrpSpPr>
            <p:cNvPr id="14" name="Group 156"/>
            <p:cNvGrpSpPr>
              <a:grpSpLocks/>
            </p:cNvGrpSpPr>
            <p:nvPr/>
          </p:nvGrpSpPr>
          <p:grpSpPr bwMode="auto">
            <a:xfrm>
              <a:off x="6553200" y="1701800"/>
              <a:ext cx="2328863" cy="336550"/>
              <a:chOff x="3886187" y="1540271"/>
              <a:chExt cx="2328331" cy="336418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4681343" y="154027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5478086" y="154027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886187" y="154027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Gradient Magnitude</a:t>
                </a:r>
              </a:p>
            </p:txBody>
          </p:sp>
        </p:grpSp>
        <p:grpSp>
          <p:nvGrpSpPr>
            <p:cNvPr id="15" name="Group 160"/>
            <p:cNvGrpSpPr>
              <a:grpSpLocks/>
            </p:cNvGrpSpPr>
            <p:nvPr/>
          </p:nvGrpSpPr>
          <p:grpSpPr bwMode="auto">
            <a:xfrm>
              <a:off x="6553200" y="2157413"/>
              <a:ext cx="2328863" cy="336550"/>
              <a:chOff x="3886187" y="1540271"/>
              <a:chExt cx="2328331" cy="336418"/>
            </a:xfrm>
          </p:grpSpPr>
          <p:sp>
            <p:nvSpPr>
              <p:cNvPr id="162" name="Rectangle 161"/>
              <p:cNvSpPr/>
              <p:nvPr/>
            </p:nvSpPr>
            <p:spPr>
              <a:xfrm>
                <a:off x="4681343" y="154027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Mean Normalized</a:t>
                </a: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5478086" y="154027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3886187" y="154027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Gradient Magnitude</a:t>
                </a:r>
              </a:p>
            </p:txBody>
          </p:sp>
        </p:grpSp>
        <p:grpSp>
          <p:nvGrpSpPr>
            <p:cNvPr id="16" name="Group 164"/>
            <p:cNvGrpSpPr>
              <a:grpSpLocks/>
            </p:cNvGrpSpPr>
            <p:nvPr/>
          </p:nvGrpSpPr>
          <p:grpSpPr bwMode="auto">
            <a:xfrm>
              <a:off x="6553200" y="2614613"/>
              <a:ext cx="2328863" cy="336550"/>
              <a:chOff x="3886187" y="1540271"/>
              <a:chExt cx="2328331" cy="336418"/>
            </a:xfrm>
          </p:grpSpPr>
          <p:sp>
            <p:nvSpPr>
              <p:cNvPr id="166" name="Rectangle 165"/>
              <p:cNvSpPr/>
              <p:nvPr/>
            </p:nvSpPr>
            <p:spPr>
              <a:xfrm>
                <a:off x="4681343" y="154027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5478086" y="154027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Histogram</a:t>
                </a: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3886187" y="154027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Gradient Magnitude</a:t>
                </a:r>
              </a:p>
            </p:txBody>
          </p:sp>
        </p:grpSp>
        <p:grpSp>
          <p:nvGrpSpPr>
            <p:cNvPr id="17" name="Group 168"/>
            <p:cNvGrpSpPr>
              <a:grpSpLocks/>
            </p:cNvGrpSpPr>
            <p:nvPr/>
          </p:nvGrpSpPr>
          <p:grpSpPr bwMode="auto">
            <a:xfrm>
              <a:off x="6553200" y="3071813"/>
              <a:ext cx="2328863" cy="336550"/>
              <a:chOff x="3886187" y="1540271"/>
              <a:chExt cx="2328331" cy="336418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4681343" y="154027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5478086" y="154027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886187" y="154027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Gradient Orientation</a:t>
                </a:r>
              </a:p>
            </p:txBody>
          </p:sp>
        </p:grpSp>
        <p:grpSp>
          <p:nvGrpSpPr>
            <p:cNvPr id="18" name="Group 173"/>
            <p:cNvGrpSpPr>
              <a:grpSpLocks/>
            </p:cNvGrpSpPr>
            <p:nvPr/>
          </p:nvGrpSpPr>
          <p:grpSpPr bwMode="auto">
            <a:xfrm>
              <a:off x="6553200" y="3527425"/>
              <a:ext cx="2328863" cy="336550"/>
              <a:chOff x="3886187" y="1540271"/>
              <a:chExt cx="2328331" cy="336418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4681343" y="154027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5478086" y="154027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Histogram</a:t>
                </a: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3886187" y="154027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Gradient Orientation</a:t>
                </a:r>
              </a:p>
            </p:txBody>
          </p:sp>
        </p:grpSp>
        <p:grpSp>
          <p:nvGrpSpPr>
            <p:cNvPr id="19" name="Group 178"/>
            <p:cNvGrpSpPr>
              <a:grpSpLocks/>
            </p:cNvGrpSpPr>
            <p:nvPr/>
          </p:nvGrpSpPr>
          <p:grpSpPr bwMode="auto">
            <a:xfrm>
              <a:off x="6553200" y="3984625"/>
              <a:ext cx="2328863" cy="336550"/>
              <a:chOff x="3886187" y="1540271"/>
              <a:chExt cx="2328331" cy="336418"/>
            </a:xfrm>
          </p:grpSpPr>
          <p:sp>
            <p:nvSpPr>
              <p:cNvPr id="180" name="Rectangle 179"/>
              <p:cNvSpPr/>
              <p:nvPr/>
            </p:nvSpPr>
            <p:spPr>
              <a:xfrm>
                <a:off x="4681343" y="154027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5478086" y="154027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886187" y="154027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HSV</a:t>
                </a:r>
              </a:p>
            </p:txBody>
          </p:sp>
        </p:grpSp>
        <p:grpSp>
          <p:nvGrpSpPr>
            <p:cNvPr id="20" name="Group 182"/>
            <p:cNvGrpSpPr>
              <a:grpSpLocks/>
            </p:cNvGrpSpPr>
            <p:nvPr/>
          </p:nvGrpSpPr>
          <p:grpSpPr bwMode="auto">
            <a:xfrm>
              <a:off x="6553200" y="4441825"/>
              <a:ext cx="2328863" cy="336550"/>
              <a:chOff x="3886186" y="1937741"/>
              <a:chExt cx="2328331" cy="336418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5478085" y="1937741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886186" y="1937741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HSV</a:t>
                </a: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4681342" y="1937741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Mean-Normalized</a:t>
                </a:r>
              </a:p>
            </p:txBody>
          </p:sp>
        </p:grpSp>
        <p:grpSp>
          <p:nvGrpSpPr>
            <p:cNvPr id="21" name="Group 186"/>
            <p:cNvGrpSpPr>
              <a:grpSpLocks/>
            </p:cNvGrpSpPr>
            <p:nvPr/>
          </p:nvGrpSpPr>
          <p:grpSpPr bwMode="auto">
            <a:xfrm>
              <a:off x="6553200" y="4897438"/>
              <a:ext cx="2328863" cy="338137"/>
              <a:chOff x="3886187" y="2326745"/>
              <a:chExt cx="2328331" cy="337702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5478086" y="2326745"/>
                <a:ext cx="736432" cy="336117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Raw Pixels</a:t>
                </a: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886187" y="2326745"/>
                <a:ext cx="795156" cy="336117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HSV</a:t>
                </a: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4681343" y="2328330"/>
                <a:ext cx="796743" cy="336117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Energy-Normalized</a:t>
                </a:r>
              </a:p>
            </p:txBody>
          </p:sp>
        </p:grpSp>
        <p:grpSp>
          <p:nvGrpSpPr>
            <p:cNvPr id="22" name="Group 190"/>
            <p:cNvGrpSpPr>
              <a:grpSpLocks/>
            </p:cNvGrpSpPr>
            <p:nvPr/>
          </p:nvGrpSpPr>
          <p:grpSpPr bwMode="auto">
            <a:xfrm>
              <a:off x="6553200" y="5356225"/>
              <a:ext cx="2328863" cy="336550"/>
              <a:chOff x="3886183" y="3600854"/>
              <a:chExt cx="2328331" cy="336418"/>
            </a:xfrm>
          </p:grpSpPr>
          <p:sp>
            <p:nvSpPr>
              <p:cNvPr id="192" name="Rectangle 191"/>
              <p:cNvSpPr/>
              <p:nvPr/>
            </p:nvSpPr>
            <p:spPr>
              <a:xfrm>
                <a:off x="4681339" y="3600854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5478082" y="3600854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Histogram</a:t>
                </a: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3886183" y="3600854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HSV</a:t>
                </a:r>
              </a:p>
            </p:txBody>
          </p:sp>
        </p:grpSp>
        <p:grpSp>
          <p:nvGrpSpPr>
            <p:cNvPr id="23" name="Group 194"/>
            <p:cNvGrpSpPr>
              <a:grpSpLocks/>
            </p:cNvGrpSpPr>
            <p:nvPr/>
          </p:nvGrpSpPr>
          <p:grpSpPr bwMode="auto">
            <a:xfrm>
              <a:off x="6553200" y="5811838"/>
              <a:ext cx="2328863" cy="336550"/>
              <a:chOff x="3886183" y="3600854"/>
              <a:chExt cx="2328331" cy="336418"/>
            </a:xfrm>
          </p:grpSpPr>
          <p:sp>
            <p:nvSpPr>
              <p:cNvPr id="196" name="Rectangle 195"/>
              <p:cNvSpPr/>
              <p:nvPr/>
            </p:nvSpPr>
            <p:spPr>
              <a:xfrm>
                <a:off x="4681339" y="3600854"/>
                <a:ext cx="796743" cy="336418"/>
              </a:xfrm>
              <a:prstGeom prst="rect">
                <a:avLst/>
              </a:prstGeom>
              <a:solidFill>
                <a:srgbClr val="BED39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Not Normalized</a:t>
                </a: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5478082" y="3600854"/>
                <a:ext cx="736432" cy="336418"/>
              </a:xfrm>
              <a:prstGeom prst="rect">
                <a:avLst/>
              </a:prstGeom>
              <a:solidFill>
                <a:srgbClr val="FABD8A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Mean and Variance</a:t>
                </a: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3886183" y="3600854"/>
                <a:ext cx="795156" cy="336418"/>
              </a:xfrm>
              <a:prstGeom prst="rect">
                <a:avLst/>
              </a:prstGeom>
              <a:solidFill>
                <a:srgbClr val="A3BDD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4572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00"/>
                    </a:solidFill>
                  </a:rPr>
                  <a:t>HSV</a:t>
                </a:r>
              </a:p>
            </p:txBody>
          </p:sp>
        </p:grpSp>
        <p:sp>
          <p:nvSpPr>
            <p:cNvPr id="47157" name="TextBox 199"/>
            <p:cNvSpPr txBox="1">
              <a:spLocks noChangeArrowheads="1"/>
            </p:cNvSpPr>
            <p:nvPr/>
          </p:nvSpPr>
          <p:spPr bwMode="auto">
            <a:xfrm>
              <a:off x="5144106" y="1203325"/>
              <a:ext cx="2741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0" dirty="0">
                  <a:solidFill>
                    <a:srgbClr val="FFFFFF"/>
                  </a:solidFill>
                </a:rPr>
                <a:t>Feature Types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3903663" y="1092200"/>
              <a:ext cx="0" cy="53260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9" name="Rectangle 3"/>
          <p:cNvSpPr txBox="1">
            <a:spLocks noChangeArrowheads="1"/>
          </p:cNvSpPr>
          <p:nvPr/>
        </p:nvSpPr>
        <p:spPr bwMode="auto">
          <a:xfrm>
            <a:off x="0" y="116632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j-cs"/>
              </a:rPr>
              <a:t> Learning a Face Attribute Classifier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charset="0"/>
              <a:ea typeface="ＭＳ Ｐゴシック" charset="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 Learning </a:t>
            </a:r>
            <a:r>
              <a:rPr lang="en-US" dirty="0" smtClean="0">
                <a:latin typeface="Arial" charset="0"/>
              </a:rPr>
              <a:t>a Face Attribute Classifier</a:t>
            </a:r>
            <a:endParaRPr lang="en-US" dirty="0">
              <a:latin typeface="Arial" charset="0"/>
            </a:endParaRPr>
          </a:p>
        </p:txBody>
      </p:sp>
      <p:sp>
        <p:nvSpPr>
          <p:cNvPr id="1358852" name="Rectangle 4"/>
          <p:cNvSpPr>
            <a:spLocks noChangeArrowheads="1"/>
          </p:cNvSpPr>
          <p:nvPr/>
        </p:nvSpPr>
        <p:spPr bwMode="auto">
          <a:xfrm>
            <a:off x="561975" y="3638550"/>
            <a:ext cx="13112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DCDCDC"/>
                </a:solidFill>
                <a:ea typeface="ＭＳ Ｐゴシック" charset="0"/>
              </a:rPr>
              <a:t> Males</a:t>
            </a: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561975" y="5754688"/>
            <a:ext cx="13112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DCDCDC"/>
                </a:solidFill>
                <a:ea typeface="ＭＳ Ｐゴシック" charset="0"/>
              </a:rPr>
              <a:t> Females</a:t>
            </a:r>
          </a:p>
        </p:txBody>
      </p:sp>
      <p:sp>
        <p:nvSpPr>
          <p:cNvPr id="1358899" name="Rectangle 51"/>
          <p:cNvSpPr>
            <a:spLocks noChangeArrowheads="1"/>
          </p:cNvSpPr>
          <p:nvPr/>
        </p:nvSpPr>
        <p:spPr bwMode="auto">
          <a:xfrm>
            <a:off x="4248150" y="1138238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DCDCDC"/>
                </a:solidFill>
                <a:ea typeface="ＭＳ Ｐゴシック" charset="0"/>
              </a:rPr>
              <a:t>Feature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DCDCDC"/>
                </a:solidFill>
                <a:ea typeface="ＭＳ Ｐゴシック" charset="0"/>
              </a:rPr>
              <a:t>selection</a:t>
            </a:r>
            <a:endParaRPr lang="en-US" sz="2400" dirty="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00" name="Rectangle 52"/>
          <p:cNvSpPr>
            <a:spLocks noChangeArrowheads="1"/>
          </p:cNvSpPr>
          <p:nvPr/>
        </p:nvSpPr>
        <p:spPr bwMode="auto">
          <a:xfrm>
            <a:off x="4211638" y="2108200"/>
            <a:ext cx="2085975" cy="3673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468313" y="2070100"/>
            <a:ext cx="1500187" cy="1587500"/>
            <a:chOff x="296" y="1304"/>
            <a:chExt cx="1023" cy="1082"/>
          </a:xfrm>
        </p:grpSpPr>
        <p:sp>
          <p:nvSpPr>
            <p:cNvPr id="16431" name="Rectangle 7"/>
            <p:cNvSpPr>
              <a:spLocks noChangeArrowheads="1"/>
            </p:cNvSpPr>
            <p:nvPr/>
          </p:nvSpPr>
          <p:spPr bwMode="auto">
            <a:xfrm>
              <a:off x="296" y="1304"/>
              <a:ext cx="1023" cy="10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3" name="Group 67"/>
            <p:cNvGrpSpPr>
              <a:grpSpLocks/>
            </p:cNvGrpSpPr>
            <p:nvPr/>
          </p:nvGrpSpPr>
          <p:grpSpPr bwMode="auto">
            <a:xfrm>
              <a:off x="321" y="1327"/>
              <a:ext cx="978" cy="1038"/>
              <a:chOff x="2162" y="3527"/>
              <a:chExt cx="1156" cy="1226"/>
            </a:xfrm>
          </p:grpSpPr>
          <p:pic>
            <p:nvPicPr>
              <p:cNvPr id="16433" name="Picture 60" descr="MargJonesRobWRodT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86" t="4448" r="41895" b="69998"/>
              <a:stretch>
                <a:fillRect/>
              </a:stretch>
            </p:blipFill>
            <p:spPr bwMode="auto">
              <a:xfrm>
                <a:off x="2759" y="3528"/>
                <a:ext cx="558" cy="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4" name="Picture 58" descr="37939734_64f9f4b3e6_o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333" t="17528" r="30186" b="49001"/>
              <a:stretch>
                <a:fillRect/>
              </a:stretch>
            </p:blipFill>
            <p:spPr bwMode="auto">
              <a:xfrm>
                <a:off x="2760" y="4157"/>
                <a:ext cx="558" cy="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5" name="Picture 59" descr="69210981_c6dfb6db3f_o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78" t="50304" r="38696" b="32805"/>
              <a:stretch>
                <a:fillRect/>
              </a:stretch>
            </p:blipFill>
            <p:spPr bwMode="auto">
              <a:xfrm>
                <a:off x="2162" y="3527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6" name="Picture 61" descr="MargJonesRobWRodT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2" t="6407" r="15100" b="66676"/>
              <a:stretch>
                <a:fillRect/>
              </a:stretch>
            </p:blipFill>
            <p:spPr bwMode="auto">
              <a:xfrm>
                <a:off x="2162" y="4157"/>
                <a:ext cx="558" cy="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58919" name="Rectangle 71"/>
          <p:cNvSpPr>
            <a:spLocks noChangeArrowheads="1"/>
          </p:cNvSpPr>
          <p:nvPr/>
        </p:nvSpPr>
        <p:spPr bwMode="auto">
          <a:xfrm>
            <a:off x="434975" y="1138238"/>
            <a:ext cx="1566863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Training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images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20" name="Rectangle 72"/>
          <p:cNvSpPr>
            <a:spLocks noChangeArrowheads="1"/>
          </p:cNvSpPr>
          <p:nvPr/>
        </p:nvSpPr>
        <p:spPr bwMode="auto">
          <a:xfrm>
            <a:off x="2016125" y="1138238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Low-level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features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21" name="AutoShape 73"/>
          <p:cNvSpPr>
            <a:spLocks noChangeArrowheads="1"/>
          </p:cNvSpPr>
          <p:nvPr/>
        </p:nvSpPr>
        <p:spPr bwMode="auto">
          <a:xfrm>
            <a:off x="1816100" y="1481138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468313" y="4194175"/>
            <a:ext cx="1500187" cy="1587500"/>
            <a:chOff x="296" y="2543"/>
            <a:chExt cx="1023" cy="1082"/>
          </a:xfrm>
        </p:grpSpPr>
        <p:grpSp>
          <p:nvGrpSpPr>
            <p:cNvPr id="5" name="Group 66"/>
            <p:cNvGrpSpPr>
              <a:grpSpLocks/>
            </p:cNvGrpSpPr>
            <p:nvPr/>
          </p:nvGrpSpPr>
          <p:grpSpPr bwMode="auto">
            <a:xfrm>
              <a:off x="323" y="2565"/>
              <a:ext cx="969" cy="1038"/>
              <a:chOff x="905" y="3527"/>
              <a:chExt cx="1145" cy="1226"/>
            </a:xfrm>
          </p:grpSpPr>
          <p:pic>
            <p:nvPicPr>
              <p:cNvPr id="16427" name="Picture 65" descr="308047587_2401f935a6_b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47" t="31317" r="37904" b="49619"/>
              <a:stretch>
                <a:fillRect/>
              </a:stretch>
            </p:blipFill>
            <p:spPr bwMode="auto">
              <a:xfrm>
                <a:off x="905" y="3527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8" name="Picture 63" descr="20327791_dc32a099cd_o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60" t="36601" r="40318" b="34927"/>
              <a:stretch>
                <a:fillRect/>
              </a:stretch>
            </p:blipFill>
            <p:spPr bwMode="auto">
              <a:xfrm>
                <a:off x="1492" y="3527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9" name="Picture 64" descr="61022707_2c7dd90bac_o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55" t="25122" r="42703" b="43694"/>
              <a:stretch>
                <a:fillRect/>
              </a:stretch>
            </p:blipFill>
            <p:spPr bwMode="auto">
              <a:xfrm>
                <a:off x="905" y="4156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0" name="Picture 62" descr="IMG_1698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31" t="18047" r="42203" b="52602"/>
              <a:stretch>
                <a:fillRect/>
              </a:stretch>
            </p:blipFill>
            <p:spPr bwMode="auto">
              <a:xfrm>
                <a:off x="1493" y="4156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426" name="Rectangle 80"/>
            <p:cNvSpPr>
              <a:spLocks noChangeArrowheads="1"/>
            </p:cNvSpPr>
            <p:nvPr/>
          </p:nvSpPr>
          <p:spPr bwMode="auto">
            <a:xfrm>
              <a:off x="296" y="2543"/>
              <a:ext cx="1023" cy="10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2271713" y="2057400"/>
            <a:ext cx="1498600" cy="1666875"/>
            <a:chOff x="1431" y="1314"/>
            <a:chExt cx="944" cy="1050"/>
          </a:xfrm>
        </p:grpSpPr>
        <p:sp>
          <p:nvSpPr>
            <p:cNvPr id="16421" name="Rectangle 85"/>
            <p:cNvSpPr>
              <a:spLocks noChangeArrowheads="1"/>
            </p:cNvSpPr>
            <p:nvPr/>
          </p:nvSpPr>
          <p:spPr bwMode="auto">
            <a:xfrm>
              <a:off x="1431" y="1314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RGB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22" name="Rectangle 86"/>
            <p:cNvSpPr>
              <a:spLocks noChangeArrowheads="1"/>
            </p:cNvSpPr>
            <p:nvPr/>
          </p:nvSpPr>
          <p:spPr bwMode="auto">
            <a:xfrm>
              <a:off x="1431" y="1558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HoG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23" name="Rectangle 87"/>
            <p:cNvSpPr>
              <a:spLocks noChangeArrowheads="1"/>
            </p:cNvSpPr>
            <p:nvPr/>
          </p:nvSpPr>
          <p:spPr bwMode="auto">
            <a:xfrm>
              <a:off x="1431" y="1802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HSV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24" name="Rectangle 88"/>
            <p:cNvSpPr>
              <a:spLocks noChangeArrowheads="1"/>
            </p:cNvSpPr>
            <p:nvPr/>
          </p:nvSpPr>
          <p:spPr bwMode="auto">
            <a:xfrm>
              <a:off x="1431" y="2046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…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2271713" y="4237038"/>
            <a:ext cx="1498600" cy="1666875"/>
            <a:chOff x="1431" y="1314"/>
            <a:chExt cx="944" cy="1050"/>
          </a:xfrm>
        </p:grpSpPr>
        <p:sp>
          <p:nvSpPr>
            <p:cNvPr id="16417" name="Rectangle 92"/>
            <p:cNvSpPr>
              <a:spLocks noChangeArrowheads="1"/>
            </p:cNvSpPr>
            <p:nvPr/>
          </p:nvSpPr>
          <p:spPr bwMode="auto">
            <a:xfrm>
              <a:off x="1431" y="1314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RGB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18" name="Rectangle 93"/>
            <p:cNvSpPr>
              <a:spLocks noChangeArrowheads="1"/>
            </p:cNvSpPr>
            <p:nvPr/>
          </p:nvSpPr>
          <p:spPr bwMode="auto">
            <a:xfrm>
              <a:off x="1431" y="1558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HoG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19" name="Rectangle 94"/>
            <p:cNvSpPr>
              <a:spLocks noChangeArrowheads="1"/>
            </p:cNvSpPr>
            <p:nvPr/>
          </p:nvSpPr>
          <p:spPr bwMode="auto">
            <a:xfrm>
              <a:off x="1431" y="1802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HSV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20" name="Rectangle 95"/>
            <p:cNvSpPr>
              <a:spLocks noChangeArrowheads="1"/>
            </p:cNvSpPr>
            <p:nvPr/>
          </p:nvSpPr>
          <p:spPr bwMode="auto">
            <a:xfrm>
              <a:off x="1431" y="2046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…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</p:grpSp>
      <p:sp>
        <p:nvSpPr>
          <p:cNvPr id="1358944" name="AutoShape 96"/>
          <p:cNvSpPr>
            <a:spLocks noChangeArrowheads="1"/>
          </p:cNvSpPr>
          <p:nvPr/>
        </p:nvSpPr>
        <p:spPr bwMode="auto">
          <a:xfrm>
            <a:off x="3802063" y="1481138"/>
            <a:ext cx="722312" cy="269875"/>
          </a:xfrm>
          <a:prstGeom prst="rightArrow">
            <a:avLst>
              <a:gd name="adj1" fmla="val 49407"/>
              <a:gd name="adj2" fmla="val 82946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6" name="AutoShape 98"/>
          <p:cNvSpPr>
            <a:spLocks noChangeArrowheads="1"/>
          </p:cNvSpPr>
          <p:nvPr/>
        </p:nvSpPr>
        <p:spPr bwMode="auto">
          <a:xfrm>
            <a:off x="2097088" y="2705100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7" name="AutoShape 99"/>
          <p:cNvSpPr>
            <a:spLocks noChangeArrowheads="1"/>
          </p:cNvSpPr>
          <p:nvPr/>
        </p:nvSpPr>
        <p:spPr bwMode="auto">
          <a:xfrm>
            <a:off x="2097088" y="4832350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8" name="AutoShape 100"/>
          <p:cNvSpPr>
            <a:spLocks noChangeArrowheads="1"/>
          </p:cNvSpPr>
          <p:nvPr/>
        </p:nvSpPr>
        <p:spPr bwMode="auto">
          <a:xfrm>
            <a:off x="3549650" y="2705100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9" name="AutoShape 101"/>
          <p:cNvSpPr>
            <a:spLocks noChangeArrowheads="1"/>
          </p:cNvSpPr>
          <p:nvPr/>
        </p:nvSpPr>
        <p:spPr bwMode="auto">
          <a:xfrm>
            <a:off x="3549650" y="4832350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54" name="Rectangle 106"/>
          <p:cNvSpPr>
            <a:spLocks noChangeArrowheads="1"/>
          </p:cNvSpPr>
          <p:nvPr/>
        </p:nvSpPr>
        <p:spPr bwMode="auto">
          <a:xfrm>
            <a:off x="4037013" y="233045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RGB, Nose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55" name="Rectangle 107"/>
          <p:cNvSpPr>
            <a:spLocks noChangeArrowheads="1"/>
          </p:cNvSpPr>
          <p:nvPr/>
        </p:nvSpPr>
        <p:spPr bwMode="auto">
          <a:xfrm>
            <a:off x="4037013" y="2955925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HoG, Eyes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56" name="Rectangle 108"/>
          <p:cNvSpPr>
            <a:spLocks noChangeArrowheads="1"/>
          </p:cNvSpPr>
          <p:nvPr/>
        </p:nvSpPr>
        <p:spPr bwMode="auto">
          <a:xfrm>
            <a:off x="4037013" y="358140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HSV, Hair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57" name="Rectangle 109"/>
          <p:cNvSpPr>
            <a:spLocks noChangeArrowheads="1"/>
          </p:cNvSpPr>
          <p:nvPr/>
        </p:nvSpPr>
        <p:spPr bwMode="auto">
          <a:xfrm>
            <a:off x="4037013" y="4206875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Edges, Mouth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58" name="Rectangle 110"/>
          <p:cNvSpPr>
            <a:spLocks noChangeArrowheads="1"/>
          </p:cNvSpPr>
          <p:nvPr/>
        </p:nvSpPr>
        <p:spPr bwMode="auto">
          <a:xfrm>
            <a:off x="4037013" y="483235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…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57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8899" grpId="0"/>
      <p:bldP spid="1358900" grpId="0" animBg="1"/>
      <p:bldP spid="1358944" grpId="0" animBg="1"/>
      <p:bldP spid="1358948" grpId="0" animBg="1"/>
      <p:bldP spid="1358949" grpId="0" animBg="1"/>
      <p:bldP spid="1358954" grpId="0"/>
      <p:bldP spid="1358955" grpId="0"/>
      <p:bldP spid="1358956" grpId="0"/>
      <p:bldP spid="1358957" grpId="0"/>
      <p:bldP spid="13589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in “online”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</a:p>
          <a:p>
            <a:r>
              <a:rPr lang="en-US" dirty="0" smtClean="0"/>
              <a:t>Human-in-the-loop recognition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 Learning </a:t>
            </a:r>
            <a:r>
              <a:rPr lang="en-US" dirty="0" smtClean="0">
                <a:latin typeface="Arial" charset="0"/>
              </a:rPr>
              <a:t>a Face Attribute Classifier</a:t>
            </a:r>
            <a:endParaRPr lang="en-US" dirty="0">
              <a:latin typeface="Arial" charset="0"/>
            </a:endParaRPr>
          </a:p>
        </p:txBody>
      </p:sp>
      <p:sp>
        <p:nvSpPr>
          <p:cNvPr id="1358852" name="Rectangle 4"/>
          <p:cNvSpPr>
            <a:spLocks noChangeArrowheads="1"/>
          </p:cNvSpPr>
          <p:nvPr/>
        </p:nvSpPr>
        <p:spPr bwMode="auto">
          <a:xfrm>
            <a:off x="561975" y="3638550"/>
            <a:ext cx="13112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DCDCDC"/>
                </a:solidFill>
                <a:ea typeface="ＭＳ Ｐゴシック" charset="0"/>
              </a:rPr>
              <a:t> Males</a:t>
            </a: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561975" y="5754688"/>
            <a:ext cx="13112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DCDCDC"/>
                </a:solidFill>
                <a:ea typeface="ＭＳ Ｐゴシック" charset="0"/>
              </a:rPr>
              <a:t> Females</a:t>
            </a:r>
          </a:p>
        </p:txBody>
      </p:sp>
      <p:sp>
        <p:nvSpPr>
          <p:cNvPr id="1358866" name="Rectangle 18"/>
          <p:cNvSpPr>
            <a:spLocks noChangeArrowheads="1"/>
          </p:cNvSpPr>
          <p:nvPr/>
        </p:nvSpPr>
        <p:spPr bwMode="auto">
          <a:xfrm>
            <a:off x="7129463" y="3487738"/>
            <a:ext cx="1671637" cy="1019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DCDCDC"/>
                </a:solidFill>
                <a:ea typeface="ＭＳ Ｐゴシック" charset="0"/>
              </a:rPr>
              <a:t>Gender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DCDCDC"/>
                </a:solidFill>
                <a:ea typeface="ＭＳ Ｐゴシック" charset="0"/>
              </a:rPr>
              <a:t>classifier</a:t>
            </a:r>
            <a:endParaRPr lang="en-US" sz="2400" dirty="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899" name="Rectangle 51"/>
          <p:cNvSpPr>
            <a:spLocks noChangeArrowheads="1"/>
          </p:cNvSpPr>
          <p:nvPr/>
        </p:nvSpPr>
        <p:spPr bwMode="auto">
          <a:xfrm>
            <a:off x="4248150" y="1138238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Feature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selection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00" name="Rectangle 52"/>
          <p:cNvSpPr>
            <a:spLocks noChangeArrowheads="1"/>
          </p:cNvSpPr>
          <p:nvPr/>
        </p:nvSpPr>
        <p:spPr bwMode="auto">
          <a:xfrm>
            <a:off x="4211638" y="2108200"/>
            <a:ext cx="2085975" cy="3673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05" name="Rectangle 57"/>
          <p:cNvSpPr>
            <a:spLocks noChangeArrowheads="1"/>
          </p:cNvSpPr>
          <p:nvPr/>
        </p:nvSpPr>
        <p:spPr bwMode="auto">
          <a:xfrm>
            <a:off x="6959600" y="1139825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DCDCDC"/>
                </a:solidFill>
                <a:ea typeface="ＭＳ Ｐゴシック" charset="0"/>
              </a:rPr>
              <a:t>Train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DCDCDC"/>
                </a:solidFill>
                <a:ea typeface="ＭＳ Ｐゴシック" charset="0"/>
              </a:rPr>
              <a:t>classifier</a:t>
            </a:r>
            <a:endParaRPr lang="en-US" sz="2400" dirty="0">
              <a:solidFill>
                <a:srgbClr val="FFCC00"/>
              </a:solidFill>
              <a:ea typeface="ＭＳ Ｐゴシック" charset="0"/>
            </a:endParaRP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468313" y="2070100"/>
            <a:ext cx="1500187" cy="1587500"/>
            <a:chOff x="296" y="1304"/>
            <a:chExt cx="1023" cy="1082"/>
          </a:xfrm>
        </p:grpSpPr>
        <p:sp>
          <p:nvSpPr>
            <p:cNvPr id="16431" name="Rectangle 7"/>
            <p:cNvSpPr>
              <a:spLocks noChangeArrowheads="1"/>
            </p:cNvSpPr>
            <p:nvPr/>
          </p:nvSpPr>
          <p:spPr bwMode="auto">
            <a:xfrm>
              <a:off x="296" y="1304"/>
              <a:ext cx="1023" cy="10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3" name="Group 67"/>
            <p:cNvGrpSpPr>
              <a:grpSpLocks/>
            </p:cNvGrpSpPr>
            <p:nvPr/>
          </p:nvGrpSpPr>
          <p:grpSpPr bwMode="auto">
            <a:xfrm>
              <a:off x="321" y="1327"/>
              <a:ext cx="978" cy="1038"/>
              <a:chOff x="2162" y="3527"/>
              <a:chExt cx="1156" cy="1226"/>
            </a:xfrm>
          </p:grpSpPr>
          <p:pic>
            <p:nvPicPr>
              <p:cNvPr id="16433" name="Picture 60" descr="MargJonesRobWRodT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86" t="4448" r="41895" b="69998"/>
              <a:stretch>
                <a:fillRect/>
              </a:stretch>
            </p:blipFill>
            <p:spPr bwMode="auto">
              <a:xfrm>
                <a:off x="2759" y="3528"/>
                <a:ext cx="558" cy="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4" name="Picture 58" descr="37939734_64f9f4b3e6_o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333" t="17528" r="30186" b="49001"/>
              <a:stretch>
                <a:fillRect/>
              </a:stretch>
            </p:blipFill>
            <p:spPr bwMode="auto">
              <a:xfrm>
                <a:off x="2760" y="4157"/>
                <a:ext cx="558" cy="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5" name="Picture 59" descr="69210981_c6dfb6db3f_o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78" t="50304" r="38696" b="32805"/>
              <a:stretch>
                <a:fillRect/>
              </a:stretch>
            </p:blipFill>
            <p:spPr bwMode="auto">
              <a:xfrm>
                <a:off x="2162" y="3527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6" name="Picture 61" descr="MargJonesRobWRodT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2" t="6407" r="15100" b="66676"/>
              <a:stretch>
                <a:fillRect/>
              </a:stretch>
            </p:blipFill>
            <p:spPr bwMode="auto">
              <a:xfrm>
                <a:off x="2162" y="4157"/>
                <a:ext cx="558" cy="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58919" name="Rectangle 71"/>
          <p:cNvSpPr>
            <a:spLocks noChangeArrowheads="1"/>
          </p:cNvSpPr>
          <p:nvPr/>
        </p:nvSpPr>
        <p:spPr bwMode="auto">
          <a:xfrm>
            <a:off x="434975" y="1138238"/>
            <a:ext cx="1566863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Training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images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20" name="Rectangle 72"/>
          <p:cNvSpPr>
            <a:spLocks noChangeArrowheads="1"/>
          </p:cNvSpPr>
          <p:nvPr/>
        </p:nvSpPr>
        <p:spPr bwMode="auto">
          <a:xfrm>
            <a:off x="2016125" y="1138238"/>
            <a:ext cx="20113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Low-level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features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21" name="AutoShape 73"/>
          <p:cNvSpPr>
            <a:spLocks noChangeArrowheads="1"/>
          </p:cNvSpPr>
          <p:nvPr/>
        </p:nvSpPr>
        <p:spPr bwMode="auto">
          <a:xfrm>
            <a:off x="1816100" y="1481138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468313" y="4194175"/>
            <a:ext cx="1500187" cy="1587500"/>
            <a:chOff x="296" y="2543"/>
            <a:chExt cx="1023" cy="1082"/>
          </a:xfrm>
        </p:grpSpPr>
        <p:grpSp>
          <p:nvGrpSpPr>
            <p:cNvPr id="5" name="Group 66"/>
            <p:cNvGrpSpPr>
              <a:grpSpLocks/>
            </p:cNvGrpSpPr>
            <p:nvPr/>
          </p:nvGrpSpPr>
          <p:grpSpPr bwMode="auto">
            <a:xfrm>
              <a:off x="323" y="2565"/>
              <a:ext cx="969" cy="1038"/>
              <a:chOff x="905" y="3527"/>
              <a:chExt cx="1145" cy="1226"/>
            </a:xfrm>
          </p:grpSpPr>
          <p:pic>
            <p:nvPicPr>
              <p:cNvPr id="16427" name="Picture 65" descr="308047587_2401f935a6_b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47" t="31317" r="37904" b="49619"/>
              <a:stretch>
                <a:fillRect/>
              </a:stretch>
            </p:blipFill>
            <p:spPr bwMode="auto">
              <a:xfrm>
                <a:off x="905" y="3527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8" name="Picture 63" descr="20327791_dc32a099cd_o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60" t="36601" r="40318" b="34927"/>
              <a:stretch>
                <a:fillRect/>
              </a:stretch>
            </p:blipFill>
            <p:spPr bwMode="auto">
              <a:xfrm>
                <a:off x="1492" y="3527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9" name="Picture 64" descr="61022707_2c7dd90bac_o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55" t="25122" r="42703" b="43694"/>
              <a:stretch>
                <a:fillRect/>
              </a:stretch>
            </p:blipFill>
            <p:spPr bwMode="auto">
              <a:xfrm>
                <a:off x="905" y="4156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0" name="Picture 62" descr="IMG_1698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31" t="18047" r="42203" b="52602"/>
              <a:stretch>
                <a:fillRect/>
              </a:stretch>
            </p:blipFill>
            <p:spPr bwMode="auto">
              <a:xfrm>
                <a:off x="1493" y="4156"/>
                <a:ext cx="557" cy="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426" name="Rectangle 80"/>
            <p:cNvSpPr>
              <a:spLocks noChangeArrowheads="1"/>
            </p:cNvSpPr>
            <p:nvPr/>
          </p:nvSpPr>
          <p:spPr bwMode="auto">
            <a:xfrm>
              <a:off x="296" y="2543"/>
              <a:ext cx="1023" cy="10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2271713" y="2057400"/>
            <a:ext cx="1498600" cy="1666875"/>
            <a:chOff x="1431" y="1314"/>
            <a:chExt cx="944" cy="1050"/>
          </a:xfrm>
        </p:grpSpPr>
        <p:sp>
          <p:nvSpPr>
            <p:cNvPr id="16421" name="Rectangle 85"/>
            <p:cNvSpPr>
              <a:spLocks noChangeArrowheads="1"/>
            </p:cNvSpPr>
            <p:nvPr/>
          </p:nvSpPr>
          <p:spPr bwMode="auto">
            <a:xfrm>
              <a:off x="1431" y="1314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RGB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22" name="Rectangle 86"/>
            <p:cNvSpPr>
              <a:spLocks noChangeArrowheads="1"/>
            </p:cNvSpPr>
            <p:nvPr/>
          </p:nvSpPr>
          <p:spPr bwMode="auto">
            <a:xfrm>
              <a:off x="1431" y="1558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HoG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23" name="Rectangle 87"/>
            <p:cNvSpPr>
              <a:spLocks noChangeArrowheads="1"/>
            </p:cNvSpPr>
            <p:nvPr/>
          </p:nvSpPr>
          <p:spPr bwMode="auto">
            <a:xfrm>
              <a:off x="1431" y="1802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HSV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24" name="Rectangle 88"/>
            <p:cNvSpPr>
              <a:spLocks noChangeArrowheads="1"/>
            </p:cNvSpPr>
            <p:nvPr/>
          </p:nvSpPr>
          <p:spPr bwMode="auto">
            <a:xfrm>
              <a:off x="1431" y="2046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…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2271713" y="4237038"/>
            <a:ext cx="1498600" cy="1666875"/>
            <a:chOff x="1431" y="1314"/>
            <a:chExt cx="944" cy="1050"/>
          </a:xfrm>
        </p:grpSpPr>
        <p:sp>
          <p:nvSpPr>
            <p:cNvPr id="16417" name="Rectangle 92"/>
            <p:cNvSpPr>
              <a:spLocks noChangeArrowheads="1"/>
            </p:cNvSpPr>
            <p:nvPr/>
          </p:nvSpPr>
          <p:spPr bwMode="auto">
            <a:xfrm>
              <a:off x="1431" y="1314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RGB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18" name="Rectangle 93"/>
            <p:cNvSpPr>
              <a:spLocks noChangeArrowheads="1"/>
            </p:cNvSpPr>
            <p:nvPr/>
          </p:nvSpPr>
          <p:spPr bwMode="auto">
            <a:xfrm>
              <a:off x="1431" y="1558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HoG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19" name="Rectangle 94"/>
            <p:cNvSpPr>
              <a:spLocks noChangeArrowheads="1"/>
            </p:cNvSpPr>
            <p:nvPr/>
          </p:nvSpPr>
          <p:spPr bwMode="auto">
            <a:xfrm>
              <a:off x="1431" y="1802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HSV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  <p:sp>
          <p:nvSpPr>
            <p:cNvPr id="16420" name="Rectangle 95"/>
            <p:cNvSpPr>
              <a:spLocks noChangeArrowheads="1"/>
            </p:cNvSpPr>
            <p:nvPr/>
          </p:nvSpPr>
          <p:spPr bwMode="auto">
            <a:xfrm>
              <a:off x="1431" y="2046"/>
              <a:ext cx="94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DCDCDC"/>
                  </a:solidFill>
                  <a:ea typeface="ＭＳ Ｐゴシック" charset="0"/>
                </a:rPr>
                <a:t>…</a:t>
              </a:r>
              <a:endParaRPr lang="en-US" sz="2000">
                <a:solidFill>
                  <a:srgbClr val="FFCC00"/>
                </a:solidFill>
                <a:ea typeface="ＭＳ Ｐゴシック" charset="0"/>
              </a:endParaRPr>
            </a:p>
          </p:txBody>
        </p:sp>
      </p:grpSp>
      <p:sp>
        <p:nvSpPr>
          <p:cNvPr id="1358944" name="AutoShape 96"/>
          <p:cNvSpPr>
            <a:spLocks noChangeArrowheads="1"/>
          </p:cNvSpPr>
          <p:nvPr/>
        </p:nvSpPr>
        <p:spPr bwMode="auto">
          <a:xfrm>
            <a:off x="3802063" y="1481138"/>
            <a:ext cx="722312" cy="269875"/>
          </a:xfrm>
          <a:prstGeom prst="rightArrow">
            <a:avLst>
              <a:gd name="adj1" fmla="val 49407"/>
              <a:gd name="adj2" fmla="val 82946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5" name="AutoShape 97"/>
          <p:cNvSpPr>
            <a:spLocks noChangeArrowheads="1"/>
          </p:cNvSpPr>
          <p:nvPr/>
        </p:nvSpPr>
        <p:spPr bwMode="auto">
          <a:xfrm>
            <a:off x="6057900" y="1481138"/>
            <a:ext cx="1252538" cy="269875"/>
          </a:xfrm>
          <a:prstGeom prst="rightArrow">
            <a:avLst>
              <a:gd name="adj1" fmla="val 49407"/>
              <a:gd name="adj2" fmla="val 9823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6" name="AutoShape 98"/>
          <p:cNvSpPr>
            <a:spLocks noChangeArrowheads="1"/>
          </p:cNvSpPr>
          <p:nvPr/>
        </p:nvSpPr>
        <p:spPr bwMode="auto">
          <a:xfrm>
            <a:off x="2097088" y="2705100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7" name="AutoShape 99"/>
          <p:cNvSpPr>
            <a:spLocks noChangeArrowheads="1"/>
          </p:cNvSpPr>
          <p:nvPr/>
        </p:nvSpPr>
        <p:spPr bwMode="auto">
          <a:xfrm>
            <a:off x="2097088" y="4832350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8" name="AutoShape 100"/>
          <p:cNvSpPr>
            <a:spLocks noChangeArrowheads="1"/>
          </p:cNvSpPr>
          <p:nvPr/>
        </p:nvSpPr>
        <p:spPr bwMode="auto">
          <a:xfrm>
            <a:off x="3549650" y="2705100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49" name="AutoShape 101"/>
          <p:cNvSpPr>
            <a:spLocks noChangeArrowheads="1"/>
          </p:cNvSpPr>
          <p:nvPr/>
        </p:nvSpPr>
        <p:spPr bwMode="auto">
          <a:xfrm>
            <a:off x="3549650" y="4832350"/>
            <a:ext cx="477838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52" name="AutoShape 104"/>
          <p:cNvSpPr>
            <a:spLocks noChangeArrowheads="1"/>
          </p:cNvSpPr>
          <p:nvPr/>
        </p:nvSpPr>
        <p:spPr bwMode="auto">
          <a:xfrm>
            <a:off x="6481763" y="3870325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8954" name="Rectangle 106"/>
          <p:cNvSpPr>
            <a:spLocks noChangeArrowheads="1"/>
          </p:cNvSpPr>
          <p:nvPr/>
        </p:nvSpPr>
        <p:spPr bwMode="auto">
          <a:xfrm>
            <a:off x="4037013" y="233045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RGB, Nose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55" name="Rectangle 107"/>
          <p:cNvSpPr>
            <a:spLocks noChangeArrowheads="1"/>
          </p:cNvSpPr>
          <p:nvPr/>
        </p:nvSpPr>
        <p:spPr bwMode="auto">
          <a:xfrm>
            <a:off x="4037013" y="2955925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HoG, Eyes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56" name="Rectangle 108"/>
          <p:cNvSpPr>
            <a:spLocks noChangeArrowheads="1"/>
          </p:cNvSpPr>
          <p:nvPr/>
        </p:nvSpPr>
        <p:spPr bwMode="auto">
          <a:xfrm>
            <a:off x="4037013" y="358140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HSV, Hair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57" name="Rectangle 109"/>
          <p:cNvSpPr>
            <a:spLocks noChangeArrowheads="1"/>
          </p:cNvSpPr>
          <p:nvPr/>
        </p:nvSpPr>
        <p:spPr bwMode="auto">
          <a:xfrm>
            <a:off x="4037013" y="4206875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Edges, Mouth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58958" name="Rectangle 110"/>
          <p:cNvSpPr>
            <a:spLocks noChangeArrowheads="1"/>
          </p:cNvSpPr>
          <p:nvPr/>
        </p:nvSpPr>
        <p:spPr bwMode="auto">
          <a:xfrm>
            <a:off x="4037013" y="4832350"/>
            <a:ext cx="2416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…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8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8866" grpId="0" animBg="1"/>
      <p:bldP spid="1358905" grpId="0"/>
      <p:bldP spid="1358945" grpId="0" animBg="1"/>
      <p:bldP spid="13589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134518"/>
              </p:ext>
            </p:extLst>
          </p:nvPr>
        </p:nvGraphicFramePr>
        <p:xfrm>
          <a:off x="990601" y="2126441"/>
          <a:ext cx="7162799" cy="4506915"/>
        </p:xfrm>
        <a:graphic>
          <a:graphicData uri="http://schemas.openxmlformats.org/drawingml/2006/table">
            <a:tbl>
              <a:tblPr/>
              <a:tblGrid>
                <a:gridCol w="1728952"/>
                <a:gridCol w="557048"/>
                <a:gridCol w="1752600"/>
                <a:gridCol w="657013"/>
                <a:gridCol w="2009987"/>
                <a:gridCol w="457199"/>
              </a:tblGrid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+mn-lt"/>
                        </a:rPr>
                        <a:t>gender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+mn-lt"/>
                        </a:rPr>
                        <a:t>85.78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smtClean="0">
                          <a:solidFill>
                            <a:schemeClr val="accent3"/>
                          </a:solidFill>
                          <a:latin typeface="Calibri"/>
                        </a:rPr>
                        <a:t>hair color: black</a:t>
                      </a:r>
                      <a:endParaRPr lang="en-US" sz="1400" b="0" i="0" u="none" strike="noStrike" baseline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90.82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flushed face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88.85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age: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young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87.72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smtClean="0">
                          <a:solidFill>
                            <a:schemeClr val="accent3"/>
                          </a:solidFill>
                          <a:latin typeface="Calibri"/>
                        </a:rPr>
                        <a:t>hair color</a:t>
                      </a:r>
                      <a:r>
                        <a:rPr lang="en-US" sz="1400" b="0" i="0" u="none" strike="noStrike" baseline="0">
                          <a:solidFill>
                            <a:schemeClr val="accent3"/>
                          </a:solidFill>
                          <a:latin typeface="Calibri"/>
                        </a:rPr>
                        <a:t>: blond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88.39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chubby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81.16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+mn-lt"/>
                        </a:rPr>
                        <a:t>age: middle aged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+mn-lt"/>
                        </a:rPr>
                        <a:t>84.93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smtClean="0">
                          <a:solidFill>
                            <a:schemeClr val="accent3"/>
                          </a:solidFill>
                          <a:latin typeface="Calibri"/>
                        </a:rPr>
                        <a:t>hair color</a:t>
                      </a:r>
                      <a:r>
                        <a:rPr lang="en-US" sz="1400" b="0" i="0" u="none" strike="noStrike" baseline="0">
                          <a:solidFill>
                            <a:schemeClr val="accent3"/>
                          </a:solidFill>
                          <a:latin typeface="Calibri"/>
                        </a:rPr>
                        <a:t>: brown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74.88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forehead: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fully visible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89.31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+mn-lt"/>
                        </a:rPr>
                        <a:t>age: senior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+mn-lt"/>
                        </a:rPr>
                        <a:t>92.04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hair color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gray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89.86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forehead: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partially visible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76.96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race: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Asian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92.32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hair color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bald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90.39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forehead: obstructed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81.24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race: white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91.50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bangs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91.54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blurry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93.42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race: black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88.65</a:t>
                      </a: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receding hairline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86.83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color / </a:t>
                      </a:r>
                      <a:r>
                        <a:rPr lang="en-US" sz="1400" b="0" i="0" u="none" strike="noStrike" baseline="0" dirty="0" err="1" smtClean="0">
                          <a:solidFill>
                            <a:schemeClr val="accent3"/>
                          </a:solidFill>
                          <a:latin typeface="Calibri"/>
                        </a:rPr>
                        <a:t>b&amp;w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97.88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race: </a:t>
                      </a:r>
                      <a:r>
                        <a:rPr lang="en-US" sz="1400" b="0" i="0" u="none" strike="noStrike" baseline="0" dirty="0" err="1">
                          <a:solidFill>
                            <a:schemeClr val="accent3"/>
                          </a:solidFill>
                          <a:latin typeface="Calibri"/>
                        </a:rPr>
                        <a:t>indian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86.47</a:t>
                      </a: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attractive 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woman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82.56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photo type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71.89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err="1">
                          <a:solidFill>
                            <a:schemeClr val="accent3"/>
                          </a:solidFill>
                          <a:latin typeface="Calibri"/>
                        </a:rPr>
                        <a:t>face_shape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oval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73.30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attractive man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74.16</a:t>
                      </a:r>
                      <a:endParaRPr lang="en-US" sz="1800" dirty="0">
                        <a:solidFill>
                          <a:schemeClr val="accent3"/>
                        </a:solidFill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lighting: soft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68.46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err="1">
                          <a:solidFill>
                            <a:schemeClr val="accent3"/>
                          </a:solidFill>
                          <a:latin typeface="Calibri"/>
                        </a:rPr>
                        <a:t>face_shape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square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78.60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eye wear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eyeglasses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93.32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lighting: harsh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77.01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err="1">
                          <a:solidFill>
                            <a:schemeClr val="accent3"/>
                          </a:solidFill>
                          <a:latin typeface="Calibri"/>
                        </a:rPr>
                        <a:t>face_shape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round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75.47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eye wear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sunglasses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96.50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lighting: flash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73.36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err="1">
                          <a:solidFill>
                            <a:schemeClr val="accent3"/>
                          </a:solidFill>
                          <a:latin typeface="Calibri"/>
                        </a:rPr>
                        <a:t>hair_texture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curly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70.07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eye wear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none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93.32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environment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85.27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err="1">
                          <a:solidFill>
                            <a:schemeClr val="accent3"/>
                          </a:solidFill>
                          <a:latin typeface="Calibri"/>
                        </a:rPr>
                        <a:t>hair_texture</a:t>
                      </a:r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: wavy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66.58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wearing hat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89.12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expression: smiling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95.91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+mn-lt"/>
                        </a:rPr>
                        <a:t>hair texture: straight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78.38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pale skin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89.36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>
                          <a:solidFill>
                            <a:schemeClr val="accent3"/>
                          </a:solidFill>
                          <a:latin typeface="Calibri"/>
                        </a:rPr>
                        <a:t>expression: frowning</a:t>
                      </a: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95.28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heavy makeup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89.01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shiny skin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chemeClr val="accent3"/>
                          </a:solidFill>
                          <a:latin typeface="Calibri"/>
                        </a:rPr>
                        <a:t>84.25</a:t>
                      </a:r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baseline="0" dirty="0">
                        <a:solidFill>
                          <a:schemeClr val="accent3"/>
                        </a:solidFill>
                        <a:latin typeface="Calibri"/>
                      </a:endParaRPr>
                    </a:p>
                  </a:txBody>
                  <a:tcPr marL="6075" marR="6075" marT="6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800100" y="152400"/>
            <a:ext cx="7543800" cy="9144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Attribute </a:t>
            </a:r>
            <a:r>
              <a:rPr lang="en-US" sz="4000" dirty="0" smtClean="0">
                <a:latin typeface="Arial" charset="0"/>
              </a:rPr>
              <a:t>Classifier Accuracies</a:t>
            </a:r>
            <a:endParaRPr lang="en-US" sz="4000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16" y="1268760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Binary facial attributes in Columbia Face Database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Typically 80%-90% accuracy 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55576" y="5733256"/>
            <a:ext cx="2772308" cy="32403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616116" y="4545124"/>
            <a:ext cx="2772308" cy="32403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131840" y="5121188"/>
            <a:ext cx="2772308" cy="324036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544108" y="3933056"/>
            <a:ext cx="2772308" cy="324036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616116" y="5733256"/>
            <a:ext cx="2772308" cy="324036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0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localized attributes</a:t>
            </a:r>
            <a:endParaRPr lang="en-US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 l="26871" t="33438" r="28242" b="51913"/>
          <a:stretch>
            <a:fillRect/>
          </a:stretch>
        </p:blipFill>
        <p:spPr bwMode="auto">
          <a:xfrm>
            <a:off x="216024" y="2240868"/>
            <a:ext cx="8676456" cy="174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6444208" y="2672916"/>
            <a:ext cx="2412268" cy="360040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444208" y="3537012"/>
            <a:ext cx="2412268" cy="360040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1143000"/>
          </a:xfrm>
        </p:spPr>
        <p:txBody>
          <a:bodyPr/>
          <a:lstStyle/>
          <a:p>
            <a:r>
              <a:rPr lang="en-US" dirty="0" err="1" smtClean="0"/>
              <a:t>FaceTracer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Searching for faces with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Offline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Apply attribute classifiers to database images</a:t>
            </a:r>
          </a:p>
          <a:p>
            <a:pPr lvl="1"/>
            <a:r>
              <a:rPr lang="en-US" dirty="0" smtClean="0"/>
              <a:t>Map classifier outputs to probabilities</a:t>
            </a:r>
          </a:p>
          <a:p>
            <a:pPr lvl="1"/>
            <a:endParaRPr lang="en-US" dirty="0" smtClean="0"/>
          </a:p>
          <a:p>
            <a:r>
              <a:rPr lang="en-US" u="sng" dirty="0" smtClean="0"/>
              <a:t>Online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Convey available attribute names to user</a:t>
            </a:r>
          </a:p>
          <a:p>
            <a:pPr lvl="1"/>
            <a:r>
              <a:rPr lang="en-US" dirty="0" smtClean="0"/>
              <a:t>Given query attributes, rank database images by confidence (e.g., product of probabilities)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/>
          </p:cNvSpPr>
          <p:nvPr/>
        </p:nvSpPr>
        <p:spPr bwMode="auto">
          <a:xfrm>
            <a:off x="397080" y="6178550"/>
            <a:ext cx="81926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/>
                </a:solidFill>
                <a:ea typeface="ＭＳ Ｐゴシック" charset="0"/>
                <a:sym typeface="Futura Condensed" charset="0"/>
              </a:rPr>
              <a:t>Google</a:t>
            </a:r>
            <a:r>
              <a:rPr lang="en-US" sz="2800" dirty="0">
                <a:solidFill>
                  <a:schemeClr val="bg1"/>
                </a:solidFill>
                <a:ea typeface="ＭＳ Ｐゴシック" charset="0"/>
                <a:sym typeface="Futura" charset="0"/>
              </a:rPr>
              <a:t>: </a:t>
            </a:r>
            <a:r>
              <a:rPr lang="ja-JP" altLang="en-US" sz="2800" dirty="0">
                <a:solidFill>
                  <a:schemeClr val="bg1"/>
                </a:solidFill>
                <a:ea typeface="ＭＳ Ｐゴシック" charset="0"/>
                <a:sym typeface="Futura" charset="0"/>
              </a:rPr>
              <a:t>“</a:t>
            </a:r>
            <a:r>
              <a:rPr lang="en-US" sz="2800" dirty="0">
                <a:solidFill>
                  <a:schemeClr val="bg1"/>
                </a:solidFill>
                <a:ea typeface="ＭＳ Ｐゴシック" charset="0"/>
                <a:sym typeface="Futura" charset="0"/>
              </a:rPr>
              <a:t>smiling </a:t>
            </a:r>
            <a:r>
              <a:rPr lang="en-US" sz="2800" dirty="0" err="1">
                <a:solidFill>
                  <a:schemeClr val="bg1"/>
                </a:solidFill>
                <a:ea typeface="ＭＳ Ｐゴシック" charset="0"/>
                <a:sym typeface="Futura" charset="0"/>
              </a:rPr>
              <a:t>asian</a:t>
            </a:r>
            <a:r>
              <a:rPr lang="en-US" sz="2800" dirty="0">
                <a:solidFill>
                  <a:schemeClr val="bg1"/>
                </a:solidFill>
                <a:ea typeface="ＭＳ Ｐゴシック" charset="0"/>
                <a:sym typeface="Futura" charset="0"/>
              </a:rPr>
              <a:t> men with glasses</a:t>
            </a:r>
            <a:r>
              <a:rPr lang="ja-JP" altLang="en-US" sz="2800" dirty="0">
                <a:solidFill>
                  <a:schemeClr val="bg1"/>
                </a:solidFill>
                <a:ea typeface="ＭＳ Ｐゴシック" charset="0"/>
                <a:sym typeface="Futura" charset="0"/>
              </a:rPr>
              <a:t>”</a:t>
            </a:r>
            <a:r>
              <a:rPr lang="en-US" sz="2800" dirty="0">
                <a:solidFill>
                  <a:schemeClr val="bg1"/>
                </a:solidFill>
                <a:ea typeface="ＭＳ Ｐゴシック" charset="0"/>
                <a:sym typeface="Futur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a typeface="ＭＳ Ｐゴシック" charset="0"/>
                <a:sym typeface="Futura" charset="0"/>
              </a:rPr>
              <a:t>July 2008</a:t>
            </a:r>
            <a:endParaRPr lang="en-US" sz="2400" dirty="0">
              <a:solidFill>
                <a:schemeClr val="bg1"/>
              </a:solidFill>
              <a:ea typeface="ＭＳ Ｐゴシック" charset="0"/>
              <a:sym typeface="Futura" charset="0"/>
            </a:endParaRPr>
          </a:p>
        </p:txBody>
      </p:sp>
      <p:pic>
        <p:nvPicPr>
          <p:cNvPr id="18435" name="Pictur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9388"/>
            <a:ext cx="79883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ultiply 3"/>
          <p:cNvSpPr/>
          <p:nvPr/>
        </p:nvSpPr>
        <p:spPr bwMode="auto">
          <a:xfrm>
            <a:off x="5708635" y="3223065"/>
            <a:ext cx="658919" cy="658919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12" name="Multiply 11"/>
          <p:cNvSpPr/>
          <p:nvPr/>
        </p:nvSpPr>
        <p:spPr bwMode="auto">
          <a:xfrm>
            <a:off x="5708635" y="4669484"/>
            <a:ext cx="658919" cy="658919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13" name="Multiply 12"/>
          <p:cNvSpPr/>
          <p:nvPr/>
        </p:nvSpPr>
        <p:spPr bwMode="auto">
          <a:xfrm>
            <a:off x="7262736" y="4669484"/>
            <a:ext cx="658919" cy="658919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14" name="Multiply 13"/>
          <p:cNvSpPr/>
          <p:nvPr/>
        </p:nvSpPr>
        <p:spPr bwMode="auto">
          <a:xfrm>
            <a:off x="4183786" y="4621556"/>
            <a:ext cx="658919" cy="658919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15" name="Multiply 14"/>
          <p:cNvSpPr/>
          <p:nvPr/>
        </p:nvSpPr>
        <p:spPr bwMode="auto">
          <a:xfrm>
            <a:off x="2662282" y="4669484"/>
            <a:ext cx="658919" cy="658919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16" name="Multiply 15"/>
          <p:cNvSpPr/>
          <p:nvPr/>
        </p:nvSpPr>
        <p:spPr bwMode="auto">
          <a:xfrm>
            <a:off x="1056916" y="4669484"/>
            <a:ext cx="658919" cy="658919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5" name="Explosion 1 4"/>
          <p:cNvSpPr/>
          <p:nvPr/>
        </p:nvSpPr>
        <p:spPr bwMode="auto">
          <a:xfrm>
            <a:off x="4183786" y="3223065"/>
            <a:ext cx="658919" cy="658919"/>
          </a:xfrm>
          <a:prstGeom prst="irregularSeal1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18" name="Explosion 1 17"/>
          <p:cNvSpPr/>
          <p:nvPr/>
        </p:nvSpPr>
        <p:spPr bwMode="auto">
          <a:xfrm>
            <a:off x="2662282" y="3223065"/>
            <a:ext cx="658919" cy="658919"/>
          </a:xfrm>
          <a:prstGeom prst="irregularSeal1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19" name="Explosion 1 18"/>
          <p:cNvSpPr/>
          <p:nvPr/>
        </p:nvSpPr>
        <p:spPr bwMode="auto">
          <a:xfrm>
            <a:off x="2662282" y="1470382"/>
            <a:ext cx="658919" cy="658919"/>
          </a:xfrm>
          <a:prstGeom prst="irregularSeal1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20" name="Explosion 1 19"/>
          <p:cNvSpPr/>
          <p:nvPr/>
        </p:nvSpPr>
        <p:spPr bwMode="auto">
          <a:xfrm>
            <a:off x="1101494" y="1470382"/>
            <a:ext cx="658919" cy="658919"/>
          </a:xfrm>
          <a:prstGeom prst="irregularSeal1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21" name="Explosion 1 20"/>
          <p:cNvSpPr/>
          <p:nvPr/>
        </p:nvSpPr>
        <p:spPr bwMode="auto">
          <a:xfrm>
            <a:off x="4183786" y="1470382"/>
            <a:ext cx="658919" cy="658919"/>
          </a:xfrm>
          <a:prstGeom prst="irregularSeal1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22" name="Explosion 1 21"/>
          <p:cNvSpPr/>
          <p:nvPr/>
        </p:nvSpPr>
        <p:spPr bwMode="auto">
          <a:xfrm>
            <a:off x="5708635" y="1470382"/>
            <a:ext cx="658919" cy="658919"/>
          </a:xfrm>
          <a:prstGeom prst="irregularSeal1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23" name="Explosion 1 22"/>
          <p:cNvSpPr/>
          <p:nvPr/>
        </p:nvSpPr>
        <p:spPr bwMode="auto">
          <a:xfrm>
            <a:off x="1170034" y="3360121"/>
            <a:ext cx="658919" cy="658919"/>
          </a:xfrm>
          <a:prstGeom prst="irregularSeal1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24" name="Explosion 1 23"/>
          <p:cNvSpPr/>
          <p:nvPr/>
        </p:nvSpPr>
        <p:spPr bwMode="auto">
          <a:xfrm>
            <a:off x="7262736" y="1470382"/>
            <a:ext cx="658919" cy="658919"/>
          </a:xfrm>
          <a:prstGeom prst="irregularSeal1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ea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53988"/>
            <a:ext cx="78994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/>
          </p:cNvSpPr>
          <p:nvPr/>
        </p:nvSpPr>
        <p:spPr bwMode="auto">
          <a:xfrm>
            <a:off x="1131888" y="6172200"/>
            <a:ext cx="6834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err="1">
                <a:solidFill>
                  <a:srgbClr val="EAEAEA"/>
                </a:solidFill>
                <a:ea typeface="ＭＳ Ｐゴシック" charset="0"/>
                <a:sym typeface="Futura Condensed" charset="0"/>
              </a:rPr>
              <a:t>FaceTracer</a:t>
            </a:r>
            <a:r>
              <a:rPr lang="en-US" sz="2600" dirty="0">
                <a:solidFill>
                  <a:srgbClr val="EAEAEA"/>
                </a:solidFill>
                <a:ea typeface="ＭＳ Ｐゴシック" charset="0"/>
                <a:sym typeface="Futura" charset="0"/>
              </a:rPr>
              <a:t>: </a:t>
            </a:r>
            <a:r>
              <a:rPr lang="ja-JP" altLang="en-US" sz="2600" dirty="0">
                <a:solidFill>
                  <a:srgbClr val="EAEAEA"/>
                </a:solidFill>
                <a:ea typeface="ＭＳ Ｐゴシック" charset="0"/>
                <a:sym typeface="Futura" charset="0"/>
              </a:rPr>
              <a:t>“</a:t>
            </a:r>
            <a:r>
              <a:rPr lang="en-US" sz="2600" dirty="0">
                <a:solidFill>
                  <a:srgbClr val="EAEAEA"/>
                </a:solidFill>
                <a:ea typeface="ＭＳ Ｐゴシック" charset="0"/>
                <a:sym typeface="Futura" charset="0"/>
              </a:rPr>
              <a:t>smiling </a:t>
            </a:r>
            <a:r>
              <a:rPr lang="en-US" sz="2600" dirty="0" err="1">
                <a:solidFill>
                  <a:srgbClr val="EAEAEA"/>
                </a:solidFill>
                <a:ea typeface="ＭＳ Ｐゴシック" charset="0"/>
                <a:sym typeface="Futura" charset="0"/>
              </a:rPr>
              <a:t>asian</a:t>
            </a:r>
            <a:r>
              <a:rPr lang="en-US" sz="2600" dirty="0">
                <a:solidFill>
                  <a:srgbClr val="EAEAEA"/>
                </a:solidFill>
                <a:ea typeface="ＭＳ Ｐゴシック" charset="0"/>
                <a:sym typeface="Futura" charset="0"/>
              </a:rPr>
              <a:t> men with glasses</a:t>
            </a:r>
            <a:r>
              <a:rPr lang="ja-JP" altLang="en-US" sz="2600" dirty="0">
                <a:solidFill>
                  <a:srgbClr val="EAEAEA"/>
                </a:solidFill>
                <a:ea typeface="ＭＳ Ｐゴシック" charset="0"/>
                <a:sym typeface="Futura" charset="0"/>
              </a:rPr>
              <a:t>”</a:t>
            </a:r>
            <a:endParaRPr lang="en-US" sz="2600" dirty="0">
              <a:solidFill>
                <a:srgbClr val="EAEAEA"/>
              </a:solidFill>
              <a:ea typeface="ＭＳ Ｐゴシック" charset="0"/>
              <a:sym typeface="Futura" charset="0"/>
            </a:endParaRPr>
          </a:p>
        </p:txBody>
      </p:sp>
      <p:sp>
        <p:nvSpPr>
          <p:cNvPr id="4" name="Multiply 3"/>
          <p:cNvSpPr/>
          <p:nvPr/>
        </p:nvSpPr>
        <p:spPr bwMode="auto">
          <a:xfrm>
            <a:off x="5145559" y="3534587"/>
            <a:ext cx="658919" cy="658919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53988"/>
            <a:ext cx="76327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1486459" y="6172200"/>
            <a:ext cx="6125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err="1">
                <a:solidFill>
                  <a:srgbClr val="EAEAEA"/>
                </a:solidFill>
                <a:ea typeface="ＭＳ Ｐゴシック" charset="0"/>
                <a:sym typeface="Futura Condensed" charset="0"/>
              </a:rPr>
              <a:t>FaceTracer</a:t>
            </a:r>
            <a:r>
              <a:rPr lang="en-US" sz="2600" dirty="0">
                <a:solidFill>
                  <a:srgbClr val="EAEAEA"/>
                </a:solidFill>
                <a:ea typeface="ＭＳ Ｐゴシック" charset="0"/>
                <a:sym typeface="Futura" charset="0"/>
              </a:rPr>
              <a:t>: </a:t>
            </a:r>
            <a:r>
              <a:rPr lang="ja-JP" altLang="en-US" sz="2600" dirty="0" smtClean="0">
                <a:solidFill>
                  <a:srgbClr val="EAEAEA"/>
                </a:solidFill>
                <a:ea typeface="ＭＳ Ｐゴシック" charset="0"/>
                <a:sym typeface="Futura" charset="0"/>
              </a:rPr>
              <a:t>“</a:t>
            </a:r>
            <a:r>
              <a:rPr lang="en-US" sz="2600" dirty="0" smtClean="0">
                <a:solidFill>
                  <a:srgbClr val="EAEAEA"/>
                </a:solidFill>
                <a:ea typeface="ＭＳ Ｐゴシック" charset="0"/>
                <a:sym typeface="Futura" charset="0"/>
              </a:rPr>
              <a:t>older men with mustaches</a:t>
            </a:r>
            <a:r>
              <a:rPr lang="ja-JP" altLang="en-US" sz="2600" dirty="0" smtClean="0">
                <a:solidFill>
                  <a:srgbClr val="EAEAEA"/>
                </a:solidFill>
                <a:ea typeface="ＭＳ Ｐゴシック" charset="0"/>
                <a:sym typeface="Futura" charset="0"/>
              </a:rPr>
              <a:t>”</a:t>
            </a:r>
            <a:endParaRPr lang="en-US" sz="2600" dirty="0">
              <a:solidFill>
                <a:srgbClr val="EAEAEA"/>
              </a:solidFill>
              <a:ea typeface="ＭＳ Ｐゴシック" charset="0"/>
              <a:sym typeface="Futur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277180" y="-63388"/>
            <a:ext cx="85432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Attribute-based person search in video</a:t>
            </a:r>
            <a:endParaRPr lang="en-US" sz="38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72908" y="6418493"/>
            <a:ext cx="1043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Slide credit: </a:t>
            </a:r>
            <a:r>
              <a:rPr lang="en-US" sz="1100" dirty="0" err="1" smtClean="0"/>
              <a:t>Rogerio</a:t>
            </a:r>
            <a:r>
              <a:rPr lang="en-US" sz="1100" dirty="0" smtClean="0"/>
              <a:t> </a:t>
            </a:r>
            <a:r>
              <a:rPr lang="en-US" sz="1100" dirty="0" err="1" smtClean="0"/>
              <a:t>Feris</a:t>
            </a:r>
            <a:endParaRPr lang="en-US" sz="11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158132"/>
            <a:ext cx="57467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43375" y="3810719"/>
            <a:ext cx="1887538" cy="792163"/>
          </a:xfrm>
          <a:prstGeom prst="rect">
            <a:avLst/>
          </a:prstGeom>
          <a:solidFill>
            <a:srgbClr val="7889FB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 anchor="ctr"/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smtClean="0">
                <a:solidFill>
                  <a:srgbClr val="FFFFFF"/>
                </a:solidFill>
              </a:rPr>
              <a:t>Search Interface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7527925" y="1786657"/>
            <a:ext cx="1243013" cy="1268412"/>
          </a:xfrm>
          <a:prstGeom prst="flowChartMagneticDisk">
            <a:avLst/>
          </a:prstGeom>
          <a:solidFill>
            <a:srgbClr val="7889FB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 anchor="ctr"/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smtClean="0">
                <a:solidFill>
                  <a:srgbClr val="FFFFFF"/>
                </a:solidFill>
              </a:rPr>
              <a:t>Database Backend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2088" y="1567582"/>
            <a:ext cx="23050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>
            <a:spAutoFit/>
          </a:bodyPr>
          <a:lstStyle>
            <a:lvl1pPr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smtClean="0">
                <a:solidFill>
                  <a:srgbClr val="000000"/>
                </a:solidFill>
              </a:rPr>
              <a:t>Video from camera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929438" y="5077544"/>
            <a:ext cx="242252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>
            <a:spAutoFit/>
          </a:bodyPr>
          <a:lstStyle>
            <a:lvl1pPr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</a:rPr>
              <a:t>Result – thumbnails </a:t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smtClean="0">
                <a:solidFill>
                  <a:srgbClr val="000000"/>
                </a:solidFill>
              </a:rPr>
              <a:t>of clips matching </a:t>
            </a:r>
            <a:br>
              <a:rPr lang="en-US" sz="1400" kern="0" dirty="0" smtClean="0">
                <a:solidFill>
                  <a:srgbClr val="000000"/>
                </a:solidFill>
              </a:rPr>
            </a:br>
            <a:r>
              <a:rPr lang="en-US" sz="1400" kern="0" dirty="0" smtClean="0">
                <a:solidFill>
                  <a:srgbClr val="000000"/>
                </a:solidFill>
              </a:rPr>
              <a:t>the query</a:t>
            </a:r>
          </a:p>
        </p:txBody>
      </p:sp>
      <p:pic>
        <p:nvPicPr>
          <p:cNvPr id="11" name="Picture 7" descr="suspect_des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191594"/>
            <a:ext cx="241776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AutoShape 8"/>
          <p:cNvCxnSpPr>
            <a:cxnSpLocks noChangeShapeType="1"/>
            <a:stCxn id="6" idx="3"/>
            <a:endCxn id="7" idx="3"/>
          </p:cNvCxnSpPr>
          <p:nvPr/>
        </p:nvCxnSpPr>
        <p:spPr bwMode="auto">
          <a:xfrm flipV="1">
            <a:off x="6030913" y="3055069"/>
            <a:ext cx="2119312" cy="1152525"/>
          </a:xfrm>
          <a:prstGeom prst="bentConnector2">
            <a:avLst/>
          </a:prstGeom>
          <a:noFill/>
          <a:ln w="5715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AutoShape 9"/>
          <p:cNvCxnSpPr>
            <a:cxnSpLocks noChangeShapeType="1"/>
            <a:stCxn id="11" idx="3"/>
            <a:endCxn id="6" idx="1"/>
          </p:cNvCxnSpPr>
          <p:nvPr/>
        </p:nvCxnSpPr>
        <p:spPr bwMode="auto">
          <a:xfrm>
            <a:off x="2617788" y="4206007"/>
            <a:ext cx="1525587" cy="1587"/>
          </a:xfrm>
          <a:prstGeom prst="bentConnector3">
            <a:avLst>
              <a:gd name="adj1" fmla="val 49949"/>
            </a:avLst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AutoShape 10"/>
          <p:cNvCxnSpPr>
            <a:cxnSpLocks noChangeShapeType="1"/>
            <a:stCxn id="21" idx="3"/>
            <a:endCxn id="7" idx="2"/>
          </p:cNvCxnSpPr>
          <p:nvPr/>
        </p:nvCxnSpPr>
        <p:spPr bwMode="auto">
          <a:xfrm flipV="1">
            <a:off x="7210425" y="2421657"/>
            <a:ext cx="317500" cy="14287"/>
          </a:xfrm>
          <a:prstGeom prst="bentConnector3">
            <a:avLst>
              <a:gd name="adj1" fmla="val 47500"/>
            </a:avLst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AutoShape 11"/>
          <p:cNvCxnSpPr>
            <a:cxnSpLocks noChangeShapeType="1"/>
            <a:stCxn id="6" idx="2"/>
          </p:cNvCxnSpPr>
          <p:nvPr/>
        </p:nvCxnSpPr>
        <p:spPr bwMode="auto">
          <a:xfrm rot="5400000">
            <a:off x="4856163" y="4834657"/>
            <a:ext cx="463550" cy="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76213" y="5350594"/>
            <a:ext cx="286861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>
            <a:spAutoFit/>
          </a:bodyPr>
          <a:lstStyle>
            <a:lvl1pPr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smtClean="0">
                <a:solidFill>
                  <a:srgbClr val="000000"/>
                </a:solidFill>
              </a:rPr>
              <a:t>Suspect description form (query specification)</a:t>
            </a:r>
          </a:p>
        </p:txBody>
      </p: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255588" y="2010494"/>
            <a:ext cx="1016000" cy="871538"/>
            <a:chOff x="813" y="1822"/>
            <a:chExt cx="2463" cy="2115"/>
          </a:xfrm>
        </p:grpSpPr>
        <p:graphicFrame>
          <p:nvGraphicFramePr>
            <p:cNvPr id="18" name="Object 14"/>
            <p:cNvGraphicFramePr>
              <a:graphicFrameLocks noChangeAspect="1"/>
            </p:cNvGraphicFramePr>
            <p:nvPr/>
          </p:nvGraphicFramePr>
          <p:xfrm>
            <a:off x="813" y="1822"/>
            <a:ext cx="1750" cy="1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488" name="Bitmap Image" r:id="rId6" imgW="2790476" imgH="2066667" progId="PBrush">
                    <p:embed/>
                  </p:oleObj>
                </mc:Choice>
                <mc:Fallback>
                  <p:oleObj name="Bitmap Image" r:id="rId6" imgW="2790476" imgH="2066667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" y="1822"/>
                          <a:ext cx="1750" cy="1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5"/>
            <p:cNvGraphicFramePr>
              <a:graphicFrameLocks noChangeAspect="1"/>
            </p:cNvGraphicFramePr>
            <p:nvPr/>
          </p:nvGraphicFramePr>
          <p:xfrm>
            <a:off x="1105" y="2229"/>
            <a:ext cx="1750" cy="1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489" name="Bitmap Image" r:id="rId8" imgW="2781688" imgH="2085714" progId="PBrush">
                    <p:embed/>
                  </p:oleObj>
                </mc:Choice>
                <mc:Fallback>
                  <p:oleObj name="Bitmap Image" r:id="rId8" imgW="2781688" imgH="2085714" progId="PBrush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5" y="2229"/>
                          <a:ext cx="1750" cy="1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6"/>
            <p:cNvGraphicFramePr>
              <a:graphicFrameLocks noChangeAspect="1"/>
            </p:cNvGraphicFramePr>
            <p:nvPr/>
          </p:nvGraphicFramePr>
          <p:xfrm>
            <a:off x="1518" y="2635"/>
            <a:ext cx="1758" cy="1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490" name="Bitmap Image" r:id="rId10" imgW="2790476" imgH="2066667" progId="PBrush">
                    <p:embed/>
                  </p:oleObj>
                </mc:Choice>
                <mc:Fallback>
                  <p:oleObj name="Bitmap Image" r:id="rId10" imgW="2790476" imgH="2066667" progId="PBrush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8" y="2635"/>
                          <a:ext cx="1758" cy="13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2433638" y="1664419"/>
            <a:ext cx="4762500" cy="15414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 anchor="ctr"/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kern="0" smtClean="0">
              <a:solidFill>
                <a:srgbClr val="000000"/>
              </a:solidFill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4021138" y="2154957"/>
            <a:ext cx="1701800" cy="838200"/>
          </a:xfrm>
          <a:prstGeom prst="rect">
            <a:avLst/>
          </a:prstGeom>
          <a:solidFill>
            <a:srgbClr val="7889FB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 anchor="ctr"/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kern="0" smtClean="0">
                <a:solidFill>
                  <a:srgbClr val="FFFFFF"/>
                </a:solidFill>
              </a:rPr>
              <a:t>Face Detection </a:t>
            </a:r>
            <a:br>
              <a:rPr lang="en-US" sz="1300" b="1" kern="0" smtClean="0">
                <a:solidFill>
                  <a:srgbClr val="FFFFFF"/>
                </a:solidFill>
              </a:rPr>
            </a:br>
            <a:r>
              <a:rPr lang="en-US" sz="1300" b="1" kern="0" smtClean="0">
                <a:solidFill>
                  <a:srgbClr val="FFFFFF"/>
                </a:solidFill>
              </a:rPr>
              <a:t>&amp; Tracking 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2484438" y="2174007"/>
            <a:ext cx="1254125" cy="804862"/>
          </a:xfrm>
          <a:prstGeom prst="rect">
            <a:avLst/>
          </a:prstGeom>
          <a:solidFill>
            <a:srgbClr val="7889FB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 anchor="ctr"/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kern="0" smtClean="0">
                <a:solidFill>
                  <a:srgbClr val="FFFFFF"/>
                </a:solidFill>
              </a:rPr>
              <a:t>Background</a:t>
            </a:r>
            <a:br>
              <a:rPr lang="en-US" sz="1300" b="1" kern="0" smtClean="0">
                <a:solidFill>
                  <a:srgbClr val="FFFFFF"/>
                </a:solidFill>
              </a:rPr>
            </a:br>
            <a:r>
              <a:rPr lang="en-US" sz="1300" b="1" kern="0" smtClean="0">
                <a:solidFill>
                  <a:srgbClr val="FFFFFF"/>
                </a:solidFill>
              </a:rPr>
              <a:t>Subtraction </a:t>
            </a:r>
          </a:p>
        </p:txBody>
      </p:sp>
      <p:cxnSp>
        <p:nvCxnSpPr>
          <p:cNvPr id="24" name="AutoShape 20"/>
          <p:cNvCxnSpPr>
            <a:cxnSpLocks noChangeShapeType="1"/>
            <a:stCxn id="23" idx="3"/>
            <a:endCxn id="22" idx="1"/>
          </p:cNvCxnSpPr>
          <p:nvPr/>
        </p:nvCxnSpPr>
        <p:spPr bwMode="auto">
          <a:xfrm flipV="1">
            <a:off x="3738563" y="2574057"/>
            <a:ext cx="282575" cy="317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010275" y="2139082"/>
            <a:ext cx="1077913" cy="857250"/>
          </a:xfrm>
          <a:prstGeom prst="rect">
            <a:avLst/>
          </a:prstGeom>
          <a:solidFill>
            <a:srgbClr val="7889FB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10" tIns="40005" rIns="80010" bIns="40005" anchor="ctr"/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 kern="0" dirty="0" smtClean="0">
                <a:solidFill>
                  <a:srgbClr val="FFFFFF"/>
                </a:solidFill>
              </a:rPr>
              <a:t>Attribute </a:t>
            </a:r>
            <a:br>
              <a:rPr lang="en-US" sz="1300" b="1" kern="0" dirty="0" smtClean="0">
                <a:solidFill>
                  <a:srgbClr val="FFFFFF"/>
                </a:solidFill>
              </a:rPr>
            </a:br>
            <a:r>
              <a:rPr lang="en-US" sz="1300" b="1" kern="0" dirty="0" smtClean="0">
                <a:solidFill>
                  <a:srgbClr val="FFFFFF"/>
                </a:solidFill>
              </a:rPr>
              <a:t>Detectors </a:t>
            </a:r>
          </a:p>
        </p:txBody>
      </p:sp>
      <p:cxnSp>
        <p:nvCxnSpPr>
          <p:cNvPr id="26" name="AutoShape 22"/>
          <p:cNvCxnSpPr>
            <a:cxnSpLocks noChangeShapeType="1"/>
          </p:cNvCxnSpPr>
          <p:nvPr/>
        </p:nvCxnSpPr>
        <p:spPr bwMode="auto">
          <a:xfrm flipV="1">
            <a:off x="5710238" y="2567707"/>
            <a:ext cx="328612" cy="6350"/>
          </a:xfrm>
          <a:prstGeom prst="bentConnector3">
            <a:avLst>
              <a:gd name="adj1" fmla="val 49759"/>
            </a:avLst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4090988" y="1696169"/>
            <a:ext cx="179705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010" tIns="40005" rIns="80010" bIns="40005">
            <a:spAutoFit/>
          </a:bodyPr>
          <a:lstStyle>
            <a:lvl1pPr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smtClean="0">
                <a:solidFill>
                  <a:srgbClr val="000000"/>
                </a:solidFill>
              </a:rPr>
              <a:t>Analytics Engine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</a:endParaRPr>
          </a:p>
        </p:txBody>
      </p:sp>
      <p:cxnSp>
        <p:nvCxnSpPr>
          <p:cNvPr id="28" name="AutoShape 24"/>
          <p:cNvCxnSpPr>
            <a:cxnSpLocks noChangeShapeType="1"/>
          </p:cNvCxnSpPr>
          <p:nvPr/>
        </p:nvCxnSpPr>
        <p:spPr bwMode="auto">
          <a:xfrm>
            <a:off x="1862138" y="2489919"/>
            <a:ext cx="542925" cy="158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9" name="Group 28"/>
          <p:cNvGrpSpPr/>
          <p:nvPr/>
        </p:nvGrpSpPr>
        <p:grpSpPr>
          <a:xfrm>
            <a:off x="3392488" y="5069607"/>
            <a:ext cx="3424237" cy="1455737"/>
            <a:chOff x="3392488" y="4945063"/>
            <a:chExt cx="3424237" cy="1455737"/>
          </a:xfrm>
        </p:grpSpPr>
        <p:pic>
          <p:nvPicPr>
            <p:cNvPr id="30" name="Picture 2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488" y="4945063"/>
              <a:ext cx="3424237" cy="145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30"/>
            <p:cNvSpPr/>
            <p:nvPr/>
          </p:nvSpPr>
          <p:spPr bwMode="auto">
            <a:xfrm>
              <a:off x="3733800" y="5203825"/>
              <a:ext cx="111125" cy="1079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455025" y="5172451"/>
              <a:ext cx="201705" cy="16154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391835" y="5145739"/>
              <a:ext cx="152400" cy="2196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734735" y="5867400"/>
              <a:ext cx="227665" cy="1886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595345" y="5131735"/>
              <a:ext cx="192648" cy="20264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613276" y="5930155"/>
              <a:ext cx="138020" cy="14829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472955" y="5916329"/>
              <a:ext cx="165845" cy="14829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364940" y="5947710"/>
              <a:ext cx="188260" cy="15277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79512" y="72870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Vaquero, </a:t>
            </a:r>
            <a:r>
              <a:rPr lang="en-US" sz="1600" dirty="0" err="1" smtClean="0"/>
              <a:t>Feris</a:t>
            </a:r>
            <a:r>
              <a:rPr lang="en-US" sz="1600" dirty="0" smtClean="0"/>
              <a:t>, Tran, Brown, </a:t>
            </a:r>
            <a:r>
              <a:rPr lang="en-US" sz="1600" dirty="0" err="1" smtClean="0"/>
              <a:t>Hampapur</a:t>
            </a:r>
            <a:r>
              <a:rPr lang="en-US" sz="1600" dirty="0" smtClean="0"/>
              <a:t> and Turk.  </a:t>
            </a:r>
          </a:p>
          <a:p>
            <a:pPr algn="ctr"/>
            <a:r>
              <a:rPr lang="en-US" sz="1600" i="1" dirty="0" smtClean="0"/>
              <a:t>Attribute-Based People Search in Surveillance Environments.</a:t>
            </a:r>
            <a:r>
              <a:rPr lang="en-US" sz="1600" dirty="0" smtClean="0"/>
              <a:t> WACV 2009.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6" grpId="0"/>
      <p:bldP spid="21" grpId="0" animBg="1"/>
      <p:bldP spid="22" grpId="0" animBg="1"/>
      <p:bldP spid="23" grpId="0" animBg="1"/>
      <p:bldP spid="25" grpId="0" animBg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52400" y="-76200"/>
            <a:ext cx="9448800" cy="7086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pic>
        <p:nvPicPr>
          <p:cNvPr id="5" name="PeopleSearch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6200" y="228600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>
                    <a:lumMod val="75000"/>
                  </a:srgbClr>
                </a:solidFill>
                <a:latin typeface="Book Antiqua" pitchFamily="18" charset="0"/>
              </a:rPr>
              <a:t>Video Demo: Attribute-based People Search</a:t>
            </a:r>
            <a:endParaRPr lang="en-US" sz="2400" dirty="0">
              <a:solidFill>
                <a:srgbClr val="FFFFFF">
                  <a:lumMod val="75000"/>
                </a:srgb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27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-20740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Example query: Boston bombing scenario</a:t>
            </a:r>
            <a:endParaRPr lang="en-US" sz="32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9" y="4735180"/>
            <a:ext cx="8049491" cy="1295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381000" y="1839580"/>
            <a:ext cx="4572000" cy="2210743"/>
            <a:chOff x="304800" y="1859544"/>
            <a:chExt cx="4366789" cy="2058343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906664"/>
              <a:ext cx="2800112" cy="197953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941" y="1859544"/>
              <a:ext cx="1497648" cy="1188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030" y="3048000"/>
              <a:ext cx="1480250" cy="8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Rounded Rectangle 28"/>
          <p:cNvSpPr/>
          <p:nvPr/>
        </p:nvSpPr>
        <p:spPr bwMode="auto">
          <a:xfrm>
            <a:off x="5257800" y="1763380"/>
            <a:ext cx="3581400" cy="2514600"/>
          </a:xfrm>
          <a:prstGeom prst="round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49249" y="4735180"/>
            <a:ext cx="4298951" cy="129540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768849" y="4735180"/>
            <a:ext cx="3629891" cy="129540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5759" y="435418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Suspect #1 found in 4 images in top 8 results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24400" y="435418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Suspect #2 found in 3 images in top page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" y="1304764"/>
            <a:ext cx="809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FF">
                  <a:lumMod val="50000"/>
                </a:srgbClr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1071 detected faces from 50 high-res Boston images (all from Flickr)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469661" y="1947467"/>
            <a:ext cx="3445739" cy="2026656"/>
            <a:chOff x="5469661" y="2012887"/>
            <a:chExt cx="3445739" cy="2026656"/>
          </a:xfrm>
        </p:grpSpPr>
        <p:grpSp>
          <p:nvGrpSpPr>
            <p:cNvPr id="36" name="Group 24"/>
            <p:cNvGrpSpPr/>
            <p:nvPr/>
          </p:nvGrpSpPr>
          <p:grpSpPr>
            <a:xfrm>
              <a:off x="5469661" y="2012887"/>
              <a:ext cx="3445739" cy="2026656"/>
              <a:chOff x="5029201" y="1980257"/>
              <a:chExt cx="3445739" cy="2026656"/>
            </a:xfrm>
          </p:grpSpPr>
          <p:pic>
            <p:nvPicPr>
              <p:cNvPr id="38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1" y="1980257"/>
                <a:ext cx="1617298" cy="2026656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9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3171825"/>
                <a:ext cx="1219200" cy="79057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0" name="Straight Connector 39"/>
              <p:cNvCxnSpPr/>
              <p:nvPr/>
            </p:nvCxnSpPr>
            <p:spPr bwMode="auto">
              <a:xfrm>
                <a:off x="5943600" y="2743200"/>
                <a:ext cx="838200" cy="609600"/>
              </a:xfrm>
              <a:prstGeom prst="line">
                <a:avLst/>
              </a:prstGeom>
              <a:solidFill>
                <a:srgbClr val="7889FB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6705600" y="1981200"/>
                <a:ext cx="17693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Ability to spot a person with e.g., a white hat in a crowded scene</a:t>
                </a:r>
              </a:p>
            </p:txBody>
          </p:sp>
        </p:grpSp>
        <p:sp>
          <p:nvSpPr>
            <p:cNvPr id="37" name="Rectangle 36"/>
            <p:cNvSpPr/>
            <p:nvPr/>
          </p:nvSpPr>
          <p:spPr bwMode="auto">
            <a:xfrm>
              <a:off x="7696200" y="3581400"/>
              <a:ext cx="334530" cy="210258"/>
            </a:xfrm>
            <a:prstGeom prst="rect">
              <a:avLst/>
            </a:prstGeom>
            <a:solidFill>
              <a:srgbClr val="7889FB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984268" y="6541603"/>
            <a:ext cx="244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Rogerio</a:t>
            </a:r>
            <a:r>
              <a:rPr lang="en-US" sz="1400" dirty="0" smtClean="0"/>
              <a:t> </a:t>
            </a:r>
            <a:r>
              <a:rPr lang="en-US" sz="1400" dirty="0" err="1" smtClean="0"/>
              <a:t>Feris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2987824" y="597054"/>
            <a:ext cx="3561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Rogerio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Feris</a:t>
            </a:r>
            <a:r>
              <a:rPr lang="en-US" sz="2400" i="1" dirty="0" smtClean="0"/>
              <a:t> et al.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Image search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764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Meta-data commonly used, but insufficient</a:t>
            </a:r>
            <a:endParaRPr lang="en-US" sz="2800" dirty="0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926646" y="6202469"/>
            <a:ext cx="713355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ea typeface="ＭＳ Ｐゴシック" charset="0"/>
                <a:sym typeface="Futura Condensed" charset="0"/>
              </a:rPr>
              <a:t>Keyword query</a:t>
            </a:r>
            <a:r>
              <a:rPr lang="en-US" sz="2800" dirty="0" smtClean="0">
                <a:ea typeface="ＭＳ Ｐゴシック" charset="0"/>
                <a:sym typeface="Futura" charset="0"/>
              </a:rPr>
              <a:t>: </a:t>
            </a:r>
            <a:r>
              <a:rPr lang="ja-JP" altLang="en-US" sz="2800" dirty="0">
                <a:ea typeface="ＭＳ Ｐゴシック" charset="0"/>
                <a:sym typeface="Futura" charset="0"/>
              </a:rPr>
              <a:t>“</a:t>
            </a:r>
            <a:r>
              <a:rPr lang="en-US" sz="2800" dirty="0">
                <a:ea typeface="ＭＳ Ｐゴシック" charset="0"/>
                <a:sym typeface="Futura" charset="0"/>
              </a:rPr>
              <a:t>smiling </a:t>
            </a:r>
            <a:r>
              <a:rPr lang="en-US" sz="2800" dirty="0" err="1">
                <a:ea typeface="ＭＳ Ｐゴシック" charset="0"/>
                <a:sym typeface="Futura" charset="0"/>
              </a:rPr>
              <a:t>asian</a:t>
            </a:r>
            <a:r>
              <a:rPr lang="en-US" sz="2800" dirty="0">
                <a:ea typeface="ＭＳ Ｐゴシック" charset="0"/>
                <a:sym typeface="Futura" charset="0"/>
              </a:rPr>
              <a:t> men with glasses</a:t>
            </a:r>
            <a:r>
              <a:rPr lang="ja-JP" altLang="en-US" sz="2800" smtClean="0">
                <a:ea typeface="ＭＳ Ｐゴシック" charset="0"/>
                <a:sym typeface="Futura" charset="0"/>
              </a:rPr>
              <a:t>”</a:t>
            </a:r>
            <a:endParaRPr lang="en-US" sz="2400" dirty="0">
              <a:ea typeface="ＭＳ Ｐゴシック" charset="0"/>
              <a:sym typeface="Futura" charset="0"/>
            </a:endParaRP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952836"/>
            <a:ext cx="6040028" cy="411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/>
              <a:t>Attributes in “online”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</a:p>
          <a:p>
            <a:pPr lvl="1"/>
            <a:r>
              <a:rPr lang="en-US" dirty="0" smtClean="0"/>
              <a:t>Attributes as keyword queries</a:t>
            </a:r>
          </a:p>
          <a:p>
            <a:pPr lvl="1"/>
            <a:r>
              <a:rPr lang="en-US" dirty="0" smtClean="0"/>
              <a:t>Multi-attribute queries</a:t>
            </a:r>
          </a:p>
          <a:p>
            <a:pPr lvl="1"/>
            <a:r>
              <a:rPr lang="en-US" dirty="0" smtClean="0"/>
              <a:t>Attributes for relevance feedback</a:t>
            </a:r>
          </a:p>
          <a:p>
            <a:r>
              <a:rPr lang="en-US" dirty="0" smtClean="0"/>
              <a:t>Human-in-the-loop recognition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1600" y="2744924"/>
            <a:ext cx="5472608" cy="3960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Issues in multi-attribute queries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CC"/>
                </a:solidFill>
              </a:rPr>
              <a:t>Calibration of attribute classifiers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Distances in raw multi-dimensional “attribute space” need not capture perceptual similarity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CC"/>
                </a:solidFill>
              </a:rPr>
              <a:t>Fusing the specified attributes in query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How to rank database images based on satisfying </a:t>
            </a:r>
            <a:r>
              <a:rPr lang="en-US" i="1" dirty="0" smtClean="0"/>
              <a:t>all</a:t>
            </a:r>
            <a:r>
              <a:rPr lang="en-US" dirty="0" smtClean="0"/>
              <a:t> attributes?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CC"/>
                </a:solidFill>
              </a:rPr>
              <a:t>Providing context for the query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Pairs of attributes are often correlated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Calibration issue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218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 l="3099" t="45743" r="46108" b="16371"/>
          <a:stretch>
            <a:fillRect/>
          </a:stretch>
        </p:blipFill>
        <p:spPr bwMode="auto">
          <a:xfrm>
            <a:off x="52234" y="1394012"/>
            <a:ext cx="8912254" cy="408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5516" y="6345324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/>
              <a:t>Multi-Attribute Spaces: Calibration for Attribute Fusion and Similarity Search, </a:t>
            </a:r>
          </a:p>
          <a:p>
            <a:pPr fontAlgn="base"/>
            <a:r>
              <a:rPr lang="en-US" sz="1400" dirty="0" smtClean="0"/>
              <a:t>Walter J. </a:t>
            </a:r>
            <a:r>
              <a:rPr lang="en-US" sz="1400" dirty="0" err="1" smtClean="0"/>
              <a:t>Scheirer</a:t>
            </a:r>
            <a:r>
              <a:rPr lang="en-US" sz="1400" dirty="0" smtClean="0"/>
              <a:t>, Neeraj Kumar, Peter N. </a:t>
            </a:r>
            <a:r>
              <a:rPr lang="en-US" sz="1400" dirty="0" err="1" smtClean="0"/>
              <a:t>Belhumeur</a:t>
            </a:r>
            <a:r>
              <a:rPr lang="en-US" sz="1400" dirty="0" smtClean="0"/>
              <a:t>, Terrance E. </a:t>
            </a:r>
            <a:r>
              <a:rPr lang="en-US" sz="1400" dirty="0" err="1" smtClean="0"/>
              <a:t>Boult</a:t>
            </a:r>
            <a:r>
              <a:rPr lang="en-US" sz="1400" dirty="0" smtClean="0"/>
              <a:t>, CVPR 2012</a:t>
            </a:r>
          </a:p>
          <a:p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915816" y="1304764"/>
            <a:ext cx="2916324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64088" y="1088740"/>
            <a:ext cx="3564396" cy="44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Walter </a:t>
            </a:r>
            <a:r>
              <a:rPr lang="en-US" sz="900" dirty="0" err="1" smtClean="0"/>
              <a:t>Scheirer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 l="9186" t="39397" r="25249" b="39834"/>
          <a:stretch>
            <a:fillRect/>
          </a:stretch>
        </p:blipFill>
        <p:spPr bwMode="auto">
          <a:xfrm>
            <a:off x="431540" y="1520788"/>
            <a:ext cx="8352420" cy="268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Calibration issue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516" y="6345324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/>
              <a:t>Multi-Attribute Spaces: Calibration for Attribute Fusion and Similarity Search, </a:t>
            </a:r>
          </a:p>
          <a:p>
            <a:pPr fontAlgn="base"/>
            <a:r>
              <a:rPr lang="en-US" sz="1400" dirty="0" smtClean="0"/>
              <a:t>Walter J. </a:t>
            </a:r>
            <a:r>
              <a:rPr lang="en-US" sz="1400" dirty="0" err="1" smtClean="0"/>
              <a:t>Scheirer</a:t>
            </a:r>
            <a:r>
              <a:rPr lang="en-US" sz="1400" dirty="0" smtClean="0"/>
              <a:t>, Neeraj Kumar, Peter N. </a:t>
            </a:r>
            <a:r>
              <a:rPr lang="en-US" sz="1400" dirty="0" err="1" smtClean="0"/>
              <a:t>Belhumeur</a:t>
            </a:r>
            <a:r>
              <a:rPr lang="en-US" sz="1400" dirty="0" smtClean="0"/>
              <a:t>, Terrance E. </a:t>
            </a:r>
            <a:r>
              <a:rPr lang="en-US" sz="1400" dirty="0" err="1" smtClean="0"/>
              <a:t>Boult</a:t>
            </a:r>
            <a:r>
              <a:rPr lang="en-US" sz="1400" dirty="0" smtClean="0"/>
              <a:t>, CVPR 2012</a:t>
            </a:r>
          </a:p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Walter </a:t>
            </a:r>
            <a:r>
              <a:rPr lang="en-US" sz="900" dirty="0" err="1" smtClean="0"/>
              <a:t>Scheirer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Calibration issue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260648" y="6525344"/>
            <a:ext cx="10116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400" i="1" dirty="0" smtClean="0"/>
              <a:t>Multi-Attribute Spaces: Calibration for Attribute Fusion and Similarity Search,  </a:t>
            </a:r>
            <a:r>
              <a:rPr lang="en-US" sz="1400" i="1" dirty="0" err="1" smtClean="0"/>
              <a:t>Scheirer</a:t>
            </a:r>
            <a:r>
              <a:rPr lang="en-US" sz="1400" i="1" dirty="0" smtClean="0"/>
              <a:t> et al.,  CVPR 2012</a:t>
            </a:r>
          </a:p>
          <a:p>
            <a:pPr algn="ctr"/>
            <a:endParaRPr lang="en-US" sz="1400" i="1" dirty="0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 l="9931" t="41884" r="25994" b="24685"/>
          <a:stretch>
            <a:fillRect/>
          </a:stretch>
        </p:blipFill>
        <p:spPr bwMode="auto">
          <a:xfrm>
            <a:off x="359532" y="2168860"/>
            <a:ext cx="8214790" cy="435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028" y="1491171"/>
            <a:ext cx="874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Intuition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values close to decision boundary most informative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8344" y="6561348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Walter </a:t>
            </a:r>
            <a:r>
              <a:rPr lang="en-US" sz="900" dirty="0" err="1" smtClean="0"/>
              <a:t>Scheirer</a:t>
            </a:r>
            <a:endParaRPr lang="en-US" sz="9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44008" y="2024844"/>
            <a:ext cx="7200800" cy="3204356"/>
            <a:chOff x="4644008" y="2024844"/>
            <a:chExt cx="7200800" cy="3204356"/>
          </a:xfrm>
        </p:grpSpPr>
        <p:sp>
          <p:nvSpPr>
            <p:cNvPr id="12" name="Rectangle 11"/>
            <p:cNvSpPr/>
            <p:nvPr/>
          </p:nvSpPr>
          <p:spPr>
            <a:xfrm>
              <a:off x="4644008" y="2024844"/>
              <a:ext cx="4284476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60332" y="2708920"/>
              <a:ext cx="4284476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32140" y="2096852"/>
              <a:ext cx="4284476" cy="2556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15516" y="2132856"/>
            <a:ext cx="4284476" cy="684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396552" y="872716"/>
            <a:ext cx="10116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000" i="1" dirty="0" err="1" smtClean="0"/>
              <a:t>Scheirer</a:t>
            </a:r>
            <a:r>
              <a:rPr lang="en-US" sz="2000" i="1" dirty="0" smtClean="0"/>
              <a:t> et al.,  CVPR 2012</a:t>
            </a:r>
          </a:p>
          <a:p>
            <a:pPr algn="ctr"/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52220" y="1592796"/>
            <a:ext cx="2376264" cy="3204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Fusing multi-attribute queries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329"/>
            <a:ext cx="6167028" cy="4525963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How to rank database images based on how well they satisfy </a:t>
            </a:r>
            <a:r>
              <a:rPr lang="en-US" i="1" dirty="0" smtClean="0"/>
              <a:t>all</a:t>
            </a:r>
            <a:r>
              <a:rPr lang="en-US" dirty="0" smtClean="0"/>
              <a:t> attributes?</a:t>
            </a:r>
          </a:p>
          <a:p>
            <a:pPr marL="342900" lvl="1" indent="-342900">
              <a:buNone/>
            </a:pPr>
            <a:endParaRPr lang="en-US" dirty="0" smtClean="0"/>
          </a:p>
          <a:p>
            <a:pPr marL="342900" lvl="1" indent="-342900">
              <a:buNone/>
            </a:pPr>
            <a:r>
              <a:rPr lang="en-US" dirty="0" smtClean="0"/>
              <a:t>-- Multiply attribute probabilities, but</a:t>
            </a:r>
          </a:p>
          <a:p>
            <a:pPr marL="742950" lvl="2" indent="-342900"/>
            <a:r>
              <a:rPr lang="en-US" dirty="0" smtClean="0"/>
              <a:t>Attributes often correlated</a:t>
            </a:r>
          </a:p>
          <a:p>
            <a:pPr marL="742950" lvl="2" indent="-342900"/>
            <a:r>
              <a:rPr lang="en-US" dirty="0" smtClean="0"/>
              <a:t>May be no database image satisfying all attributes</a:t>
            </a:r>
          </a:p>
          <a:p>
            <a:pPr marL="742950" lvl="2" indent="-342900"/>
            <a:endParaRPr lang="en-US" dirty="0" smtClean="0"/>
          </a:p>
          <a:p>
            <a:pPr marL="342900" lvl="1" indent="-342900">
              <a:buNone/>
            </a:pPr>
            <a:endParaRPr lang="en-US" dirty="0" smtClean="0"/>
          </a:p>
          <a:p>
            <a:pPr marL="342900" lvl="1" indent="-342900">
              <a:buNone/>
            </a:pPr>
            <a:r>
              <a:rPr lang="en-US" dirty="0" smtClean="0"/>
              <a:t>	</a:t>
            </a:r>
          </a:p>
          <a:p>
            <a:pPr marL="342900" lvl="1" indent="-342900">
              <a:buNone/>
            </a:pPr>
            <a:r>
              <a:rPr lang="en-US" dirty="0" smtClean="0"/>
              <a:t> </a:t>
            </a:r>
          </a:p>
          <a:p>
            <a:pPr marL="342900" lvl="1" indent="-34290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25986" name="Picture 2"/>
          <p:cNvPicPr>
            <a:picLocks noChangeAspect="1" noChangeArrowheads="1"/>
          </p:cNvPicPr>
          <p:nvPr/>
        </p:nvPicPr>
        <p:blipFill>
          <a:blip r:embed="rId3" cstate="print"/>
          <a:srcRect l="26989" t="53005" r="56473" b="40110"/>
          <a:stretch>
            <a:fillRect/>
          </a:stretch>
        </p:blipFill>
        <p:spPr bwMode="auto">
          <a:xfrm>
            <a:off x="6840252" y="3897052"/>
            <a:ext cx="18717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1396" t="47759" r="72767" b="35340"/>
          <a:stretch>
            <a:fillRect/>
          </a:stretch>
        </p:blipFill>
        <p:spPr bwMode="auto">
          <a:xfrm>
            <a:off x="6876256" y="1772816"/>
            <a:ext cx="17923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686800" cy="1295400"/>
          </a:xfrm>
        </p:spPr>
        <p:txBody>
          <a:bodyPr/>
          <a:lstStyle/>
          <a:p>
            <a:pPr eaLnBrk="1" hangingPunct="1"/>
            <a:r>
              <a:rPr lang="en-US" dirty="0" smtClean="0"/>
              <a:t>Fusing multi-attribute queries</a:t>
            </a:r>
          </a:p>
        </p:txBody>
      </p:sp>
      <p:pic>
        <p:nvPicPr>
          <p:cNvPr id="12291" name="Picture 2" descr="C:\Users\behjat\work\IBM\presentation\presentation_12_14\images\int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3"/>
          <a:stretch>
            <a:fillRect/>
          </a:stretch>
        </p:blipFill>
        <p:spPr bwMode="auto">
          <a:xfrm>
            <a:off x="515938" y="1308100"/>
            <a:ext cx="8170862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219200"/>
            <a:ext cx="3124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TextBox 52"/>
          <p:cNvSpPr txBox="1">
            <a:spLocks noChangeArrowheads="1"/>
          </p:cNvSpPr>
          <p:nvPr/>
        </p:nvSpPr>
        <p:spPr bwMode="auto">
          <a:xfrm>
            <a:off x="76200" y="4964113"/>
            <a:ext cx="87630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408" tIns="13204" rIns="26408" bIns="13204">
            <a:spAutoFit/>
          </a:bodyPr>
          <a:lstStyle>
            <a:lvl1pPr defTabSz="3317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3317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3317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3317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3317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331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331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331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331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Model </a:t>
            </a:r>
            <a:r>
              <a:rPr lang="en-US" sz="2800" b="1" dirty="0" smtClean="0">
                <a:solidFill>
                  <a:srgbClr val="0033CC"/>
                </a:solidFill>
                <a:latin typeface="Calibri" pitchFamily="34" charset="0"/>
              </a:rPr>
              <a:t>Correlations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 between Attributes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 Explicitly utilize information from </a:t>
            </a:r>
            <a:r>
              <a:rPr lang="en-US" sz="2400" b="1" dirty="0" smtClean="0">
                <a:solidFill>
                  <a:srgbClr val="0033CC"/>
                </a:solidFill>
                <a:latin typeface="Calibri" pitchFamily="34" charset="0"/>
              </a:rPr>
              <a:t>non-query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 attributes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87816" y="6381328"/>
            <a:ext cx="19447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Slide credit: </a:t>
            </a:r>
            <a:r>
              <a:rPr lang="en-US" sz="1050" dirty="0" err="1" smtClean="0"/>
              <a:t>Rogerio</a:t>
            </a:r>
            <a:r>
              <a:rPr lang="en-US" sz="1050" dirty="0" smtClean="0"/>
              <a:t> </a:t>
            </a:r>
            <a:r>
              <a:rPr lang="en-US" sz="1050" dirty="0" err="1" smtClean="0"/>
              <a:t>Feris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36512" y="654160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</a:t>
            </a:r>
            <a:r>
              <a:rPr lang="en-US" sz="1400" i="1" dirty="0" err="1" smtClean="0"/>
              <a:t>Siddiquie</a:t>
            </a:r>
            <a:r>
              <a:rPr lang="en-US" sz="1400" i="1" dirty="0" smtClean="0"/>
              <a:t>, R. </a:t>
            </a:r>
            <a:r>
              <a:rPr lang="en-US" sz="1400" i="1" dirty="0" err="1" smtClean="0"/>
              <a:t>Feris</a:t>
            </a:r>
            <a:r>
              <a:rPr lang="en-US" sz="1400" i="1" dirty="0" smtClean="0"/>
              <a:t>, and L. Davis.  Image </a:t>
            </a:r>
            <a:r>
              <a:rPr lang="en-US" sz="1400" i="1" dirty="0"/>
              <a:t>Ranking and Retrieval based on Multi-Attribute </a:t>
            </a:r>
            <a:r>
              <a:rPr lang="en-US" sz="1400" i="1" dirty="0" smtClean="0"/>
              <a:t>Queries.  CVPR 2011. 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056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095625" y="5410200"/>
            <a:ext cx="400110" cy="849400"/>
          </a:xfrm>
          <a:prstGeom prst="rect">
            <a:avLst/>
          </a:prstGeom>
          <a:solidFill>
            <a:srgbClr val="66FFFF"/>
          </a:solidFill>
        </p:spPr>
        <p:txBody>
          <a:bodyPr vert="vert270"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rankBoost</a:t>
            </a:r>
            <a:endParaRPr lang="en-US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95625" y="4800600"/>
            <a:ext cx="400110" cy="560410"/>
          </a:xfrm>
          <a:prstGeom prst="rect">
            <a:avLst/>
          </a:prstGeom>
          <a:solidFill>
            <a:srgbClr val="FFFF66"/>
          </a:solidFill>
        </p:spPr>
        <p:txBody>
          <a:bodyPr vert="vert270"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MARR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95625" y="3810000"/>
            <a:ext cx="400110" cy="849400"/>
          </a:xfrm>
          <a:prstGeom prst="rect">
            <a:avLst/>
          </a:prstGeom>
          <a:solidFill>
            <a:srgbClr val="66FFFF"/>
          </a:solidFill>
        </p:spPr>
        <p:txBody>
          <a:bodyPr vert="vert270"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rankBoost</a:t>
            </a:r>
            <a:endParaRPr lang="en-US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95625" y="3200400"/>
            <a:ext cx="400110" cy="560410"/>
          </a:xfrm>
          <a:prstGeom prst="rect">
            <a:avLst/>
          </a:prstGeom>
          <a:solidFill>
            <a:srgbClr val="FFFF66"/>
          </a:solidFill>
        </p:spPr>
        <p:txBody>
          <a:bodyPr vert="vert270"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MARR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95625" y="2209800"/>
            <a:ext cx="400110" cy="849400"/>
          </a:xfrm>
          <a:prstGeom prst="rect">
            <a:avLst/>
          </a:prstGeom>
          <a:solidFill>
            <a:srgbClr val="66FFFF"/>
          </a:solidFill>
        </p:spPr>
        <p:txBody>
          <a:bodyPr vert="vert270"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</a:rPr>
              <a:t>rankBoost</a:t>
            </a:r>
            <a:endParaRPr lang="en-US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5625" y="1537924"/>
            <a:ext cx="400110" cy="630942"/>
          </a:xfrm>
          <a:prstGeom prst="rect">
            <a:avLst/>
          </a:prstGeom>
          <a:solidFill>
            <a:srgbClr val="FFFF66"/>
          </a:solidFill>
        </p:spPr>
        <p:txBody>
          <a:bodyPr vert="vert270"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MARR</a:t>
            </a:r>
          </a:p>
        </p:txBody>
      </p:sp>
      <p:pic>
        <p:nvPicPr>
          <p:cNvPr id="53256" name="Picture 3" descr="C:\Users\behjat\work\IBM_hierarchical_ranking\code\faceTracer_code\qualitative_results\ranking1\23_20_15\v1\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562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Fusing multi-attribute queries</a:t>
            </a:r>
            <a:endParaRPr lang="en-US" sz="3200" dirty="0" smtClean="0"/>
          </a:p>
        </p:txBody>
      </p:sp>
      <p:pic>
        <p:nvPicPr>
          <p:cNvPr id="53258" name="Picture 2" descr="C:\Users\behjat\work\IBM_hierarchical_ranking\code\faceTracer_code\qualitative_results\ranking1\23_20_15\v1\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562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4" descr="C:\Users\behjat\work\IBM_hierarchical_ranking\code\faceTracer_code\qualitative_results\ranking1\23_20_15\v1\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562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5" descr="C:\Users\behjat\work\IBM_hierarchical_ranking\code\faceTracer_code\qualitative_results\ranking1\23_20_15\v1\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562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6" descr="C:\Users\behjat\work\IBM_hierarchical_ranking\code\faceTracer_code\qualitative_results\ranking1\23_20_15\v1\0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562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Picture 7" descr="C:\Users\behjat\work\IBM_hierarchical_ranking\code\faceTracer_code\qualitative_results\ranking1\23_20_15\v2\0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23336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12" descr="C:\Users\behjat\work\IBM_hierarchical_ranking\code\faceTracer_code\qualitative_results\ranking1\27_10_5\v1\00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171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13" descr="C:\Users\behjat\work\IBM_hierarchical_ranking\code\faceTracer_code\qualitative_results\ranking1\27_10_5\v1\0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171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5" name="Picture 14" descr="C:\Users\behjat\work\IBM_hierarchical_ranking\code\faceTracer_code\qualitative_results\ranking1\27_10_5\v1\00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3171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6" name="Picture 15" descr="C:\Users\behjat\work\IBM_hierarchical_ranking\code\faceTracer_code\qualitative_results\ranking1\27_10_5\v1\00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171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7" name="Picture 16" descr="C:\Users\behjat\work\IBM_hierarchical_ranking\code\faceTracer_code\qualitative_results\ranking1\27_10_5\v1\00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171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8" name="Picture 21" descr="C:\Users\behjat\work\IBM_hierarchical_ranking\code\faceTracer_code\qualitative_results\ranking1\27_10_5\v2\000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933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9" name="Picture 8" descr="C:\Users\behjat\work\IBM_hierarchical_ranking\code\faceTracer_code\qualitative_results\ranking1\23_20_15\v2\00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2324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0" name="Picture 9" descr="C:\Users\behjat\work\IBM_hierarchical_ranking\code\faceTracer_code\qualitative_results\ranking1\23_20_15\v2\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324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1" name="Picture 10" descr="C:\Users\behjat\work\IBM_hierarchical_ranking\code\faceTracer_code\qualitative_results\ranking1\23_20_15\v2\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24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2" name="Picture 11" descr="C:\Users\behjat\work\IBM_hierarchical_ranking\code\faceTracer_code\qualitative_results\ranking1\23_20_15\v2\000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3241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3" name="Picture 17" descr="C:\Users\behjat\work\IBM_hierarchical_ranking\code\faceTracer_code\qualitative_results\ranking1\27_10_5\v2\000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933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4" name="Picture 18" descr="C:\Users\behjat\work\IBM_hierarchical_ranking\code\faceTracer_code\qualitative_results\ranking1\27_10_5\v2\000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3933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5" name="Picture 19" descr="C:\Users\behjat\work\IBM_hierarchical_ranking\code\faceTracer_code\qualitative_results\ranking1\27_10_5\v2\000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3933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6" name="Picture 20" descr="C:\Users\behjat\work\IBM_hierarchical_ranking\code\faceTracer_code\qualitative_results\ranking1\27_10_5\v2\0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9338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7" name="Picture 22" descr="C:\Users\behjat\work\IBM_hierarchical_ranking\code\faceTracer_code\qualitative_results\ranking1\9_1\v1\000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800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8" name="Picture 23" descr="C:\Users\behjat\work\IBM_hierarchical_ranking\code\faceTracer_code\qualitative_results\ranking1\9_1\v1\000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4800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9" name="Picture 24" descr="C:\Users\behjat\work\IBM_hierarchical_ranking\code\faceTracer_code\qualitative_results\ranking1\9_1\v1\0002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4800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0" name="Picture 25" descr="C:\Users\behjat\work\IBM_hierarchical_ranking\code\faceTracer_code\qualitative_results\ranking1\9_1\v1\0003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800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1" name="Picture 26" descr="C:\Users\behjat\work\IBM_hierarchical_ranking\code\faceTracer_code\qualitative_results\ranking1\9_1\v1\0004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4800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2" name="Picture 27" descr="C:\Users\behjat\work\IBM_hierarchical_ranking\code\faceTracer_code\qualitative_results\ranking1\9_1\v2\0005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5562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3" name="Picture 28" descr="C:\Users\behjat\work\IBM_hierarchical_ranking\code\faceTracer_code\qualitative_results\ranking1\9_1\v2\000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5562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29" descr="C:\Users\behjat\work\IBM_hierarchical_ranking\code\faceTracer_code\qualitative_results\ranking1\9_1\v2\0002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5562600"/>
            <a:ext cx="714375" cy="7143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5" name="Picture 30" descr="C:\Users\behjat\work\IBM_hierarchical_ranking\code\faceTracer_code\qualitative_results\ranking1\9_1\v2\000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5562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6" name="Picture 31" descr="C:\Users\behjat\work\IBM_hierarchical_ranking\code\faceTracer_code\qualitative_results\ranking1\9_1\v2\000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55626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905000" y="1524000"/>
            <a:ext cx="5334000" cy="1600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 w="57150"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5000" y="3124200"/>
            <a:ext cx="5334000" cy="1600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 w="57150"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5000" y="4724400"/>
            <a:ext cx="5334000" cy="1600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 w="57150"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53290" name="TextBox 42"/>
          <p:cNvSpPr txBox="1">
            <a:spLocks noChangeArrowheads="1"/>
          </p:cNvSpPr>
          <p:nvPr/>
        </p:nvSpPr>
        <p:spPr bwMode="auto">
          <a:xfrm>
            <a:off x="1828800" y="1912938"/>
            <a:ext cx="13477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0000"/>
                </a:solidFill>
              </a:rPr>
              <a:t>Short Hair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6600"/>
                </a:solidFill>
              </a:rPr>
              <a:t>Lipstick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CC0099"/>
                </a:solidFill>
              </a:rPr>
              <a:t>No Eyewear</a:t>
            </a:r>
          </a:p>
        </p:txBody>
      </p:sp>
      <p:sp>
        <p:nvSpPr>
          <p:cNvPr id="53291" name="TextBox 43"/>
          <p:cNvSpPr txBox="1">
            <a:spLocks noChangeArrowheads="1"/>
          </p:cNvSpPr>
          <p:nvPr/>
        </p:nvSpPr>
        <p:spPr bwMode="auto">
          <a:xfrm>
            <a:off x="1863725" y="3505200"/>
            <a:ext cx="881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0000"/>
                </a:solidFill>
              </a:rPr>
              <a:t>Black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6600"/>
                </a:solidFill>
              </a:rPr>
              <a:t>Goatee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CC0099"/>
                </a:solidFill>
              </a:rPr>
              <a:t>Youth</a:t>
            </a:r>
          </a:p>
        </p:txBody>
      </p:sp>
      <p:sp>
        <p:nvSpPr>
          <p:cNvPr id="53292" name="TextBox 44"/>
          <p:cNvSpPr txBox="1">
            <a:spLocks noChangeArrowheads="1"/>
          </p:cNvSpPr>
          <p:nvPr/>
        </p:nvSpPr>
        <p:spPr bwMode="auto">
          <a:xfrm>
            <a:off x="1860550" y="5257800"/>
            <a:ext cx="130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0000"/>
                </a:solidFill>
              </a:rPr>
              <a:t>Asian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6600"/>
                </a:solidFill>
              </a:rPr>
              <a:t>Eyeglasses</a:t>
            </a:r>
          </a:p>
        </p:txBody>
      </p:sp>
      <p:sp>
        <p:nvSpPr>
          <p:cNvPr id="60" name="5-Point Star 59"/>
          <p:cNvSpPr/>
          <p:nvPr/>
        </p:nvSpPr>
        <p:spPr>
          <a:xfrm>
            <a:off x="34004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Multiply 60"/>
          <p:cNvSpPr>
            <a:spLocks noChangeAspect="1"/>
          </p:cNvSpPr>
          <p:nvPr/>
        </p:nvSpPr>
        <p:spPr>
          <a:xfrm>
            <a:off x="6634163" y="2111375"/>
            <a:ext cx="252412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5-Point Star 61"/>
          <p:cNvSpPr/>
          <p:nvPr/>
        </p:nvSpPr>
        <p:spPr>
          <a:xfrm>
            <a:off x="36290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5-Point Star 62"/>
          <p:cNvSpPr/>
          <p:nvPr/>
        </p:nvSpPr>
        <p:spPr>
          <a:xfrm>
            <a:off x="38576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5-Point Star 63"/>
          <p:cNvSpPr/>
          <p:nvPr/>
        </p:nvSpPr>
        <p:spPr>
          <a:xfrm>
            <a:off x="41624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5-Point Star 64"/>
          <p:cNvSpPr/>
          <p:nvPr/>
        </p:nvSpPr>
        <p:spPr>
          <a:xfrm>
            <a:off x="43910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5-Point Star 65"/>
          <p:cNvSpPr/>
          <p:nvPr/>
        </p:nvSpPr>
        <p:spPr>
          <a:xfrm>
            <a:off x="46196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5-Point Star 66"/>
          <p:cNvSpPr/>
          <p:nvPr/>
        </p:nvSpPr>
        <p:spPr>
          <a:xfrm>
            <a:off x="49244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5-Point Star 67"/>
          <p:cNvSpPr/>
          <p:nvPr/>
        </p:nvSpPr>
        <p:spPr>
          <a:xfrm>
            <a:off x="51530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5-Point Star 68"/>
          <p:cNvSpPr/>
          <p:nvPr/>
        </p:nvSpPr>
        <p:spPr>
          <a:xfrm>
            <a:off x="53816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5-Point Star 69"/>
          <p:cNvSpPr/>
          <p:nvPr/>
        </p:nvSpPr>
        <p:spPr>
          <a:xfrm>
            <a:off x="56864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5-Point Star 70"/>
          <p:cNvSpPr/>
          <p:nvPr/>
        </p:nvSpPr>
        <p:spPr>
          <a:xfrm>
            <a:off x="59150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" name="5-Point Star 71"/>
          <p:cNvSpPr/>
          <p:nvPr/>
        </p:nvSpPr>
        <p:spPr>
          <a:xfrm>
            <a:off x="61436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5-Point Star 72"/>
          <p:cNvSpPr/>
          <p:nvPr/>
        </p:nvSpPr>
        <p:spPr>
          <a:xfrm>
            <a:off x="64484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4" name="5-Point Star 73"/>
          <p:cNvSpPr/>
          <p:nvPr/>
        </p:nvSpPr>
        <p:spPr>
          <a:xfrm>
            <a:off x="6905625" y="2133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Multiply 74"/>
          <p:cNvSpPr>
            <a:spLocks noChangeAspect="1"/>
          </p:cNvSpPr>
          <p:nvPr/>
        </p:nvSpPr>
        <p:spPr>
          <a:xfrm>
            <a:off x="3378200" y="28733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6" name="5-Point Star 75"/>
          <p:cNvSpPr/>
          <p:nvPr/>
        </p:nvSpPr>
        <p:spPr>
          <a:xfrm>
            <a:off x="36290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5-Point Star 76"/>
          <p:cNvSpPr/>
          <p:nvPr/>
        </p:nvSpPr>
        <p:spPr>
          <a:xfrm>
            <a:off x="38576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Multiply 77"/>
          <p:cNvSpPr>
            <a:spLocks noChangeAspect="1"/>
          </p:cNvSpPr>
          <p:nvPr/>
        </p:nvSpPr>
        <p:spPr>
          <a:xfrm>
            <a:off x="5664200" y="28733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5-Point Star 78"/>
          <p:cNvSpPr/>
          <p:nvPr/>
        </p:nvSpPr>
        <p:spPr>
          <a:xfrm>
            <a:off x="59150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5-Point Star 79"/>
          <p:cNvSpPr/>
          <p:nvPr/>
        </p:nvSpPr>
        <p:spPr>
          <a:xfrm>
            <a:off x="61436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Multiply 80"/>
          <p:cNvSpPr>
            <a:spLocks noChangeAspect="1"/>
          </p:cNvSpPr>
          <p:nvPr/>
        </p:nvSpPr>
        <p:spPr>
          <a:xfrm>
            <a:off x="6426200" y="2895600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5-Point Star 81"/>
          <p:cNvSpPr/>
          <p:nvPr/>
        </p:nvSpPr>
        <p:spPr>
          <a:xfrm>
            <a:off x="6677025" y="2917825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3" name="5-Point Star 82"/>
          <p:cNvSpPr/>
          <p:nvPr/>
        </p:nvSpPr>
        <p:spPr>
          <a:xfrm>
            <a:off x="6905625" y="2917825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5-Point Star 83"/>
          <p:cNvSpPr/>
          <p:nvPr/>
        </p:nvSpPr>
        <p:spPr>
          <a:xfrm>
            <a:off x="41624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5" name="5-Point Star 84"/>
          <p:cNvSpPr/>
          <p:nvPr/>
        </p:nvSpPr>
        <p:spPr>
          <a:xfrm>
            <a:off x="43910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6" name="5-Point Star 85"/>
          <p:cNvSpPr/>
          <p:nvPr/>
        </p:nvSpPr>
        <p:spPr>
          <a:xfrm>
            <a:off x="46196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7" name="5-Point Star 86"/>
          <p:cNvSpPr/>
          <p:nvPr/>
        </p:nvSpPr>
        <p:spPr>
          <a:xfrm>
            <a:off x="49244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5-Point Star 87"/>
          <p:cNvSpPr/>
          <p:nvPr/>
        </p:nvSpPr>
        <p:spPr>
          <a:xfrm>
            <a:off x="51530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9" name="5-Point Star 88"/>
          <p:cNvSpPr/>
          <p:nvPr/>
        </p:nvSpPr>
        <p:spPr>
          <a:xfrm>
            <a:off x="5381625" y="28956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0" name="5-Point Star 89"/>
          <p:cNvSpPr/>
          <p:nvPr/>
        </p:nvSpPr>
        <p:spPr>
          <a:xfrm>
            <a:off x="34004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1" name="5-Point Star 90"/>
          <p:cNvSpPr/>
          <p:nvPr/>
        </p:nvSpPr>
        <p:spPr>
          <a:xfrm>
            <a:off x="36290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2" name="5-Point Star 91"/>
          <p:cNvSpPr/>
          <p:nvPr/>
        </p:nvSpPr>
        <p:spPr>
          <a:xfrm>
            <a:off x="41624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" name="5-Point Star 92"/>
          <p:cNvSpPr/>
          <p:nvPr/>
        </p:nvSpPr>
        <p:spPr>
          <a:xfrm>
            <a:off x="43910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4" name="5-Point Star 93"/>
          <p:cNvSpPr/>
          <p:nvPr/>
        </p:nvSpPr>
        <p:spPr>
          <a:xfrm>
            <a:off x="49244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5" name="5-Point Star 94"/>
          <p:cNvSpPr/>
          <p:nvPr/>
        </p:nvSpPr>
        <p:spPr>
          <a:xfrm>
            <a:off x="51530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6" name="5-Point Star 95"/>
          <p:cNvSpPr/>
          <p:nvPr/>
        </p:nvSpPr>
        <p:spPr>
          <a:xfrm>
            <a:off x="64484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7" name="5-Point Star 96"/>
          <p:cNvSpPr/>
          <p:nvPr/>
        </p:nvSpPr>
        <p:spPr>
          <a:xfrm>
            <a:off x="66770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8" name="5-Point Star 97"/>
          <p:cNvSpPr/>
          <p:nvPr/>
        </p:nvSpPr>
        <p:spPr>
          <a:xfrm>
            <a:off x="49244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9" name="5-Point Star 98"/>
          <p:cNvSpPr/>
          <p:nvPr/>
        </p:nvSpPr>
        <p:spPr>
          <a:xfrm>
            <a:off x="51530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0" name="5-Point Star 99"/>
          <p:cNvSpPr/>
          <p:nvPr/>
        </p:nvSpPr>
        <p:spPr>
          <a:xfrm>
            <a:off x="56864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5-Point Star 100"/>
          <p:cNvSpPr/>
          <p:nvPr/>
        </p:nvSpPr>
        <p:spPr>
          <a:xfrm>
            <a:off x="59150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" name="5-Point Star 101"/>
          <p:cNvSpPr/>
          <p:nvPr/>
        </p:nvSpPr>
        <p:spPr>
          <a:xfrm>
            <a:off x="64484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5-Point Star 102"/>
          <p:cNvSpPr/>
          <p:nvPr/>
        </p:nvSpPr>
        <p:spPr>
          <a:xfrm>
            <a:off x="66770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4" name="5-Point Star 103"/>
          <p:cNvSpPr/>
          <p:nvPr/>
        </p:nvSpPr>
        <p:spPr>
          <a:xfrm>
            <a:off x="41624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Multiply 104"/>
          <p:cNvSpPr>
            <a:spLocks noChangeAspect="1"/>
          </p:cNvSpPr>
          <p:nvPr/>
        </p:nvSpPr>
        <p:spPr>
          <a:xfrm>
            <a:off x="4330700" y="44735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" name="5-Point Star 105"/>
          <p:cNvSpPr/>
          <p:nvPr/>
        </p:nvSpPr>
        <p:spPr>
          <a:xfrm>
            <a:off x="56864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7" name="Multiply 106"/>
          <p:cNvSpPr>
            <a:spLocks noChangeAspect="1"/>
          </p:cNvSpPr>
          <p:nvPr/>
        </p:nvSpPr>
        <p:spPr>
          <a:xfrm>
            <a:off x="5838825" y="37115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8" name="Multiply 107"/>
          <p:cNvSpPr>
            <a:spLocks noChangeAspect="1"/>
          </p:cNvSpPr>
          <p:nvPr/>
        </p:nvSpPr>
        <p:spPr>
          <a:xfrm>
            <a:off x="3378200" y="44735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9" name="Multiply 108"/>
          <p:cNvSpPr>
            <a:spLocks noChangeAspect="1"/>
          </p:cNvSpPr>
          <p:nvPr/>
        </p:nvSpPr>
        <p:spPr>
          <a:xfrm>
            <a:off x="3579813" y="4473575"/>
            <a:ext cx="252412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0" name="5-Point Star 109"/>
          <p:cNvSpPr/>
          <p:nvPr/>
        </p:nvSpPr>
        <p:spPr>
          <a:xfrm>
            <a:off x="3400425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" name="5-Point Star 110"/>
          <p:cNvSpPr/>
          <p:nvPr/>
        </p:nvSpPr>
        <p:spPr>
          <a:xfrm>
            <a:off x="3629025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" name="5-Point Star 111"/>
          <p:cNvSpPr/>
          <p:nvPr/>
        </p:nvSpPr>
        <p:spPr>
          <a:xfrm>
            <a:off x="4162425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3" name="5-Point Star 112"/>
          <p:cNvSpPr/>
          <p:nvPr/>
        </p:nvSpPr>
        <p:spPr>
          <a:xfrm>
            <a:off x="4391025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4" name="5-Point Star 113"/>
          <p:cNvSpPr/>
          <p:nvPr/>
        </p:nvSpPr>
        <p:spPr>
          <a:xfrm>
            <a:off x="3400425" y="6096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5" name="5-Point Star 114"/>
          <p:cNvSpPr/>
          <p:nvPr/>
        </p:nvSpPr>
        <p:spPr>
          <a:xfrm>
            <a:off x="3629025" y="6096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6" name="5-Point Star 115"/>
          <p:cNvSpPr/>
          <p:nvPr/>
        </p:nvSpPr>
        <p:spPr>
          <a:xfrm>
            <a:off x="4924425" y="6096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7" name="5-Point Star 116"/>
          <p:cNvSpPr/>
          <p:nvPr/>
        </p:nvSpPr>
        <p:spPr>
          <a:xfrm>
            <a:off x="5153025" y="6096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8" name="5-Point Star 117"/>
          <p:cNvSpPr/>
          <p:nvPr/>
        </p:nvSpPr>
        <p:spPr>
          <a:xfrm>
            <a:off x="6448425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9" name="5-Point Star 118"/>
          <p:cNvSpPr/>
          <p:nvPr/>
        </p:nvSpPr>
        <p:spPr>
          <a:xfrm>
            <a:off x="6677025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0" name="5-Point Star 119"/>
          <p:cNvSpPr/>
          <p:nvPr/>
        </p:nvSpPr>
        <p:spPr>
          <a:xfrm>
            <a:off x="5686425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1" name="5-Point Star 120"/>
          <p:cNvSpPr/>
          <p:nvPr/>
        </p:nvSpPr>
        <p:spPr>
          <a:xfrm>
            <a:off x="5915025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" name="Multiply 121"/>
          <p:cNvSpPr>
            <a:spLocks noChangeAspect="1"/>
          </p:cNvSpPr>
          <p:nvPr/>
        </p:nvSpPr>
        <p:spPr>
          <a:xfrm>
            <a:off x="4848225" y="53117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5-Point Star 122"/>
          <p:cNvSpPr/>
          <p:nvPr/>
        </p:nvSpPr>
        <p:spPr>
          <a:xfrm>
            <a:off x="5099050" y="5334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4" name="Multiply 123"/>
          <p:cNvSpPr>
            <a:spLocks noChangeAspect="1"/>
          </p:cNvSpPr>
          <p:nvPr/>
        </p:nvSpPr>
        <p:spPr>
          <a:xfrm>
            <a:off x="6372225" y="60737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5" name="5-Point Star 124"/>
          <p:cNvSpPr/>
          <p:nvPr/>
        </p:nvSpPr>
        <p:spPr>
          <a:xfrm>
            <a:off x="6623050" y="60960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Multiply 125"/>
          <p:cNvSpPr>
            <a:spLocks noChangeAspect="1"/>
          </p:cNvSpPr>
          <p:nvPr/>
        </p:nvSpPr>
        <p:spPr>
          <a:xfrm>
            <a:off x="4086225" y="60737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7" name="Multiply 126"/>
          <p:cNvSpPr>
            <a:spLocks noChangeAspect="1"/>
          </p:cNvSpPr>
          <p:nvPr/>
        </p:nvSpPr>
        <p:spPr>
          <a:xfrm>
            <a:off x="4314825" y="60737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8" name="Multiply 127"/>
          <p:cNvSpPr>
            <a:spLocks noChangeAspect="1"/>
          </p:cNvSpPr>
          <p:nvPr/>
        </p:nvSpPr>
        <p:spPr>
          <a:xfrm>
            <a:off x="5610225" y="60737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9" name="Multiply 128"/>
          <p:cNvSpPr>
            <a:spLocks noChangeAspect="1"/>
          </p:cNvSpPr>
          <p:nvPr/>
        </p:nvSpPr>
        <p:spPr>
          <a:xfrm>
            <a:off x="5838825" y="6073775"/>
            <a:ext cx="250825" cy="250825"/>
          </a:xfrm>
          <a:prstGeom prst="mathMultiply">
            <a:avLst>
              <a:gd name="adj1" fmla="val 110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8" name="5-Point Star 217"/>
          <p:cNvSpPr/>
          <p:nvPr/>
        </p:nvSpPr>
        <p:spPr>
          <a:xfrm>
            <a:off x="38576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" name="5-Point Star 218"/>
          <p:cNvSpPr/>
          <p:nvPr/>
        </p:nvSpPr>
        <p:spPr>
          <a:xfrm>
            <a:off x="46196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0" name="5-Point Star 219"/>
          <p:cNvSpPr/>
          <p:nvPr/>
        </p:nvSpPr>
        <p:spPr>
          <a:xfrm>
            <a:off x="53816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5-Point Star 220"/>
          <p:cNvSpPr/>
          <p:nvPr/>
        </p:nvSpPr>
        <p:spPr>
          <a:xfrm>
            <a:off x="60674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5-Point Star 221"/>
          <p:cNvSpPr/>
          <p:nvPr/>
        </p:nvSpPr>
        <p:spPr>
          <a:xfrm>
            <a:off x="6905625" y="3733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5-Point Star 222"/>
          <p:cNvSpPr/>
          <p:nvPr/>
        </p:nvSpPr>
        <p:spPr>
          <a:xfrm>
            <a:off x="69056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4" name="5-Point Star 223"/>
          <p:cNvSpPr/>
          <p:nvPr/>
        </p:nvSpPr>
        <p:spPr>
          <a:xfrm>
            <a:off x="61436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" name="5-Point Star 224"/>
          <p:cNvSpPr/>
          <p:nvPr/>
        </p:nvSpPr>
        <p:spPr>
          <a:xfrm>
            <a:off x="5381625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6" name="5-Point Star 225"/>
          <p:cNvSpPr/>
          <p:nvPr/>
        </p:nvSpPr>
        <p:spPr>
          <a:xfrm>
            <a:off x="4595813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7" name="5-Point Star 226"/>
          <p:cNvSpPr/>
          <p:nvPr/>
        </p:nvSpPr>
        <p:spPr>
          <a:xfrm>
            <a:off x="3827463" y="4495800"/>
            <a:ext cx="152400" cy="152400"/>
          </a:xfrm>
          <a:prstGeom prst="star5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451812" y="6345324"/>
            <a:ext cx="19447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Slide credit: </a:t>
            </a:r>
            <a:r>
              <a:rPr lang="en-US" sz="1050" dirty="0" err="1" smtClean="0"/>
              <a:t>Rogerio</a:t>
            </a:r>
            <a:r>
              <a:rPr lang="en-US" sz="1050" dirty="0" smtClean="0"/>
              <a:t> </a:t>
            </a:r>
            <a:r>
              <a:rPr lang="en-US" sz="1050" dirty="0" err="1" smtClean="0"/>
              <a:t>Feris</a:t>
            </a:r>
            <a:endParaRPr lang="en-US" sz="1050" dirty="0"/>
          </a:p>
        </p:txBody>
      </p:sp>
      <p:sp>
        <p:nvSpPr>
          <p:cNvPr id="132" name="TextBox 131"/>
          <p:cNvSpPr txBox="1"/>
          <p:nvPr/>
        </p:nvSpPr>
        <p:spPr>
          <a:xfrm>
            <a:off x="36512" y="654160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</a:t>
            </a:r>
            <a:r>
              <a:rPr lang="en-US" sz="1400" i="1" dirty="0" err="1" smtClean="0"/>
              <a:t>Siddiquie</a:t>
            </a:r>
            <a:r>
              <a:rPr lang="en-US" sz="1400" i="1" dirty="0" smtClean="0"/>
              <a:t>, R. </a:t>
            </a:r>
            <a:r>
              <a:rPr lang="en-US" sz="1400" i="1" dirty="0" err="1" smtClean="0"/>
              <a:t>Feris</a:t>
            </a:r>
            <a:r>
              <a:rPr lang="en-US" sz="1400" i="1" dirty="0" smtClean="0"/>
              <a:t>, and L. Davis.  Image </a:t>
            </a:r>
            <a:r>
              <a:rPr lang="en-US" sz="1400" i="1" dirty="0"/>
              <a:t>Ranking and Retrieval based on Multi-Attribute </a:t>
            </a:r>
            <a:r>
              <a:rPr lang="en-US" sz="1400" i="1" dirty="0" smtClean="0"/>
              <a:t>Queries.  CVPR 2011. 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259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/>
              <a:t>Attributes in “online”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</a:p>
          <a:p>
            <a:pPr lvl="1"/>
            <a:r>
              <a:rPr lang="en-US" dirty="0" smtClean="0"/>
              <a:t>Attributes as keyword queries</a:t>
            </a:r>
          </a:p>
          <a:p>
            <a:pPr lvl="1"/>
            <a:r>
              <a:rPr lang="en-US" dirty="0" smtClean="0"/>
              <a:t>Multi-attribute queries</a:t>
            </a:r>
          </a:p>
          <a:p>
            <a:pPr lvl="1"/>
            <a:r>
              <a:rPr lang="en-US" dirty="0" smtClean="0"/>
              <a:t>Attributes for relevance feedback</a:t>
            </a:r>
          </a:p>
          <a:p>
            <a:r>
              <a:rPr lang="en-US" dirty="0" smtClean="0"/>
              <a:t>Human-in-the-loop recognition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1600" y="3284984"/>
            <a:ext cx="6948772" cy="3960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with </a:t>
            </a:r>
            <a:r>
              <a:rPr lang="en-US" dirty="0" smtClean="0">
                <a:solidFill>
                  <a:srgbClr val="0033CC"/>
                </a:solidFill>
              </a:rPr>
              <a:t>one-shot</a:t>
            </a:r>
            <a:r>
              <a:rPr lang="en-US" dirty="0" smtClean="0"/>
              <a:t> visual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88" y="1556792"/>
            <a:ext cx="4536504" cy="4248472"/>
          </a:xfrm>
        </p:spPr>
        <p:txBody>
          <a:bodyPr>
            <a:normAutofit/>
          </a:bodyPr>
          <a:lstStyle/>
          <a:p>
            <a:r>
              <a:rPr lang="en-US" dirty="0" smtClean="0"/>
              <a:t>Keywords (even attributes) can be insufficient to capture query in one shot.</a:t>
            </a:r>
          </a:p>
          <a:p>
            <a:endParaRPr lang="en-US" dirty="0" smtClean="0"/>
          </a:p>
          <a:p>
            <a:r>
              <a:rPr lang="en-US" dirty="0" smtClean="0"/>
              <a:t>Complete “indicator vector” over attributes need not adequately capture envisioned target.</a:t>
            </a:r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44924"/>
            <a:ext cx="1434450" cy="18288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59532" y="1556792"/>
            <a:ext cx="2030329" cy="1764196"/>
          </a:xfrm>
          <a:prstGeom prst="cloudCallout">
            <a:avLst>
              <a:gd name="adj1" fmla="val 74587"/>
              <a:gd name="adj2" fmla="val 25045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2" descr="http://vision.cs.utexas.edu/adriana/shoes/img_womens_wedding_shoes_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08820"/>
            <a:ext cx="1188132" cy="11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are attributes relevant to image 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9361"/>
            <a:ext cx="8229600" cy="4525963"/>
          </a:xfrm>
        </p:spPr>
        <p:txBody>
          <a:bodyPr/>
          <a:lstStyle/>
          <a:p>
            <a:r>
              <a:rPr lang="en-US" dirty="0" smtClean="0"/>
              <a:t>Human understandable</a:t>
            </a:r>
          </a:p>
          <a:p>
            <a:r>
              <a:rPr lang="en-US" dirty="0" smtClean="0"/>
              <a:t>Support familiar keyword-based queries</a:t>
            </a:r>
          </a:p>
          <a:p>
            <a:endParaRPr lang="en-US" dirty="0" smtClean="0"/>
          </a:p>
          <a:p>
            <a:r>
              <a:rPr lang="en-US" dirty="0" err="1" smtClean="0"/>
              <a:t>Composable</a:t>
            </a:r>
            <a:r>
              <a:rPr lang="en-US" dirty="0" smtClean="0"/>
              <a:t> for different specificities</a:t>
            </a:r>
          </a:p>
          <a:p>
            <a:r>
              <a:rPr lang="en-US" dirty="0" smtClean="0"/>
              <a:t>Efficiently divide space of images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visual search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50" y="1852298"/>
            <a:ext cx="2721934" cy="18288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90" y="1852298"/>
            <a:ext cx="1434450" cy="1828800"/>
          </a:xfrm>
        </p:spPr>
      </p:pic>
      <p:sp>
        <p:nvSpPr>
          <p:cNvPr id="11" name="Circular Arrow 10"/>
          <p:cNvSpPr/>
          <p:nvPr/>
        </p:nvSpPr>
        <p:spPr>
          <a:xfrm>
            <a:off x="2678815" y="1206412"/>
            <a:ext cx="2779485" cy="1850571"/>
          </a:xfrm>
          <a:prstGeom prst="circularArrow">
            <a:avLst>
              <a:gd name="adj1" fmla="val 12500"/>
              <a:gd name="adj2" fmla="val 898255"/>
              <a:gd name="adj3" fmla="val 20457681"/>
              <a:gd name="adj4" fmla="val 11551453"/>
              <a:gd name="adj5" fmla="val 12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ircular Arrow 11"/>
          <p:cNvSpPr/>
          <p:nvPr/>
        </p:nvSpPr>
        <p:spPr>
          <a:xfrm rot="10800000">
            <a:off x="3056187" y="2381618"/>
            <a:ext cx="2779485" cy="1850571"/>
          </a:xfrm>
          <a:prstGeom prst="circularArrow">
            <a:avLst>
              <a:gd name="adj1" fmla="val 12500"/>
              <a:gd name="adj2" fmla="val 898255"/>
              <a:gd name="adj3" fmla="val 20457681"/>
              <a:gd name="adj4" fmla="val 11551453"/>
              <a:gd name="adj5" fmla="val 12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1487" y="1651948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Feedback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4040" y="3335126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Results</a:t>
            </a:r>
          </a:p>
        </p:txBody>
      </p:sp>
      <p:pic>
        <p:nvPicPr>
          <p:cNvPr id="16" name="Picture 16" descr="http://vision.cs.utexas.edu/adriana/shoes/img_womens_stiletto_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81" y="2464051"/>
            <a:ext cx="411480" cy="411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http://vision.cs.utexas.edu/adriana/shoes/img_womens_wedding_shoes_11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19" y="2466014"/>
            <a:ext cx="411480" cy="411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http://vision.cs.utexas.edu/adriana/shoes/img_womens_stiletto_3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342" y="2021279"/>
            <a:ext cx="411480" cy="411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http://vision.cs.utexas.edu/adriana/shoes/img_womens_clogs_12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66" y="2464051"/>
            <a:ext cx="411480" cy="411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vision.cs.utexas.edu/adriana/shoes/img_womens_wedding_shoes_9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19" y="2021279"/>
            <a:ext cx="411480" cy="411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vision.cs.utexas.edu/adriana/shoes/img_womens_wedding_shoes_114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56" y="2021280"/>
            <a:ext cx="411480" cy="411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628650" y="4471672"/>
            <a:ext cx="7886700" cy="18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3CC"/>
                </a:solidFill>
                <a:sym typeface="Wingdings" pitchFamily="2" charset="2"/>
              </a:rPr>
              <a:t>Iteratively refine </a:t>
            </a:r>
            <a:r>
              <a:rPr lang="en-US" dirty="0">
                <a:solidFill>
                  <a:prstClr val="black"/>
                </a:solidFill>
                <a:sym typeface="Wingdings" pitchFamily="2" charset="2"/>
              </a:rPr>
              <a:t>the set of retrieved images based on user feedback on results so </a:t>
            </a:r>
            <a:r>
              <a:rPr lang="en-US" dirty="0" smtClean="0">
                <a:solidFill>
                  <a:prstClr val="black"/>
                </a:solidFill>
                <a:sym typeface="Wingdings" pitchFamily="2" charset="2"/>
              </a:rPr>
              <a:t>far</a:t>
            </a:r>
          </a:p>
          <a:p>
            <a:r>
              <a:rPr lang="en-US" dirty="0">
                <a:solidFill>
                  <a:prstClr val="black"/>
                </a:solidFill>
                <a:sym typeface="Wingdings" pitchFamily="2" charset="2"/>
              </a:rPr>
              <a:t>Potential to communicate more precisely the desired visual </a:t>
            </a:r>
            <a:r>
              <a:rPr lang="en-US" dirty="0" smtClean="0">
                <a:solidFill>
                  <a:prstClr val="black"/>
                </a:solidFill>
                <a:sym typeface="Wingdings" pitchFamily="2" charset="2"/>
              </a:rPr>
              <a:t>content</a:t>
            </a:r>
            <a:endParaRPr lang="en-US" dirty="0">
              <a:solidFill>
                <a:prstClr val="black"/>
              </a:solidFill>
              <a:sym typeface="Wingdings" pitchFamily="2" charset="2"/>
            </a:endParaRPr>
          </a:p>
        </p:txBody>
      </p:sp>
      <p:grpSp>
        <p:nvGrpSpPr>
          <p:cNvPr id="3" name="Group 23"/>
          <p:cNvGrpSpPr/>
          <p:nvPr/>
        </p:nvGrpSpPr>
        <p:grpSpPr>
          <a:xfrm>
            <a:off x="530268" y="1119173"/>
            <a:ext cx="1530547" cy="1226768"/>
            <a:chOff x="1404851" y="1470685"/>
            <a:chExt cx="1530547" cy="1226768"/>
          </a:xfrm>
        </p:grpSpPr>
        <p:sp>
          <p:nvSpPr>
            <p:cNvPr id="25" name="Cloud Callout 24"/>
            <p:cNvSpPr/>
            <p:nvPr/>
          </p:nvSpPr>
          <p:spPr>
            <a:xfrm>
              <a:off x="1404851" y="1470685"/>
              <a:ext cx="1530547" cy="1226768"/>
            </a:xfrm>
            <a:prstGeom prst="cloudCallout">
              <a:avLst>
                <a:gd name="adj1" fmla="val 74587"/>
                <a:gd name="adj2" fmla="val 2504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2" descr="http://vision.cs.utexas.edu/adriana/shoes/img_womens_wedding_shoes_685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3" t="12447" r="3467" b="11190"/>
            <a:stretch/>
          </p:blipFill>
          <p:spPr bwMode="auto">
            <a:xfrm>
              <a:off x="1684181" y="1628158"/>
              <a:ext cx="994941" cy="82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492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628650" y="3861969"/>
            <a:ext cx="8515350" cy="299603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Tuning system parameters difficult for user</a:t>
            </a:r>
          </a:p>
          <a:p>
            <a:pPr marL="457200" lvl="1" indent="0">
              <a:buNone/>
            </a:pPr>
            <a:r>
              <a:rPr lang="en-US" sz="2200" i="1" dirty="0" smtClean="0"/>
              <a:t>[</a:t>
            </a:r>
            <a:r>
              <a:rPr lang="en-US" sz="2200" i="1" dirty="0" err="1" smtClean="0"/>
              <a:t>Flickner</a:t>
            </a:r>
            <a:r>
              <a:rPr lang="en-US" sz="2200" i="1" dirty="0" smtClean="0"/>
              <a:t> et al. 1995, Ma &amp; </a:t>
            </a:r>
            <a:r>
              <a:rPr lang="en-US" sz="2200" i="1" dirty="0" err="1" smtClean="0"/>
              <a:t>Manjunath</a:t>
            </a:r>
            <a:r>
              <a:rPr lang="en-US" sz="2200" i="1" dirty="0" smtClean="0"/>
              <a:t> 1997, Iqbal &amp; Aggarwal 2002] </a:t>
            </a:r>
            <a:endParaRPr lang="en-US" sz="2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Limitations of traditional interactive methods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b="12131"/>
          <a:stretch/>
        </p:blipFill>
        <p:spPr>
          <a:xfrm>
            <a:off x="133004" y="1566257"/>
            <a:ext cx="2436902" cy="1648937"/>
          </a:xfrm>
          <a:prstGeom prst="rect">
            <a:avLst/>
          </a:prstGeom>
        </p:spPr>
      </p:pic>
      <p:pic>
        <p:nvPicPr>
          <p:cNvPr id="2054" name="Picture 6" descr="http://vision.cs.utexas.edu/adriana/shoes/img_womens_wedding_shoes_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22" y="2007586"/>
            <a:ext cx="646510" cy="646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vision.cs.utexas.edu/adriana/shoes/img_womens_wedding_shoes_4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800" y="2006558"/>
            <a:ext cx="646510" cy="646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vision.cs.utexas.edu/adriana/shoes/img_womens_wedding_shoes_11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39" y="2006558"/>
            <a:ext cx="646510" cy="646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vision.cs.utexas.edu/adriana/shoes/img_womens_wedding_shoes_11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14" y="2009450"/>
            <a:ext cx="646510" cy="646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vision.cs.utexas.edu/adriana/shoes/img_womens_clogs_12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67" y="2007586"/>
            <a:ext cx="646510" cy="646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6"/>
          <p:cNvGrpSpPr/>
          <p:nvPr/>
        </p:nvGrpSpPr>
        <p:grpSpPr>
          <a:xfrm>
            <a:off x="1112749" y="2120514"/>
            <a:ext cx="1111939" cy="1432552"/>
            <a:chOff x="1632858" y="2420022"/>
            <a:chExt cx="1473200" cy="1897978"/>
          </a:xfrm>
        </p:grpSpPr>
        <p:sp>
          <p:nvSpPr>
            <p:cNvPr id="6" name="Right Arrow 5"/>
            <p:cNvSpPr/>
            <p:nvPr/>
          </p:nvSpPr>
          <p:spPr>
            <a:xfrm>
              <a:off x="1632858" y="2420022"/>
              <a:ext cx="1473200" cy="18979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 descr="http://vision.cs.utexas.edu/adriana/shoes/img_womens_wedding_shoes_685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3" t="12447" r="3467" b="11190"/>
            <a:stretch/>
          </p:blipFill>
          <p:spPr bwMode="auto">
            <a:xfrm>
              <a:off x="1690467" y="2943762"/>
              <a:ext cx="994941" cy="82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10"/>
          <p:cNvGrpSpPr/>
          <p:nvPr/>
        </p:nvGrpSpPr>
        <p:grpSpPr>
          <a:xfrm>
            <a:off x="5062870" y="1253489"/>
            <a:ext cx="1577175" cy="2161971"/>
            <a:chOff x="5413829" y="1411019"/>
            <a:chExt cx="1291771" cy="1770743"/>
          </a:xfrm>
        </p:grpSpPr>
        <p:sp>
          <p:nvSpPr>
            <p:cNvPr id="9" name="Right Arrow 8"/>
            <p:cNvSpPr/>
            <p:nvPr/>
          </p:nvSpPr>
          <p:spPr>
            <a:xfrm>
              <a:off x="5413829" y="1411019"/>
              <a:ext cx="1291771" cy="1770743"/>
            </a:xfrm>
            <a:prstGeom prst="rightArrow">
              <a:avLst>
                <a:gd name="adj1" fmla="val 50000"/>
                <a:gd name="adj2" fmla="val 301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50114" y="1894113"/>
              <a:ext cx="581625" cy="21629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color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450114" y="2184427"/>
              <a:ext cx="581625" cy="2162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texture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50114" y="2478096"/>
              <a:ext cx="581625" cy="21629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shape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087885" y="1894113"/>
              <a:ext cx="373745" cy="21629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0.2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087885" y="2184426"/>
              <a:ext cx="373745" cy="2162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0.2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084837" y="2478095"/>
              <a:ext cx="373745" cy="21629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0.6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968064" y="2055498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…</a:t>
            </a:r>
          </a:p>
        </p:txBody>
      </p:sp>
      <p:pic>
        <p:nvPicPr>
          <p:cNvPr id="50" name="Picture 24" descr="http://vision.cs.utexas.edu/adriana/shoes/img_womens_clogs_12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18" y="2005620"/>
            <a:ext cx="646510" cy="646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8025705" y="2054156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232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628650" y="3861048"/>
            <a:ext cx="8515350" cy="299603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Tuning system parameters difficult for user</a:t>
            </a:r>
          </a:p>
          <a:p>
            <a:pPr marL="457200" lvl="1" indent="0">
              <a:buNone/>
            </a:pPr>
            <a:r>
              <a:rPr lang="en-US" sz="2200" i="1" dirty="0" smtClean="0"/>
              <a:t>[</a:t>
            </a:r>
            <a:r>
              <a:rPr lang="en-US" sz="2200" i="1" dirty="0" err="1" smtClean="0"/>
              <a:t>Flickner</a:t>
            </a:r>
            <a:r>
              <a:rPr lang="en-US" sz="2200" i="1" dirty="0" smtClean="0"/>
              <a:t> et al. 1995, Ma &amp; </a:t>
            </a:r>
            <a:r>
              <a:rPr lang="en-US" sz="2200" i="1" dirty="0" err="1" smtClean="0"/>
              <a:t>Manjunath</a:t>
            </a:r>
            <a:r>
              <a:rPr lang="en-US" sz="2200" i="1" dirty="0" smtClean="0"/>
              <a:t> 1997, Iqbal &amp; Aggarwal 2002]</a:t>
            </a:r>
          </a:p>
          <a:p>
            <a:pPr marL="457200" lvl="1" indent="0">
              <a:buNone/>
            </a:pPr>
            <a:r>
              <a:rPr lang="en-US" sz="2200" i="1" dirty="0" smtClean="0"/>
              <a:t> </a:t>
            </a:r>
            <a:endParaRPr lang="en-US" sz="2200" dirty="0" smtClean="0"/>
          </a:p>
          <a:p>
            <a:r>
              <a:rPr lang="en-US" sz="2600" dirty="0" smtClean="0"/>
              <a:t>Traditional binary feedback imprecise</a:t>
            </a:r>
          </a:p>
          <a:p>
            <a:pPr marL="457200" lvl="1" indent="0">
              <a:buNone/>
            </a:pPr>
            <a:r>
              <a:rPr lang="en-US" sz="2200" i="1" dirty="0"/>
              <a:t>[</a:t>
            </a:r>
            <a:r>
              <a:rPr lang="en-US" sz="2200" i="1" dirty="0" err="1"/>
              <a:t>Rui</a:t>
            </a:r>
            <a:r>
              <a:rPr lang="en-US" sz="2200" i="1" dirty="0"/>
              <a:t> et al. </a:t>
            </a:r>
            <a:r>
              <a:rPr lang="en-US" sz="2200" i="1" dirty="0" smtClean="0"/>
              <a:t>1998</a:t>
            </a:r>
            <a:r>
              <a:rPr lang="en-US" sz="2200" i="1" dirty="0"/>
              <a:t>, Zhou et al. </a:t>
            </a:r>
            <a:r>
              <a:rPr lang="en-US" sz="2200" i="1" dirty="0" smtClean="0"/>
              <a:t>2003, …]</a:t>
            </a:r>
            <a:endParaRPr lang="en-US" sz="22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2378476" y="2120279"/>
            <a:ext cx="14807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“white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high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heels”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Limitations of traditional interactive methods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760242" y="2967758"/>
            <a:ext cx="776680" cy="4914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b="12131"/>
          <a:stretch/>
        </p:blipFill>
        <p:spPr>
          <a:xfrm>
            <a:off x="133004" y="1871032"/>
            <a:ext cx="2364244" cy="1599772"/>
          </a:xfrm>
          <a:prstGeom prst="rect">
            <a:avLst/>
          </a:prstGeom>
        </p:spPr>
      </p:pic>
      <p:grpSp>
        <p:nvGrpSpPr>
          <p:cNvPr id="6" name="Group 22"/>
          <p:cNvGrpSpPr/>
          <p:nvPr/>
        </p:nvGrpSpPr>
        <p:grpSpPr>
          <a:xfrm>
            <a:off x="1296786" y="1139504"/>
            <a:ext cx="1530547" cy="1226768"/>
            <a:chOff x="1404851" y="1470685"/>
            <a:chExt cx="1530547" cy="1226768"/>
          </a:xfrm>
        </p:grpSpPr>
        <p:sp>
          <p:nvSpPr>
            <p:cNvPr id="3" name="Cloud Callout 2"/>
            <p:cNvSpPr/>
            <p:nvPr/>
          </p:nvSpPr>
          <p:spPr>
            <a:xfrm>
              <a:off x="1404851" y="1470685"/>
              <a:ext cx="1530547" cy="1226768"/>
            </a:xfrm>
            <a:prstGeom prst="cloudCallout">
              <a:avLst>
                <a:gd name="adj1" fmla="val -70603"/>
                <a:gd name="adj2" fmla="val 34579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 descr="http://vision.cs.utexas.edu/adriana/shoes/img_womens_wedding_shoes_68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3" t="12447" r="3467" b="11190"/>
            <a:stretch/>
          </p:blipFill>
          <p:spPr bwMode="auto">
            <a:xfrm>
              <a:off x="1684181" y="1628158"/>
              <a:ext cx="994941" cy="82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vision.cs.utexas.edu/adriana/shoes/img_womens_wedding_shoes_9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572" y="1198535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ision.cs.utexas.edu/adriana/shoes/img_womens_wedding_shoes_9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661" y="1198535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vision.cs.utexas.edu/adriana/shoes/img_womens_wedding_shoes_4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17" y="1196377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vision.cs.utexas.edu/adriana/shoes/img_womens_wedding_shoes_11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55" y="1197709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vision.cs.utexas.edu/adriana/shoes/img_womens_stiletto_67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78" y="2543574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vision.cs.utexas.edu/adriana/shoes/img_womens_wedding_shoes_11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16" y="1196377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vision.cs.utexas.edu/adriana/shoes/img_womens_wedding_shoes_11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55" y="2545634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vision.cs.utexas.edu/adriana/shoes/img_womens_stiletto_3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13" y="2543035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vision.cs.utexas.edu/adriana/shoes/img_womens_stiletto_9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19" y="2543035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vision.cs.utexas.edu/adriana/shoes/img_womens_clogs_121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54" y="2543035"/>
            <a:ext cx="9144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3"/>
          <p:cNvGrpSpPr/>
          <p:nvPr/>
        </p:nvGrpSpPr>
        <p:grpSpPr>
          <a:xfrm>
            <a:off x="5896993" y="3003872"/>
            <a:ext cx="923575" cy="750570"/>
            <a:chOff x="5896993" y="3542876"/>
            <a:chExt cx="923575" cy="750570"/>
          </a:xfrm>
        </p:grpSpPr>
        <p:pic>
          <p:nvPicPr>
            <p:cNvPr id="37" name="Picture 36" descr="500px-RedX.svg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9110" y="3542876"/>
              <a:ext cx="480083" cy="4800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5896993" y="3985669"/>
              <a:ext cx="923575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irrelevant</a:t>
              </a:r>
            </a:p>
          </p:txBody>
        </p:sp>
      </p:grpSp>
      <p:grpSp>
        <p:nvGrpSpPr>
          <p:cNvPr id="9" name="Group 39"/>
          <p:cNvGrpSpPr/>
          <p:nvPr/>
        </p:nvGrpSpPr>
        <p:grpSpPr>
          <a:xfrm>
            <a:off x="6930510" y="1705754"/>
            <a:ext cx="923575" cy="714268"/>
            <a:chOff x="5896993" y="3579178"/>
            <a:chExt cx="923575" cy="714268"/>
          </a:xfrm>
        </p:grpSpPr>
        <p:pic>
          <p:nvPicPr>
            <p:cNvPr id="41" name="Picture 40" descr="500px-RedX.svg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9571" y="3579178"/>
              <a:ext cx="480083" cy="4800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Box 41"/>
            <p:cNvSpPr txBox="1"/>
            <p:nvPr/>
          </p:nvSpPr>
          <p:spPr>
            <a:xfrm>
              <a:off x="5896993" y="3985669"/>
              <a:ext cx="923575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irrelevant</a:t>
              </a:r>
            </a:p>
          </p:txBody>
        </p:sp>
      </p:grpSp>
      <p:grpSp>
        <p:nvGrpSpPr>
          <p:cNvPr id="10" name="Group 24"/>
          <p:cNvGrpSpPr/>
          <p:nvPr/>
        </p:nvGrpSpPr>
        <p:grpSpPr>
          <a:xfrm>
            <a:off x="5902732" y="1677830"/>
            <a:ext cx="901239" cy="742882"/>
            <a:chOff x="5902732" y="2075513"/>
            <a:chExt cx="901239" cy="742882"/>
          </a:xfrm>
        </p:grpSpPr>
        <p:sp>
          <p:nvSpPr>
            <p:cNvPr id="12" name="TextBox 11"/>
            <p:cNvSpPr txBox="1"/>
            <p:nvPr/>
          </p:nvSpPr>
          <p:spPr>
            <a:xfrm>
              <a:off x="5902732" y="2510618"/>
              <a:ext cx="901239" cy="307777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relevant</a:t>
              </a:r>
            </a:p>
          </p:txBody>
        </p:sp>
        <p:pic>
          <p:nvPicPr>
            <p:cNvPr id="16" name="Picture 15" descr="1206574733930851359Ryan_Taylor_Green_Tick.svg.med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31357" y="2075513"/>
              <a:ext cx="381157" cy="43934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43"/>
          <p:cNvGrpSpPr/>
          <p:nvPr/>
        </p:nvGrpSpPr>
        <p:grpSpPr>
          <a:xfrm>
            <a:off x="7977659" y="1688583"/>
            <a:ext cx="901239" cy="740117"/>
            <a:chOff x="5902732" y="2078278"/>
            <a:chExt cx="901239" cy="740117"/>
          </a:xfrm>
        </p:grpSpPr>
        <p:sp>
          <p:nvSpPr>
            <p:cNvPr id="45" name="TextBox 44"/>
            <p:cNvSpPr txBox="1"/>
            <p:nvPr/>
          </p:nvSpPr>
          <p:spPr>
            <a:xfrm>
              <a:off x="5902732" y="2510618"/>
              <a:ext cx="901239" cy="307777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relevant</a:t>
              </a:r>
            </a:p>
          </p:txBody>
        </p:sp>
        <p:pic>
          <p:nvPicPr>
            <p:cNvPr id="46" name="Picture 45" descr="1206574733930851359Ryan_Taylor_Green_Tick.svg.med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99320" y="2078278"/>
              <a:ext cx="381157" cy="43934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TextBox 34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494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3999" cy="656151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WhittleSearch</a:t>
            </a:r>
            <a:r>
              <a:rPr lang="en-US" dirty="0" smtClean="0"/>
              <a:t>: </a:t>
            </a:r>
            <a:r>
              <a:rPr lang="en-US" dirty="0"/>
              <a:t>r</a:t>
            </a:r>
            <a:r>
              <a:rPr lang="en-US" dirty="0" smtClean="0"/>
              <a:t>elative </a:t>
            </a:r>
            <a:r>
              <a:rPr lang="en-US" dirty="0"/>
              <a:t>a</a:t>
            </a:r>
            <a:r>
              <a:rPr lang="en-US" dirty="0" smtClean="0"/>
              <a:t>ttribute feedback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4179217"/>
            <a:ext cx="6880987" cy="833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084028"/>
            <a:ext cx="6880987" cy="8339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7443" y="3163117"/>
            <a:ext cx="3366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Feedback:</a:t>
            </a:r>
          </a:p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“shinier </a:t>
            </a:r>
          </a:p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than these”</a:t>
            </a:r>
            <a:endParaRPr lang="en-US" sz="2000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48267" y="3193133"/>
            <a:ext cx="3991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Feedback:</a:t>
            </a:r>
          </a:p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“more formal </a:t>
            </a:r>
          </a:p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than these”</a:t>
            </a:r>
            <a:endParaRPr lang="en-US" sz="2000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Down Arrow 16"/>
          <p:cNvSpPr/>
          <p:nvPr/>
        </p:nvSpPr>
        <p:spPr>
          <a:xfrm flipV="1">
            <a:off x="5265128" y="2879718"/>
            <a:ext cx="365760" cy="365760"/>
          </a:xfrm>
          <a:prstGeom prst="downArrow">
            <a:avLst/>
          </a:prstGeom>
          <a:solidFill>
            <a:srgbClr val="0033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flipV="1">
            <a:off x="1327307" y="2879718"/>
            <a:ext cx="365760" cy="365760"/>
          </a:xfrm>
          <a:prstGeom prst="downArrow">
            <a:avLst/>
          </a:prstGeom>
          <a:solidFill>
            <a:srgbClr val="0033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38187" y="4291767"/>
            <a:ext cx="1653415" cy="647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Refined top </a:t>
            </a:r>
          </a:p>
          <a:p>
            <a:pPr algn="ctr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search results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3446548" y="3902830"/>
            <a:ext cx="365760" cy="24264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44319" y="2171505"/>
            <a:ext cx="1647284" cy="647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Initial top </a:t>
            </a:r>
          </a:p>
          <a:p>
            <a:pPr algn="ctr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search results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67559" y="4362760"/>
            <a:ext cx="427671" cy="32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…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30" name="Picture 6" descr="http://vision.cs.utexas.edu/adriana/shoes/img_womens_wedding_shoes_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61" y="2114440"/>
            <a:ext cx="758772" cy="7587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://vision.cs.utexas.edu/adriana/shoes/img_womens_stiletto_6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8" y="2114440"/>
            <a:ext cx="758772" cy="7587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://vision.cs.utexas.edu/adriana/shoes/img_womens_stiletto_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63" y="2114440"/>
            <a:ext cx="758772" cy="7587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663077" y="2331883"/>
            <a:ext cx="427671" cy="32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…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38" name="Picture 20" descr="http://vision.cs.utexas.edu/adriana/shoes/img_womens_wedding_shoes_11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81" y="2121622"/>
            <a:ext cx="758772" cy="7587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http://vision.cs.utexas.edu/adriana/shoes/img_womens_clogs_12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46" y="2114440"/>
            <a:ext cx="758371" cy="7583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vision.cs.utexas.edu/adriana/shoes/img_womens_wedding_shoes_9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67" y="4216774"/>
            <a:ext cx="758952" cy="758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://vision.cs.utexas.edu/adriana/shoes/img_womens_wedding_shoes_4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65" y="4213381"/>
            <a:ext cx="758952" cy="758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ision.cs.utexas.edu/adriana/shoes/img_womens_high_heels_89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78" y="4211940"/>
            <a:ext cx="758952" cy="758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ision.cs.utexas.edu/adriana/shoes/img_womens_wedding_shoes_68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73" y="4219649"/>
            <a:ext cx="758952" cy="758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ision.cs.utexas.edu/adriana/shoes/img_womens_wedding_shoes_84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00" y="4219900"/>
            <a:ext cx="758952" cy="758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21657" y="1416463"/>
            <a:ext cx="5454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Query: </a:t>
            </a:r>
            <a:r>
              <a:rPr lang="en-US" sz="20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“white high-heeled shoes”</a:t>
            </a:r>
            <a:endParaRPr lang="en-US" sz="20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7" name="Down Arrow 46"/>
          <p:cNvSpPr/>
          <p:nvPr/>
        </p:nvSpPr>
        <p:spPr>
          <a:xfrm>
            <a:off x="3446548" y="1783314"/>
            <a:ext cx="365760" cy="24264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395536" y="5461834"/>
            <a:ext cx="8515351" cy="1207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400" dirty="0" smtClean="0"/>
              <a:t>	Whittle away irrelevant images via precise attribute feedback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508" y="6541603"/>
            <a:ext cx="970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WhittleSearch</a:t>
            </a:r>
            <a:r>
              <a:rPr lang="en-US" sz="1400" i="1" dirty="0" smtClean="0"/>
              <a:t>: Image Search with Relative Attribute Feedback.   A. </a:t>
            </a:r>
            <a:r>
              <a:rPr lang="en-US" sz="1400" i="1" dirty="0" err="1" smtClean="0"/>
              <a:t>Kovashka</a:t>
            </a:r>
            <a:r>
              <a:rPr lang="en-US" sz="1400" i="1" dirty="0" smtClean="0"/>
              <a:t>, D. Parikh, and K. Grauman.  CVPR 2012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24328" y="6381328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  <p:sp>
        <p:nvSpPr>
          <p:cNvPr id="44" name="TextBox 43"/>
          <p:cNvSpPr txBox="1"/>
          <p:nvPr/>
        </p:nvSpPr>
        <p:spPr>
          <a:xfrm>
            <a:off x="3095836" y="800708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Kovashka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et al., CVPR 2012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3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  <p:bldP spid="17" grpId="0" animBg="1"/>
      <p:bldP spid="18" grpId="0" animBg="1"/>
      <p:bldP spid="19" grpId="0"/>
      <p:bldP spid="24" grpId="0" animBg="1"/>
      <p:bldP spid="26" grpId="0"/>
      <p:bldP spid="3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 Light" pitchFamily="34" charset="0"/>
                <a:cs typeface="Arial" pitchFamily="34" charset="0"/>
              </a:rPr>
              <a:t>Learning relative attributes</a:t>
            </a:r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want to learn a spectrum (ranking model) for an attribute, e.g. “brightness”.</a:t>
            </a:r>
          </a:p>
          <a:p>
            <a:r>
              <a:rPr lang="en-US" dirty="0" smtClean="0"/>
              <a:t>Supervision consists of: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6488668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Parikh and </a:t>
            </a:r>
            <a:r>
              <a:rPr lang="en-US" i="1" dirty="0" err="1">
                <a:solidFill>
                  <a:prstClr val="black"/>
                </a:solidFill>
              </a:rPr>
              <a:t>Grauman</a:t>
            </a:r>
            <a:r>
              <a:rPr lang="en-US" i="1" dirty="0">
                <a:solidFill>
                  <a:prstClr val="black"/>
                </a:solidFill>
              </a:rPr>
              <a:t>, ICCV 2011</a:t>
            </a:r>
          </a:p>
        </p:txBody>
      </p:sp>
      <p:grpSp>
        <p:nvGrpSpPr>
          <p:cNvPr id="2" name="Group 84"/>
          <p:cNvGrpSpPr/>
          <p:nvPr/>
        </p:nvGrpSpPr>
        <p:grpSpPr>
          <a:xfrm>
            <a:off x="540050" y="2511185"/>
            <a:ext cx="9342622" cy="1578187"/>
            <a:chOff x="540050" y="2511185"/>
            <a:chExt cx="9342622" cy="1578187"/>
          </a:xfrm>
        </p:grpSpPr>
        <p:grpSp>
          <p:nvGrpSpPr>
            <p:cNvPr id="3" name="Group 77"/>
            <p:cNvGrpSpPr/>
            <p:nvPr/>
          </p:nvGrpSpPr>
          <p:grpSpPr>
            <a:xfrm>
              <a:off x="540050" y="2511185"/>
              <a:ext cx="9342622" cy="1561184"/>
              <a:chOff x="540050" y="2511185"/>
              <a:chExt cx="9342622" cy="1561184"/>
            </a:xfrm>
          </p:grpSpPr>
          <p:grpSp>
            <p:nvGrpSpPr>
              <p:cNvPr id="4" name="Group 352"/>
              <p:cNvGrpSpPr>
                <a:grpSpLocks noChangeAspect="1"/>
              </p:cNvGrpSpPr>
              <p:nvPr/>
            </p:nvGrpSpPr>
            <p:grpSpPr bwMode="auto">
              <a:xfrm>
                <a:off x="2254358" y="2566059"/>
                <a:ext cx="2743200" cy="730873"/>
                <a:chOff x="1245890" y="23648255"/>
                <a:chExt cx="4033940" cy="1075340"/>
              </a:xfrm>
            </p:grpSpPr>
            <p:pic>
              <p:nvPicPr>
                <p:cNvPr id="51" name="Picture 20" descr="http://vision.cs.utexas.edu/adriana/shoes/img_womens_high_heels_162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3600"/>
                <a:stretch>
                  <a:fillRect/>
                </a:stretch>
              </p:blipFill>
              <p:spPr bwMode="auto">
                <a:xfrm>
                  <a:off x="1245890" y="23686660"/>
                  <a:ext cx="1422400" cy="1036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" name="Picture 18" descr="http://vision.cs.utexas.edu/adriana/shoes/img_womens_rain_boots_750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0899"/>
                <a:stretch>
                  <a:fillRect/>
                </a:stretch>
              </p:blipFill>
              <p:spPr bwMode="auto">
                <a:xfrm>
                  <a:off x="3857430" y="23648255"/>
                  <a:ext cx="1422400" cy="1075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" name="Group 319"/>
                <p:cNvGrpSpPr>
                  <a:grpSpLocks/>
                </p:cNvGrpSpPr>
                <p:nvPr/>
              </p:nvGrpSpPr>
              <p:grpSpPr bwMode="auto">
                <a:xfrm>
                  <a:off x="2782090" y="24029255"/>
                  <a:ext cx="930260" cy="279489"/>
                  <a:chOff x="6381765" y="1062335"/>
                  <a:chExt cx="930260" cy="279489"/>
                </a:xfrm>
              </p:grpSpPr>
              <p:pic>
                <p:nvPicPr>
                  <p:cNvPr id="54" name="Picture 26" descr="latex-image-1.pd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05600" y="1062335"/>
                    <a:ext cx="317543" cy="2794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" name="Oval 54"/>
                  <p:cNvSpPr/>
                  <p:nvPr/>
                </p:nvSpPr>
                <p:spPr bwMode="auto">
                  <a:xfrm>
                    <a:off x="6382304" y="1062549"/>
                    <a:ext cx="223844" cy="22872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 bwMode="auto">
                  <a:xfrm>
                    <a:off x="7087172" y="1062549"/>
                    <a:ext cx="225431" cy="228728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" name="Group 357"/>
              <p:cNvGrpSpPr>
                <a:grpSpLocks noChangeAspect="1"/>
              </p:cNvGrpSpPr>
              <p:nvPr/>
            </p:nvGrpSpPr>
            <p:grpSpPr bwMode="auto">
              <a:xfrm>
                <a:off x="2292248" y="3321497"/>
                <a:ext cx="2468880" cy="724495"/>
                <a:chOff x="6554320" y="23607655"/>
                <a:chExt cx="3696835" cy="1085296"/>
              </a:xfrm>
            </p:grpSpPr>
            <p:grpSp>
              <p:nvGrpSpPr>
                <p:cNvPr id="7" name="Group 325"/>
                <p:cNvGrpSpPr>
                  <a:grpSpLocks/>
                </p:cNvGrpSpPr>
                <p:nvPr/>
              </p:nvGrpSpPr>
              <p:grpSpPr bwMode="auto">
                <a:xfrm>
                  <a:off x="8090520" y="24109115"/>
                  <a:ext cx="930260" cy="279489"/>
                  <a:chOff x="7523177" y="1062335"/>
                  <a:chExt cx="930260" cy="279489"/>
                </a:xfrm>
              </p:grpSpPr>
              <p:sp>
                <p:nvSpPr>
                  <p:cNvPr id="61" name="Oval 60"/>
                  <p:cNvSpPr/>
                  <p:nvPr/>
                </p:nvSpPr>
                <p:spPr bwMode="auto">
                  <a:xfrm>
                    <a:off x="7523489" y="1061695"/>
                    <a:ext cx="223810" cy="228669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 bwMode="auto">
                  <a:xfrm>
                    <a:off x="8229839" y="1061695"/>
                    <a:ext cx="223811" cy="228669"/>
                  </a:xfrm>
                  <a:prstGeom prst="ellipse">
                    <a:avLst/>
                  </a:prstGeom>
                  <a:solidFill>
                    <a:srgbClr val="660066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63" name="Picture 26" descr="latex-image-1.pdf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48600" y="1062335"/>
                    <a:ext cx="317543" cy="2794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59" name="Picture 14" descr="http://vision.cs.utexas.edu/adriana/shoes/img_womens_flats_1002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9000"/>
                <a:stretch>
                  <a:fillRect/>
                </a:stretch>
              </p:blipFill>
              <p:spPr bwMode="auto">
                <a:xfrm>
                  <a:off x="6554320" y="23609850"/>
                  <a:ext cx="1422400" cy="960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6" descr="http://vision.cs.utexas.edu/adriana/shoes/img_womens_boots_481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65860" y="23607655"/>
                  <a:ext cx="1085295" cy="1085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2476" name="Picture 25" descr="latex-image-1.pd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713394" y="2511185"/>
                <a:ext cx="1066719" cy="1560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82" name="Picture 31" descr="latex-image-1.pd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25359" y="2511185"/>
                <a:ext cx="615871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75" name="Picture 44" descr="latex-image-1.pdf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40050" y="3061140"/>
                <a:ext cx="85844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043906" y="3062112"/>
                <a:ext cx="2838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>
                    <a:solidFill>
                      <a:prstClr val="black"/>
                    </a:solidFill>
                    <a:cs typeface="Arial" pitchFamily="34" charset="0"/>
                  </a:rPr>
                  <a:t>Ordered pairs</a:t>
                </a:r>
              </a:p>
            </p:txBody>
          </p:sp>
          <p:grpSp>
            <p:nvGrpSpPr>
              <p:cNvPr id="9" name="Group 6"/>
              <p:cNvGrpSpPr/>
              <p:nvPr/>
            </p:nvGrpSpPr>
            <p:grpSpPr>
              <a:xfrm>
                <a:off x="2014337" y="2557778"/>
                <a:ext cx="3850634" cy="1423578"/>
                <a:chOff x="2014337" y="2557778"/>
                <a:chExt cx="3850634" cy="1423578"/>
              </a:xfrm>
            </p:grpSpPr>
            <p:pic>
              <p:nvPicPr>
                <p:cNvPr id="62480" name="Picture 29" descr="latex-image-1.pdf"/>
                <p:cNvPicPr>
                  <a:picLocks noChangeAspect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014337" y="25990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1" name="Picture 30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10501" y="25577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3" name="Picture 32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226604" y="30427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4" name="Picture 33" descr="latex-image-1.pdf"/>
                <p:cNvPicPr>
                  <a:picLocks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407771" y="3776126"/>
                  <a:ext cx="457200" cy="824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29" descr="latex-image-1.pdf"/>
                <p:cNvPicPr>
                  <a:picLocks noChangeAspect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023862" y="33229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30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20026" y="32816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32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236129" y="37666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80" name="Picture 79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0"/>
            <a:stretch>
              <a:fillRect/>
            </a:stretch>
          </p:blipFill>
          <p:spPr bwMode="auto">
            <a:xfrm>
              <a:off x="2340799" y="3265714"/>
              <a:ext cx="889000" cy="8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85"/>
          <p:cNvGrpSpPr/>
          <p:nvPr/>
        </p:nvGrpSpPr>
        <p:grpSpPr>
          <a:xfrm>
            <a:off x="554752" y="4336841"/>
            <a:ext cx="9300624" cy="1716715"/>
            <a:chOff x="554752" y="4336841"/>
            <a:chExt cx="9300624" cy="1716715"/>
          </a:xfrm>
        </p:grpSpPr>
        <p:grpSp>
          <p:nvGrpSpPr>
            <p:cNvPr id="11" name="Group 78"/>
            <p:cNvGrpSpPr/>
            <p:nvPr/>
          </p:nvGrpSpPr>
          <p:grpSpPr>
            <a:xfrm>
              <a:off x="554752" y="4429698"/>
              <a:ext cx="9300624" cy="1623858"/>
              <a:chOff x="554752" y="4429698"/>
              <a:chExt cx="9300624" cy="1623858"/>
            </a:xfrm>
          </p:grpSpPr>
          <p:pic>
            <p:nvPicPr>
              <p:cNvPr id="62492" name="Picture 19" descr="latex-image-1.pd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64754" y="4429698"/>
                <a:ext cx="615585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93" name="Picture 20" descr="latex-image-1.pdf"/>
              <p:cNvPicPr>
                <a:picLocks noChangeAspect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749883" y="4429698"/>
                <a:ext cx="615585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7016610" y="5069376"/>
                <a:ext cx="2838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>
                    <a:solidFill>
                      <a:prstClr val="black"/>
                    </a:solidFill>
                    <a:cs typeface="Arial" pitchFamily="34" charset="0"/>
                  </a:rPr>
                  <a:t>Similar pairs</a:t>
                </a:r>
              </a:p>
            </p:txBody>
          </p:sp>
          <p:grpSp>
            <p:nvGrpSpPr>
              <p:cNvPr id="12" name="Group 40"/>
              <p:cNvGrpSpPr/>
              <p:nvPr/>
            </p:nvGrpSpPr>
            <p:grpSpPr>
              <a:xfrm>
                <a:off x="2023862" y="4500878"/>
                <a:ext cx="3850634" cy="1423578"/>
                <a:chOff x="2014337" y="2557778"/>
                <a:chExt cx="3850634" cy="1423578"/>
              </a:xfrm>
            </p:grpSpPr>
            <p:pic>
              <p:nvPicPr>
                <p:cNvPr id="42" name="Picture 29" descr="latex-image-1.pdf"/>
                <p:cNvPicPr>
                  <a:picLocks noChangeAspect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014337" y="25990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30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10501" y="25577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32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226604" y="30427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33" descr="latex-image-1.pdf"/>
                <p:cNvPicPr>
                  <a:picLocks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407771" y="3776126"/>
                  <a:ext cx="457200" cy="824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9" descr="latex-image-1.pdf"/>
                <p:cNvPicPr>
                  <a:picLocks noChangeAspect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023862" y="33229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30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20026" y="32816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32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236129" y="37666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3" name="Group 8"/>
              <p:cNvGrpSpPr/>
              <p:nvPr/>
            </p:nvGrpSpPr>
            <p:grpSpPr>
              <a:xfrm>
                <a:off x="554752" y="4956345"/>
                <a:ext cx="873981" cy="467884"/>
                <a:chOff x="554752" y="4956345"/>
                <a:chExt cx="873981" cy="467884"/>
              </a:xfrm>
            </p:grpSpPr>
            <p:pic>
              <p:nvPicPr>
                <p:cNvPr id="62487" name="Picture 43" descr="latex-image-1.pdf"/>
                <p:cNvPicPr>
                  <a:picLocks noChangeAspect="1"/>
                </p:cNvPicPr>
                <p:nvPr/>
              </p:nvPicPr>
              <p:blipFill rotWithShape="1">
                <a:blip r:embed="rId18" cstate="print"/>
                <a:srcRect l="86435"/>
                <a:stretch/>
              </p:blipFill>
              <p:spPr bwMode="auto">
                <a:xfrm>
                  <a:off x="1321723" y="4956345"/>
                  <a:ext cx="10701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16"/>
                <p:cNvPicPr>
                  <a:picLocks noChangeAspect="1" noChangeArrowheads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639" r="74037" b="15882"/>
                <a:stretch/>
              </p:blipFill>
              <p:spPr bwMode="auto">
                <a:xfrm>
                  <a:off x="554752" y="4967029"/>
                  <a:ext cx="75776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" name="Group 360"/>
              <p:cNvGrpSpPr>
                <a:grpSpLocks noChangeAspect="1"/>
              </p:cNvGrpSpPr>
              <p:nvPr/>
            </p:nvGrpSpPr>
            <p:grpSpPr bwMode="auto">
              <a:xfrm>
                <a:off x="2451737" y="4556522"/>
                <a:ext cx="1490834" cy="582328"/>
                <a:chOff x="1714799" y="25453290"/>
                <a:chExt cx="2458104" cy="960125"/>
              </a:xfrm>
            </p:grpSpPr>
            <p:grpSp>
              <p:nvGrpSpPr>
                <p:cNvPr id="15" name="Group 331"/>
                <p:cNvGrpSpPr>
                  <a:grpSpLocks/>
                </p:cNvGrpSpPr>
                <p:nvPr/>
              </p:nvGrpSpPr>
              <p:grpSpPr bwMode="auto">
                <a:xfrm>
                  <a:off x="3174939" y="25722125"/>
                  <a:ext cx="997964" cy="381000"/>
                  <a:chOff x="6354114" y="1600200"/>
                  <a:chExt cx="997964" cy="381000"/>
                </a:xfrm>
              </p:grpSpPr>
              <p:sp>
                <p:nvSpPr>
                  <p:cNvPr id="68" name="Oval 67"/>
                  <p:cNvSpPr/>
                  <p:nvPr/>
                </p:nvSpPr>
                <p:spPr bwMode="auto">
                  <a:xfrm>
                    <a:off x="7126917" y="1666219"/>
                    <a:ext cx="225357" cy="228526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69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05" t="21844" r="7083" b="23547"/>
                  <a:stretch>
                    <a:fillRect/>
                  </a:stretch>
                </p:blipFill>
                <p:spPr bwMode="auto">
                  <a:xfrm>
                    <a:off x="6629400" y="1600200"/>
                    <a:ext cx="457200" cy="381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0" name="Oval 69"/>
                  <p:cNvSpPr/>
                  <p:nvPr/>
                </p:nvSpPr>
                <p:spPr bwMode="auto">
                  <a:xfrm>
                    <a:off x="6354036" y="1675740"/>
                    <a:ext cx="223771" cy="228526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pic>
              <p:nvPicPr>
                <p:cNvPr id="67" name="Picture 14" descr="http://vision.cs.utexas.edu/adriana/shoes/img_womens_flats_1002.jp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843" b="18657"/>
                <a:stretch>
                  <a:fillRect/>
                </a:stretch>
              </p:blipFill>
              <p:spPr bwMode="auto">
                <a:xfrm>
                  <a:off x="1714799" y="25453290"/>
                  <a:ext cx="1422400" cy="960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" name="Group 356"/>
              <p:cNvGrpSpPr>
                <a:grpSpLocks noChangeAspect="1"/>
              </p:cNvGrpSpPr>
              <p:nvPr/>
            </p:nvGrpSpPr>
            <p:grpSpPr bwMode="auto">
              <a:xfrm>
                <a:off x="2328966" y="5111025"/>
                <a:ext cx="2468880" cy="942531"/>
                <a:chOff x="6247080" y="25107253"/>
                <a:chExt cx="3725285" cy="1422400"/>
              </a:xfrm>
            </p:grpSpPr>
            <p:grpSp>
              <p:nvGrpSpPr>
                <p:cNvPr id="17" name="Group 337"/>
                <p:cNvGrpSpPr>
                  <a:grpSpLocks/>
                </p:cNvGrpSpPr>
                <p:nvPr/>
              </p:nvGrpSpPr>
              <p:grpSpPr bwMode="auto">
                <a:xfrm>
                  <a:off x="7783280" y="25725175"/>
                  <a:ext cx="961345" cy="381000"/>
                  <a:chOff x="7496855" y="1600200"/>
                  <a:chExt cx="961345" cy="381000"/>
                </a:xfrm>
              </p:grpSpPr>
              <p:sp>
                <p:nvSpPr>
                  <p:cNvPr id="75" name="Oval 74"/>
                  <p:cNvSpPr/>
                  <p:nvPr/>
                </p:nvSpPr>
                <p:spPr bwMode="auto">
                  <a:xfrm>
                    <a:off x="7497117" y="1671513"/>
                    <a:ext cx="223802" cy="2286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76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05" t="21844" r="7083" b="23547"/>
                  <a:stretch>
                    <a:fillRect/>
                  </a:stretch>
                </p:blipFill>
                <p:spPr bwMode="auto">
                  <a:xfrm>
                    <a:off x="7772400" y="1600200"/>
                    <a:ext cx="457200" cy="381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7" name="Oval 76"/>
                  <p:cNvSpPr/>
                  <p:nvPr/>
                </p:nvSpPr>
                <p:spPr bwMode="auto">
                  <a:xfrm>
                    <a:off x="8235190" y="1676275"/>
                    <a:ext cx="223803" cy="228600"/>
                  </a:xfrm>
                  <a:prstGeom prst="ellipse">
                    <a:avLst/>
                  </a:prstGeom>
                  <a:solidFill>
                    <a:srgbClr val="00009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pic>
              <p:nvPicPr>
                <p:cNvPr id="73" name="Picture 6" descr="http://vision.cs.utexas.edu/adriana/shoes/img_womens_wedding_shoes_541.jp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00" r="8200"/>
                <a:stretch>
                  <a:fillRect/>
                </a:stretch>
              </p:blipFill>
              <p:spPr bwMode="auto">
                <a:xfrm>
                  <a:off x="8897026" y="25107253"/>
                  <a:ext cx="1075339" cy="1422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8" descr="http://vision.cs.utexas.edu/adriana/shoes/img_womens_stiletto_1187.jpg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800" b="13600"/>
                <a:stretch>
                  <a:fillRect/>
                </a:stretch>
              </p:blipFill>
              <p:spPr bwMode="auto">
                <a:xfrm>
                  <a:off x="6247080" y="25375065"/>
                  <a:ext cx="1422400" cy="1075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82" name="Picture 81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0"/>
            <a:stretch>
              <a:fillRect/>
            </a:stretch>
          </p:blipFill>
          <p:spPr bwMode="auto">
            <a:xfrm>
              <a:off x="2401758" y="4371713"/>
              <a:ext cx="889000" cy="8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"/>
            <a:stretch>
              <a:fillRect/>
            </a:stretch>
          </p:blipFill>
          <p:spPr bwMode="auto">
            <a:xfrm>
              <a:off x="4003003" y="4336841"/>
              <a:ext cx="889000" cy="83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extBox 65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484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latex-image-1.pdf"/>
          <p:cNvPicPr>
            <a:picLocks noChangeAspect="1"/>
          </p:cNvPicPr>
          <p:nvPr/>
        </p:nvPicPr>
        <p:blipFill rotWithShape="1">
          <a:blip r:embed="rId3" cstate="print"/>
          <a:srcRect l="16872"/>
          <a:stretch/>
        </p:blipFill>
        <p:spPr bwMode="auto">
          <a:xfrm>
            <a:off x="3133898" y="2312876"/>
            <a:ext cx="267098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9592" y="1476073"/>
            <a:ext cx="4831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Learn a ranking function </a:t>
            </a: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8288" y="4473575"/>
            <a:ext cx="594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46200" y="3708321"/>
            <a:ext cx="6526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that best satisfies the constraints:</a:t>
            </a: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652117" y="2056780"/>
            <a:ext cx="2511372" cy="429159"/>
            <a:chOff x="7241233" y="2820709"/>
            <a:chExt cx="2509791" cy="429539"/>
          </a:xfrm>
        </p:grpSpPr>
        <p:cxnSp>
          <p:nvCxnSpPr>
            <p:cNvPr id="64" name="Straight Arrow Connector 63"/>
            <p:cNvCxnSpPr>
              <a:cxnSpLocks noChangeShapeType="1"/>
            </p:cNvCxnSpPr>
            <p:nvPr/>
          </p:nvCxnSpPr>
          <p:spPr bwMode="auto">
            <a:xfrm flipV="1">
              <a:off x="7241233" y="3005557"/>
              <a:ext cx="452152" cy="24469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4526" name="TextBox 69"/>
            <p:cNvSpPr txBox="1">
              <a:spLocks noChangeArrowheads="1"/>
            </p:cNvSpPr>
            <p:nvPr/>
          </p:nvSpPr>
          <p:spPr bwMode="auto">
            <a:xfrm>
              <a:off x="7421143" y="2820709"/>
              <a:ext cx="2329881" cy="400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2000" i="1" dirty="0">
                  <a:solidFill>
                    <a:prstClr val="black"/>
                  </a:solidFill>
                  <a:latin typeface="Arial" charset="0"/>
                  <a:ea typeface="ＭＳ Ｐゴシック" charset="-128"/>
                </a:rPr>
                <a:t>Image features</a:t>
              </a: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4752020" y="2888943"/>
            <a:ext cx="2988332" cy="688140"/>
            <a:chOff x="7283172" y="3916880"/>
            <a:chExt cx="2990055" cy="687946"/>
          </a:xfrm>
        </p:grpSpPr>
        <p:cxnSp>
          <p:nvCxnSpPr>
            <p:cNvPr id="77" name="Straight Arrow Connector 76"/>
            <p:cNvCxnSpPr>
              <a:cxnSpLocks noChangeShapeType="1"/>
            </p:cNvCxnSpPr>
            <p:nvPr/>
          </p:nvCxnSpPr>
          <p:spPr bwMode="auto">
            <a:xfrm rot="16200000" flipH="1">
              <a:off x="7235874" y="4015962"/>
              <a:ext cx="453897" cy="25573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4524" name="TextBox 77"/>
            <p:cNvSpPr txBox="1">
              <a:spLocks noChangeArrowheads="1"/>
            </p:cNvSpPr>
            <p:nvPr/>
          </p:nvSpPr>
          <p:spPr bwMode="auto">
            <a:xfrm>
              <a:off x="7283172" y="4204829"/>
              <a:ext cx="2990055" cy="399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2000" i="1" dirty="0">
                  <a:solidFill>
                    <a:prstClr val="black"/>
                  </a:solidFill>
                  <a:latin typeface="Arial" charset="0"/>
                  <a:ea typeface="ＭＳ Ｐゴシック" charset="-128"/>
                </a:rPr>
                <a:t>Learned parameters</a:t>
              </a: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 Light" pitchFamily="34" charset="0"/>
                <a:cs typeface="Arial" pitchFamily="34" charset="0"/>
              </a:rPr>
              <a:t>Learning relative attributes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488668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Parikh and </a:t>
            </a:r>
            <a:r>
              <a:rPr lang="en-US" i="1" dirty="0" err="1">
                <a:solidFill>
                  <a:prstClr val="black"/>
                </a:solidFill>
              </a:rPr>
              <a:t>Grauman</a:t>
            </a:r>
            <a:r>
              <a:rPr lang="en-US" i="1" dirty="0">
                <a:solidFill>
                  <a:prstClr val="black"/>
                </a:solidFill>
              </a:rPr>
              <a:t>, ICCV 2011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1538288" y="5272088"/>
            <a:ext cx="5867400" cy="558800"/>
            <a:chOff x="1538288" y="5272088"/>
            <a:chExt cx="5867400" cy="558800"/>
          </a:xfrm>
        </p:grpSpPr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38288" y="5272088"/>
              <a:ext cx="5867400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9" r="74037" b="15882"/>
            <a:stretch/>
          </p:blipFill>
          <p:spPr bwMode="auto">
            <a:xfrm>
              <a:off x="3321702" y="5367646"/>
              <a:ext cx="734239" cy="44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 descr="http://latex.codecogs.com/png.latex?%5Chuge%20%5Cdpi%7B200%7D%20a_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97" y="2562268"/>
            <a:ext cx="452846" cy="237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Devi Parikh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327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166292" y="1088740"/>
            <a:ext cx="67900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Max-margin learning to rank formulation</a:t>
            </a:r>
          </a:p>
        </p:txBody>
      </p:sp>
      <p:pic>
        <p:nvPicPr>
          <p:cNvPr id="66591" name="Picture 46" descr="latex-image-1.pdf"/>
          <p:cNvPicPr>
            <a:picLocks noChangeAspect="1"/>
          </p:cNvPicPr>
          <p:nvPr/>
        </p:nvPicPr>
        <p:blipFill rotWithShape="1">
          <a:blip r:embed="rId3" cstate="print"/>
          <a:srcRect t="1" r="45081" b="53810"/>
          <a:stretch/>
        </p:blipFill>
        <p:spPr bwMode="auto">
          <a:xfrm>
            <a:off x="348629" y="2142737"/>
            <a:ext cx="5486400" cy="7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2" name="Picture 47" descr="latex-image-1.pdf"/>
          <p:cNvPicPr>
            <a:picLocks noChangeAspect="1"/>
          </p:cNvPicPr>
          <p:nvPr/>
        </p:nvPicPr>
        <p:blipFill>
          <a:blip r:embed="rId3" cstate="print"/>
          <a:srcRect l="6882" t="77373" r="71162"/>
          <a:stretch>
            <a:fillRect/>
          </a:stretch>
        </p:blipFill>
        <p:spPr bwMode="auto">
          <a:xfrm>
            <a:off x="1143979" y="5404803"/>
            <a:ext cx="2193400" cy="36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3" name="Picture 48" descr="latex-image-1.pdf"/>
          <p:cNvPicPr>
            <a:picLocks noChangeAspect="1"/>
          </p:cNvPicPr>
          <p:nvPr/>
        </p:nvPicPr>
        <p:blipFill rotWithShape="1">
          <a:blip r:embed="rId3" cstate="print"/>
          <a:srcRect l="55947" t="49010" r="17395" b="16574"/>
          <a:stretch/>
        </p:blipFill>
        <p:spPr bwMode="auto">
          <a:xfrm>
            <a:off x="1195845" y="4794298"/>
            <a:ext cx="2663225" cy="5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264954" y="2687716"/>
            <a:ext cx="711926" cy="563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1154324" y="3167260"/>
            <a:ext cx="4794730" cy="370053"/>
            <a:chOff x="921849" y="4795824"/>
            <a:chExt cx="4794730" cy="370053"/>
          </a:xfrm>
        </p:grpSpPr>
        <p:pic>
          <p:nvPicPr>
            <p:cNvPr id="79" name="Picture 78" descr="latex-image-1.pdf"/>
            <p:cNvPicPr>
              <a:picLocks noChangeAspect="1"/>
            </p:cNvPicPr>
            <p:nvPr/>
          </p:nvPicPr>
          <p:blipFill>
            <a:blip r:embed="rId4" cstate="print"/>
            <a:srcRect l="45782"/>
            <a:stretch>
              <a:fillRect/>
            </a:stretch>
          </p:blipFill>
          <p:spPr bwMode="auto">
            <a:xfrm>
              <a:off x="921849" y="4795824"/>
              <a:ext cx="2094771" cy="363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80" descr="latex-image-1.pdf"/>
            <p:cNvPicPr>
              <a:picLocks noChangeAspect="1"/>
            </p:cNvPicPr>
            <p:nvPr/>
          </p:nvPicPr>
          <p:blipFill>
            <a:blip r:embed="rId4" cstate="print"/>
            <a:srcRect r="57362" b="-1874"/>
            <a:stretch>
              <a:fillRect/>
            </a:stretch>
          </p:blipFill>
          <p:spPr bwMode="auto">
            <a:xfrm>
              <a:off x="4069214" y="4795824"/>
              <a:ext cx="1647365" cy="370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395536" y="6021288"/>
            <a:ext cx="8562975" cy="461963"/>
            <a:chOff x="457200" y="5432425"/>
            <a:chExt cx="8562975" cy="461963"/>
          </a:xfrm>
        </p:grpSpPr>
        <p:sp>
          <p:nvSpPr>
            <p:cNvPr id="71" name="Rectangle 63"/>
            <p:cNvSpPr>
              <a:spLocks noChangeArrowheads="1"/>
            </p:cNvSpPr>
            <p:nvPr/>
          </p:nvSpPr>
          <p:spPr bwMode="auto">
            <a:xfrm>
              <a:off x="457200" y="5432425"/>
              <a:ext cx="85629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US" sz="2400" dirty="0">
                  <a:solidFill>
                    <a:srgbClr val="0033CC"/>
                  </a:solidFill>
                  <a:ea typeface="ＭＳ Ｐゴシック" charset="-128"/>
                  <a:cs typeface="Arial" pitchFamily="34" charset="0"/>
                </a:rPr>
                <a:t>Image </a:t>
              </a:r>
              <a:r>
                <a:rPr lang="en-US" sz="2400" dirty="0">
                  <a:solidFill>
                    <a:srgbClr val="0033CC"/>
                  </a:solidFill>
                  <a:ea typeface="ＭＳ Ｐゴシック" charset="-128"/>
                  <a:cs typeface="Arial" pitchFamily="34" charset="0"/>
                  <a:sym typeface="Wingdings" charset="2"/>
                </a:rPr>
                <a:t>      Relative attribute score</a:t>
              </a:r>
              <a:endParaRPr lang="en-US" sz="2400" dirty="0">
                <a:solidFill>
                  <a:srgbClr val="0033CC"/>
                </a:solidFill>
                <a:ea typeface="ＭＳ Ｐゴシック" charset="-128"/>
                <a:cs typeface="Arial" pitchFamily="34" charset="0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3491880" y="5678364"/>
              <a:ext cx="2651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itle 1"/>
          <p:cNvSpPr txBox="1">
            <a:spLocks/>
          </p:cNvSpPr>
          <p:nvPr/>
        </p:nvSpPr>
        <p:spPr>
          <a:xfrm>
            <a:off x="457200" y="-633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defRPr/>
            </a:pPr>
            <a:r>
              <a:rPr lang="en-US" sz="4000" dirty="0">
                <a:solidFill>
                  <a:prstClr val="black"/>
                </a:solidFill>
                <a:latin typeface="Calibri Light"/>
                <a:cs typeface="Arial" pitchFamily="34" charset="0"/>
              </a:rPr>
              <a:t>Learning </a:t>
            </a:r>
            <a:r>
              <a:rPr lang="en-US" sz="4000" dirty="0" smtClean="0">
                <a:solidFill>
                  <a:prstClr val="black"/>
                </a:solidFill>
                <a:latin typeface="Calibri Light"/>
                <a:cs typeface="Arial" pitchFamily="34" charset="0"/>
              </a:rPr>
              <a:t>relative attributes</a:t>
            </a:r>
            <a:endParaRPr lang="en-US" sz="4000" dirty="0">
              <a:solidFill>
                <a:prstClr val="black"/>
              </a:solidFill>
              <a:latin typeface="Calibri Light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0" y="6488668"/>
            <a:ext cx="518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Parikh and </a:t>
            </a:r>
            <a:r>
              <a:rPr lang="en-US" i="1" dirty="0" err="1">
                <a:solidFill>
                  <a:prstClr val="black"/>
                </a:solidFill>
              </a:rPr>
              <a:t>Grauman</a:t>
            </a:r>
            <a:r>
              <a:rPr lang="en-US" i="1" dirty="0">
                <a:solidFill>
                  <a:prstClr val="black"/>
                </a:solidFill>
              </a:rPr>
              <a:t>, ICCV 2011; </a:t>
            </a:r>
            <a:r>
              <a:rPr lang="en-US" i="1" dirty="0" err="1">
                <a:solidFill>
                  <a:prstClr val="black"/>
                </a:solidFill>
              </a:rPr>
              <a:t>Joachims</a:t>
            </a:r>
            <a:r>
              <a:rPr lang="en-US" i="1" dirty="0">
                <a:solidFill>
                  <a:prstClr val="black"/>
                </a:solidFill>
              </a:rPr>
              <a:t>, KDD 2002</a:t>
            </a:r>
          </a:p>
        </p:txBody>
      </p:sp>
      <p:cxnSp>
        <p:nvCxnSpPr>
          <p:cNvPr id="106" name="Straight Arrow Connector 105"/>
          <p:cNvCxnSpPr>
            <a:cxnSpLocks noChangeShapeType="1"/>
          </p:cNvCxnSpPr>
          <p:nvPr/>
        </p:nvCxnSpPr>
        <p:spPr bwMode="auto">
          <a:xfrm flipV="1">
            <a:off x="6292482" y="2400249"/>
            <a:ext cx="0" cy="354682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Straight Arrow Connector 106"/>
          <p:cNvCxnSpPr>
            <a:cxnSpLocks noChangeShapeType="1"/>
          </p:cNvCxnSpPr>
          <p:nvPr/>
        </p:nvCxnSpPr>
        <p:spPr bwMode="auto">
          <a:xfrm>
            <a:off x="6292482" y="5947069"/>
            <a:ext cx="263600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1" name="Right Bracket 110"/>
          <p:cNvSpPr/>
          <p:nvPr/>
        </p:nvSpPr>
        <p:spPr bwMode="auto">
          <a:xfrm rot="465276">
            <a:off x="7554524" y="2972582"/>
            <a:ext cx="188351" cy="251134"/>
          </a:xfrm>
          <a:prstGeom prst="righ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2" name="Rectangle 276"/>
          <p:cNvSpPr>
            <a:spLocks noChangeArrowheads="1"/>
          </p:cNvSpPr>
          <p:nvPr/>
        </p:nvSpPr>
        <p:spPr bwMode="auto">
          <a:xfrm>
            <a:off x="7234236" y="1871593"/>
            <a:ext cx="1724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Rank margin</a:t>
            </a:r>
          </a:p>
        </p:txBody>
      </p:sp>
      <p:cxnSp>
        <p:nvCxnSpPr>
          <p:cNvPr id="43" name="Curved Connector 42"/>
          <p:cNvCxnSpPr>
            <a:stCxn id="132" idx="2"/>
            <a:endCxn id="111" idx="2"/>
          </p:cNvCxnSpPr>
          <p:nvPr/>
        </p:nvCxnSpPr>
        <p:spPr>
          <a:xfrm rot="5400000">
            <a:off x="7484229" y="2498710"/>
            <a:ext cx="869931" cy="354360"/>
          </a:xfrm>
          <a:prstGeom prst="curvedConnector4">
            <a:avLst>
              <a:gd name="adj1" fmla="val 42053"/>
              <a:gd name="adj2" fmla="val 4086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4"/>
          <p:cNvGrpSpPr/>
          <p:nvPr/>
        </p:nvGrpSpPr>
        <p:grpSpPr>
          <a:xfrm>
            <a:off x="7895558" y="524270"/>
            <a:ext cx="595512" cy="1054701"/>
            <a:chOff x="2639956" y="7906224"/>
            <a:chExt cx="595512" cy="1054701"/>
          </a:xfrm>
        </p:grpSpPr>
        <p:grpSp>
          <p:nvGrpSpPr>
            <p:cNvPr id="5" name="Group 319"/>
            <p:cNvGrpSpPr>
              <a:grpSpLocks/>
            </p:cNvGrpSpPr>
            <p:nvPr/>
          </p:nvGrpSpPr>
          <p:grpSpPr bwMode="auto">
            <a:xfrm>
              <a:off x="2642388" y="7906224"/>
              <a:ext cx="581479" cy="174600"/>
              <a:chOff x="6336587" y="2160119"/>
              <a:chExt cx="930299" cy="279489"/>
            </a:xfrm>
          </p:grpSpPr>
          <p:pic>
            <p:nvPicPr>
              <p:cNvPr id="139" name="Picture 26" descr="latex-image-1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9884" y="2160119"/>
                <a:ext cx="317543" cy="279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" name="Oval 139"/>
              <p:cNvSpPr/>
              <p:nvPr/>
            </p:nvSpPr>
            <p:spPr bwMode="auto">
              <a:xfrm>
                <a:off x="6336587" y="2160333"/>
                <a:ext cx="223845" cy="2287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 bwMode="auto">
              <a:xfrm>
                <a:off x="7041454" y="2160333"/>
                <a:ext cx="225432" cy="228728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325"/>
            <p:cNvGrpSpPr>
              <a:grpSpLocks/>
            </p:cNvGrpSpPr>
            <p:nvPr/>
          </p:nvGrpSpPr>
          <p:grpSpPr bwMode="auto">
            <a:xfrm>
              <a:off x="2639956" y="8170978"/>
              <a:ext cx="591004" cy="175046"/>
              <a:chOff x="7462541" y="1381798"/>
              <a:chExt cx="945398" cy="280129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7462541" y="1381798"/>
                <a:ext cx="223810" cy="22866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8184128" y="1381798"/>
                <a:ext cx="223811" cy="228669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48" name="Picture 26" descr="latex-image-1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2889" y="1382438"/>
                <a:ext cx="317543" cy="279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337"/>
            <p:cNvGrpSpPr>
              <a:grpSpLocks/>
            </p:cNvGrpSpPr>
            <p:nvPr/>
          </p:nvGrpSpPr>
          <p:grpSpPr bwMode="auto">
            <a:xfrm>
              <a:off x="2648457" y="8722776"/>
              <a:ext cx="582274" cy="238149"/>
              <a:chOff x="7436173" y="792571"/>
              <a:chExt cx="931403" cy="381000"/>
            </a:xfrm>
          </p:grpSpPr>
          <p:sp>
            <p:nvSpPr>
              <p:cNvPr id="160" name="Oval 159"/>
              <p:cNvSpPr/>
              <p:nvPr/>
            </p:nvSpPr>
            <p:spPr bwMode="auto">
              <a:xfrm>
                <a:off x="7436173" y="863880"/>
                <a:ext cx="223803" cy="228599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61" name="Picture 1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05" t="21844" r="7083" b="23547"/>
              <a:stretch>
                <a:fillRect/>
              </a:stretch>
            </p:blipFill>
            <p:spPr bwMode="auto">
              <a:xfrm>
                <a:off x="7680985" y="792571"/>
                <a:ext cx="4572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2" name="Oval 161"/>
              <p:cNvSpPr/>
              <p:nvPr/>
            </p:nvSpPr>
            <p:spPr bwMode="auto">
              <a:xfrm>
                <a:off x="8143773" y="853405"/>
                <a:ext cx="223803" cy="228599"/>
              </a:xfrm>
              <a:prstGeom prst="ellipse">
                <a:avLst/>
              </a:prstGeom>
              <a:solidFill>
                <a:srgbClr val="00009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331"/>
            <p:cNvGrpSpPr>
              <a:grpSpLocks/>
            </p:cNvGrpSpPr>
            <p:nvPr/>
          </p:nvGrpSpPr>
          <p:grpSpPr bwMode="auto">
            <a:xfrm>
              <a:off x="2649421" y="8424298"/>
              <a:ext cx="586047" cy="238226"/>
              <a:chOff x="6399738" y="1554498"/>
              <a:chExt cx="937302" cy="381000"/>
            </a:xfrm>
          </p:grpSpPr>
          <p:sp>
            <p:nvSpPr>
              <p:cNvPr id="153" name="Oval 152"/>
              <p:cNvSpPr/>
              <p:nvPr/>
            </p:nvSpPr>
            <p:spPr bwMode="auto">
              <a:xfrm>
                <a:off x="7111683" y="1620518"/>
                <a:ext cx="225357" cy="22852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54" name="Picture 1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05" t="21844" r="7083" b="23547"/>
              <a:stretch>
                <a:fillRect/>
              </a:stretch>
            </p:blipFill>
            <p:spPr bwMode="auto">
              <a:xfrm>
                <a:off x="6629400" y="1554498"/>
                <a:ext cx="4572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Oval 154"/>
              <p:cNvSpPr/>
              <p:nvPr/>
            </p:nvSpPr>
            <p:spPr bwMode="auto">
              <a:xfrm>
                <a:off x="6399738" y="1630039"/>
                <a:ext cx="223772" cy="228525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" name="Group 172"/>
          <p:cNvGrpSpPr/>
          <p:nvPr/>
        </p:nvGrpSpPr>
        <p:grpSpPr>
          <a:xfrm>
            <a:off x="6643213" y="2972581"/>
            <a:ext cx="2089146" cy="2388509"/>
            <a:chOff x="6536338" y="2972581"/>
            <a:chExt cx="2089146" cy="2388509"/>
          </a:xfrm>
        </p:grpSpPr>
        <p:sp>
          <p:nvSpPr>
            <p:cNvPr id="174" name="Oval 173"/>
            <p:cNvSpPr/>
            <p:nvPr/>
          </p:nvSpPr>
          <p:spPr bwMode="auto">
            <a:xfrm>
              <a:off x="8093189" y="3787859"/>
              <a:ext cx="245674" cy="25113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6536338" y="4402956"/>
              <a:ext cx="245674" cy="25113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8377990" y="4189128"/>
              <a:ext cx="247494" cy="25113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Group 40"/>
            <p:cNvGrpSpPr>
              <a:grpSpLocks/>
            </p:cNvGrpSpPr>
            <p:nvPr/>
          </p:nvGrpSpPr>
          <p:grpSpPr bwMode="auto">
            <a:xfrm>
              <a:off x="6796571" y="2972581"/>
              <a:ext cx="1788878" cy="2388509"/>
              <a:chOff x="751852" y="2362709"/>
              <a:chExt cx="2220489" cy="2899510"/>
            </a:xfrm>
          </p:grpSpPr>
          <p:sp>
            <p:nvSpPr>
              <p:cNvPr id="178" name="Oval 177"/>
              <p:cNvSpPr/>
              <p:nvPr/>
            </p:nvSpPr>
            <p:spPr bwMode="auto">
              <a:xfrm>
                <a:off x="2667391" y="2362710"/>
                <a:ext cx="304950" cy="30486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2010054" y="2576997"/>
                <a:ext cx="304950" cy="304863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>
                <a:off x="838820" y="3582160"/>
                <a:ext cx="304950" cy="30486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 bwMode="auto">
              <a:xfrm>
                <a:off x="1786424" y="4195199"/>
                <a:ext cx="304950" cy="304863"/>
              </a:xfrm>
              <a:prstGeom prst="ellipse">
                <a:avLst/>
              </a:prstGeom>
              <a:solidFill>
                <a:srgbClr val="00009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 bwMode="auto">
              <a:xfrm>
                <a:off x="751852" y="4957356"/>
                <a:ext cx="304950" cy="304863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" name="Group 183"/>
          <p:cNvGrpSpPr/>
          <p:nvPr/>
        </p:nvGrpSpPr>
        <p:grpSpPr>
          <a:xfrm>
            <a:off x="6428289" y="2164482"/>
            <a:ext cx="2510435" cy="3615164"/>
            <a:chOff x="6368914" y="2164482"/>
            <a:chExt cx="2510435" cy="3615164"/>
          </a:xfrm>
        </p:grpSpPr>
        <p:sp>
          <p:nvSpPr>
            <p:cNvPr id="185" name="Oval 184"/>
            <p:cNvSpPr/>
            <p:nvPr/>
          </p:nvSpPr>
          <p:spPr bwMode="auto">
            <a:xfrm>
              <a:off x="7211489" y="4523974"/>
              <a:ext cx="245674" cy="25113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7359803" y="2822446"/>
              <a:ext cx="245674" cy="25113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7327956" y="3056292"/>
              <a:ext cx="247494" cy="251134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7282461" y="3725075"/>
              <a:ext cx="245674" cy="25113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7263354" y="4038993"/>
              <a:ext cx="245674" cy="251134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7234236" y="4440262"/>
              <a:ext cx="245674" cy="25113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7211489" y="5167279"/>
              <a:ext cx="245674" cy="251134"/>
            </a:xfrm>
            <a:prstGeom prst="ellipse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92" name="Straight Arrow Connector 191"/>
            <p:cNvCxnSpPr>
              <a:cxnSpLocks noChangeShapeType="1"/>
            </p:cNvCxnSpPr>
            <p:nvPr/>
          </p:nvCxnSpPr>
          <p:spPr bwMode="auto">
            <a:xfrm flipV="1">
              <a:off x="7289741" y="2400249"/>
              <a:ext cx="233846" cy="337939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6796571" y="2874311"/>
              <a:ext cx="2082778" cy="24658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 bwMode="auto">
            <a:xfrm>
              <a:off x="6796571" y="3119076"/>
              <a:ext cx="1999067" cy="23566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 bwMode="auto">
            <a:xfrm>
              <a:off x="6620048" y="3770569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 bwMode="auto">
            <a:xfrm>
              <a:off x="6620048" y="4086308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 bwMode="auto">
            <a:xfrm>
              <a:off x="6452626" y="4444811"/>
              <a:ext cx="2091878" cy="24658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 bwMode="auto">
            <a:xfrm>
              <a:off x="6452626" y="4523974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 bwMode="auto">
            <a:xfrm>
              <a:off x="6368914" y="5197305"/>
              <a:ext cx="2092787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399"/>
            <p:cNvSpPr txBox="1">
              <a:spLocks noChangeArrowheads="1"/>
            </p:cNvSpPr>
            <p:nvPr/>
          </p:nvSpPr>
          <p:spPr bwMode="auto">
            <a:xfrm>
              <a:off x="6810058" y="2164482"/>
              <a:ext cx="6623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b="1" i="1" dirty="0" err="1">
                  <a:solidFill>
                    <a:prstClr val="black"/>
                  </a:solidFill>
                </a:rPr>
                <a:t>w</a:t>
              </a:r>
              <a:r>
                <a:rPr lang="en-US" sz="2800" i="1" baseline="-25000" dirty="0" err="1">
                  <a:solidFill>
                    <a:prstClr val="black"/>
                  </a:solidFill>
                </a:rPr>
                <a:t>m</a:t>
              </a:r>
              <a:endParaRPr lang="en-US" sz="2800" b="1" i="1" baseline="-25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3"/>
          <p:cNvGrpSpPr/>
          <p:nvPr/>
        </p:nvGrpSpPr>
        <p:grpSpPr>
          <a:xfrm>
            <a:off x="6643216" y="2972581"/>
            <a:ext cx="2088236" cy="2388508"/>
            <a:chOff x="6536338" y="2972581"/>
            <a:chExt cx="2088236" cy="2388508"/>
          </a:xfrm>
        </p:grpSpPr>
        <p:sp>
          <p:nvSpPr>
            <p:cNvPr id="145" name="Oval 144"/>
            <p:cNvSpPr/>
            <p:nvPr/>
          </p:nvSpPr>
          <p:spPr bwMode="auto">
            <a:xfrm>
              <a:off x="8093189" y="3787859"/>
              <a:ext cx="245674" cy="251134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8377080" y="4189128"/>
              <a:ext cx="247494" cy="253865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6" name="Group 98"/>
            <p:cNvGrpSpPr/>
            <p:nvPr/>
          </p:nvGrpSpPr>
          <p:grpSpPr>
            <a:xfrm>
              <a:off x="6536338" y="2972581"/>
              <a:ext cx="2049111" cy="2388508"/>
              <a:chOff x="6536338" y="2972581"/>
              <a:chExt cx="2049111" cy="2388508"/>
            </a:xfrm>
          </p:grpSpPr>
          <p:grpSp>
            <p:nvGrpSpPr>
              <p:cNvPr id="17" name="Group 40"/>
              <p:cNvGrpSpPr>
                <a:grpSpLocks/>
              </p:cNvGrpSpPr>
              <p:nvPr/>
            </p:nvGrpSpPr>
            <p:grpSpPr bwMode="auto">
              <a:xfrm>
                <a:off x="6796571" y="2972581"/>
                <a:ext cx="1788878" cy="2388508"/>
                <a:chOff x="751852" y="2362710"/>
                <a:chExt cx="2220489" cy="2899509"/>
              </a:xfrm>
            </p:grpSpPr>
            <p:sp>
              <p:nvSpPr>
                <p:cNvPr id="158" name="Oval 157"/>
                <p:cNvSpPr/>
                <p:nvPr/>
              </p:nvSpPr>
              <p:spPr bwMode="auto">
                <a:xfrm>
                  <a:off x="2667391" y="2362710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Oval 158"/>
                <p:cNvSpPr/>
                <p:nvPr/>
              </p:nvSpPr>
              <p:spPr bwMode="auto">
                <a:xfrm>
                  <a:off x="2010054" y="2576997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/>
                <p:cNvSpPr/>
                <p:nvPr/>
              </p:nvSpPr>
              <p:spPr bwMode="auto">
                <a:xfrm>
                  <a:off x="838820" y="3582160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>
                  <a:off x="1786424" y="4195199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" name="Oval 164"/>
                <p:cNvSpPr/>
                <p:nvPr/>
              </p:nvSpPr>
              <p:spPr bwMode="auto">
                <a:xfrm>
                  <a:off x="751852" y="4957356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56" name="Oval 155"/>
              <p:cNvSpPr/>
              <p:nvPr/>
            </p:nvSpPr>
            <p:spPr bwMode="auto">
              <a:xfrm>
                <a:off x="6536338" y="4402956"/>
                <a:ext cx="245674" cy="251134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bg1">
                    <a:alpha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8" name="Group 1"/>
          <p:cNvGrpSpPr/>
          <p:nvPr/>
        </p:nvGrpSpPr>
        <p:grpSpPr>
          <a:xfrm>
            <a:off x="1206081" y="4239715"/>
            <a:ext cx="4737585" cy="426746"/>
            <a:chOff x="950922" y="5065000"/>
            <a:chExt cx="4737585" cy="426746"/>
          </a:xfrm>
        </p:grpSpPr>
        <p:grpSp>
          <p:nvGrpSpPr>
            <p:cNvPr id="19" name="Group 87"/>
            <p:cNvGrpSpPr/>
            <p:nvPr/>
          </p:nvGrpSpPr>
          <p:grpSpPr>
            <a:xfrm>
              <a:off x="950922" y="5065000"/>
              <a:ext cx="4737585" cy="426746"/>
              <a:chOff x="979003" y="5339284"/>
              <a:chExt cx="4737585" cy="426746"/>
            </a:xfrm>
          </p:grpSpPr>
          <p:pic>
            <p:nvPicPr>
              <p:cNvPr id="80" name="Picture 79" descr="latex-image-1.pdf"/>
              <p:cNvPicPr>
                <a:picLocks noChangeAspect="1"/>
              </p:cNvPicPr>
              <p:nvPr/>
            </p:nvPicPr>
            <p:blipFill>
              <a:blip r:embed="rId7" cstate="print"/>
              <a:srcRect l="46377"/>
              <a:stretch>
                <a:fillRect/>
              </a:stretch>
            </p:blipFill>
            <p:spPr bwMode="auto">
              <a:xfrm>
                <a:off x="979003" y="5402785"/>
                <a:ext cx="2045221" cy="363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81" descr="latex-image-1.pdf"/>
              <p:cNvPicPr>
                <a:picLocks noChangeAspect="1"/>
              </p:cNvPicPr>
              <p:nvPr/>
            </p:nvPicPr>
            <p:blipFill>
              <a:blip r:embed="rId7" cstate="print"/>
              <a:srcRect r="56808" b="-17025"/>
              <a:stretch>
                <a:fillRect/>
              </a:stretch>
            </p:blipFill>
            <p:spPr bwMode="auto">
              <a:xfrm>
                <a:off x="4069213" y="5339284"/>
                <a:ext cx="1647375" cy="42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1" name="Picture 1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9" r="74037" b="15882"/>
            <a:stretch/>
          </p:blipFill>
          <p:spPr bwMode="auto">
            <a:xfrm>
              <a:off x="5182418" y="5124567"/>
              <a:ext cx="478370" cy="28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" name="Picture 46" descr="latex-image-1.pdf"/>
          <p:cNvPicPr>
            <a:picLocks noChangeAspect="1"/>
          </p:cNvPicPr>
          <p:nvPr/>
        </p:nvPicPr>
        <p:blipFill rotWithShape="1">
          <a:blip r:embed="rId3" cstate="print"/>
          <a:srcRect l="6703" t="47522" r="62206" b="22211"/>
          <a:stretch/>
        </p:blipFill>
        <p:spPr bwMode="auto">
          <a:xfrm>
            <a:off x="1118148" y="3652391"/>
            <a:ext cx="3106057" cy="49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979" y="3056292"/>
            <a:ext cx="4799687" cy="596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6292" y="4210055"/>
            <a:ext cx="4935250" cy="48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5557" y="3696788"/>
            <a:ext cx="435974" cy="29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TextBox 86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Devi Parikh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444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32" grpId="0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067364"/>
            <a:ext cx="7886700" cy="782931"/>
          </a:xfrm>
        </p:spPr>
        <p:txBody>
          <a:bodyPr/>
          <a:lstStyle/>
          <a:p>
            <a:r>
              <a:rPr lang="en-US" dirty="0" smtClean="0"/>
              <a:t>Rank images according to attribute presence</a:t>
            </a:r>
            <a:endParaRPr lang="en-US" dirty="0"/>
          </a:p>
        </p:txBody>
      </p:sp>
      <p:grpSp>
        <p:nvGrpSpPr>
          <p:cNvPr id="15" name="Group 15"/>
          <p:cNvGrpSpPr/>
          <p:nvPr/>
        </p:nvGrpSpPr>
        <p:grpSpPr>
          <a:xfrm>
            <a:off x="65313" y="1541389"/>
            <a:ext cx="9006804" cy="896257"/>
            <a:chOff x="65313" y="1541389"/>
            <a:chExt cx="9006804" cy="896257"/>
          </a:xfrm>
        </p:grpSpPr>
        <p:pic>
          <p:nvPicPr>
            <p:cNvPr id="5" name="Picture 2" descr="http://vision.cs.utexas.edu/adriana/shoes/img_womens_athletic_shoes_5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vision.cs.utexas.edu/adriana/shoes/img_womens_stiletto_17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827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22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vision.cs.utexas.edu/adriana/shoes/img_womens_flats_100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341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117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vision.cs.utexas.edu/adriana/shoes/img_womens_rain_boots_7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736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http://vision.cs.utexas.edu/adriana/shoes/img_womens_boots_18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432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http://vision.cs.utexas.edu/adriana/shoes/img_womens_stiletto_169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327" y="1548646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http://vision.cs.utexas.edu/adriana/shoes/img_womens_high_heels_87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00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 descr="http://vision.cs.utexas.edu/adriana/shoes/img_womens_high_heels_104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505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6"/>
          <p:cNvGrpSpPr/>
          <p:nvPr/>
        </p:nvGrpSpPr>
        <p:grpSpPr>
          <a:xfrm>
            <a:off x="65313" y="3195375"/>
            <a:ext cx="9025957" cy="892364"/>
            <a:chOff x="65313" y="2578150"/>
            <a:chExt cx="9025957" cy="892364"/>
          </a:xfrm>
        </p:grpSpPr>
        <p:pic>
          <p:nvPicPr>
            <p:cNvPr id="1026" name="Picture 2" descr="http://vision.cs.utexas.edu/adriana/shoes/img_womens_athletic_shoes_957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" y="2580147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vision.cs.utexas.edu/adriana/shoes/img_womens_rain_boots_369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425" y="2578203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vision.cs.utexas.edu/adriana/shoes/img_womens_clogs_91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804" y="2583546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vision.cs.utexas.edu/adriana/shoes/img_womens_flats_1002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441" y="2578150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6" descr="http://vision.cs.utexas.edu/adriana/shoes/img_womens_stiletto_169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969" y="2582116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vision.cs.utexas.edu/adriana/shoes/img_womens_high_heels_1045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779" y="2582415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vision.cs.utexas.edu/adriana/shoes/img_womens_high_heels_668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327" y="2580147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vision.cs.utexas.edu/adriana/shoes/img_womens_high_heels_404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964" y="2580147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://vision.cs.utexas.edu/adriana/shoes/img_womens_pumps_1051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738" y="2582415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://vision.cs.utexas.edu/adriana/shoes/img_womens_stiletto_547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302" y="2581300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21"/>
          <p:cNvGrpSpPr/>
          <p:nvPr/>
        </p:nvGrpSpPr>
        <p:grpSpPr>
          <a:xfrm>
            <a:off x="30324" y="1001798"/>
            <a:ext cx="9041793" cy="400110"/>
            <a:chOff x="30324" y="947206"/>
            <a:chExt cx="9041793" cy="400110"/>
          </a:xfrm>
        </p:grpSpPr>
        <p:sp>
          <p:nvSpPr>
            <p:cNvPr id="5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9813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 i="1" dirty="0" smtClean="0">
                  <a:solidFill>
                    <a:prstClr val="black"/>
                  </a:solidFill>
                </a:rPr>
                <a:t>bright </a:t>
              </a:r>
              <a:endParaRPr lang="en-US" sz="20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50" idx="3"/>
            </p:cNvCxnSpPr>
            <p:nvPr/>
          </p:nvCxnSpPr>
          <p:spPr>
            <a:xfrm>
              <a:off x="1011683" y="1147261"/>
              <a:ext cx="8060434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68168" y="4868685"/>
            <a:ext cx="8991058" cy="896378"/>
            <a:chOff x="68168" y="4666065"/>
            <a:chExt cx="8991058" cy="896378"/>
          </a:xfrm>
        </p:grpSpPr>
        <p:pic>
          <p:nvPicPr>
            <p:cNvPr id="30" name="Picture 157" descr="http://vision.cs.utexas.edu/adriana/scenes/coast_n672021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258" y="4667162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9" descr="http://vision.cs.utexas.edu/adriana/scenes/street_street61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128" y="4667162"/>
              <a:ext cx="886968" cy="8869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545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51" descr="http://vision.cs.utexas.edu/adriana/scenes/opencountry_nat873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043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59" y="467252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5" descr="http://vision.cs.utexas.edu/adriana/scenes/insidecity_art1026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855" y="467520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://vision.cs.utexas.edu/adriana/scenes/tallbuilding_a212044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8" y="467547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57" y="46754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://vision.cs.utexas.edu/adriana/scenes/opencountry_land573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047" y="467248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vision.cs.utexas.edu/adriana/scenes/mountain_n213080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541" y="46660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58"/>
          <p:cNvGrpSpPr/>
          <p:nvPr/>
        </p:nvGrpSpPr>
        <p:grpSpPr>
          <a:xfrm>
            <a:off x="18948" y="2684688"/>
            <a:ext cx="9041793" cy="400110"/>
            <a:chOff x="30324" y="947206"/>
            <a:chExt cx="9041793" cy="400110"/>
          </a:xfrm>
        </p:grpSpPr>
        <p:sp>
          <p:nvSpPr>
            <p:cNvPr id="6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0374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 i="1" dirty="0" smtClean="0">
                  <a:solidFill>
                    <a:prstClr val="black"/>
                  </a:solidFill>
                </a:rPr>
                <a:t>formal </a:t>
              </a:r>
              <a:endParaRPr lang="en-US" sz="20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61" name="Straight Arrow Connector 60"/>
            <p:cNvCxnSpPr>
              <a:stCxn id="60" idx="3"/>
            </p:cNvCxnSpPr>
            <p:nvPr/>
          </p:nvCxnSpPr>
          <p:spPr>
            <a:xfrm>
              <a:off x="1067787" y="1147261"/>
              <a:ext cx="8004330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63"/>
          <p:cNvGrpSpPr/>
          <p:nvPr/>
        </p:nvGrpSpPr>
        <p:grpSpPr>
          <a:xfrm>
            <a:off x="7572" y="4372411"/>
            <a:ext cx="9041793" cy="400110"/>
            <a:chOff x="30324" y="947206"/>
            <a:chExt cx="9041793" cy="400110"/>
          </a:xfrm>
        </p:grpSpPr>
        <p:sp>
          <p:nvSpPr>
            <p:cNvPr id="65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109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 i="1" dirty="0" smtClean="0">
                  <a:solidFill>
                    <a:prstClr val="black"/>
                  </a:solidFill>
                </a:rPr>
                <a:t>natural </a:t>
              </a:r>
              <a:endParaRPr lang="en-US" sz="20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66" name="Straight Arrow Connector 65"/>
            <p:cNvCxnSpPr>
              <a:stCxn id="65" idx="3"/>
            </p:cNvCxnSpPr>
            <p:nvPr/>
          </p:nvCxnSpPr>
          <p:spPr>
            <a:xfrm>
              <a:off x="1139923" y="1147261"/>
              <a:ext cx="7932194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/>
          <p:cNvSpPr/>
          <p:nvPr/>
        </p:nvSpPr>
        <p:spPr>
          <a:xfrm>
            <a:off x="2708431" y="1498505"/>
            <a:ext cx="1027546" cy="99967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319065" y="3146423"/>
            <a:ext cx="1035323" cy="99967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247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ym typeface="Wingdings" pitchFamily="2" charset="2"/>
              </a:rPr>
              <a:t>WhittleSearch</a:t>
            </a:r>
            <a:r>
              <a:rPr lang="en-US" dirty="0">
                <a:sym typeface="Wingdings" pitchFamily="2" charset="2"/>
              </a:rPr>
              <a:t> with r</a:t>
            </a:r>
            <a:r>
              <a:rPr lang="en-US" dirty="0" smtClean="0"/>
              <a:t>elative </a:t>
            </a:r>
            <a:r>
              <a:rPr lang="en-US" dirty="0"/>
              <a:t>a</a:t>
            </a:r>
            <a:r>
              <a:rPr lang="en-US" dirty="0" smtClean="0"/>
              <a:t>ttribute </a:t>
            </a:r>
            <a:r>
              <a:rPr lang="en-US" dirty="0"/>
              <a:t>f</a:t>
            </a:r>
            <a:r>
              <a:rPr lang="en-US" dirty="0" smtClean="0"/>
              <a:t>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27520"/>
            <a:ext cx="8229600" cy="22288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Offline: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Learn a spectrum for each attribute</a:t>
            </a:r>
          </a:p>
          <a:p>
            <a:pPr marL="0" indent="0">
              <a:buNone/>
            </a:pPr>
            <a:r>
              <a:rPr lang="en-US" u="sng" dirty="0" smtClean="0"/>
              <a:t>During search: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 selects some reference images and marks </a:t>
            </a:r>
            <a:r>
              <a:rPr lang="en-US" i="1" dirty="0" smtClean="0"/>
              <a:t>how they differ from the </a:t>
            </a:r>
            <a:r>
              <a:rPr lang="en-US" dirty="0" smtClean="0"/>
              <a:t>desired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Update </a:t>
            </a:r>
            <a:r>
              <a:rPr lang="en-US" dirty="0"/>
              <a:t>the scores for each database image</a:t>
            </a:r>
          </a:p>
        </p:txBody>
      </p:sp>
      <p:pic>
        <p:nvPicPr>
          <p:cNvPr id="11" name="Picture 157" descr="http://vision.cs.utexas.edu/adriana/scenes/coast_n67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36" y="1576405"/>
            <a:ext cx="1244268" cy="124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5"/>
          <p:cNvCxnSpPr>
            <a:cxnSpLocks noChangeShapeType="1"/>
          </p:cNvCxnSpPr>
          <p:nvPr/>
        </p:nvCxnSpPr>
        <p:spPr bwMode="auto">
          <a:xfrm>
            <a:off x="1389345" y="1382162"/>
            <a:ext cx="7431815" cy="1252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49" descr="http://vision.cs.utexas.edu/adriana/scenes/street_street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04" y="1576316"/>
            <a:ext cx="1244243" cy="12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27" y="1576315"/>
            <a:ext cx="1244272" cy="124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1" descr="http://vision.cs.utexas.edu/adriana/scenes/opencountry_nat8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24" y="1576316"/>
            <a:ext cx="1244243" cy="12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65" y="1576315"/>
            <a:ext cx="1244272" cy="12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5" descr="http://vision.cs.utexas.edu/adriana/scenes/insidecity_art10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14" y="1576316"/>
            <a:ext cx="1244243" cy="12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40147" y="1180693"/>
            <a:ext cx="948671" cy="36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i="1" dirty="0" smtClean="0">
                <a:solidFill>
                  <a:prstClr val="black"/>
                </a:solidFill>
              </a:rPr>
              <a:t>natural</a:t>
            </a:r>
            <a:endParaRPr lang="en-US" sz="2000" b="1" i="1" dirty="0">
              <a:solidFill>
                <a:prstClr val="black"/>
              </a:solidFill>
            </a:endParaRPr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164070" y="2994364"/>
            <a:ext cx="4115387" cy="576546"/>
            <a:chOff x="18190730" y="11395392"/>
            <a:chExt cx="5358263" cy="769255"/>
          </a:xfrm>
        </p:grpSpPr>
        <p:sp>
          <p:nvSpPr>
            <p:cNvPr id="26" name="Right Brace 15"/>
            <p:cNvSpPr>
              <a:spLocks/>
            </p:cNvSpPr>
            <p:nvPr/>
          </p:nvSpPr>
          <p:spPr bwMode="auto">
            <a:xfrm rot="5400000">
              <a:off x="20704433" y="8881993"/>
              <a:ext cx="331161" cy="5357959"/>
            </a:xfrm>
            <a:prstGeom prst="rightBrace">
              <a:avLst>
                <a:gd name="adj1" fmla="val 8314"/>
                <a:gd name="adj2" fmla="val 50000"/>
              </a:avLst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806950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defTabSz="4806950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9500">
                <a:solidFill>
                  <a:srgbClr val="006600"/>
                </a:solidFill>
              </a:endParaRPr>
            </a:p>
          </p:txBody>
        </p:sp>
        <p:sp>
          <p:nvSpPr>
            <p:cNvPr id="27" name="TextBox 16"/>
            <p:cNvSpPr txBox="1">
              <a:spLocks noChangeArrowheads="1"/>
            </p:cNvSpPr>
            <p:nvPr/>
          </p:nvSpPr>
          <p:spPr bwMode="auto">
            <a:xfrm>
              <a:off x="18190730" y="11677245"/>
              <a:ext cx="3045447" cy="48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6600"/>
                  </a:solidFill>
                </a:rPr>
                <a:t>scores = scores + 1</a:t>
              </a:r>
            </a:p>
          </p:txBody>
        </p:sp>
      </p:grpSp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6178867" y="2994365"/>
            <a:ext cx="2732077" cy="576543"/>
            <a:chOff x="25706476" y="11395394"/>
            <a:chExt cx="3646113" cy="769251"/>
          </a:xfrm>
        </p:grpSpPr>
        <p:sp>
          <p:nvSpPr>
            <p:cNvPr id="24" name="Right Brace 168"/>
            <p:cNvSpPr>
              <a:spLocks/>
            </p:cNvSpPr>
            <p:nvPr/>
          </p:nvSpPr>
          <p:spPr bwMode="auto">
            <a:xfrm rot="5400000">
              <a:off x="27360719" y="9741151"/>
              <a:ext cx="337628" cy="3646113"/>
            </a:xfrm>
            <a:prstGeom prst="rightBrace">
              <a:avLst>
                <a:gd name="adj1" fmla="val 8349"/>
                <a:gd name="adj2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806950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defTabSz="4806950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z="9500">
                <a:solidFill>
                  <a:prstClr val="black"/>
                </a:solidFill>
              </a:endParaRPr>
            </a:p>
          </p:txBody>
        </p:sp>
        <p:sp>
          <p:nvSpPr>
            <p:cNvPr id="25" name="TextBox 169"/>
            <p:cNvSpPr txBox="1">
              <a:spLocks noChangeArrowheads="1"/>
            </p:cNvSpPr>
            <p:nvPr/>
          </p:nvSpPr>
          <p:spPr bwMode="auto">
            <a:xfrm>
              <a:off x="25984624" y="11677243"/>
              <a:ext cx="3121583" cy="48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rgbClr val="C00000"/>
                  </a:solidFill>
                </a:rPr>
                <a:t>scores = scores + 0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13701" y="1518475"/>
            <a:ext cx="2520519" cy="2365618"/>
            <a:chOff x="3813701" y="1638795"/>
            <a:chExt cx="2520519" cy="2365618"/>
          </a:xfrm>
        </p:grpSpPr>
        <p:grpSp>
          <p:nvGrpSpPr>
            <p:cNvPr id="21" name="Group 12"/>
            <p:cNvGrpSpPr>
              <a:grpSpLocks/>
            </p:cNvGrpSpPr>
            <p:nvPr/>
          </p:nvGrpSpPr>
          <p:grpSpPr bwMode="auto">
            <a:xfrm>
              <a:off x="3813701" y="3029195"/>
              <a:ext cx="2520519" cy="975218"/>
              <a:chOff x="21774064" y="11281329"/>
              <a:chExt cx="3363776" cy="1301181"/>
            </a:xfrm>
          </p:grpSpPr>
          <p:cxnSp>
            <p:nvCxnSpPr>
              <p:cNvPr id="28" name="Straight Arrow Connector 8"/>
              <p:cNvCxnSpPr>
                <a:cxnSpLocks noChangeShapeType="1"/>
              </p:cNvCxnSpPr>
              <p:nvPr/>
            </p:nvCxnSpPr>
            <p:spPr bwMode="auto">
              <a:xfrm flipV="1">
                <a:off x="23701484" y="11281329"/>
                <a:ext cx="0" cy="268836"/>
              </a:xfrm>
              <a:prstGeom prst="straightConnector1">
                <a:avLst/>
              </a:prstGeom>
              <a:noFill/>
              <a:ln w="88900">
                <a:solidFill>
                  <a:srgbClr val="003399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TextBox 11"/>
              <p:cNvSpPr txBox="1">
                <a:spLocks noChangeArrowheads="1"/>
              </p:cNvSpPr>
              <p:nvPr/>
            </p:nvSpPr>
            <p:spPr bwMode="auto">
              <a:xfrm>
                <a:off x="21774064" y="11720184"/>
                <a:ext cx="3363776" cy="862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sz="2000" dirty="0">
                    <a:solidFill>
                      <a:srgbClr val="003399"/>
                    </a:solidFill>
                  </a:rPr>
                  <a:t>“I want something</a:t>
                </a:r>
              </a:p>
              <a:p>
                <a:pPr algn="ctr" eaLnBrk="1" hangingPunct="1"/>
                <a:r>
                  <a:rPr lang="en-US" sz="2000" i="1" dirty="0">
                    <a:solidFill>
                      <a:srgbClr val="003399"/>
                    </a:solidFill>
                  </a:rPr>
                  <a:t>less</a:t>
                </a:r>
                <a:r>
                  <a:rPr lang="en-US" sz="2000" dirty="0">
                    <a:solidFill>
                      <a:srgbClr val="003399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03399"/>
                    </a:solidFill>
                  </a:rPr>
                  <a:t>natural</a:t>
                </a:r>
                <a:r>
                  <a:rPr lang="en-US" sz="2000" dirty="0">
                    <a:solidFill>
                      <a:srgbClr val="003399"/>
                    </a:solidFill>
                  </a:rPr>
                  <a:t> than this.”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4548249" y="1638795"/>
              <a:ext cx="1377538" cy="1377538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6561348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Kovashka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et al., CVPR 2012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47086"/>
            <a:ext cx="9144000" cy="3109913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47083"/>
            <a:ext cx="7239000" cy="4389438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1347086"/>
            <a:ext cx="7086600" cy="4389438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572000" y="5295199"/>
            <a:ext cx="2362200" cy="158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0" y="3694999"/>
            <a:ext cx="914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1332798"/>
            <a:ext cx="0" cy="44196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848600" y="3771199"/>
            <a:ext cx="1074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natural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724400" y="1478849"/>
            <a:ext cx="1631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perspective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36374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094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54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094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999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332798"/>
            <a:ext cx="1219200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2057400" y="2551999"/>
            <a:ext cx="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47800" y="3694999"/>
            <a:ext cx="0" cy="190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39000" y="3313999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57600" y="3313999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38800" y="3694999"/>
            <a:ext cx="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543800" y="3694999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667000" y="1789999"/>
            <a:ext cx="1905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67200" y="2551999"/>
            <a:ext cx="304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57400" y="4456999"/>
            <a:ext cx="2514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72000" y="2704399"/>
            <a:ext cx="2057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572000" y="4609399"/>
            <a:ext cx="457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0" y="1332798"/>
            <a:ext cx="1447800" cy="12001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prstClr val="black"/>
                </a:solidFill>
              </a:rPr>
              <a:t>“I want something </a:t>
            </a:r>
            <a:r>
              <a:rPr lang="en-US" b="1" i="1">
                <a:solidFill>
                  <a:prstClr val="black"/>
                </a:solidFill>
              </a:rPr>
              <a:t>more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en-US" b="1">
                <a:solidFill>
                  <a:prstClr val="black"/>
                </a:solidFill>
              </a:rPr>
              <a:t>natural</a:t>
            </a:r>
            <a:r>
              <a:rPr lang="en-US">
                <a:solidFill>
                  <a:prstClr val="black"/>
                </a:solidFill>
              </a:rPr>
              <a:t> than this.”</a:t>
            </a:r>
          </a:p>
        </p:txBody>
      </p:sp>
      <p:sp>
        <p:nvSpPr>
          <p:cNvPr id="31" name="TextBox 29"/>
          <p:cNvSpPr txBox="1">
            <a:spLocks noChangeArrowheads="1"/>
          </p:cNvSpPr>
          <p:nvPr/>
        </p:nvSpPr>
        <p:spPr bwMode="auto">
          <a:xfrm>
            <a:off x="7848600" y="2094799"/>
            <a:ext cx="1295400" cy="1219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“I want something </a:t>
            </a:r>
            <a:r>
              <a:rPr lang="en-US" b="1" i="1" dirty="0">
                <a:solidFill>
                  <a:prstClr val="black"/>
                </a:solidFill>
              </a:rPr>
              <a:t>less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natural</a:t>
            </a:r>
            <a:r>
              <a:rPr lang="en-US" dirty="0">
                <a:solidFill>
                  <a:prstClr val="black"/>
                </a:solidFill>
              </a:rPr>
              <a:t> than this.”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8200" y="5104699"/>
            <a:ext cx="2895600" cy="647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“I want something with </a:t>
            </a:r>
            <a:r>
              <a:rPr lang="en-US" b="1" i="1" dirty="0">
                <a:solidFill>
                  <a:prstClr val="black"/>
                </a:solidFill>
              </a:rPr>
              <a:t>more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perspective</a:t>
            </a:r>
            <a:r>
              <a:rPr lang="en-US" dirty="0">
                <a:solidFill>
                  <a:prstClr val="black"/>
                </a:solidFill>
              </a:rPr>
              <a:t> than this.”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57400" y="1332799"/>
            <a:ext cx="5181600" cy="310832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95600" y="1942399"/>
            <a:ext cx="1524000" cy="15240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2170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24200" y="2932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05600" y="2932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10400" y="5383067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05400" y="4837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4400" y="46855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4000" y="2170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24200" y="2932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05600" y="2932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10400" y="5383067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05400" y="4837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14400" y="46855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24000" y="2170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24200" y="2932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05600" y="2932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10400" y="5383067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05400" y="48379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14400" y="4685599"/>
            <a:ext cx="10229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score = 1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ym typeface="Wingdings" pitchFamily="2" charset="2"/>
              </a:rPr>
              <a:t>WhittleSearch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with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r</a:t>
            </a:r>
            <a:r>
              <a:rPr lang="en-US" dirty="0" smtClean="0"/>
              <a:t>elative attribute feedback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  <p:sp>
        <p:nvSpPr>
          <p:cNvPr id="55" name="TextBox 54"/>
          <p:cNvSpPr txBox="1"/>
          <p:nvPr/>
        </p:nvSpPr>
        <p:spPr>
          <a:xfrm>
            <a:off x="0" y="6561348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Kovashka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et al., CVPR 2012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Attributes </a:t>
            </a:r>
            <a:r>
              <a:rPr lang="en-US" dirty="0" smtClean="0">
                <a:latin typeface="Arial" charset="0"/>
              </a:rPr>
              <a:t>are </a:t>
            </a:r>
            <a:r>
              <a:rPr lang="en-US" dirty="0" err="1" smtClean="0">
                <a:latin typeface="Arial" charset="0"/>
              </a:rPr>
              <a:t>composable</a:t>
            </a:r>
            <a:endParaRPr lang="en-US" dirty="0">
              <a:latin typeface="Arial" charset="0"/>
            </a:endParaRPr>
          </a:p>
        </p:txBody>
      </p:sp>
      <p:sp>
        <p:nvSpPr>
          <p:cNvPr id="1366019" name="Rectangle 3"/>
          <p:cNvSpPr>
            <a:spLocks noChangeArrowheads="1"/>
          </p:cNvSpPr>
          <p:nvPr/>
        </p:nvSpPr>
        <p:spPr bwMode="auto">
          <a:xfrm>
            <a:off x="300038" y="1289050"/>
            <a:ext cx="17875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Caucasian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66020" name="Rectangle 4"/>
          <p:cNvSpPr>
            <a:spLocks noChangeArrowheads="1"/>
          </p:cNvSpPr>
          <p:nvPr/>
        </p:nvSpPr>
        <p:spPr bwMode="auto">
          <a:xfrm>
            <a:off x="2395538" y="1289050"/>
            <a:ext cx="23844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Teeth showing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66021" name="Rectangle 5"/>
          <p:cNvSpPr>
            <a:spLocks noChangeArrowheads="1"/>
          </p:cNvSpPr>
          <p:nvPr/>
        </p:nvSpPr>
        <p:spPr bwMode="auto">
          <a:xfrm>
            <a:off x="4764088" y="1289050"/>
            <a:ext cx="21526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Outside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66022" name="Rectangle 6"/>
          <p:cNvSpPr>
            <a:spLocks noChangeArrowheads="1"/>
          </p:cNvSpPr>
          <p:nvPr/>
        </p:nvSpPr>
        <p:spPr bwMode="auto">
          <a:xfrm>
            <a:off x="6884988" y="1289050"/>
            <a:ext cx="20304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DCDCDC"/>
                </a:solidFill>
                <a:ea typeface="ＭＳ Ｐゴシック" charset="0"/>
              </a:rPr>
              <a:t>Tilted head</a:t>
            </a:r>
            <a:endParaRPr lang="en-US" sz="2400">
              <a:solidFill>
                <a:srgbClr val="FFCC00"/>
              </a:solidFill>
              <a:ea typeface="ＭＳ Ｐゴシック" charset="0"/>
            </a:endParaRPr>
          </a:p>
        </p:txBody>
      </p:sp>
      <p:pic>
        <p:nvPicPr>
          <p:cNvPr id="1366023" name="Picture 7" descr="1428618309_f30ced6177_o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b="27449"/>
          <a:stretch>
            <a:fillRect/>
          </a:stretch>
        </p:blipFill>
        <p:spPr bwMode="auto">
          <a:xfrm>
            <a:off x="471488" y="3036888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24" name="Picture 8" descr="81365186_5704e742e0_o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9" t="13394" r="29314" b="33517"/>
          <a:stretch>
            <a:fillRect/>
          </a:stretch>
        </p:blipFill>
        <p:spPr bwMode="auto">
          <a:xfrm>
            <a:off x="6808788" y="3036888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25" name="Picture 9" descr="1868503033_54279cb54b_o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3499" r="16667" b="51262"/>
          <a:stretch>
            <a:fillRect/>
          </a:stretch>
        </p:blipFill>
        <p:spPr bwMode="auto">
          <a:xfrm>
            <a:off x="3638550" y="3036888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26" name="Picture 10" descr="280829346_3d179f6af9_o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6" t="12619" r="34714" b="67371"/>
          <a:stretch>
            <a:fillRect/>
          </a:stretch>
        </p:blipFill>
        <p:spPr bwMode="auto">
          <a:xfrm>
            <a:off x="1527175" y="3036888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27" name="Picture 11" descr="2062528918_865d6f2835_o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2" t="31639" r="12947" b="27786"/>
          <a:stretch>
            <a:fillRect/>
          </a:stretch>
        </p:blipFill>
        <p:spPr bwMode="auto">
          <a:xfrm>
            <a:off x="4695825" y="3036888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28" name="Picture 12" descr="57836870_35a4ab456e_o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6" t="20261" r="38739" b="59363"/>
          <a:stretch>
            <a:fillRect/>
          </a:stretch>
        </p:blipFill>
        <p:spPr bwMode="auto">
          <a:xfrm>
            <a:off x="2582863" y="3036888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29" name="Picture 13" descr="66395590_4087719731_o"/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6699" r="51094" b="70152"/>
          <a:stretch>
            <a:fillRect/>
          </a:stretch>
        </p:blipFill>
        <p:spPr bwMode="auto">
          <a:xfrm>
            <a:off x="7866063" y="303530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0" name="Picture 14" descr="1182916034_91d9ec0a8b_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5" t="36942" r="34029" b="22423"/>
          <a:stretch>
            <a:fillRect/>
          </a:stretch>
        </p:blipFill>
        <p:spPr bwMode="auto">
          <a:xfrm>
            <a:off x="5751513" y="302260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1" name="Picture 15" descr="311118266_e36bfce0de_o"/>
          <p:cNvPicPr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15851" r="67570" b="57362"/>
          <a:stretch>
            <a:fillRect/>
          </a:stretch>
        </p:blipFill>
        <p:spPr bwMode="auto">
          <a:xfrm>
            <a:off x="471488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2" name="Picture 16" descr="10385_nakowall2"/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2" b="17250"/>
          <a:stretch>
            <a:fillRect/>
          </a:stretch>
        </p:blipFill>
        <p:spPr bwMode="auto">
          <a:xfrm>
            <a:off x="6808788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3" name="Picture 17" descr="2186878816_ff5a27d32b_o"/>
          <p:cNvPicPr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2" t="3821" r="18515" b="51152"/>
          <a:stretch>
            <a:fillRect/>
          </a:stretch>
        </p:blipFill>
        <p:spPr bwMode="auto">
          <a:xfrm>
            <a:off x="3638550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4" name="Picture 18" descr="443738371_7dcd0d1acf_b"/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3647" r="18192" b="23619"/>
          <a:stretch>
            <a:fillRect/>
          </a:stretch>
        </p:blipFill>
        <p:spPr bwMode="auto">
          <a:xfrm>
            <a:off x="1527175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5" name="Picture 19" descr="15150026_0a39bd93aa_o"/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t="36214" r="49960" b="39700"/>
          <a:stretch>
            <a:fillRect/>
          </a:stretch>
        </p:blipFill>
        <p:spPr bwMode="auto">
          <a:xfrm>
            <a:off x="4695825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6" name="Picture 20" descr="42615284_f7c4f340fd_o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8" t="23869" r="49252" b="31108"/>
          <a:stretch>
            <a:fillRect/>
          </a:stretch>
        </p:blipFill>
        <p:spPr bwMode="auto">
          <a:xfrm>
            <a:off x="2582863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7" name="Picture 21" descr="2188839612_1f13162cc0_b"/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>
            <a:fillRect/>
          </a:stretch>
        </p:blipFill>
        <p:spPr bwMode="auto">
          <a:xfrm>
            <a:off x="7866063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8" name="Picture 22" descr="80584576_5ca7d7e918_o"/>
          <p:cNvPicPr>
            <a:picLocks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2500" r="50391" b="55937"/>
          <a:stretch>
            <a:fillRect/>
          </a:stretch>
        </p:blipFill>
        <p:spPr bwMode="auto">
          <a:xfrm>
            <a:off x="5751513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39" name="Picture 23" descr="2368738418_d1b5d11b9d_o"/>
          <p:cNvPicPr>
            <a:picLocks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5251" r="29250" b="43085"/>
          <a:stretch>
            <a:fillRect/>
          </a:stretch>
        </p:blipFill>
        <p:spPr bwMode="auto">
          <a:xfrm>
            <a:off x="471488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24" descr="2930861_8a9fc1fc1c_b"/>
          <p:cNvPicPr>
            <a:picLocks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5" t="18098" r="30956" b="51781"/>
          <a:stretch>
            <a:fillRect/>
          </a:stretch>
        </p:blipFill>
        <p:spPr bwMode="auto">
          <a:xfrm>
            <a:off x="6808788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1" name="Picture 25" descr="2767887901_b57a1e4006_b"/>
          <p:cNvPicPr>
            <a:picLocks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3" t="13441" r="22327" b="52519"/>
          <a:stretch>
            <a:fillRect/>
          </a:stretch>
        </p:blipFill>
        <p:spPr bwMode="auto">
          <a:xfrm>
            <a:off x="3638550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2" name="Picture 26" descr="3362442536_a2410aaf4c_b"/>
          <p:cNvPicPr>
            <a:picLocks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t="7120" r="8958" b="28899"/>
          <a:stretch>
            <a:fillRect/>
          </a:stretch>
        </p:blipFill>
        <p:spPr bwMode="auto">
          <a:xfrm>
            <a:off x="1527175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3" name="Picture 27" descr="508734296_dc7d6d6fb9_b"/>
          <p:cNvPicPr>
            <a:picLocks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4591" r="32794" b="63528"/>
          <a:stretch>
            <a:fillRect/>
          </a:stretch>
        </p:blipFill>
        <p:spPr bwMode="auto">
          <a:xfrm>
            <a:off x="4695825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4" name="Picture 28" descr="85556953_cdbfa19562_o"/>
          <p:cNvPicPr>
            <a:picLocks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7" t="11227" r="9926" b="27495"/>
          <a:stretch>
            <a:fillRect/>
          </a:stretch>
        </p:blipFill>
        <p:spPr bwMode="auto">
          <a:xfrm>
            <a:off x="2582863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5" name="Picture 29" descr="11567911_8dae5bedc6_o"/>
          <p:cNvPicPr>
            <a:picLocks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2" t="7777" r="37558" b="56900"/>
          <a:stretch>
            <a:fillRect/>
          </a:stretch>
        </p:blipFill>
        <p:spPr bwMode="auto">
          <a:xfrm>
            <a:off x="7866063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6" name="Picture 30" descr="50446398_1ca4003078_o"/>
          <p:cNvPicPr>
            <a:picLocks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t="30902" r="65025" b="37431"/>
          <a:stretch>
            <a:fillRect/>
          </a:stretch>
        </p:blipFill>
        <p:spPr bwMode="auto">
          <a:xfrm>
            <a:off x="5753100" y="4157663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7" name="Picture 31" descr="169484533_cb1794ec67_o"/>
          <p:cNvPicPr>
            <a:picLocks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6" t="14427" r="34988" b="27078"/>
          <a:stretch>
            <a:fillRect/>
          </a:stretch>
        </p:blipFill>
        <p:spPr bwMode="auto">
          <a:xfrm>
            <a:off x="471488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8" name="Picture 32" descr="2951026305_24d167cc00_b"/>
          <p:cNvPicPr>
            <a:picLocks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7016" r="16229" b="32373"/>
          <a:stretch>
            <a:fillRect/>
          </a:stretch>
        </p:blipFill>
        <p:spPr bwMode="auto">
          <a:xfrm>
            <a:off x="6808788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49" name="Picture 33" descr="3802294498_7fc25d7570_b"/>
          <p:cNvPicPr>
            <a:picLocks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t="14384" r="37500" b="27196"/>
          <a:stretch>
            <a:fillRect/>
          </a:stretch>
        </p:blipFill>
        <p:spPr bwMode="auto">
          <a:xfrm>
            <a:off x="3638550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50" name="Picture 34" descr="49234454_08ebd7a704_o"/>
          <p:cNvPicPr>
            <a:picLocks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t="9763" r="64406" b="74576"/>
          <a:stretch>
            <a:fillRect/>
          </a:stretch>
        </p:blipFill>
        <p:spPr bwMode="auto">
          <a:xfrm>
            <a:off x="1527175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51" name="Picture 35" descr="2937032808_24e5e9c7c9_o"/>
          <p:cNvPicPr>
            <a:picLocks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8836" r="46469" b="28107"/>
          <a:stretch>
            <a:fillRect/>
          </a:stretch>
        </p:blipFill>
        <p:spPr bwMode="auto">
          <a:xfrm>
            <a:off x="4695825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52" name="Picture 36" descr="30499000_51513e63a9_o"/>
          <p:cNvPicPr>
            <a:picLocks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12613" r="28336" b="22260"/>
          <a:stretch>
            <a:fillRect/>
          </a:stretch>
        </p:blipFill>
        <p:spPr bwMode="auto">
          <a:xfrm>
            <a:off x="2582863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53" name="Picture 37" descr="66395590_4087719731_o"/>
          <p:cNvPicPr>
            <a:picLocks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23619" r="31876" b="54642"/>
          <a:stretch>
            <a:fillRect/>
          </a:stretch>
        </p:blipFill>
        <p:spPr bwMode="auto">
          <a:xfrm>
            <a:off x="7866063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6054" name="Picture 38" descr="IMG_2066"/>
          <p:cNvPicPr>
            <a:picLocks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3251" r="35037" b="45139"/>
          <a:stretch>
            <a:fillRect/>
          </a:stretch>
        </p:blipFill>
        <p:spPr bwMode="auto">
          <a:xfrm>
            <a:off x="5753100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52409" y="6268794"/>
            <a:ext cx="8381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a typeface="ＭＳ Ｐゴシック" charset="0"/>
              </a:rPr>
              <a:t>Attributes can be combined for different specificities</a:t>
            </a:r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flipH="1">
            <a:off x="471488" y="6338680"/>
            <a:ext cx="82169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66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66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66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66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66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66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66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66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66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66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66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66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66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66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66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66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66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66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66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66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66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66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6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66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66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66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66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66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66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66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66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/>
      <p:bldP spid="1366020" grpId="0"/>
      <p:bldP spid="1366021" grpId="0"/>
      <p:bldP spid="1366022" grpId="0"/>
      <p:bldP spid="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63584" y="5059292"/>
            <a:ext cx="6075233" cy="1736860"/>
            <a:chOff x="1347390" y="4666900"/>
            <a:chExt cx="7803124" cy="2230850"/>
          </a:xfrm>
        </p:grpSpPr>
        <p:pic>
          <p:nvPicPr>
            <p:cNvPr id="49" name="Picture 94" descr="http://vision.cs.utexas.edu/adriana/pubfig/AlexRodriguez_1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762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96" descr="http://vision.cs.utexas.edu/adriana/pubfig/AlexRodriguez_1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505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0" descr="http://vision.cs.utexas.edu/adriana/pubfig/CliveOwen_11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370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4" descr="http://vision.cs.utexas.edu/adriana/pubfig/CliveOwen_4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43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06" descr="http://vision.cs.utexas.edu/adriana/pubfig/HughLaurie_12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842" y="4667695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12" descr="http://vision.cs.utexas.edu/adriana/pubfig/JaredLeto_13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345" y="467565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14" descr="http://vision.cs.utexas.edu/adriana/pubfig/JaredLeto_2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734" y="46669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18" descr="http://vision.cs.utexas.edu/adriana/pubfig/MileyCyrus_1186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390" y="5815061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0" descr="http://vision.cs.utexas.edu/adriana/pubfig/MileyCyrus_47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705" y="58175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22" descr="http://vision.cs.utexas.edu/adriana/pubfig/ScarlettJohansson_53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146" y="582485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24" descr="http://vision.cs.utexas.edu/adriana/pubfig/ScarlettJohansson_67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338" y="582485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26" descr="http://vision.cs.utexas.edu/adriana/pubfig/ViggoMortensen_137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530" y="581078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30" descr="http://vision.cs.utexas.edu/adriana/pubfig/ViggoMortensen_45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290" y="581078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34" descr="http://vision.cs.utexas.edu/adriana/pubfig/ZacEfron_86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618" y="5795911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9"/>
          <p:cNvGrpSpPr/>
          <p:nvPr/>
        </p:nvGrpSpPr>
        <p:grpSpPr>
          <a:xfrm>
            <a:off x="65322" y="1118718"/>
            <a:ext cx="6021206" cy="1700624"/>
            <a:chOff x="-1936" y="15501"/>
            <a:chExt cx="7733731" cy="2184308"/>
          </a:xfrm>
        </p:grpSpPr>
        <p:pic>
          <p:nvPicPr>
            <p:cNvPr id="7" name="Picture 2" descr="http://vision.cs.utexas.edu/adriana/shoes/img_womens_athletic_shoes_183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36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vision.cs.utexas.edu/adriana/shoes/img_womens_athletic_shoes_957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53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http://vision.cs.utexas.edu/adriana/shoes/img_womens_boots_824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2"/>
            <a:stretch/>
          </p:blipFill>
          <p:spPr bwMode="auto">
            <a:xfrm>
              <a:off x="2224584" y="15611"/>
              <a:ext cx="904619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http://vision.cs.utexas.edu/adriana/shoes/img_womens_boots_877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933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http://vision.cs.utexas.edu/adriana/shoes/img_womens_clogs_1091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344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http://vision.cs.utexas.edu/adriana/shoes/img_womens_clogs_1639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410" y="2949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6" descr="http://vision.cs.utexas.edu/adriana/shoes/img_womens_flats_537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810" y="1550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8" descr="http://vision.cs.utexas.edu/adriana/shoes/img_womens_flats_973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2" y="1066256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2" descr="http://vision.cs.utexas.edu/adriana/shoes/img_womens_high_heels_146.jp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"/>
            <a:stretch/>
          </p:blipFill>
          <p:spPr bwMode="auto">
            <a:xfrm>
              <a:off x="1127016" y="1163640"/>
              <a:ext cx="1066800" cy="98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6" descr="http://vision.cs.utexas.edu/adriana/shoes/img_womens_high_heels_404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510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8" descr="http://vision.cs.utexas.edu/adriana/shoes/img_womens_high_heels_668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335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0" descr="http://vision.cs.utexas.edu/adriana/shoes/img_womens_pumps_775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995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6" descr="http://vision.cs.utexas.edu/adriana/shoes/img_womens_wedding_shoes_541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856" y="1079904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8" descr="http://vision.cs.utexas.edu/adriana/shoes/img_womens_wedding_shoes_685.jpg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5"/>
            <a:stretch/>
          </p:blipFill>
          <p:spPr bwMode="auto">
            <a:xfrm>
              <a:off x="3320869" y="1179856"/>
              <a:ext cx="1066800" cy="963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1"/>
          <p:cNvGrpSpPr/>
          <p:nvPr/>
        </p:nvGrpSpPr>
        <p:grpSpPr>
          <a:xfrm>
            <a:off x="59715" y="3075268"/>
            <a:ext cx="6094671" cy="1735054"/>
            <a:chOff x="635867" y="2277334"/>
            <a:chExt cx="7828090" cy="2228531"/>
          </a:xfrm>
        </p:grpSpPr>
        <p:pic>
          <p:nvPicPr>
            <p:cNvPr id="28" name="Picture 50" descr="http://vision.cs.utexas.edu/adriana/scenes/coast_cdmc706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67" y="2299141"/>
              <a:ext cx="1069848" cy="106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2" descr="http://vision.cs.utexas.edu/adriana/scenes/coast_n291057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194" y="229761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8" descr="http://vision.cs.utexas.edu/adriana/scenes/forest_natu161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643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0" descr="http://vision.cs.utexas.edu/adriana/scenes/forest_nat1217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660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4" descr="http://vision.cs.utexas.edu/adriana/scenes/highway_gre492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451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6" descr="http://vision.cs.utexas.edu/adriana/scenes/highway_n480023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270" y="229031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70" descr="http://vision.cs.utexas.edu/adriana/scenes/insidecity_hous64.jp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061" y="227733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2" descr="http://vision.cs.utexas.edu/adriana/scenes/mountain_n371063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43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76" descr="http://vision.cs.utexas.edu/adriana/scenes/mountain_sharp46.jp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461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78" descr="http://vision.cs.utexas.edu/adriana/scenes/opencountry_land276.jp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21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4" descr="http://vision.cs.utexas.edu/adriana/scenes/street_art838.jp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020" y="342906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6" descr="http://vision.cs.utexas.edu/adriana/scenes/street_urban996.jp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803" y="342906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0" descr="http://vision.cs.utexas.edu/adriana/scenes/tallbuilding_a487098.jpg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601" y="343296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92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652" y="343296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Rectangle 74"/>
          <p:cNvSpPr/>
          <p:nvPr/>
        </p:nvSpPr>
        <p:spPr>
          <a:xfrm>
            <a:off x="6200496" y="1129610"/>
            <a:ext cx="2943505" cy="164601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Shoes: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14,658 shoe images;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10 attributes: 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“pointy”, “bright”, “high-heeled”, “feminine” etc.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200496" y="3075268"/>
            <a:ext cx="2943503" cy="173201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OSR: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2,688 scene images;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6 attributes: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“natural”, “perspective”, “open-air”, “close-depth” etc.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202584" y="5059293"/>
            <a:ext cx="2941415" cy="171432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</a:rPr>
              <a:t>PubFig</a:t>
            </a:r>
            <a:r>
              <a:rPr lang="en-US" b="1" dirty="0">
                <a:solidFill>
                  <a:prstClr val="white"/>
                </a:solidFill>
              </a:rPr>
              <a:t>: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772 face images;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11 attributes: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“masculine”, “young”, “smiling”, “round-face”,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032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7529"/>
            <a:ext cx="7886700" cy="1852549"/>
          </a:xfrm>
        </p:spPr>
        <p:txBody>
          <a:bodyPr>
            <a:normAutofit/>
          </a:bodyPr>
          <a:lstStyle/>
          <a:p>
            <a:r>
              <a:rPr lang="en-US" dirty="0" smtClean="0"/>
              <a:t>Give the user the target image to look for</a:t>
            </a:r>
          </a:p>
          <a:p>
            <a:r>
              <a:rPr lang="en-US" dirty="0" smtClean="0"/>
              <a:t>Pair each target image with 16 reference images</a:t>
            </a:r>
          </a:p>
          <a:p>
            <a:r>
              <a:rPr lang="en-US" dirty="0" smtClean="0"/>
              <a:t>Get judgments on pairs from users on </a:t>
            </a:r>
            <a:r>
              <a:rPr lang="en-US" dirty="0" err="1" smtClean="0"/>
              <a:t>MTurk</a:t>
            </a:r>
            <a:endParaRPr lang="en-US" dirty="0" smtClean="0"/>
          </a:p>
        </p:txBody>
      </p:sp>
      <p:grpSp>
        <p:nvGrpSpPr>
          <p:cNvPr id="6" name="Group 376"/>
          <p:cNvGrpSpPr>
            <a:grpSpLocks/>
          </p:cNvGrpSpPr>
          <p:nvPr/>
        </p:nvGrpSpPr>
        <p:grpSpPr bwMode="auto">
          <a:xfrm>
            <a:off x="498750" y="3920397"/>
            <a:ext cx="3305713" cy="1895158"/>
            <a:chOff x="17939100" y="25402209"/>
            <a:chExt cx="5278947" cy="3025674"/>
          </a:xfrm>
        </p:grpSpPr>
        <p:grpSp>
          <p:nvGrpSpPr>
            <p:cNvPr id="7" name="Group 73"/>
            <p:cNvGrpSpPr>
              <a:grpSpLocks/>
            </p:cNvGrpSpPr>
            <p:nvPr/>
          </p:nvGrpSpPr>
          <p:grpSpPr bwMode="auto">
            <a:xfrm>
              <a:off x="17939100" y="25402209"/>
              <a:ext cx="5278947" cy="2367970"/>
              <a:chOff x="17705173" y="25094286"/>
              <a:chExt cx="5279613" cy="2368793"/>
            </a:xfrm>
          </p:grpSpPr>
          <p:grpSp>
            <p:nvGrpSpPr>
              <p:cNvPr id="10" name="Group 68"/>
              <p:cNvGrpSpPr>
                <a:grpSpLocks/>
              </p:cNvGrpSpPr>
              <p:nvPr/>
            </p:nvGrpSpPr>
            <p:grpSpPr bwMode="auto">
              <a:xfrm>
                <a:off x="18267818" y="25094286"/>
                <a:ext cx="4222316" cy="2368793"/>
                <a:chOff x="18267845" y="25202361"/>
                <a:chExt cx="4500818" cy="2695825"/>
              </a:xfrm>
            </p:grpSpPr>
            <p:pic>
              <p:nvPicPr>
                <p:cNvPr id="12" name="Picture 139" descr="http://vision.cs.utexas.edu/adriana/shoes/img_womens_high_heels_1669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2034824" y="26514024"/>
                  <a:ext cx="708159" cy="708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141" descr="http://vision.cs.utexas.edu/adriana/shoes/img_womens_athletic_shoes_50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2060504" y="25261265"/>
                  <a:ext cx="708159" cy="7081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145" descr="http://vision.cs.utexas.edu/adriana/shoes/img_womens_boots_874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2031005" y="27190030"/>
                  <a:ext cx="708159" cy="7081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135" descr="http://vision.cs.utexas.edu/adriana/shoes/img_womens_stiletto_1113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8280685" y="27168491"/>
                  <a:ext cx="708155" cy="7081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" name="Picture 135" descr="http://vision.cs.utexas.edu/adriana/shoes/img_womens_stiletto_1113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8267845" y="26514024"/>
                  <a:ext cx="708155" cy="708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135" descr="http://vision.cs.utexas.edu/adriana/shoes/img_womens_stiletto_1113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8267845" y="25858191"/>
                  <a:ext cx="708155" cy="708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135" descr="http://vision.cs.utexas.edu/adriana/shoes/img_womens_stiletto_1113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8272203" y="25202361"/>
                  <a:ext cx="708155" cy="708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137" descr="http://vision.cs.utexas.edu/adriana/shoes/img_womens_high_heels_1416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2048915" y="25858191"/>
                  <a:ext cx="708159" cy="708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TextBox 69"/>
              <p:cNvSpPr txBox="1">
                <a:spLocks noChangeArrowheads="1"/>
              </p:cNvSpPr>
              <p:nvPr/>
            </p:nvSpPr>
            <p:spPr bwMode="auto">
              <a:xfrm>
                <a:off x="17705173" y="25337185"/>
                <a:ext cx="5279613" cy="491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Is                                            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            ?</a:t>
                </a:r>
                <a:endPara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TextBox 74"/>
            <p:cNvSpPr txBox="1">
              <a:spLocks noChangeArrowheads="1"/>
            </p:cNvSpPr>
            <p:nvPr/>
          </p:nvSpPr>
          <p:spPr bwMode="auto">
            <a:xfrm>
              <a:off x="18134013" y="27936508"/>
              <a:ext cx="4934457" cy="491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Binary feedback baseline</a:t>
              </a:r>
            </a:p>
          </p:txBody>
        </p:sp>
        <p:sp>
          <p:nvSpPr>
            <p:cNvPr id="9" name="TextBox 373"/>
            <p:cNvSpPr txBox="1">
              <a:spLocks noChangeArrowheads="1"/>
            </p:cNvSpPr>
            <p:nvPr/>
          </p:nvSpPr>
          <p:spPr bwMode="auto">
            <a:xfrm>
              <a:off x="19900136" y="25606909"/>
              <a:ext cx="1428638" cy="738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similar</a:t>
              </a:r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to 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or</a:t>
              </a:r>
            </a:p>
            <a:p>
              <a:pPr algn="ctr"/>
              <a:r>
                <a:rPr lang="en-US" sz="1400" b="1" i="1" dirty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dissimilar</a:t>
              </a:r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from</a:t>
              </a:r>
            </a:p>
          </p:txBody>
        </p:sp>
      </p:grpSp>
      <p:grpSp>
        <p:nvGrpSpPr>
          <p:cNvPr id="20" name="Group 375"/>
          <p:cNvGrpSpPr>
            <a:grpSpLocks/>
          </p:cNvGrpSpPr>
          <p:nvPr/>
        </p:nvGrpSpPr>
        <p:grpSpPr bwMode="auto">
          <a:xfrm>
            <a:off x="4148635" y="3148151"/>
            <a:ext cx="4449119" cy="2676226"/>
            <a:chOff x="24813827" y="24458391"/>
            <a:chExt cx="7103358" cy="4271967"/>
          </a:xfrm>
        </p:grpSpPr>
        <p:sp>
          <p:nvSpPr>
            <p:cNvPr id="21" name="TextBox 302"/>
            <p:cNvSpPr txBox="1">
              <a:spLocks noChangeArrowheads="1"/>
            </p:cNvSpPr>
            <p:nvPr/>
          </p:nvSpPr>
          <p:spPr bwMode="auto">
            <a:xfrm>
              <a:off x="24947514" y="28239064"/>
              <a:ext cx="6685276" cy="491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Relative attribute feedback</a:t>
              </a:r>
            </a:p>
          </p:txBody>
        </p:sp>
        <p:grpSp>
          <p:nvGrpSpPr>
            <p:cNvPr id="22" name="Group 76"/>
            <p:cNvGrpSpPr>
              <a:grpSpLocks/>
            </p:cNvGrpSpPr>
            <p:nvPr/>
          </p:nvGrpSpPr>
          <p:grpSpPr bwMode="auto">
            <a:xfrm>
              <a:off x="24813827" y="24458391"/>
              <a:ext cx="7103358" cy="3586445"/>
              <a:chOff x="25133554" y="24135371"/>
              <a:chExt cx="7103690" cy="3587291"/>
            </a:xfrm>
          </p:grpSpPr>
          <p:grpSp>
            <p:nvGrpSpPr>
              <p:cNvPr id="24" name="Group 72"/>
              <p:cNvGrpSpPr>
                <a:grpSpLocks/>
              </p:cNvGrpSpPr>
              <p:nvPr/>
            </p:nvGrpSpPr>
            <p:grpSpPr bwMode="auto">
              <a:xfrm>
                <a:off x="25133554" y="24135371"/>
                <a:ext cx="7103690" cy="3587291"/>
                <a:chOff x="24058884" y="24150741"/>
                <a:chExt cx="7103690" cy="3587291"/>
              </a:xfrm>
            </p:grpSpPr>
            <p:grpSp>
              <p:nvGrpSpPr>
                <p:cNvPr id="26" name="Group 288"/>
                <p:cNvGrpSpPr>
                  <a:grpSpLocks/>
                </p:cNvGrpSpPr>
                <p:nvPr/>
              </p:nvGrpSpPr>
              <p:grpSpPr bwMode="auto">
                <a:xfrm>
                  <a:off x="24576628" y="25132832"/>
                  <a:ext cx="6046299" cy="2368440"/>
                  <a:chOff x="17091707" y="25202484"/>
                  <a:chExt cx="6445112" cy="2695419"/>
                </a:xfrm>
              </p:grpSpPr>
              <p:pic>
                <p:nvPicPr>
                  <p:cNvPr id="29" name="Picture 135" descr="http://vision.cs.utexas.edu/adriana/shoes/img_womens_stiletto_111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7096065" y="25202484"/>
                    <a:ext cx="708155" cy="7081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" name="Picture 139" descr="http://vision.cs.utexas.edu/adriana/shoes/img_womens_high_heels_1669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2802985" y="26513513"/>
                    <a:ext cx="708155" cy="708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1" name="Picture 141" descr="http://vision.cs.utexas.edu/adriana/shoes/img_womens_athletic_shoes_501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2828664" y="25261232"/>
                    <a:ext cx="708155" cy="708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2" name="Picture 145" descr="http://vision.cs.utexas.edu/adriana/shoes/img_womens_boots_874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2799167" y="27189748"/>
                    <a:ext cx="708155" cy="708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3" name="Picture 135" descr="http://vision.cs.utexas.edu/adriana/shoes/img_womens_stiletto_111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7104551" y="27168247"/>
                    <a:ext cx="708155" cy="7081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4" name="Picture 135" descr="http://vision.cs.utexas.edu/adriana/shoes/img_womens_stiletto_111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7091708" y="26513513"/>
                    <a:ext cx="708155" cy="7081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5" name="Picture 135" descr="http://vision.cs.utexas.edu/adriana/shoes/img_womens_stiletto_1113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7091707" y="25857999"/>
                    <a:ext cx="708155" cy="7081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" name="Picture 137" descr="http://vision.cs.utexas.edu/adriana/shoes/img_womens_high_heels_1416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22817077" y="25857999"/>
                    <a:ext cx="708154" cy="708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27" name="TextBox 297"/>
                <p:cNvSpPr txBox="1">
                  <a:spLocks noChangeArrowheads="1"/>
                </p:cNvSpPr>
                <p:nvPr/>
              </p:nvSpPr>
              <p:spPr bwMode="auto">
                <a:xfrm>
                  <a:off x="24058884" y="25306781"/>
                  <a:ext cx="7103690" cy="4914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Is                                                </a:t>
                  </a:r>
                  <a:r>
                    <a:rPr lang="en-US" sz="140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              than            ?</a:t>
                  </a:r>
                  <a:endParaRPr lang="en-US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8" name="TextBox 71"/>
                <p:cNvSpPr txBox="1">
                  <a:spLocks noChangeArrowheads="1"/>
                </p:cNvSpPr>
                <p:nvPr/>
              </p:nvSpPr>
              <p:spPr bwMode="auto">
                <a:xfrm>
                  <a:off x="26496869" y="24150741"/>
                  <a:ext cx="2492984" cy="3587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pointy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open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bright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ornamented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shiny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high-heeled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long on the leg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formal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sporty</a:t>
                  </a:r>
                </a:p>
                <a:p>
                  <a:pPr algn="ctr"/>
                  <a:r>
                    <a:rPr lang="en-US" sz="14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feminine</a:t>
                  </a:r>
                </a:p>
              </p:txBody>
            </p:sp>
          </p:grpSp>
          <p:sp>
            <p:nvSpPr>
              <p:cNvPr id="25" name="Double Bracket 75"/>
              <p:cNvSpPr>
                <a:spLocks noChangeArrowheads="1"/>
              </p:cNvSpPr>
              <p:nvPr/>
            </p:nvSpPr>
            <p:spPr bwMode="auto">
              <a:xfrm>
                <a:off x="27571539" y="24160096"/>
                <a:ext cx="2496852" cy="3376690"/>
              </a:xfrm>
              <a:prstGeom prst="bracketPair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806950"/>
                <a:endParaRPr lang="en-US" sz="1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374"/>
            <p:cNvSpPr txBox="1">
              <a:spLocks noChangeArrowheads="1"/>
            </p:cNvSpPr>
            <p:nvPr/>
          </p:nvSpPr>
          <p:spPr bwMode="auto">
            <a:xfrm>
              <a:off x="26319277" y="25683716"/>
              <a:ext cx="623775" cy="738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more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or</a:t>
              </a:r>
            </a:p>
            <a:p>
              <a:pPr algn="ctr"/>
              <a:r>
                <a:rPr lang="en-US" sz="1400" b="1" i="1" dirty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rPr>
                <a:t>less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9994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37" y="1132731"/>
            <a:ext cx="7801449" cy="22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Kovashka</a:t>
            </a:r>
            <a:r>
              <a:rPr lang="en-US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et al., </a:t>
            </a:r>
            <a:r>
              <a:rPr lang="en-US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CVPR 2012]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287" t="56559" r="4823" b="8877"/>
          <a:stretch>
            <a:fillRect/>
          </a:stretch>
        </p:blipFill>
        <p:spPr bwMode="auto">
          <a:xfrm>
            <a:off x="685800" y="3787552"/>
            <a:ext cx="7772400" cy="20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3254152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 more rapidly converge on the envisioned visual content.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578553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Richer feedback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faster gains per unit of user effort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09600" y="86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err="1" smtClean="0">
                <a:solidFill>
                  <a:prstClr val="black"/>
                </a:solidFill>
                <a:latin typeface="+mj-lt"/>
                <a:ea typeface="ＭＳ Ｐゴシック" charset="-128"/>
                <a:cs typeface="Arial" pitchFamily="34" charset="0"/>
              </a:rPr>
              <a:t>WhittleSearch</a:t>
            </a:r>
            <a:r>
              <a:rPr lang="en-US" sz="3800" dirty="0" smtClean="0">
                <a:solidFill>
                  <a:prstClr val="black"/>
                </a:solidFill>
                <a:latin typeface="+mj-lt"/>
                <a:ea typeface="ＭＳ Ｐゴシック" charset="-128"/>
                <a:cs typeface="Arial" pitchFamily="34" charset="0"/>
              </a:rPr>
              <a:t> Results</a:t>
            </a:r>
            <a:endParaRPr lang="en-US" sz="3800" dirty="0">
              <a:solidFill>
                <a:prstClr val="black"/>
              </a:solidFill>
              <a:latin typeface="+mj-lt"/>
              <a:ea typeface="ＭＳ Ｐゴシック" charset="-128"/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 l="15470" t="57314" r="26508" b="21640"/>
          <a:stretch>
            <a:fillRect/>
          </a:stretch>
        </p:blipFill>
        <p:spPr bwMode="auto">
          <a:xfrm>
            <a:off x="431540" y="2534072"/>
            <a:ext cx="864095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995936" y="2966120"/>
            <a:ext cx="68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vs.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26960"/>
            <a:ext cx="1192794" cy="119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02696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2" y="5192422"/>
            <a:ext cx="1282337" cy="128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 rot="20521975">
            <a:off x="4032250" y="4585635"/>
            <a:ext cx="280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More bright in color than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7262813" y="4931710"/>
            <a:ext cx="1881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More open than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 rot="20478249">
            <a:off x="3287713" y="4463398"/>
            <a:ext cx="2033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More formal than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9151" y="4512418"/>
            <a:ext cx="2467971" cy="1658199"/>
          </a:xfrm>
          <a:prstGeom prst="rect">
            <a:avLst/>
          </a:prstGeom>
          <a:solidFill>
            <a:srgbClr val="00B050">
              <a:alpha val="5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5615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Example </a:t>
            </a:r>
            <a:r>
              <a:rPr lang="en-US" dirty="0" err="1" smtClean="0"/>
              <a:t>WhittleSearch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979362"/>
            <a:ext cx="2057400" cy="365125"/>
          </a:xfrm>
        </p:spPr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42393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t="8333" r="29723" b="34605"/>
          <a:stretch>
            <a:fillRect/>
          </a:stretch>
        </p:blipFill>
        <p:spPr bwMode="auto">
          <a:xfrm>
            <a:off x="0" y="4188760"/>
            <a:ext cx="3267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1" b="21222"/>
          <a:stretch>
            <a:fillRect/>
          </a:stretch>
        </p:blipFill>
        <p:spPr bwMode="auto">
          <a:xfrm>
            <a:off x="6172200" y="5318417"/>
            <a:ext cx="1447800" cy="84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70993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7193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75835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819400" y="106456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More open than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 rot="20475522">
            <a:off x="3876675" y="1672573"/>
            <a:ext cx="280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More bright in color than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181600" y="2133538"/>
            <a:ext cx="235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Less ornaments than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 rot="21098950">
            <a:off x="5695950" y="4593573"/>
            <a:ext cx="259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Higher at the heel than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62200" y="4798360"/>
            <a:ext cx="762000" cy="6096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9"/>
          <p:cNvSpPr txBox="1">
            <a:spLocks noChangeArrowheads="1"/>
          </p:cNvSpPr>
          <p:nvPr/>
        </p:nvSpPr>
        <p:spPr bwMode="auto">
          <a:xfrm>
            <a:off x="1524000" y="4779310"/>
            <a:ext cx="852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Match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365536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9400" y="3595035"/>
            <a:ext cx="6324600" cy="593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200400" y="365536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19400" y="91216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1981200" y="1369360"/>
            <a:ext cx="1295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Round 1</a:t>
            </a:r>
          </a:p>
        </p:txBody>
      </p:sp>
      <p:sp>
        <p:nvSpPr>
          <p:cNvPr id="32" name="Right Arrow 31"/>
          <p:cNvSpPr/>
          <p:nvPr/>
        </p:nvSpPr>
        <p:spPr>
          <a:xfrm rot="5400000">
            <a:off x="7658100" y="3160060"/>
            <a:ext cx="1295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Round 2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2819400" y="3731560"/>
            <a:ext cx="1295400" cy="1066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Round 3</a:t>
            </a:r>
          </a:p>
        </p:txBody>
      </p:sp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0" y="912160"/>
            <a:ext cx="320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Query: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“I want a 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bright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open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shoe that is 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short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on the leg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.” </a:t>
            </a:r>
          </a:p>
        </p:txBody>
      </p:sp>
      <p:sp>
        <p:nvSpPr>
          <p:cNvPr id="35" name="Cloud Callout 34"/>
          <p:cNvSpPr/>
          <p:nvPr/>
        </p:nvSpPr>
        <p:spPr>
          <a:xfrm>
            <a:off x="1362075" y="2223435"/>
            <a:ext cx="1381125" cy="1371600"/>
          </a:xfrm>
          <a:prstGeom prst="cloudCallout">
            <a:avLst>
              <a:gd name="adj1" fmla="val -78912"/>
              <a:gd name="adj2" fmla="val 331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56835"/>
            <a:ext cx="804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83"/>
          <p:cNvSpPr txBox="1">
            <a:spLocks noChangeArrowheads="1"/>
          </p:cNvSpPr>
          <p:nvPr/>
        </p:nvSpPr>
        <p:spPr bwMode="auto">
          <a:xfrm>
            <a:off x="5075238" y="912160"/>
            <a:ext cx="2041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Selected feedback</a:t>
            </a:r>
          </a:p>
        </p:txBody>
      </p:sp>
      <p:sp>
        <p:nvSpPr>
          <p:cNvPr id="4" name="Rectangle 3"/>
          <p:cNvSpPr/>
          <p:nvPr/>
        </p:nvSpPr>
        <p:spPr>
          <a:xfrm>
            <a:off x="6426926" y="929298"/>
            <a:ext cx="2717074" cy="1907178"/>
          </a:xfrm>
          <a:prstGeom prst="rect">
            <a:avLst/>
          </a:prstGeom>
          <a:solidFill>
            <a:srgbClr val="00B050">
              <a:alpha val="5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8"/>
          <a:stretch>
            <a:fillRect/>
          </a:stretch>
        </p:blipFill>
        <p:spPr bwMode="auto">
          <a:xfrm>
            <a:off x="7467600" y="1673880"/>
            <a:ext cx="1245326" cy="112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 rot="20519169">
            <a:off x="6336717" y="1231022"/>
            <a:ext cx="284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Less high at the heel than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Kovashka</a:t>
            </a:r>
            <a:r>
              <a:rPr lang="en-US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et al., </a:t>
            </a:r>
            <a:r>
              <a:rPr lang="en-US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CVPR 2012]</a:t>
            </a:r>
          </a:p>
        </p:txBody>
      </p:sp>
    </p:spTree>
    <p:extLst>
      <p:ext uri="{BB962C8B-B14F-4D97-AF65-F5344CB8AC3E}">
        <p14:creationId xmlns:p14="http://schemas.microsoft.com/office/powerpoint/2010/main" val="13889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5" grpId="0" animBg="1"/>
      <p:bldP spid="17" grpId="0"/>
      <p:bldP spid="18" grpId="0"/>
      <p:bldP spid="19" grpId="0"/>
      <p:bldP spid="22" grpId="0"/>
      <p:bldP spid="25" grpId="0" animBg="1"/>
      <p:bldP spid="26" grpId="0"/>
      <p:bldP spid="31" grpId="0" animBg="1"/>
      <p:bldP spid="32" grpId="0" animBg="1"/>
      <p:bldP spid="33" grpId="0" animBg="1"/>
      <p:bldP spid="34" grpId="0"/>
      <p:bldP spid="35" grpId="0" animBg="1"/>
      <p:bldP spid="37" grpId="0"/>
      <p:bldP spid="4" grpId="0" animBg="1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628"/>
            <a:ext cx="9144000" cy="656151"/>
          </a:xfrm>
        </p:spPr>
        <p:txBody>
          <a:bodyPr/>
          <a:lstStyle/>
          <a:p>
            <a:r>
              <a:rPr lang="en-US" dirty="0" smtClean="0"/>
              <a:t>Failure case (?)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560" y="5910192"/>
            <a:ext cx="7886700" cy="122722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Is the user searching for a specific person, or a person meeting the description?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3426" t="20767" r="22694" b="9375"/>
          <a:stretch/>
        </p:blipFill>
        <p:spPr bwMode="auto">
          <a:xfrm>
            <a:off x="1046740" y="856835"/>
            <a:ext cx="6665503" cy="485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47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Hybrid relevance feedback</a:t>
            </a:r>
            <a:endParaRPr lang="en-US" dirty="0"/>
          </a:p>
        </p:txBody>
      </p:sp>
      <p:sp>
        <p:nvSpPr>
          <p:cNvPr id="53" name="Oval 52"/>
          <p:cNvSpPr/>
          <p:nvPr/>
        </p:nvSpPr>
        <p:spPr bwMode="auto">
          <a:xfrm>
            <a:off x="4841754" y="2482232"/>
            <a:ext cx="220170" cy="212717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732759" y="1921108"/>
            <a:ext cx="220170" cy="212717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3934023" y="2704359"/>
            <a:ext cx="220171" cy="212717"/>
          </a:xfrm>
          <a:prstGeom prst="ellipse">
            <a:avLst/>
          </a:prstGeom>
          <a:solidFill>
            <a:srgbClr val="0080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4483303" y="3023434"/>
            <a:ext cx="220171" cy="212717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3521084" y="2916767"/>
            <a:ext cx="220170" cy="212717"/>
          </a:xfrm>
          <a:prstGeom prst="ellipse">
            <a:avLst/>
          </a:prstGeom>
          <a:solidFill>
            <a:srgbClr val="7030A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231418" y="1866275"/>
            <a:ext cx="220171" cy="21271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492187" y="1669325"/>
            <a:ext cx="220171" cy="212717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3689482" y="2342929"/>
            <a:ext cx="220171" cy="212717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3812182" y="2218844"/>
            <a:ext cx="220171" cy="212717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3308770" y="2626551"/>
            <a:ext cx="220171" cy="212717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6" name="Straight Arrow Connector 65"/>
          <p:cNvCxnSpPr>
            <a:cxnSpLocks noChangeShapeType="1"/>
          </p:cNvCxnSpPr>
          <p:nvPr/>
        </p:nvCxnSpPr>
        <p:spPr bwMode="auto">
          <a:xfrm flipV="1">
            <a:off x="3190959" y="1739132"/>
            <a:ext cx="0" cy="175259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7" name="Straight Arrow Connector 66"/>
          <p:cNvCxnSpPr>
            <a:cxnSpLocks noChangeShapeType="1"/>
          </p:cNvCxnSpPr>
          <p:nvPr/>
        </p:nvCxnSpPr>
        <p:spPr bwMode="auto">
          <a:xfrm>
            <a:off x="3193998" y="3491732"/>
            <a:ext cx="1817324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8" name="Straight Arrow Connector 67"/>
          <p:cNvCxnSpPr/>
          <p:nvPr/>
        </p:nvCxnSpPr>
        <p:spPr>
          <a:xfrm flipV="1">
            <a:off x="3225798" y="1586731"/>
            <a:ext cx="1600200" cy="13064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170319" y="1447389"/>
            <a:ext cx="137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“shininess”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89555" y="3530612"/>
            <a:ext cx="2752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Image database</a:t>
            </a:r>
          </a:p>
        </p:txBody>
      </p:sp>
      <p:pic>
        <p:nvPicPr>
          <p:cNvPr id="73" name="Picture 25" descr="latex-image-1.pdf"/>
          <p:cNvPicPr>
            <a:picLocks noChangeAspect="1"/>
          </p:cNvPicPr>
          <p:nvPr/>
        </p:nvPicPr>
        <p:blipFill>
          <a:blip r:embed="rId3" cstate="print"/>
          <a:srcRect r="27095"/>
          <a:stretch>
            <a:fillRect/>
          </a:stretch>
        </p:blipFill>
        <p:spPr bwMode="auto">
          <a:xfrm>
            <a:off x="8595604" y="1633920"/>
            <a:ext cx="542490" cy="25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9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5533" y="1596882"/>
            <a:ext cx="273040" cy="94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30" descr="latex-image-1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0036" y="1606179"/>
            <a:ext cx="273040" cy="94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31" descr="latex-image-1.pd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7694" y="1535578"/>
            <a:ext cx="429609" cy="270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32" descr="latex-image-1.pd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1186" y="2412668"/>
            <a:ext cx="70541" cy="12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3" descr="latex-image-1.pd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46871" y="2417703"/>
            <a:ext cx="393013" cy="6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34" descr="latex-image-1.pd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2584" y="1909938"/>
            <a:ext cx="317490" cy="27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" name="Shape 39"/>
          <p:cNvCxnSpPr>
            <a:stCxn id="60" idx="5"/>
            <a:endCxn id="102" idx="0"/>
          </p:cNvCxnSpPr>
          <p:nvPr/>
        </p:nvCxnSpPr>
        <p:spPr>
          <a:xfrm rot="5400000" flipH="1" flipV="1">
            <a:off x="5315992" y="816616"/>
            <a:ext cx="334578" cy="2127870"/>
          </a:xfrm>
          <a:prstGeom prst="curvedConnector5">
            <a:avLst>
              <a:gd name="adj1" fmla="val -68325"/>
              <a:gd name="adj2" fmla="val 42485"/>
              <a:gd name="adj3" fmla="val 168325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034975" y="4312194"/>
            <a:ext cx="2752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Relevance constraints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848119" y="3516782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More relevant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991818" y="351748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Less relevant</a:t>
            </a:r>
          </a:p>
        </p:txBody>
      </p:sp>
      <p:pic>
        <p:nvPicPr>
          <p:cNvPr id="87" name="Picture 69" descr="shoes_iaec117631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7999" y="2797588"/>
            <a:ext cx="708667" cy="7086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8" name="TextBox 61"/>
          <p:cNvSpPr txBox="1">
            <a:spLocks noChangeArrowheads="1"/>
          </p:cNvSpPr>
          <p:nvPr/>
        </p:nvSpPr>
        <p:spPr bwMode="auto">
          <a:xfrm>
            <a:off x="-28693" y="2795996"/>
            <a:ext cx="20844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b="1" i="1" dirty="0">
                <a:solidFill>
                  <a:srgbClr val="C00000"/>
                </a:solidFill>
                <a:cs typeface="Times New Roman" charset="0"/>
              </a:rPr>
              <a:t>“similar </a:t>
            </a:r>
          </a:p>
          <a:p>
            <a:pPr algn="r"/>
            <a:r>
              <a:rPr lang="en-US" sz="2000" b="1" i="1" dirty="0">
                <a:solidFill>
                  <a:srgbClr val="C00000"/>
                </a:solidFill>
                <a:cs typeface="Times New Roman" charset="0"/>
              </a:rPr>
              <a:t>to these”</a:t>
            </a:r>
          </a:p>
        </p:txBody>
      </p:sp>
      <p:cxnSp>
        <p:nvCxnSpPr>
          <p:cNvPr id="90" name="Shape 39"/>
          <p:cNvCxnSpPr>
            <a:stCxn id="91" idx="3"/>
            <a:endCxn id="63" idx="1"/>
          </p:cNvCxnSpPr>
          <p:nvPr/>
        </p:nvCxnSpPr>
        <p:spPr>
          <a:xfrm>
            <a:off x="2854783" y="1981948"/>
            <a:ext cx="989642" cy="268048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Picture 54" descr="black shoe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0007" y="1559191"/>
            <a:ext cx="714776" cy="845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" name="TextBox 61"/>
          <p:cNvSpPr txBox="1">
            <a:spLocks noChangeArrowheads="1"/>
          </p:cNvSpPr>
          <p:nvPr/>
        </p:nvSpPr>
        <p:spPr bwMode="auto">
          <a:xfrm>
            <a:off x="22942" y="1291366"/>
            <a:ext cx="208445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200" b="1" dirty="0">
                <a:solidFill>
                  <a:prstClr val="black"/>
                </a:solidFill>
                <a:cs typeface="Calibri" charset="0"/>
              </a:rPr>
              <a:t>Feedback:</a:t>
            </a:r>
          </a:p>
          <a:p>
            <a:pPr algn="r"/>
            <a:r>
              <a:rPr lang="en-US" sz="2000" b="1" i="1" dirty="0">
                <a:solidFill>
                  <a:srgbClr val="0033CC"/>
                </a:solidFill>
                <a:cs typeface="Times New Roman" charset="0"/>
              </a:rPr>
              <a:t>“more shiny</a:t>
            </a:r>
          </a:p>
          <a:p>
            <a:pPr algn="r"/>
            <a:r>
              <a:rPr lang="en-US" sz="2000" b="1" i="1" dirty="0">
                <a:solidFill>
                  <a:srgbClr val="0033CC"/>
                </a:solidFill>
                <a:cs typeface="Times New Roman" charset="0"/>
              </a:rPr>
              <a:t>than these”</a:t>
            </a:r>
          </a:p>
        </p:txBody>
      </p: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-940528" y="3918462"/>
            <a:ext cx="3054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b="1" i="1" dirty="0">
                <a:solidFill>
                  <a:srgbClr val="C00000"/>
                </a:solidFill>
                <a:cs typeface="Times New Roman" charset="0"/>
              </a:rPr>
              <a:t>“dissimilar </a:t>
            </a:r>
          </a:p>
          <a:p>
            <a:pPr algn="r"/>
            <a:r>
              <a:rPr lang="en-US" sz="2000" b="1" i="1" dirty="0">
                <a:solidFill>
                  <a:srgbClr val="C00000"/>
                </a:solidFill>
                <a:cs typeface="Times New Roman" charset="0"/>
              </a:rPr>
              <a:t>from these”</a:t>
            </a:r>
          </a:p>
        </p:txBody>
      </p:sp>
      <p:pic>
        <p:nvPicPr>
          <p:cNvPr id="95" name="Picture 56" descr="MBT_Tunisha_Black_Shoes_05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32408" y="3863940"/>
            <a:ext cx="781211" cy="7986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7" name="Picture 69" descr="shoes_iaec117631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3553" y="2751303"/>
            <a:ext cx="704088" cy="70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" name="Picture 56" descr="MBT_Tunisha_Black_Shoes_05.jpg"/>
          <p:cNvPicPr preferRelativeResize="0"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34952" y="2749447"/>
            <a:ext cx="688677" cy="70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9" name="Picture 34" descr="latex-image-1.pd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84400" y="2916767"/>
            <a:ext cx="317490" cy="27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29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0699" y="2621534"/>
            <a:ext cx="273040" cy="94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30" descr="latex-image-1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0958" y="2630831"/>
            <a:ext cx="273040" cy="94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101" descr="g_louboutin-black-shiny-leather-very-prive-heels-shoes-cl-70c3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95172" y="1713262"/>
            <a:ext cx="704088" cy="704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4" name="Picture 103" descr="shoes_iaec117631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324059" y="1714952"/>
            <a:ext cx="704088" cy="70408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9" name="Shape 39"/>
          <p:cNvCxnSpPr>
            <a:stCxn id="95" idx="3"/>
            <a:endCxn id="98" idx="2"/>
          </p:cNvCxnSpPr>
          <p:nvPr/>
        </p:nvCxnSpPr>
        <p:spPr>
          <a:xfrm flipV="1">
            <a:off x="2913619" y="3453535"/>
            <a:ext cx="4765672" cy="809752"/>
          </a:xfrm>
          <a:prstGeom prst="curvedConnector2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hape 39"/>
          <p:cNvCxnSpPr>
            <a:stCxn id="87" idx="3"/>
            <a:endCxn id="97" idx="2"/>
          </p:cNvCxnSpPr>
          <p:nvPr/>
        </p:nvCxnSpPr>
        <p:spPr>
          <a:xfrm>
            <a:off x="2846666" y="3151922"/>
            <a:ext cx="3718931" cy="303469"/>
          </a:xfrm>
          <a:prstGeom prst="curvedConnector4">
            <a:avLst>
              <a:gd name="adj1" fmla="val 45267"/>
              <a:gd name="adj2" fmla="val 175329"/>
            </a:avLst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hape 39"/>
          <p:cNvCxnSpPr>
            <a:stCxn id="62" idx="4"/>
            <a:endCxn id="104" idx="2"/>
          </p:cNvCxnSpPr>
          <p:nvPr/>
        </p:nvCxnSpPr>
        <p:spPr>
          <a:xfrm rot="5400000" flipH="1" flipV="1">
            <a:off x="5669532" y="549075"/>
            <a:ext cx="136606" cy="3876535"/>
          </a:xfrm>
          <a:prstGeom prst="curvedConnector3">
            <a:avLst>
              <a:gd name="adj1" fmla="val -167343"/>
            </a:avLst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628650" y="5104269"/>
            <a:ext cx="7886700" cy="1422706"/>
          </a:xfrm>
        </p:spPr>
        <p:txBody>
          <a:bodyPr/>
          <a:lstStyle/>
          <a:p>
            <a:r>
              <a:rPr lang="en-US" dirty="0" smtClean="0"/>
              <a:t>We integrate </a:t>
            </a:r>
            <a:r>
              <a:rPr lang="en-US" dirty="0"/>
              <a:t>relative attribute and binary </a:t>
            </a:r>
            <a:r>
              <a:rPr lang="en-US" dirty="0" smtClean="0"/>
              <a:t>feedback by </a:t>
            </a:r>
            <a:r>
              <a:rPr lang="en-US" dirty="0"/>
              <a:t>learning </a:t>
            </a:r>
            <a:r>
              <a:rPr lang="en-US" dirty="0" smtClean="0"/>
              <a:t>a relevance ranking </a:t>
            </a:r>
            <a:r>
              <a:rPr lang="en-US" dirty="0"/>
              <a:t>function</a:t>
            </a:r>
            <a:r>
              <a:rPr lang="en-US" dirty="0" smtClean="0"/>
              <a:t>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  <p:sp>
        <p:nvSpPr>
          <p:cNvPr id="48" name="TextBox 47"/>
          <p:cNvSpPr txBox="1"/>
          <p:nvPr/>
        </p:nvSpPr>
        <p:spPr>
          <a:xfrm>
            <a:off x="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Kovashka</a:t>
            </a:r>
            <a:r>
              <a:rPr lang="en-US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et al., </a:t>
            </a:r>
            <a:r>
              <a:rPr lang="en-US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CVPR 2012]</a:t>
            </a:r>
          </a:p>
        </p:txBody>
      </p:sp>
    </p:spTree>
    <p:extLst>
      <p:ext uri="{BB962C8B-B14F-4D97-AF65-F5344CB8AC3E}">
        <p14:creationId xmlns:p14="http://schemas.microsoft.com/office/powerpoint/2010/main" val="23031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/>
      <p:bldP spid="70" grpId="0"/>
      <p:bldP spid="83" grpId="0"/>
      <p:bldP spid="84" grpId="0"/>
      <p:bldP spid="85" grpId="0"/>
      <p:bldP spid="88" grpId="0"/>
      <p:bldP spid="92" grpId="0"/>
      <p:bldP spid="9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551714" y="3497220"/>
            <a:ext cx="1889762" cy="194636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39097" y="1550855"/>
            <a:ext cx="1619794" cy="160673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0078"/>
            <a:ext cx="43434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8847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791200" y="1519761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Dissimilar from 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410997" y="3518380"/>
            <a:ext cx="174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Less open than</a:t>
            </a: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0" y="1359878"/>
            <a:ext cx="2286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Query: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“I want a non-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open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shoe that is 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long on the leg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and </a:t>
            </a:r>
            <a:r>
              <a:rPr lang="en-US" sz="2000" u="sng" dirty="0">
                <a:solidFill>
                  <a:srgbClr val="0070C0"/>
                </a:solidFill>
                <a:latin typeface="Calibri" panose="020F0502020204030204" pitchFamily="34" charset="0"/>
              </a:rPr>
              <a:t>covered in ornaments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4484078"/>
            <a:ext cx="609600" cy="7620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1044575" y="4103078"/>
            <a:ext cx="852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Match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2960078"/>
            <a:ext cx="487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76800" y="1132844"/>
            <a:ext cx="0" cy="4362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4648200" y="1740878"/>
            <a:ext cx="1295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Round 1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4191000" y="3860191"/>
            <a:ext cx="1295400" cy="1066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</a:rPr>
              <a:t>Round 2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3114675" y="1436078"/>
            <a:ext cx="1381125" cy="1371600"/>
          </a:xfrm>
          <a:prstGeom prst="cloudCallout">
            <a:avLst>
              <a:gd name="adj1" fmla="val -78912"/>
              <a:gd name="adj2" fmla="val 2615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7753"/>
            <a:ext cx="804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7772400" y="1519761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prstClr val="black"/>
                </a:solidFill>
                <a:latin typeface="Calibri" panose="020F0502020204030204" pitchFamily="34" charset="0"/>
              </a:rPr>
              <a:t>Similar to 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r="8696"/>
          <a:stretch>
            <a:fillRect/>
          </a:stretch>
        </p:blipFill>
        <p:spPr bwMode="auto">
          <a:xfrm>
            <a:off x="6249453" y="1942740"/>
            <a:ext cx="922055" cy="11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r="21739"/>
          <a:stretch>
            <a:fillRect/>
          </a:stretch>
        </p:blipFill>
        <p:spPr bwMode="auto">
          <a:xfrm>
            <a:off x="8043863" y="1843611"/>
            <a:ext cx="7953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r="21739"/>
          <a:stretch>
            <a:fillRect/>
          </a:stretch>
        </p:blipFill>
        <p:spPr bwMode="auto">
          <a:xfrm>
            <a:off x="6159500" y="3888495"/>
            <a:ext cx="927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8696"/>
          <a:stretch>
            <a:fillRect/>
          </a:stretch>
        </p:blipFill>
        <p:spPr bwMode="auto">
          <a:xfrm>
            <a:off x="7982531" y="4032798"/>
            <a:ext cx="891504" cy="107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83"/>
          <p:cNvSpPr txBox="1">
            <a:spLocks noChangeArrowheads="1"/>
          </p:cNvSpPr>
          <p:nvPr/>
        </p:nvSpPr>
        <p:spPr bwMode="auto">
          <a:xfrm>
            <a:off x="6299200" y="1124744"/>
            <a:ext cx="2041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Selected feedback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31326" y="3506505"/>
            <a:ext cx="1971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More bright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than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44624"/>
            <a:ext cx="9144000" cy="65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hybrid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000" dirty="0" err="1" smtClean="0">
                <a:latin typeface="+mj-lt"/>
                <a:ea typeface="+mj-ea"/>
                <a:cs typeface="+mj-cs"/>
              </a:rPr>
              <a:t>WhittleS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Adriana </a:t>
            </a:r>
            <a:r>
              <a:rPr lang="en-US" sz="900" dirty="0" err="1" smtClean="0"/>
              <a:t>Kovashka</a:t>
            </a:r>
            <a:endParaRPr lang="en-US" sz="9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Kovashka</a:t>
            </a:r>
            <a:r>
              <a:rPr lang="en-US" sz="1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et al., </a:t>
            </a:r>
            <a:r>
              <a:rPr lang="en-US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CVPR 2012]</a:t>
            </a:r>
          </a:p>
        </p:txBody>
      </p:sp>
    </p:spTree>
    <p:extLst>
      <p:ext uri="{BB962C8B-B14F-4D97-AF65-F5344CB8AC3E}">
        <p14:creationId xmlns:p14="http://schemas.microsoft.com/office/powerpoint/2010/main" val="7954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7" grpId="0"/>
      <p:bldP spid="9" grpId="0"/>
      <p:bldP spid="10" grpId="0"/>
      <p:bldP spid="11" grpId="0" animBg="1"/>
      <p:bldP spid="12" grpId="0"/>
      <p:bldP spid="16" grpId="0" animBg="1"/>
      <p:bldP spid="17" grpId="0" animBg="1"/>
      <p:bldP spid="18" grpId="0" animBg="1"/>
      <p:bldP spid="20" grpId="0"/>
      <p:bldP spid="25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80628"/>
            <a:ext cx="7886700" cy="1325563"/>
          </a:xfrm>
        </p:spPr>
        <p:txBody>
          <a:bodyPr>
            <a:normAutofit/>
          </a:bodyPr>
          <a:lstStyle/>
          <a:p>
            <a:r>
              <a:rPr lang="en-US" sz="3800" dirty="0" smtClean="0"/>
              <a:t>Come see our </a:t>
            </a:r>
            <a:r>
              <a:rPr lang="en-US" sz="3800" dirty="0" err="1" smtClean="0"/>
              <a:t>WhittleSearch</a:t>
            </a:r>
            <a:r>
              <a:rPr lang="en-US" sz="3800" dirty="0" smtClean="0"/>
              <a:t> </a:t>
            </a:r>
            <a:r>
              <a:rPr lang="en-US" sz="3800" dirty="0" smtClean="0">
                <a:solidFill>
                  <a:srgbClr val="FF0000"/>
                </a:solidFill>
              </a:rPr>
              <a:t>demo</a:t>
            </a:r>
            <a:r>
              <a:rPr lang="en-US" sz="3800" dirty="0" smtClean="0"/>
              <a:t>!</a:t>
            </a:r>
            <a:endParaRPr lang="en-US" sz="3800" dirty="0"/>
          </a:p>
        </p:txBody>
      </p:sp>
      <p:sp>
        <p:nvSpPr>
          <p:cNvPr id="3" name="TextBox 2"/>
          <p:cNvSpPr txBox="1"/>
          <p:nvPr/>
        </p:nvSpPr>
        <p:spPr>
          <a:xfrm>
            <a:off x="647564" y="1196752"/>
            <a:ext cx="81009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Thursday, 10:15-12:00 </a:t>
            </a:r>
            <a:r>
              <a:rPr lang="en-US" sz="3200" dirty="0" smtClean="0"/>
              <a:t>-- Exhibit Halls A-A1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Naman</a:t>
            </a:r>
            <a:r>
              <a:rPr lang="en-US" dirty="0" smtClean="0"/>
              <a:t> </a:t>
            </a:r>
            <a:r>
              <a:rPr lang="en-US" dirty="0" err="1" smtClean="0"/>
              <a:t>Agrawal</a:t>
            </a:r>
            <a:r>
              <a:rPr lang="en-US" dirty="0" smtClean="0"/>
              <a:t>, </a:t>
            </a:r>
            <a:r>
              <a:rPr lang="en-US" dirty="0" err="1" smtClean="0"/>
              <a:t>Arijit</a:t>
            </a:r>
            <a:r>
              <a:rPr lang="en-US" dirty="0" smtClean="0"/>
              <a:t> </a:t>
            </a:r>
            <a:r>
              <a:rPr lang="en-US" dirty="0" err="1" smtClean="0"/>
              <a:t>Biswas</a:t>
            </a:r>
            <a:r>
              <a:rPr lang="en-US" dirty="0" smtClean="0"/>
              <a:t>, Adriana </a:t>
            </a:r>
            <a:r>
              <a:rPr lang="en-US" dirty="0" err="1" smtClean="0"/>
              <a:t>Kovashka</a:t>
            </a:r>
            <a:r>
              <a:rPr lang="en-US" dirty="0" smtClean="0"/>
              <a:t>, Kristen Grauman, Devi Parikh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 l="25837" t="5101" r="26913" b="54256"/>
          <a:stretch>
            <a:fillRect/>
          </a:stretch>
        </p:blipFill>
        <p:spPr bwMode="auto">
          <a:xfrm>
            <a:off x="503548" y="1844824"/>
            <a:ext cx="8136904" cy="430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/>
              <a:t>Attributes in “online”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</a:p>
          <a:p>
            <a:pPr lvl="1"/>
            <a:r>
              <a:rPr lang="en-US" dirty="0" smtClean="0"/>
              <a:t>Attributes as keyword queries</a:t>
            </a:r>
          </a:p>
          <a:p>
            <a:pPr lvl="1"/>
            <a:r>
              <a:rPr lang="en-US" dirty="0" smtClean="0"/>
              <a:t>Multi-attribute queries</a:t>
            </a:r>
          </a:p>
          <a:p>
            <a:pPr lvl="1"/>
            <a:r>
              <a:rPr lang="en-US" dirty="0" smtClean="0"/>
              <a:t>Relative attributes for relevance feedback</a:t>
            </a:r>
          </a:p>
          <a:p>
            <a:r>
              <a:rPr lang="en-US" dirty="0" smtClean="0"/>
              <a:t>Human-in-the-loop recognition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3717032"/>
            <a:ext cx="7488832" cy="6120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71450" y="38100"/>
            <a:ext cx="8801100" cy="1600200"/>
          </a:xfrm>
          <a:ln/>
        </p:spPr>
        <p:txBody>
          <a:bodyPr rIns="132080"/>
          <a:lstStyle/>
          <a:p>
            <a:r>
              <a:rPr lang="en-US" dirty="0" smtClean="0"/>
              <a:t>What Plant Species is This?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" y="1320343"/>
            <a:ext cx="7001329" cy="525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4228" y="6516052"/>
            <a:ext cx="385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Neeraj Kumar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58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578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</a:rPr>
              <a:t>Attributes </a:t>
            </a:r>
            <a:r>
              <a:rPr lang="en-US" sz="3200" dirty="0" smtClean="0">
                <a:latin typeface="Arial" charset="0"/>
              </a:rPr>
              <a:t>efficiently divide the space of images</a:t>
            </a:r>
            <a:endParaRPr lang="en-US" sz="3200" dirty="0">
              <a:latin typeface="Arial" charset="0"/>
            </a:endParaRPr>
          </a:p>
        </p:txBody>
      </p:sp>
      <p:sp>
        <p:nvSpPr>
          <p:cNvPr id="1305685" name="Rectangle 85"/>
          <p:cNvSpPr>
            <a:spLocks noChangeArrowheads="1"/>
          </p:cNvSpPr>
          <p:nvPr/>
        </p:nvSpPr>
        <p:spPr bwMode="auto">
          <a:xfrm>
            <a:off x="223838" y="1289050"/>
            <a:ext cx="15589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DCDCDC"/>
                </a:solidFill>
                <a:ea typeface="ＭＳ Ｐゴシック" charset="0"/>
              </a:rPr>
              <a:t>Female</a:t>
            </a:r>
            <a:endParaRPr lang="en-US" sz="2400" dirty="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05686" name="Rectangle 86"/>
          <p:cNvSpPr>
            <a:spLocks noChangeArrowheads="1"/>
          </p:cNvSpPr>
          <p:nvPr/>
        </p:nvSpPr>
        <p:spPr bwMode="auto">
          <a:xfrm>
            <a:off x="2176463" y="1289050"/>
            <a:ext cx="19875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DCDCDC"/>
                </a:solidFill>
                <a:ea typeface="ＭＳ Ｐゴシック" charset="0"/>
              </a:rPr>
              <a:t>Caucasian</a:t>
            </a:r>
            <a:endParaRPr lang="en-US" sz="2400" dirty="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05687" name="Rectangle 87"/>
          <p:cNvSpPr>
            <a:spLocks noChangeArrowheads="1"/>
          </p:cNvSpPr>
          <p:nvPr/>
        </p:nvSpPr>
        <p:spPr bwMode="auto">
          <a:xfrm>
            <a:off x="4559300" y="1289050"/>
            <a:ext cx="21526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DCDCDC"/>
                </a:solidFill>
                <a:ea typeface="ＭＳ Ｐゴシック" charset="0"/>
              </a:rPr>
              <a:t>Eyeglasses</a:t>
            </a:r>
            <a:endParaRPr lang="en-US" sz="2400" dirty="0">
              <a:solidFill>
                <a:srgbClr val="FFCC00"/>
              </a:solidFill>
              <a:ea typeface="ＭＳ Ｐゴシック" charset="0"/>
            </a:endParaRPr>
          </a:p>
        </p:txBody>
      </p:sp>
      <p:sp>
        <p:nvSpPr>
          <p:cNvPr id="1305689" name="Rectangle 89"/>
          <p:cNvSpPr>
            <a:spLocks noChangeArrowheads="1"/>
          </p:cNvSpPr>
          <p:nvPr/>
        </p:nvSpPr>
        <p:spPr bwMode="auto">
          <a:xfrm>
            <a:off x="6962775" y="1289050"/>
            <a:ext cx="20732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DCDCDC"/>
                </a:solidFill>
                <a:ea typeface="ＭＳ Ｐゴシック" charset="0"/>
              </a:rPr>
              <a:t>Older</a:t>
            </a:r>
            <a:endParaRPr lang="en-US" sz="2400" dirty="0">
              <a:solidFill>
                <a:srgbClr val="FFCC00"/>
              </a:solidFill>
              <a:ea typeface="ＭＳ Ｐゴシック" charset="0"/>
            </a:endParaRPr>
          </a:p>
        </p:txBody>
      </p:sp>
      <p:pic>
        <p:nvPicPr>
          <p:cNvPr id="1305656" name="Picture 56" descr="1428618309_f30ced6177_o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b="27449"/>
          <a:stretch>
            <a:fillRect/>
          </a:stretch>
        </p:blipFill>
        <p:spPr bwMode="auto">
          <a:xfrm>
            <a:off x="6810376" y="4159251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3" name="Picture 93" descr="81365186_5704e742e0_o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9" t="13394" r="29314" b="33517"/>
          <a:stretch>
            <a:fillRect/>
          </a:stretch>
        </p:blipFill>
        <p:spPr bwMode="auto">
          <a:xfrm>
            <a:off x="471488" y="3036888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5" name="Picture 95" descr="1868503033_54279cb54b_o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3499" r="16667" b="51262"/>
          <a:stretch>
            <a:fillRect/>
          </a:stretch>
        </p:blipFill>
        <p:spPr bwMode="auto">
          <a:xfrm>
            <a:off x="3638550" y="3036888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50" name="Picture 50" descr="280829346_3d179f6af9_o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6" t="12619" r="34714" b="67371"/>
          <a:stretch>
            <a:fillRect/>
          </a:stretch>
        </p:blipFill>
        <p:spPr bwMode="auto">
          <a:xfrm>
            <a:off x="7866063" y="4157662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7" name="Picture 97" descr="2062528918_865d6f2835_o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2" t="31639" r="12947" b="27786"/>
          <a:stretch>
            <a:fillRect/>
          </a:stretch>
        </p:blipFill>
        <p:spPr bwMode="auto">
          <a:xfrm>
            <a:off x="4695825" y="1901826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8" name="Picture 98" descr="57836870_35a4ab456e_o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6" t="20261" r="38739" b="59363"/>
          <a:stretch>
            <a:fillRect/>
          </a:stretch>
        </p:blipFill>
        <p:spPr bwMode="auto">
          <a:xfrm>
            <a:off x="6808788" y="1901825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703" name="Picture 103" descr="66395590_4087719731_o"/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6699" r="51094" b="70152"/>
          <a:stretch>
            <a:fillRect/>
          </a:stretch>
        </p:blipFill>
        <p:spPr bwMode="auto">
          <a:xfrm>
            <a:off x="1528763" y="303530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716" name="Picture 116" descr="1182916034_91d9ec0a8b_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5" t="36942" r="34029" b="22423"/>
          <a:stretch>
            <a:fillRect/>
          </a:stretch>
        </p:blipFill>
        <p:spPr bwMode="auto">
          <a:xfrm>
            <a:off x="6810376" y="302260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51" name="Picture 51" descr="311118266_e36bfce0de_o"/>
          <p:cNvPicPr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15851" r="67570" b="57362"/>
          <a:stretch>
            <a:fillRect/>
          </a:stretch>
        </p:blipFill>
        <p:spPr bwMode="auto">
          <a:xfrm>
            <a:off x="471488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76" name="Picture 76" descr="10385_nakowall2"/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2" b="17250"/>
          <a:stretch>
            <a:fillRect/>
          </a:stretch>
        </p:blipFill>
        <p:spPr bwMode="auto">
          <a:xfrm>
            <a:off x="6808788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53" name="Picture 53" descr="2186878816_ff5a27d32b_o"/>
          <p:cNvPicPr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2" t="3821" r="18515" b="51152"/>
          <a:stretch>
            <a:fillRect/>
          </a:stretch>
        </p:blipFill>
        <p:spPr bwMode="auto">
          <a:xfrm>
            <a:off x="7866063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57" name="Picture 57" descr="443738371_7dcd0d1acf_b"/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3647" r="18192" b="23619"/>
          <a:stretch>
            <a:fillRect/>
          </a:stretch>
        </p:blipFill>
        <p:spPr bwMode="auto">
          <a:xfrm>
            <a:off x="4695825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0" name="Picture 90" descr="15150026_0a39bd93aa_o"/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t="36214" r="49960" b="39700"/>
          <a:stretch>
            <a:fillRect/>
          </a:stretch>
        </p:blipFill>
        <p:spPr bwMode="auto">
          <a:xfrm>
            <a:off x="1527175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701" name="Picture 101" descr="42615284_f7c4f340fd_o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8" t="23869" r="49252" b="31108"/>
          <a:stretch>
            <a:fillRect/>
          </a:stretch>
        </p:blipFill>
        <p:spPr bwMode="auto">
          <a:xfrm>
            <a:off x="2582863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43" name="Picture 43" descr="2188839612_1f13162cc0_b"/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>
            <a:fillRect/>
          </a:stretch>
        </p:blipFill>
        <p:spPr bwMode="auto">
          <a:xfrm>
            <a:off x="3638549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717" name="Picture 117" descr="80584576_5ca7d7e918_o"/>
          <p:cNvPicPr>
            <a:picLocks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2500" r="50391" b="55937"/>
          <a:stretch>
            <a:fillRect/>
          </a:stretch>
        </p:blipFill>
        <p:spPr bwMode="auto">
          <a:xfrm>
            <a:off x="5751513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46" name="Picture 46" descr="2368738418_d1b5d11b9d_o"/>
          <p:cNvPicPr>
            <a:picLocks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5251" r="29250" b="43085"/>
          <a:stretch>
            <a:fillRect/>
          </a:stretch>
        </p:blipFill>
        <p:spPr bwMode="auto">
          <a:xfrm>
            <a:off x="5751513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2" name="Picture 92" descr="2930861_8a9fc1fc1c_b"/>
          <p:cNvPicPr>
            <a:picLocks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5" t="18098" r="30956" b="51781"/>
          <a:stretch>
            <a:fillRect/>
          </a:stretch>
        </p:blipFill>
        <p:spPr bwMode="auto">
          <a:xfrm>
            <a:off x="5751513" y="302260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48" name="Picture 48" descr="2767887901_b57a1e4006_b"/>
          <p:cNvPicPr>
            <a:picLocks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3" t="13441" r="22327" b="52519"/>
          <a:stretch>
            <a:fillRect/>
          </a:stretch>
        </p:blipFill>
        <p:spPr bwMode="auto">
          <a:xfrm>
            <a:off x="7866063" y="1901824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44" name="Picture 44" descr="3362442536_a2410aaf4c_b"/>
          <p:cNvPicPr>
            <a:picLocks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t="7120" r="8958" b="28899"/>
          <a:stretch>
            <a:fillRect/>
          </a:stretch>
        </p:blipFill>
        <p:spPr bwMode="auto">
          <a:xfrm>
            <a:off x="1527175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52" name="Picture 52" descr="508734296_dc7d6d6fb9_b"/>
          <p:cNvPicPr>
            <a:picLocks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4591" r="32794" b="63528"/>
          <a:stretch>
            <a:fillRect/>
          </a:stretch>
        </p:blipFill>
        <p:spPr bwMode="auto">
          <a:xfrm>
            <a:off x="5751513" y="1901824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4" name="Picture 94" descr="85556953_cdbfa19562_o"/>
          <p:cNvPicPr>
            <a:picLocks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7" t="11227" r="9926" b="27495"/>
          <a:stretch>
            <a:fillRect/>
          </a:stretch>
        </p:blipFill>
        <p:spPr bwMode="auto">
          <a:xfrm>
            <a:off x="2582863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700" name="Picture 100" descr="11567911_8dae5bedc6_o"/>
          <p:cNvPicPr>
            <a:picLocks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2" t="7777" r="37558" b="56900"/>
          <a:stretch>
            <a:fillRect/>
          </a:stretch>
        </p:blipFill>
        <p:spPr bwMode="auto">
          <a:xfrm>
            <a:off x="3638549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718" name="Picture 118" descr="50446398_1ca4003078_o"/>
          <p:cNvPicPr>
            <a:picLocks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t="30902" r="65025" b="37431"/>
          <a:stretch>
            <a:fillRect/>
          </a:stretch>
        </p:blipFill>
        <p:spPr bwMode="auto">
          <a:xfrm>
            <a:off x="471488" y="4157663"/>
            <a:ext cx="822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45" name="Picture 45" descr="169484533_cb1794ec67_o"/>
          <p:cNvPicPr>
            <a:picLocks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6" t="14427" r="34988" b="27078"/>
          <a:stretch>
            <a:fillRect/>
          </a:stretch>
        </p:blipFill>
        <p:spPr bwMode="auto">
          <a:xfrm>
            <a:off x="471488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54" name="Picture 54" descr="2951026305_24d167cc00_b"/>
          <p:cNvPicPr>
            <a:picLocks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7016" r="16229" b="32373"/>
          <a:stretch>
            <a:fillRect/>
          </a:stretch>
        </p:blipFill>
        <p:spPr bwMode="auto">
          <a:xfrm>
            <a:off x="2582863" y="303530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58" name="Picture 58" descr="3802294498_7fc25d7570_b"/>
          <p:cNvPicPr>
            <a:picLocks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t="14384" r="37500" b="27196"/>
          <a:stretch>
            <a:fillRect/>
          </a:stretch>
        </p:blipFill>
        <p:spPr bwMode="auto">
          <a:xfrm>
            <a:off x="3638550" y="52800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6" name="Picture 96" descr="49234454_08ebd7a704_o"/>
          <p:cNvPicPr>
            <a:picLocks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t="9763" r="64406" b="74576"/>
          <a:stretch>
            <a:fillRect/>
          </a:stretch>
        </p:blipFill>
        <p:spPr bwMode="auto">
          <a:xfrm>
            <a:off x="1527175" y="415925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47" name="Picture 47" descr="2937032808_24e5e9c7c9_o"/>
          <p:cNvPicPr>
            <a:picLocks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8836" r="46469" b="28107"/>
          <a:stretch>
            <a:fillRect/>
          </a:stretch>
        </p:blipFill>
        <p:spPr bwMode="auto">
          <a:xfrm>
            <a:off x="4695825" y="4157662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699" name="Picture 99" descr="30499000_51513e63a9_o"/>
          <p:cNvPicPr>
            <a:picLocks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12613" r="28336" b="22260"/>
          <a:stretch>
            <a:fillRect/>
          </a:stretch>
        </p:blipFill>
        <p:spPr bwMode="auto">
          <a:xfrm>
            <a:off x="4695825" y="302260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7" name="Picture 102" descr="66395590_4087719731_o"/>
          <p:cNvPicPr>
            <a:picLocks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23619" r="31876" b="54642"/>
          <a:stretch>
            <a:fillRect/>
          </a:stretch>
        </p:blipFill>
        <p:spPr bwMode="auto">
          <a:xfrm>
            <a:off x="7866063" y="3022600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719" name="Picture 119" descr="IMG_2066"/>
          <p:cNvPicPr>
            <a:picLocks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3251" r="35037" b="45139"/>
          <a:stretch>
            <a:fillRect/>
          </a:stretch>
        </p:blipFill>
        <p:spPr bwMode="auto">
          <a:xfrm>
            <a:off x="2582863" y="1901825"/>
            <a:ext cx="8223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1317208" y="6268794"/>
            <a:ext cx="66514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a typeface="ＭＳ Ｐゴシック" charset="0"/>
              </a:rPr>
              <a:t>k attributes can distinguish 2</a:t>
            </a:r>
            <a:r>
              <a:rPr lang="en-US" sz="2800" baseline="30000" dirty="0" smtClean="0">
                <a:solidFill>
                  <a:srgbClr val="FFFFFF"/>
                </a:solidFill>
                <a:ea typeface="ＭＳ Ｐゴシック" charset="0"/>
              </a:rPr>
              <a:t>k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0"/>
              </a:rPr>
              <a:t> categories</a:t>
            </a:r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471488" y="6338680"/>
            <a:ext cx="82169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7632848" y="6654552"/>
            <a:ext cx="244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Slide credit: Neeraj Kumar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05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05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05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05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05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05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05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05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05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05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05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05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05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05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05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0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05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05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05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05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05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05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05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05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05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05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05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05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05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05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5685" grpId="0"/>
      <p:bldP spid="1305686" grpId="0"/>
      <p:bldP spid="1305687" grpId="0"/>
      <p:bldP spid="1305689" grpId="0"/>
      <p:bldP spid="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Let’s Use a Field Guide</a:t>
            </a:r>
            <a:endParaRPr lang="en-US" dirty="0">
              <a:latin typeface="Arial" charset="0"/>
            </a:endParaRPr>
          </a:p>
        </p:txBody>
      </p:sp>
      <p:pic>
        <p:nvPicPr>
          <p:cNvPr id="3" name="Picture 2" descr="field_guide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4" t="20159" r="40872" b="7884"/>
          <a:stretch/>
        </p:blipFill>
        <p:spPr>
          <a:xfrm>
            <a:off x="495903" y="1330476"/>
            <a:ext cx="2274167" cy="5120640"/>
          </a:xfrm>
          <a:prstGeom prst="rect">
            <a:avLst/>
          </a:prstGeom>
        </p:spPr>
      </p:pic>
      <p:pic>
        <p:nvPicPr>
          <p:cNvPr id="4" name="Picture 3" descr="field_guide6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4" t="21640" r="40873" b="8518"/>
          <a:stretch/>
        </p:blipFill>
        <p:spPr>
          <a:xfrm>
            <a:off x="3530894" y="1330476"/>
            <a:ext cx="2203426" cy="5120640"/>
          </a:xfrm>
          <a:prstGeom prst="rect">
            <a:avLst/>
          </a:prstGeom>
        </p:spPr>
      </p:pic>
      <p:pic>
        <p:nvPicPr>
          <p:cNvPr id="5" name="Picture 4" descr="field_guide7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4" t="22064" r="41270" b="8730"/>
          <a:stretch/>
        </p:blipFill>
        <p:spPr>
          <a:xfrm>
            <a:off x="6495144" y="1330476"/>
            <a:ext cx="2176663" cy="512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4228" y="6516052"/>
            <a:ext cx="385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Neeraj Kumar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8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152400" y="5791200"/>
            <a:ext cx="87630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52400" y="4800600"/>
            <a:ext cx="8763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Recognition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143000" y="5181599"/>
            <a:ext cx="1066800" cy="6096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Easy</a:t>
            </a:r>
            <a:endParaRPr lang="en-US" sz="2400" dirty="0"/>
          </a:p>
        </p:txBody>
      </p:sp>
      <p:grpSp>
        <p:nvGrpSpPr>
          <p:cNvPr id="3" name="Group 35"/>
          <p:cNvGrpSpPr/>
          <p:nvPr/>
        </p:nvGrpSpPr>
        <p:grpSpPr>
          <a:xfrm>
            <a:off x="228600" y="1905000"/>
            <a:ext cx="2673569" cy="2743200"/>
            <a:chOff x="4648200" y="2133600"/>
            <a:chExt cx="4191000" cy="3810000"/>
          </a:xfrm>
        </p:grpSpPr>
        <p:sp>
          <p:nvSpPr>
            <p:cNvPr id="30" name="Rounded Rectangle 29"/>
            <p:cNvSpPr/>
            <p:nvPr/>
          </p:nvSpPr>
          <p:spPr>
            <a:xfrm>
              <a:off x="4648200" y="2133600"/>
              <a:ext cx="4191000" cy="3733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53200" y="2489200"/>
              <a:ext cx="1159565" cy="1549400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6800" y="2489200"/>
              <a:ext cx="1403350" cy="1549400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648200" y="4952999"/>
              <a:ext cx="4191000" cy="99060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 algn="ctr">
                <a:lnSpc>
                  <a:spcPts val="2280"/>
                </a:lnSpc>
                <a:spcBef>
                  <a:spcPct val="20000"/>
                </a:spcBef>
              </a:pPr>
              <a:r>
                <a:rPr lang="en-US" sz="2400" dirty="0" smtClean="0">
                  <a:solidFill>
                    <a:prstClr val="black"/>
                  </a:solidFill>
                </a:rPr>
                <a:t>Airplane? Chair? Bottle? …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6172200" y="4267200"/>
              <a:ext cx="6096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6477000" y="4572000"/>
              <a:ext cx="609600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781800" y="4267200"/>
              <a:ext cx="6858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3375" y="2489200"/>
              <a:ext cx="581025" cy="1549400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3962400" y="5181599"/>
            <a:ext cx="2895600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smtClean="0">
                <a:solidFill>
                  <a:prstClr val="black"/>
                </a:solidFill>
              </a:rPr>
              <a:t>Easy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grpSp>
        <p:nvGrpSpPr>
          <p:cNvPr id="4" name="Group 54"/>
          <p:cNvGrpSpPr/>
          <p:nvPr/>
        </p:nvGrpSpPr>
        <p:grpSpPr>
          <a:xfrm>
            <a:off x="3048000" y="1905000"/>
            <a:ext cx="2918732" cy="2667000"/>
            <a:chOff x="162170" y="2133600"/>
            <a:chExt cx="4191000" cy="3810000"/>
          </a:xfrm>
        </p:grpSpPr>
        <p:sp>
          <p:nvSpPr>
            <p:cNvPr id="56" name="Rounded Rectangle 55"/>
            <p:cNvSpPr/>
            <p:nvPr/>
          </p:nvSpPr>
          <p:spPr>
            <a:xfrm>
              <a:off x="381000" y="2133600"/>
              <a:ext cx="3810000" cy="381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162170" y="4952999"/>
              <a:ext cx="4191000" cy="99060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 algn="ctr">
                <a:lnSpc>
                  <a:spcPts val="2280"/>
                </a:lnSpc>
                <a:spcBef>
                  <a:spcPct val="20000"/>
                </a:spcBef>
              </a:pPr>
              <a:r>
                <a:rPr lang="en-US" sz="2400" dirty="0" smtClean="0">
                  <a:solidFill>
                    <a:prstClr val="black"/>
                  </a:solidFill>
                </a:rPr>
                <a:t>Yellow Belly?         Blue Belly?…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5400000">
              <a:off x="1752600" y="4267200"/>
              <a:ext cx="6096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>
              <a:off x="2057400" y="4572000"/>
              <a:ext cx="609600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362200" y="4267200"/>
              <a:ext cx="6858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96521" y="2498470"/>
              <a:ext cx="1237079" cy="1616330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2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03715" y="2514601"/>
              <a:ext cx="1382486" cy="1612900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63" name="Content Placeholder 2"/>
          <p:cNvSpPr txBox="1">
            <a:spLocks/>
          </p:cNvSpPr>
          <p:nvPr/>
        </p:nvSpPr>
        <p:spPr>
          <a:xfrm>
            <a:off x="609600" y="1371601"/>
            <a:ext cx="2133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Basic-Level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3048000" y="1371600"/>
            <a:ext cx="3276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Parts &amp; Attributes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867400" y="4953000"/>
            <a:ext cx="2971800" cy="1143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Hard, limited memory &amp; experiences</a:t>
            </a:r>
          </a:p>
        </p:txBody>
      </p:sp>
      <p:grpSp>
        <p:nvGrpSpPr>
          <p:cNvPr id="5" name="Group 34"/>
          <p:cNvGrpSpPr/>
          <p:nvPr/>
        </p:nvGrpSpPr>
        <p:grpSpPr>
          <a:xfrm>
            <a:off x="6248400" y="1905000"/>
            <a:ext cx="3200400" cy="3048000"/>
            <a:chOff x="380999" y="2133600"/>
            <a:chExt cx="4595446" cy="4354286"/>
          </a:xfrm>
        </p:grpSpPr>
        <p:sp>
          <p:nvSpPr>
            <p:cNvPr id="39" name="Rounded Rectangle 38"/>
            <p:cNvSpPr/>
            <p:nvPr/>
          </p:nvSpPr>
          <p:spPr>
            <a:xfrm>
              <a:off x="381000" y="2133600"/>
              <a:ext cx="3810000" cy="381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380999" y="4952999"/>
              <a:ext cx="4595446" cy="15348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>
                <a:lnSpc>
                  <a:spcPts val="2280"/>
                </a:lnSpc>
                <a:spcBef>
                  <a:spcPct val="20000"/>
                </a:spcBef>
              </a:pPr>
              <a:r>
                <a:rPr lang="en-US" sz="2300" dirty="0" smtClean="0">
                  <a:solidFill>
                    <a:prstClr val="black"/>
                  </a:solidFill>
                </a:rPr>
                <a:t>American Goldfinch? Indigo Bunting?…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5400000">
              <a:off x="1752600" y="4267200"/>
              <a:ext cx="6096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2057400" y="4572000"/>
              <a:ext cx="609600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362200" y="4267200"/>
              <a:ext cx="6858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96521" y="2498470"/>
              <a:ext cx="1237079" cy="1616330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03715" y="2514601"/>
              <a:ext cx="1382486" cy="1612900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6477000" y="1371600"/>
            <a:ext cx="2438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Subordinate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611560" y="4797152"/>
            <a:ext cx="2895600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Humans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762000" y="6172199"/>
            <a:ext cx="2895600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smtClean="0">
                <a:solidFill>
                  <a:prstClr val="black"/>
                </a:solidFill>
              </a:rPr>
              <a:t>Some Success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3505200" y="6172200"/>
            <a:ext cx="2286000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smtClean="0">
                <a:solidFill>
                  <a:prstClr val="black"/>
                </a:solidFill>
              </a:rPr>
              <a:t>Some Success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5796136" y="5943600"/>
            <a:ext cx="3195464" cy="1143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Hard, but can store large </a:t>
            </a:r>
            <a:r>
              <a:rPr lang="en-US" sz="2400" dirty="0">
                <a:solidFill>
                  <a:prstClr val="black"/>
                </a:solidFill>
              </a:rPr>
              <a:t>k</a:t>
            </a:r>
            <a:r>
              <a:rPr lang="en-US" sz="2400" dirty="0" smtClean="0">
                <a:solidFill>
                  <a:prstClr val="black"/>
                </a:solidFill>
              </a:rPr>
              <a:t>nowledge </a:t>
            </a:r>
            <a:r>
              <a:rPr lang="en-US" sz="2400" dirty="0">
                <a:solidFill>
                  <a:prstClr val="black"/>
                </a:solidFill>
              </a:rPr>
              <a:t>b</a:t>
            </a:r>
            <a:r>
              <a:rPr lang="en-US" sz="2400" dirty="0" smtClean="0">
                <a:solidFill>
                  <a:prstClr val="black"/>
                </a:solidFill>
              </a:rPr>
              <a:t>ases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560276" y="5769260"/>
            <a:ext cx="2895600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Computers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987824" y="1268760"/>
            <a:ext cx="306034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915816" y="4545124"/>
            <a:ext cx="3024336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976156" y="1448780"/>
            <a:ext cx="306034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904148" y="4581128"/>
            <a:ext cx="3024336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064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64" grpId="0" animBg="1"/>
      <p:bldP spid="6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>
          <a:xfrm>
            <a:off x="4876800" y="4648200"/>
            <a:ext cx="3810000" cy="533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76800" y="2514600"/>
            <a:ext cx="3810000" cy="533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038600" y="1524000"/>
            <a:ext cx="38100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Recognition With Humans in the Loop</a:t>
            </a:r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191000" y="1524000"/>
            <a:ext cx="35052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Computer Vision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029200" y="2514600"/>
            <a:ext cx="3657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Cone-shaped Beak? </a:t>
            </a:r>
            <a:r>
              <a:rPr lang="en-US" sz="2800" dirty="0" smtClean="0">
                <a:solidFill>
                  <a:srgbClr val="FF0000"/>
                </a:solidFill>
              </a:rPr>
              <a:t>yes</a:t>
            </a: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635" y="1754824"/>
            <a:ext cx="2447765" cy="3198176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4800600" y="46482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American Goldfinch? </a:t>
            </a:r>
            <a:r>
              <a:rPr lang="en-US" sz="2800" dirty="0" smtClean="0">
                <a:solidFill>
                  <a:srgbClr val="FF0000"/>
                </a:solidFill>
              </a:rPr>
              <a:t>yes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>
            <a:off x="5714206" y="2286000"/>
            <a:ext cx="457200" cy="15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>
            <a:off x="5830094" y="4380706"/>
            <a:ext cx="533400" cy="15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5400000">
            <a:off x="6515894" y="3313906"/>
            <a:ext cx="533400" cy="15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114800" y="3581400"/>
            <a:ext cx="38100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267200" y="3581400"/>
            <a:ext cx="35052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Computer Vision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76600" y="1828800"/>
            <a:ext cx="609600" cy="15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04800" y="5380037"/>
            <a:ext cx="8839200" cy="1554163"/>
          </a:xfrm>
        </p:spPr>
        <p:txBody>
          <a:bodyPr>
            <a:normAutofit/>
          </a:bodyPr>
          <a:lstStyle/>
          <a:p>
            <a:r>
              <a:rPr lang="en-US" dirty="0" smtClean="0"/>
              <a:t>Computers: reduce number of required questions</a:t>
            </a:r>
          </a:p>
          <a:p>
            <a:r>
              <a:rPr lang="en-US" dirty="0" smtClean="0"/>
              <a:t>Humans: drive up accuracy of vision algorithms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83568" y="908720"/>
            <a:ext cx="9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Wah</a:t>
            </a:r>
            <a:r>
              <a:rPr lang="en-US" sz="1600" i="1" dirty="0" smtClean="0"/>
              <a:t> et al., Multi-class Recognition and Part Localization with Humans in the Loop, ICCV 2011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91667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52" grpId="0" animBg="1"/>
      <p:bldP spid="26" grpId="0"/>
      <p:bldP spid="21" grpId="0"/>
      <p:bldP spid="38" grpId="0"/>
      <p:bldP spid="17" grpId="0" animBg="1"/>
      <p:bldP spid="18" grpId="0"/>
      <p:bldP spid="27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 rIns="132080"/>
          <a:lstStyle/>
          <a:p>
            <a:r>
              <a:rPr lang="en-US" dirty="0" smtClean="0"/>
              <a:t>Example Questions: Localize</a:t>
            </a:r>
            <a:endParaRPr lang="en-US" dirty="0"/>
          </a:p>
        </p:txBody>
      </p:sp>
      <p:pic>
        <p:nvPicPr>
          <p:cNvPr id="67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3" y="1676400"/>
            <a:ext cx="825817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Multi-class Recognition and Part Localization with Humans in the Loop,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000988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 smtClean="0"/>
              <a:t>Example Questions: Name </a:t>
            </a:r>
            <a:r>
              <a:rPr lang="en-US" dirty="0" smtClean="0">
                <a:solidFill>
                  <a:srgbClr val="0033CC"/>
                </a:solidFill>
              </a:rPr>
              <a:t>attributes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59394" name="Picture 2" descr="C:\Users\Steve\Documents\papers\eccv 2010\supplemental_material\figures\gui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572" y="1500336"/>
            <a:ext cx="7941746" cy="4953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88279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5"/>
            <a:ext cx="8229600" cy="1508125"/>
          </a:xfrm>
          <a:ln/>
        </p:spPr>
        <p:txBody>
          <a:bodyPr rIns="132080"/>
          <a:lstStyle/>
          <a:p>
            <a:r>
              <a:rPr lang="en-US" dirty="0" smtClean="0"/>
              <a:t>Basic Algorithm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038" y="1452562"/>
            <a:ext cx="1503362" cy="118534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76200" y="2636519"/>
            <a:ext cx="274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/>
                </a:solidFill>
              </a:rPr>
              <a:t>Input Image ( </a:t>
            </a:r>
            <a:r>
              <a:rPr lang="en-US" sz="2600" i="1" dirty="0" smtClean="0">
                <a:solidFill>
                  <a:prstClr val="black"/>
                </a:solidFill>
              </a:rPr>
              <a:t>  </a:t>
            </a:r>
            <a:r>
              <a:rPr lang="en-US" sz="2600" dirty="0" smtClean="0">
                <a:solidFill>
                  <a:prstClr val="black"/>
                </a:solidFill>
              </a:rPr>
              <a:t>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81200" y="2717633"/>
          <a:ext cx="316606" cy="374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2" name="Equation" r:id="rId5" imgW="126835" imgH="139518" progId="Equation.3">
                  <p:embed/>
                </p:oleObj>
              </mc:Choice>
              <mc:Fallback>
                <p:oleObj name="Equation" r:id="rId5" imgW="126835" imgH="139518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717633"/>
                        <a:ext cx="316606" cy="3746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951162" y="3276599"/>
            <a:ext cx="28194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6362" y="3288321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Question 1: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6362" y="3653134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smtClean="0">
                <a:solidFill>
                  <a:prstClr val="black"/>
                </a:solidFill>
              </a:rPr>
              <a:t>Click on the belly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951162" y="5092700"/>
            <a:ext cx="28194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46362" y="5104422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Question 2: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46362" y="5469235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Is the bill hooked?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951162" y="1371600"/>
            <a:ext cx="28194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46362" y="15240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Computer Vision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3048796" y="2743198"/>
            <a:ext cx="1066007" cy="797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133600" y="1833562"/>
            <a:ext cx="685800" cy="1588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3091260" y="4605733"/>
            <a:ext cx="981871" cy="159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770562" y="1828800"/>
            <a:ext cx="762000" cy="1588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770562" y="3733799"/>
            <a:ext cx="762000" cy="1588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770562" y="5549900"/>
            <a:ext cx="762000" cy="1588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846762" y="5016500"/>
            <a:ext cx="99060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A</a:t>
            </a:r>
            <a:r>
              <a:rPr lang="en-US" sz="2400" b="1" smtClean="0">
                <a:solidFill>
                  <a:prstClr val="black"/>
                </a:solidFill>
              </a:rPr>
              <a:t>: </a:t>
            </a:r>
            <a:r>
              <a:rPr lang="en-US" sz="2400" b="1" smtClean="0">
                <a:solidFill>
                  <a:srgbClr val="FF0000"/>
                </a:solidFill>
              </a:rPr>
              <a:t>YES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grpSp>
        <p:nvGrpSpPr>
          <p:cNvPr id="2" name="Group 68"/>
          <p:cNvGrpSpPr/>
          <p:nvPr/>
        </p:nvGrpSpPr>
        <p:grpSpPr>
          <a:xfrm>
            <a:off x="6761162" y="1447800"/>
            <a:ext cx="1752600" cy="609600"/>
            <a:chOff x="4495800" y="3429000"/>
            <a:chExt cx="1828800" cy="685800"/>
          </a:xfrm>
        </p:grpSpPr>
        <p:sp>
          <p:nvSpPr>
            <p:cNvPr id="49" name="Rectangle 48"/>
            <p:cNvSpPr/>
            <p:nvPr/>
          </p:nvSpPr>
          <p:spPr>
            <a:xfrm>
              <a:off x="4495800" y="3429000"/>
              <a:ext cx="3048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876800" y="3581400"/>
              <a:ext cx="304800" cy="533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257800" y="3810000"/>
              <a:ext cx="3048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638800" y="3581400"/>
              <a:ext cx="304800" cy="533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019800" y="3657600"/>
              <a:ext cx="3048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69"/>
          <p:cNvGrpSpPr/>
          <p:nvPr/>
        </p:nvGrpSpPr>
        <p:grpSpPr>
          <a:xfrm>
            <a:off x="6761162" y="3276599"/>
            <a:ext cx="1752600" cy="609600"/>
            <a:chOff x="4495800" y="4495800"/>
            <a:chExt cx="1828800" cy="685800"/>
          </a:xfrm>
        </p:grpSpPr>
        <p:sp>
          <p:nvSpPr>
            <p:cNvPr id="54" name="Rectangle 53"/>
            <p:cNvSpPr/>
            <p:nvPr/>
          </p:nvSpPr>
          <p:spPr>
            <a:xfrm>
              <a:off x="4495800" y="4495800"/>
              <a:ext cx="3048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876800" y="5029200"/>
              <a:ext cx="3048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57800" y="4876800"/>
              <a:ext cx="3048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638800" y="4800600"/>
              <a:ext cx="3048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019800" y="4724400"/>
              <a:ext cx="3048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70"/>
          <p:cNvGrpSpPr/>
          <p:nvPr/>
        </p:nvGrpSpPr>
        <p:grpSpPr>
          <a:xfrm>
            <a:off x="6761162" y="5092700"/>
            <a:ext cx="1752600" cy="609600"/>
            <a:chOff x="4495800" y="5791200"/>
            <a:chExt cx="1828800" cy="685800"/>
          </a:xfrm>
        </p:grpSpPr>
        <p:sp>
          <p:nvSpPr>
            <p:cNvPr id="64" name="Rectangle 63"/>
            <p:cNvSpPr/>
            <p:nvPr/>
          </p:nvSpPr>
          <p:spPr>
            <a:xfrm>
              <a:off x="4495800" y="5791200"/>
              <a:ext cx="3048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876800" y="6400800"/>
              <a:ext cx="3048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257800" y="6324600"/>
              <a:ext cx="3048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638800" y="6324600"/>
              <a:ext cx="3048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019800" y="6248400"/>
              <a:ext cx="3048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2" name="Object 71"/>
          <p:cNvGraphicFramePr>
            <a:graphicFrameLocks noChangeAspect="1"/>
          </p:cNvGraphicFramePr>
          <p:nvPr/>
        </p:nvGraphicFramePr>
        <p:xfrm>
          <a:off x="7142162" y="2079013"/>
          <a:ext cx="1034521" cy="43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3" name="Equation" r:id="rId7" imgW="482391" imgH="203112" progId="Equation.3">
                  <p:embed/>
                </p:oleObj>
              </mc:Choice>
              <mc:Fallback>
                <p:oleObj name="Equation" r:id="rId7" imgW="482391" imgH="203112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2162" y="2079013"/>
                        <a:ext cx="1034521" cy="43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6875462" y="3873499"/>
          <a:ext cx="141605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4" name="Equation" r:id="rId9" imgW="660113" imgH="215806" progId="Equation.3">
                  <p:embed/>
                </p:oleObj>
              </mc:Choice>
              <mc:Fallback>
                <p:oleObj name="Equation" r:id="rId9" imgW="660113" imgH="215806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2" y="3873499"/>
                        <a:ext cx="1416050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6710362" y="5626100"/>
          <a:ext cx="18240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5" name="Equation" r:id="rId11" imgW="850531" imgH="215806" progId="Equation.3">
                  <p:embed/>
                </p:oleObj>
              </mc:Choice>
              <mc:Fallback>
                <p:oleObj name="Equation" r:id="rId11" imgW="850531" imgH="215806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0362" y="5626100"/>
                        <a:ext cx="18240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6053137" y="3733799"/>
          <a:ext cx="3270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6" name="Equation" r:id="rId13" imgW="152268" imgH="215713" progId="Equation.3">
                  <p:embed/>
                </p:oleObj>
              </mc:Choice>
              <mc:Fallback>
                <p:oleObj name="Equation" r:id="rId13" imgW="152268" imgH="215713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137" y="3733799"/>
                        <a:ext cx="3270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6062662" y="5549900"/>
          <a:ext cx="3540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7" name="Equation" r:id="rId15" imgW="164885" imgH="215619" progId="Equation.3">
                  <p:embed/>
                </p:oleObj>
              </mc:Choice>
              <mc:Fallback>
                <p:oleObj name="Equation" r:id="rId15" imgW="164885" imgH="215619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2662" y="5549900"/>
                        <a:ext cx="354013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3657600" y="2362200"/>
            <a:ext cx="27432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80"/>
              </a:lnSpc>
            </a:pP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Max Expected Information Gain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657600" y="4191000"/>
            <a:ext cx="27432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80"/>
              </a:lnSpc>
            </a:pP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Max Expected Information Gain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200400" y="5750004"/>
            <a:ext cx="2209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…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rot="16200000" flipH="1">
            <a:off x="3352800" y="6172199"/>
            <a:ext cx="457200" cy="1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638800" y="3200400"/>
            <a:ext cx="129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A</a:t>
            </a:r>
            <a:r>
              <a:rPr lang="en-US" sz="2400" b="1" smtClean="0">
                <a:solidFill>
                  <a:prstClr val="black"/>
                </a:solidFill>
              </a:rPr>
              <a:t>: </a:t>
            </a:r>
            <a:r>
              <a:rPr lang="en-US" sz="2400" b="1" smtClean="0">
                <a:solidFill>
                  <a:srgbClr val="FF0000"/>
                </a:solidFill>
              </a:rPr>
              <a:t>(x,y)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280366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 animBg="1"/>
      <p:bldP spid="19" grpId="0"/>
      <p:bldP spid="20" grpId="0"/>
      <p:bldP spid="48" grpId="0"/>
      <p:bldP spid="63" grpId="0"/>
      <p:bldP spid="76" grpId="0"/>
      <p:bldP spid="77" grpId="0"/>
      <p:bldP spid="6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5"/>
            <a:ext cx="8229600" cy="1508125"/>
          </a:xfrm>
          <a:ln/>
        </p:spPr>
        <p:txBody>
          <a:bodyPr rIns="132080"/>
          <a:lstStyle/>
          <a:p>
            <a:r>
              <a:rPr lang="en-US" dirty="0" smtClean="0"/>
              <a:t>Basic Algorithm</a:t>
            </a:r>
            <a:endParaRPr lang="en-US" dirty="0"/>
          </a:p>
        </p:txBody>
      </p: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228600" y="1371599"/>
            <a:ext cx="8639978" cy="5172419"/>
          </a:xfrm>
        </p:spPr>
        <p:txBody>
          <a:bodyPr>
            <a:normAutofit/>
          </a:bodyPr>
          <a:lstStyle/>
          <a:p>
            <a:pPr marL="0" lvl="1">
              <a:buNone/>
            </a:pPr>
            <a:r>
              <a:rPr lang="en-US" dirty="0" smtClean="0"/>
              <a:t>Select the next question that maximizes expected information gain:</a:t>
            </a:r>
          </a:p>
          <a:p>
            <a:pPr marL="374904" lvl="1">
              <a:buFont typeface="Arial" pitchFamily="34" charset="0"/>
              <a:buChar char="•"/>
            </a:pPr>
            <a:r>
              <a:rPr lang="en-US" dirty="0" smtClean="0"/>
              <a:t>Involves estimating probabilities of the form:</a:t>
            </a:r>
          </a:p>
          <a:p>
            <a:pPr marL="374904" lvl="1">
              <a:buFont typeface="Arial" pitchFamily="34" charset="0"/>
              <a:buChar char="•"/>
            </a:pPr>
            <a:endParaRPr lang="en-US" dirty="0"/>
          </a:p>
          <a:p>
            <a:pPr marL="374904" lvl="1">
              <a:buFont typeface="Arial" pitchFamily="34" charset="0"/>
              <a:buChar char="•"/>
            </a:pPr>
            <a:endParaRPr lang="en-US" dirty="0" smtClean="0"/>
          </a:p>
          <a:p>
            <a:pPr marL="374904" lvl="1">
              <a:buFont typeface="Arial" pitchFamily="34" charset="0"/>
              <a:buChar char="•"/>
            </a:pPr>
            <a:endParaRPr lang="en-US" dirty="0"/>
          </a:p>
          <a:p>
            <a:pPr marL="374904" lvl="1">
              <a:buFont typeface="Arial" pitchFamily="34" charset="0"/>
              <a:buChar char="•"/>
            </a:pPr>
            <a:endParaRPr lang="en-US" dirty="0" smtClean="0"/>
          </a:p>
          <a:p>
            <a:pPr marL="374904" lvl="1">
              <a:buFont typeface="Arial" pitchFamily="34" charset="0"/>
              <a:buChar char="•"/>
            </a:pPr>
            <a:endParaRPr lang="en-US" dirty="0"/>
          </a:p>
        </p:txBody>
      </p:sp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2582636" y="3124200"/>
          <a:ext cx="3970564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0" name="Equation" r:id="rId4" imgW="1079500" imgH="228600" progId="Equation.3">
                  <p:embed/>
                </p:oleObj>
              </mc:Choice>
              <mc:Fallback>
                <p:oleObj name="Equation" r:id="rId4" imgW="10795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636" y="3124200"/>
                        <a:ext cx="3970564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rot="5400000" flipH="1" flipV="1">
            <a:off x="2743200" y="3810000"/>
            <a:ext cx="533400" cy="5334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1981200" y="4343400"/>
            <a:ext cx="1371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Object Class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rot="5400000" flipH="1" flipV="1">
            <a:off x="3619500" y="4076700"/>
            <a:ext cx="609600" cy="762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200400" y="4343400"/>
            <a:ext cx="1371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Image</a:t>
            </a:r>
          </a:p>
        </p:txBody>
      </p:sp>
      <p:graphicFrame>
        <p:nvGraphicFramePr>
          <p:cNvPr id="76" name="Object 75"/>
          <p:cNvGraphicFramePr>
            <a:graphicFrameLocks noChangeAspect="1"/>
          </p:cNvGraphicFramePr>
          <p:nvPr/>
        </p:nvGraphicFramePr>
        <p:xfrm>
          <a:off x="4819650" y="40068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1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50" y="40068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Left Brace 78"/>
          <p:cNvSpPr/>
          <p:nvPr/>
        </p:nvSpPr>
        <p:spPr>
          <a:xfrm rot="16200000">
            <a:off x="5105400" y="3200399"/>
            <a:ext cx="304800" cy="1981200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419600" y="4365248"/>
            <a:ext cx="2743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Sequence of user responses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93957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5"/>
            <a:ext cx="8229600" cy="1508125"/>
          </a:xfrm>
          <a:ln/>
        </p:spPr>
        <p:txBody>
          <a:bodyPr rIns="132080"/>
          <a:lstStyle/>
          <a:p>
            <a:r>
              <a:rPr lang="en-US" dirty="0" smtClean="0"/>
              <a:t>Basic Algorithm</a:t>
            </a:r>
            <a:endParaRPr lang="en-US" dirty="0"/>
          </a:p>
        </p:txBody>
      </p:sp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608013" y="2864842"/>
          <a:ext cx="786765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3" name="Equation" r:id="rId4" imgW="2641600" imgH="292100" progId="Equation.3">
                  <p:embed/>
                </p:oleObj>
              </mc:Choice>
              <mc:Fallback>
                <p:oleObj name="Equation" r:id="rId4" imgW="2641600" imgH="292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3" y="2864842"/>
                        <a:ext cx="7867650" cy="86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/>
          <p:cNvGraphicFramePr>
            <a:graphicFrameLocks noChangeAspect="1"/>
          </p:cNvGraphicFramePr>
          <p:nvPr/>
        </p:nvGraphicFramePr>
        <p:xfrm>
          <a:off x="3448050" y="485513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4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050" y="485513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Left Brace 78"/>
          <p:cNvSpPr/>
          <p:nvPr/>
        </p:nvSpPr>
        <p:spPr>
          <a:xfrm rot="16200000">
            <a:off x="3125568" y="1958161"/>
            <a:ext cx="225863" cy="3581400"/>
          </a:xfrm>
          <a:prstGeom prst="leftBrace">
            <a:avLst>
              <a:gd name="adj1" fmla="val 0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28800" y="3864530"/>
            <a:ext cx="2743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Model of user responses</a:t>
            </a:r>
          </a:p>
        </p:txBody>
      </p:sp>
      <p:sp>
        <p:nvSpPr>
          <p:cNvPr id="13" name="Left Brace 12"/>
          <p:cNvSpPr/>
          <p:nvPr/>
        </p:nvSpPr>
        <p:spPr>
          <a:xfrm rot="16200000">
            <a:off x="5791200" y="2950130"/>
            <a:ext cx="304800" cy="1676400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3864530"/>
            <a:ext cx="2209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Localized attribute estimator</a:t>
            </a:r>
          </a:p>
          <a:p>
            <a:pPr algn="ctr"/>
            <a:r>
              <a:rPr lang="en-US" sz="2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(DAP)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304800" y="1883330"/>
          <a:ext cx="32131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5" name="Equation" r:id="rId8" imgW="1079500" imgH="228600" progId="Equation.3">
                  <p:embed/>
                </p:oleObj>
              </mc:Choice>
              <mc:Fallback>
                <p:oleObj name="Equation" r:id="rId8" imgW="10795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883330"/>
                        <a:ext cx="3213100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eft Brace 14"/>
          <p:cNvSpPr/>
          <p:nvPr/>
        </p:nvSpPr>
        <p:spPr>
          <a:xfrm rot="16200000">
            <a:off x="7505700" y="3061693"/>
            <a:ext cx="304800" cy="1447800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29400" y="3861793"/>
            <a:ext cx="2209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Part Localization</a:t>
            </a:r>
            <a:endParaRPr lang="en-US" sz="2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28600" y="1232756"/>
            <a:ext cx="8639978" cy="5172419"/>
          </a:xfrm>
        </p:spPr>
        <p:txBody>
          <a:bodyPr>
            <a:normAutofit/>
          </a:bodyPr>
          <a:lstStyle/>
          <a:p>
            <a:pPr marL="374904" lvl="1">
              <a:buNone/>
            </a:pPr>
            <a:r>
              <a:rPr lang="en-US" dirty="0" smtClean="0"/>
              <a:t>Integrate over all possible locations of the parts: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27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/>
      <p:bldP spid="13" grpId="0" animBg="1"/>
      <p:bldP spid="14" grpId="0"/>
      <p:bldP spid="15" grpId="0" animBg="1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-111125"/>
            <a:ext cx="9792580" cy="1508125"/>
          </a:xfrm>
          <a:ln/>
        </p:spPr>
        <p:txBody>
          <a:bodyPr rIns="132080">
            <a:normAutofit/>
          </a:bodyPr>
          <a:lstStyle/>
          <a:p>
            <a:r>
              <a:rPr lang="en-US" sz="3600" dirty="0" smtClean="0"/>
              <a:t>Modeling User Responses: Attribute Questions</a:t>
            </a:r>
            <a:endParaRPr lang="en-US" sz="3600" dirty="0"/>
          </a:p>
        </p:txBody>
      </p:sp>
      <p:sp>
        <p:nvSpPr>
          <p:cNvPr id="58" name="TextBox 57"/>
          <p:cNvSpPr txBox="1"/>
          <p:nvPr/>
        </p:nvSpPr>
        <p:spPr>
          <a:xfrm>
            <a:off x="3707904" y="2708920"/>
            <a:ext cx="401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</a:rPr>
              <a:t>What is the color of the belly?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1520" y="5301208"/>
            <a:ext cx="2022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Pine Grosbeak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60422" name="Picture 6" descr="C:\Users\Steve\Documents\Birds200_Cropped_Images\056.Pine_Grosbeak\Pine_Grosbeak_0022_2103897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44924"/>
            <a:ext cx="2160240" cy="2553011"/>
          </a:xfrm>
          <a:prstGeom prst="rect">
            <a:avLst/>
          </a:prstGeom>
          <a:noFill/>
        </p:spPr>
      </p:pic>
      <p:graphicFrame>
        <p:nvGraphicFramePr>
          <p:cNvPr id="62" name="Object 7"/>
          <p:cNvGraphicFramePr>
            <a:graphicFrameLocks noChangeAspect="1"/>
          </p:cNvGraphicFramePr>
          <p:nvPr/>
        </p:nvGraphicFramePr>
        <p:xfrm>
          <a:off x="2254250" y="1219200"/>
          <a:ext cx="57467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8" name="Equation" r:id="rId5" imgW="2349500" imgH="266700" progId="Equation.3">
                  <p:embed/>
                </p:oleObj>
              </mc:Choice>
              <mc:Fallback>
                <p:oleObj name="Equation" r:id="rId5" imgW="2349500" imgH="266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0" y="1219200"/>
                        <a:ext cx="5746750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Content Placeholder 2"/>
          <p:cNvSpPr txBox="1">
            <a:spLocks/>
          </p:cNvSpPr>
          <p:nvPr/>
        </p:nvSpPr>
        <p:spPr>
          <a:xfrm>
            <a:off x="304800" y="1295400"/>
            <a:ext cx="85344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4904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smtClean="0">
                <a:solidFill>
                  <a:prstClr val="black"/>
                </a:solidFill>
              </a:rPr>
              <a:t>Assume:</a:t>
            </a:r>
          </a:p>
          <a:p>
            <a:pPr marL="374904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smtClean="0">
                <a:solidFill>
                  <a:prstClr val="black"/>
                </a:solidFill>
              </a:rPr>
              <a:t>Estimate                       using Mechanical Turk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graphicFrame>
        <p:nvGraphicFramePr>
          <p:cNvPr id="64" name="Object 8"/>
          <p:cNvGraphicFramePr>
            <a:graphicFrameLocks noChangeAspect="1"/>
          </p:cNvGraphicFramePr>
          <p:nvPr/>
        </p:nvGraphicFramePr>
        <p:xfrm>
          <a:off x="2133600" y="1752600"/>
          <a:ext cx="17081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9" name="Equation" r:id="rId7" imgW="698500" imgH="228600" progId="Equation.3">
                  <p:embed/>
                </p:oleObj>
              </mc:Choice>
              <mc:Fallback>
                <p:oleObj name="Equation" r:id="rId7" imgW="6985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752600"/>
                        <a:ext cx="170815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2663788" y="3348335"/>
            <a:ext cx="6482516" cy="1796203"/>
            <a:chOff x="2121932" y="3348335"/>
            <a:chExt cx="7456420" cy="2066057"/>
          </a:xfrm>
        </p:grpSpPr>
        <p:sp>
          <p:nvSpPr>
            <p:cNvPr id="55" name="Rectangle 54"/>
            <p:cNvSpPr/>
            <p:nvPr/>
          </p:nvSpPr>
          <p:spPr>
            <a:xfrm>
              <a:off x="2121932" y="3356992"/>
              <a:ext cx="2438400" cy="1905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Group 50"/>
            <p:cNvGrpSpPr/>
            <p:nvPr/>
          </p:nvGrpSpPr>
          <p:grpSpPr>
            <a:xfrm>
              <a:off x="2121932" y="3661792"/>
              <a:ext cx="2450068" cy="1752600"/>
              <a:chOff x="3733800" y="2590800"/>
              <a:chExt cx="2450068" cy="17526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886200" y="2590800"/>
                <a:ext cx="304800" cy="685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67200" y="2743200"/>
                <a:ext cx="304800" cy="533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648200" y="3124200"/>
                <a:ext cx="304800" cy="152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029200" y="3200400"/>
                <a:ext cx="304800" cy="76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410200" y="3200400"/>
                <a:ext cx="304800" cy="76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791200" y="3200400"/>
                <a:ext cx="304800" cy="76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733800" y="3276600"/>
                <a:ext cx="553998" cy="76200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prstClr val="black"/>
                    </a:solidFill>
                  </a:rPr>
                  <a:t>grey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094202" y="3276600"/>
                <a:ext cx="553998" cy="76200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prstClr val="black"/>
                    </a:solidFill>
                  </a:rPr>
                  <a:t>red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95800" y="3276600"/>
                <a:ext cx="637228" cy="99852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prstClr val="black"/>
                    </a:solidFill>
                  </a:rPr>
                  <a:t>black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876800" y="3276600"/>
                <a:ext cx="637228" cy="99060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237202" y="3276600"/>
                <a:ext cx="923330" cy="106680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prstClr val="black"/>
                    </a:solidFill>
                  </a:rPr>
                  <a:t>brown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629870" y="3276600"/>
                <a:ext cx="553998" cy="106680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r"/>
                <a:r>
                  <a:rPr lang="en-US" sz="2400" dirty="0" smtClean="0">
                    <a:solidFill>
                      <a:prstClr val="black"/>
                    </a:solidFill>
                  </a:rPr>
                  <a:t>blue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606208" y="4191000"/>
              <a:ext cx="553998" cy="762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grey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66610" y="4191000"/>
              <a:ext cx="553998" cy="762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red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68208" y="4191000"/>
              <a:ext cx="637228" cy="94805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black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49208" y="4191000"/>
              <a:ext cx="553998" cy="9906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white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09610" y="4191000"/>
              <a:ext cx="923330" cy="10668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brown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02278" y="4191000"/>
              <a:ext cx="553998" cy="10668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blue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128284" y="4191000"/>
              <a:ext cx="553998" cy="762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grey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88686" y="4191000"/>
              <a:ext cx="553998" cy="762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red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90284" y="4191000"/>
              <a:ext cx="637228" cy="94805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black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271284" y="4191000"/>
              <a:ext cx="553998" cy="9906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white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631686" y="4191000"/>
              <a:ext cx="923330" cy="10668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brown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24354" y="4191000"/>
              <a:ext cx="553998" cy="10668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prstClr val="black"/>
                  </a:solidFill>
                </a:rPr>
                <a:t>blue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188987" y="3348335"/>
              <a:ext cx="1322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Probably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699264" y="3352800"/>
              <a:ext cx="1334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Guessing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606208" y="3429000"/>
              <a:ext cx="2438400" cy="1676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128284" y="3429000"/>
              <a:ext cx="2438400" cy="1676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806008" y="3356992"/>
              <a:ext cx="14257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prstClr val="black"/>
                  </a:solidFill>
                </a:rPr>
                <a:t>Definitely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Group 77"/>
            <p:cNvGrpSpPr/>
            <p:nvPr/>
          </p:nvGrpSpPr>
          <p:grpSpPr>
            <a:xfrm>
              <a:off x="4758608" y="3733800"/>
              <a:ext cx="2209800" cy="457200"/>
              <a:chOff x="6553200" y="2590800"/>
              <a:chExt cx="2209800" cy="6858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6553200" y="2590800"/>
                <a:ext cx="304800" cy="685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934200" y="2743200"/>
                <a:ext cx="304800" cy="533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315200" y="3048000"/>
                <a:ext cx="3048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696200" y="3162300"/>
                <a:ext cx="304800" cy="1143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077200" y="3162300"/>
                <a:ext cx="304800" cy="76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8458200" y="3131822"/>
                <a:ext cx="304800" cy="685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84"/>
            <p:cNvGrpSpPr/>
            <p:nvPr/>
          </p:nvGrpSpPr>
          <p:grpSpPr>
            <a:xfrm>
              <a:off x="7280684" y="3962400"/>
              <a:ext cx="2209800" cy="228600"/>
              <a:chOff x="6553200" y="2590800"/>
              <a:chExt cx="2209800" cy="685800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6553200" y="2590800"/>
                <a:ext cx="304800" cy="685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6934200" y="2743200"/>
                <a:ext cx="304800" cy="533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315200" y="2819400"/>
                <a:ext cx="304800" cy="457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 flipV="1">
                <a:off x="7696200" y="3048000"/>
                <a:ext cx="304800" cy="152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 flipV="1">
                <a:off x="8077200" y="3048000"/>
                <a:ext cx="304800" cy="152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8458200" y="3048000"/>
                <a:ext cx="304800" cy="1524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  <p:sp>
        <p:nvSpPr>
          <p:cNvPr id="66" name="TextBox 65"/>
          <p:cNvSpPr txBox="1"/>
          <p:nvPr/>
        </p:nvSpPr>
        <p:spPr>
          <a:xfrm>
            <a:off x="3622309" y="4233337"/>
            <a:ext cx="481639" cy="8612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white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94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5"/>
            <a:ext cx="8229600" cy="1508125"/>
          </a:xfrm>
          <a:ln/>
        </p:spPr>
        <p:txBody>
          <a:bodyPr rIns="132080"/>
          <a:lstStyle/>
          <a:p>
            <a:r>
              <a:rPr lang="en-US" sz="3600" dirty="0" smtClean="0"/>
              <a:t>Modeling </a:t>
            </a:r>
            <a:r>
              <a:rPr lang="en-US" sz="3600" smtClean="0"/>
              <a:t>User Responses: Click Questions</a:t>
            </a:r>
            <a:endParaRPr lang="en-US" sz="3600" dirty="0"/>
          </a:p>
        </p:txBody>
      </p:sp>
      <p:graphicFrame>
        <p:nvGraphicFramePr>
          <p:cNvPr id="62" name="Object 7"/>
          <p:cNvGraphicFramePr>
            <a:graphicFrameLocks noChangeAspect="1"/>
          </p:cNvGraphicFramePr>
          <p:nvPr/>
        </p:nvGraphicFramePr>
        <p:xfrm>
          <a:off x="2254250" y="1295400"/>
          <a:ext cx="57467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1" name="Equation" r:id="rId4" imgW="2349500" imgH="266700" progId="Equation.3">
                  <p:embed/>
                </p:oleObj>
              </mc:Choice>
              <mc:Fallback>
                <p:oleObj name="Equation" r:id="rId4" imgW="2349500" imgH="266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0" y="1295400"/>
                        <a:ext cx="5746750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Content Placeholder 2"/>
          <p:cNvSpPr txBox="1">
            <a:spLocks/>
          </p:cNvSpPr>
          <p:nvPr/>
        </p:nvSpPr>
        <p:spPr>
          <a:xfrm>
            <a:off x="304800" y="1371600"/>
            <a:ext cx="85344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4904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smtClean="0">
                <a:solidFill>
                  <a:prstClr val="black"/>
                </a:solidFill>
              </a:rPr>
              <a:t>Assume:</a:t>
            </a:r>
          </a:p>
          <a:p>
            <a:pPr marL="374904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smtClean="0">
                <a:solidFill>
                  <a:prstClr val="black"/>
                </a:solidFill>
              </a:rPr>
              <a:t>Estimate                       using Mechanical Turk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graphicFrame>
        <p:nvGraphicFramePr>
          <p:cNvPr id="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682652"/>
              </p:ext>
            </p:extLst>
          </p:nvPr>
        </p:nvGraphicFramePr>
        <p:xfrm>
          <a:off x="2149475" y="1828800"/>
          <a:ext cx="16764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2" name="Equation" r:id="rId6" imgW="685800" imgH="228600" progId="Equation.3">
                  <p:embed/>
                </p:oleObj>
              </mc:Choice>
              <mc:Fallback>
                <p:oleObj name="Equation" r:id="rId6" imgW="6858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1828800"/>
                        <a:ext cx="167640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6" name="Object 4"/>
          <p:cNvGraphicFramePr>
            <a:graphicFrameLocks noChangeAspect="1"/>
          </p:cNvGraphicFramePr>
          <p:nvPr/>
        </p:nvGraphicFramePr>
        <p:xfrm>
          <a:off x="1115616" y="2924944"/>
          <a:ext cx="6553200" cy="3636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3" name="Acrobat Document" r:id="rId8" imgW="7277040" imgH="4044960" progId="AcroExch.Document.7">
                  <p:embed/>
                </p:oleObj>
              </mc:Choice>
              <mc:Fallback>
                <p:oleObj name="Acrobat Document" r:id="rId8" imgW="7277040" imgH="4044960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924944"/>
                        <a:ext cx="6553200" cy="3636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3023828" y="2535287"/>
            <a:ext cx="25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</a:rPr>
              <a:t>Click on the breast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40242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Search applications: finding people</a:t>
            </a:r>
            <a:endParaRPr lang="en-US" sz="38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36" name="Picture 3" descr="suspect_de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088740"/>
            <a:ext cx="634365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696236" y="6422318"/>
            <a:ext cx="244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Rogerio</a:t>
            </a:r>
            <a:r>
              <a:rPr lang="en-US" sz="1400" dirty="0" smtClean="0"/>
              <a:t> </a:t>
            </a:r>
            <a:r>
              <a:rPr lang="en-US" sz="1400" dirty="0" err="1" smtClean="0"/>
              <a:t>Feris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63" y="-111125"/>
            <a:ext cx="8662937" cy="1508125"/>
          </a:xfrm>
          <a:ln/>
        </p:spPr>
        <p:txBody>
          <a:bodyPr rIns="132080"/>
          <a:lstStyle/>
          <a:p>
            <a:r>
              <a:rPr lang="en-US" dirty="0" smtClean="0"/>
              <a:t>Modeling Part Location Probabilities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51520" y="4005064"/>
            <a:ext cx="8534400" cy="2152710"/>
          </a:xfrm>
        </p:spPr>
        <p:txBody>
          <a:bodyPr>
            <a:normAutofit fontScale="92500" lnSpcReduction="10000"/>
          </a:bodyPr>
          <a:lstStyle/>
          <a:p>
            <a:pPr marL="374904" lvl="1">
              <a:buFont typeface="Arial" pitchFamily="34" charset="0"/>
              <a:buChar char="•"/>
            </a:pPr>
            <a:r>
              <a:rPr lang="en-US" dirty="0" smtClean="0"/>
              <a:t>Sliding window part detectors w/ HOG features </a:t>
            </a:r>
          </a:p>
          <a:p>
            <a:pPr marL="374904" lvl="1">
              <a:buFont typeface="Arial" pitchFamily="34" charset="0"/>
              <a:buChar char="•"/>
            </a:pPr>
            <a:r>
              <a:rPr lang="en-US" dirty="0" smtClean="0"/>
              <a:t>Mixture of tree-structured deformable part models</a:t>
            </a:r>
          </a:p>
          <a:p>
            <a:pPr marL="374904" lvl="1">
              <a:buFont typeface="Arial" pitchFamily="34" charset="0"/>
              <a:buChar char="•"/>
            </a:pPr>
            <a:endParaRPr lang="en-US" sz="1900" dirty="0" smtClean="0"/>
          </a:p>
          <a:p>
            <a:pPr marL="374904" lvl="1">
              <a:buFont typeface="Arial" pitchFamily="34" charset="0"/>
              <a:buChar char="•"/>
            </a:pPr>
            <a:r>
              <a:rPr lang="en-US" dirty="0" smtClean="0"/>
              <a:t>Algorithm to efficiently refine all part predictions after a user answers a part click question</a:t>
            </a:r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24" y="1965154"/>
            <a:ext cx="1600200" cy="7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7" y="1543857"/>
            <a:ext cx="3054613" cy="17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1628800"/>
            <a:ext cx="3048274" cy="17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786967"/>
              </p:ext>
            </p:extLst>
          </p:nvPr>
        </p:nvGraphicFramePr>
        <p:xfrm>
          <a:off x="1268524" y="1593627"/>
          <a:ext cx="865642" cy="327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6" name="Equation" r:id="rId7" imgW="533169" imgH="203112" progId="Equation.3">
                  <p:embed/>
                </p:oleObj>
              </mc:Choice>
              <mc:Fallback>
                <p:oleObj name="Equation" r:id="rId7" imgW="533169" imgH="203112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524" y="1593627"/>
                        <a:ext cx="865642" cy="327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792773"/>
              </p:ext>
            </p:extLst>
          </p:nvPr>
        </p:nvGraphicFramePr>
        <p:xfrm>
          <a:off x="6675549" y="1722215"/>
          <a:ext cx="1069975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7" name="Equation" r:id="rId9" imgW="660240" imgH="203040" progId="Equation.3">
                  <p:embed/>
                </p:oleObj>
              </mc:Choice>
              <mc:Fallback>
                <p:oleObj name="Equation" r:id="rId9" imgW="6602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549" y="1722215"/>
                        <a:ext cx="1069975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7" name="Straight Arrow Connector 76"/>
          <p:cNvCxnSpPr/>
          <p:nvPr/>
        </p:nvCxnSpPr>
        <p:spPr>
          <a:xfrm>
            <a:off x="3097324" y="2357058"/>
            <a:ext cx="533400" cy="1588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5230924" y="2354039"/>
            <a:ext cx="457200" cy="3813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968402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298884" y="15875"/>
            <a:ext cx="9767428" cy="1508125"/>
          </a:xfrm>
          <a:ln/>
        </p:spPr>
        <p:txBody>
          <a:bodyPr rIns="132080"/>
          <a:lstStyle/>
          <a:p>
            <a:r>
              <a:rPr lang="en-US" dirty="0" smtClean="0"/>
              <a:t>Modeling Localized Class Probabilities based on attributes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534400" cy="1524000"/>
          </a:xfrm>
        </p:spPr>
        <p:txBody>
          <a:bodyPr>
            <a:normAutofit fontScale="92500"/>
          </a:bodyPr>
          <a:lstStyle/>
          <a:p>
            <a:pPr marL="374904" lvl="1">
              <a:buFont typeface="Arial" pitchFamily="34" charset="0"/>
              <a:buChar char="•"/>
            </a:pPr>
            <a:r>
              <a:rPr lang="en-US" dirty="0" smtClean="0"/>
              <a:t>Sample part locations according to detection probability</a:t>
            </a:r>
          </a:p>
          <a:p>
            <a:pPr marL="374904" lvl="1">
              <a:buFont typeface="Arial" pitchFamily="34" charset="0"/>
              <a:buChar char="•"/>
            </a:pPr>
            <a:r>
              <a:rPr lang="en-US" dirty="0" smtClean="0"/>
              <a:t>For a candidate set of part locations, extract localized features and train a multiclass classifier to estimate </a:t>
            </a:r>
          </a:p>
        </p:txBody>
      </p:sp>
      <p:grpSp>
        <p:nvGrpSpPr>
          <p:cNvPr id="4" name="Group 61"/>
          <p:cNvGrpSpPr/>
          <p:nvPr/>
        </p:nvGrpSpPr>
        <p:grpSpPr>
          <a:xfrm>
            <a:off x="4724400" y="3200400"/>
            <a:ext cx="2657475" cy="1166812"/>
            <a:chOff x="3667125" y="3024188"/>
            <a:chExt cx="1819275" cy="938212"/>
          </a:xfrm>
        </p:grpSpPr>
        <p:pic>
          <p:nvPicPr>
            <p:cNvPr id="3348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67125" y="3024188"/>
              <a:ext cx="180975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48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3800" y="3752850"/>
              <a:ext cx="175260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62"/>
          <p:cNvGrpSpPr/>
          <p:nvPr/>
        </p:nvGrpSpPr>
        <p:grpSpPr>
          <a:xfrm>
            <a:off x="4848225" y="5029200"/>
            <a:ext cx="2619375" cy="1295400"/>
            <a:chOff x="4695825" y="3962400"/>
            <a:chExt cx="3533775" cy="1524000"/>
          </a:xfrm>
        </p:grpSpPr>
        <p:pic>
          <p:nvPicPr>
            <p:cNvPr id="33485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95825" y="3962400"/>
              <a:ext cx="3533775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485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81550" y="4972050"/>
              <a:ext cx="3448050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" name="TextBox 63"/>
          <p:cNvSpPr txBox="1"/>
          <p:nvPr/>
        </p:nvSpPr>
        <p:spPr>
          <a:xfrm>
            <a:off x="4953000" y="4267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</a:rPr>
              <a:t>Color Histograms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91200" y="61677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</a:rPr>
              <a:t>SIFT</a:t>
            </a:r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003698"/>
              </p:ext>
            </p:extLst>
          </p:nvPr>
        </p:nvGraphicFramePr>
        <p:xfrm>
          <a:off x="7573963" y="2432489"/>
          <a:ext cx="1514418" cy="463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1" name="Equation" r:id="rId8" imgW="660240" imgH="203040" progId="Equation.3">
                  <p:embed/>
                </p:oleObj>
              </mc:Choice>
              <mc:Fallback>
                <p:oleObj name="Equation" r:id="rId8" imgW="66024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3963" y="2432489"/>
                        <a:ext cx="1514418" cy="4631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3171825"/>
            <a:ext cx="22002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8400" y="3581400"/>
            <a:ext cx="4572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95600" y="3657600"/>
            <a:ext cx="1828800" cy="0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95600" y="3886200"/>
            <a:ext cx="1874704" cy="1573576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12908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CUB-200-2011 Dataset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0600" y="6172201"/>
            <a:ext cx="8229600" cy="129539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SzPct val="125000"/>
              <a:buNone/>
            </a:pPr>
            <a:r>
              <a:rPr lang="en-US" sz="2800" dirty="0" smtClean="0"/>
              <a:t>13 part locations</a:t>
            </a:r>
            <a:endParaRPr lang="en-US" sz="2800" dirty="0"/>
          </a:p>
        </p:txBody>
      </p:sp>
      <p:pic>
        <p:nvPicPr>
          <p:cNvPr id="702470" name="Picture 6" descr="Purple_Finch_0110_27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139946"/>
            <a:ext cx="3200401" cy="21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6347" b="436"/>
          <a:stretch/>
        </p:blipFill>
        <p:spPr bwMode="auto">
          <a:xfrm>
            <a:off x="4953000" y="4022771"/>
            <a:ext cx="3822211" cy="224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257800" y="6172201"/>
            <a:ext cx="3429000" cy="129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ct val="125000"/>
              <a:buFont typeface="Arial" pitchFamily="34" charset="0"/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288 binary attributes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Steve\Documents\Birds200_Cropped_Images\001.Black_footed_Albatross\Black_footed_Albatross_0009_24083269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376" y="1295400"/>
            <a:ext cx="1504025" cy="1447800"/>
          </a:xfrm>
          <a:prstGeom prst="rect">
            <a:avLst/>
          </a:prstGeom>
          <a:noFill/>
          <a:ln w="5080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57200" y="2778570"/>
            <a:ext cx="1676401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dirty="0" smtClean="0">
                <a:solidFill>
                  <a:prstClr val="black"/>
                </a:solidFill>
              </a:rPr>
              <a:t>Black-footed Albatross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3" descr="C:\Users\Steve\Documents\Birds200_Cropped_Images\004.Groove_billed_Ani\Groove_billed_Ani_0021_483532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1" y="1295400"/>
            <a:ext cx="1295400" cy="1460185"/>
          </a:xfrm>
          <a:prstGeom prst="rect">
            <a:avLst/>
          </a:prstGeom>
          <a:noFill/>
          <a:ln w="50800">
            <a:noFill/>
          </a:ln>
        </p:spPr>
      </p:pic>
      <p:pic>
        <p:nvPicPr>
          <p:cNvPr id="12" name="Picture 4" descr="C:\Users\Steve\Documents\Birds200_Cropped_Images\007.Parakeet_Auklet\Parakeet_Auklet_0007_1604182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6299" y="1295400"/>
            <a:ext cx="1321502" cy="1440914"/>
          </a:xfrm>
          <a:prstGeom prst="rect">
            <a:avLst/>
          </a:prstGeom>
          <a:noFill/>
          <a:ln w="50800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133601" y="2778570"/>
            <a:ext cx="1676401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dirty="0" smtClean="0">
                <a:solidFill>
                  <a:prstClr val="black"/>
                </a:solidFill>
              </a:rPr>
              <a:t>Groove-Billed </a:t>
            </a:r>
            <a:r>
              <a:rPr lang="en-US" dirty="0" err="1" smtClean="0">
                <a:solidFill>
                  <a:prstClr val="black"/>
                </a:solidFill>
              </a:rPr>
              <a:t>Ani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800" y="2743200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Parakeet Auklet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6" descr="C:\Users\Steve\Documents\Birds200_Cropped_Images\119.Field_Sparrow\Field_Sparrow_0020_26442350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1" y="1295401"/>
            <a:ext cx="1087764" cy="1447799"/>
          </a:xfrm>
          <a:prstGeom prst="rect">
            <a:avLst/>
          </a:prstGeom>
          <a:noFill/>
          <a:ln w="50800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257801" y="2743200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Field Sparrow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8" descr="C:\Users\Steve\Documents\Birds200_Cropped_Images\131.Vesper_Sparrow\Vesper_Sparrow_0011_17689521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6707" y="1295400"/>
            <a:ext cx="1720093" cy="1447800"/>
          </a:xfrm>
          <a:prstGeom prst="rect">
            <a:avLst/>
          </a:prstGeom>
          <a:noFill/>
          <a:ln w="50800"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6919955" y="2743200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Vesper Sparrow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057400" y="3200401"/>
            <a:ext cx="8229600" cy="129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ct val="125000"/>
              <a:buFont typeface="Arial" pitchFamily="34" charset="0"/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11,877 images, 200 bird species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84862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Results: </a:t>
            </a:r>
            <a:r>
              <a:rPr lang="en-US" dirty="0" smtClean="0">
                <a:solidFill>
                  <a:srgbClr val="FF0000"/>
                </a:solidFill>
              </a:rPr>
              <a:t>Without</a:t>
            </a:r>
            <a:r>
              <a:rPr lang="en-US" dirty="0" smtClean="0"/>
              <a:t> Computer </a:t>
            </a:r>
            <a:r>
              <a:rPr lang="en-US" dirty="0"/>
              <a:t>Vision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181" y="2136577"/>
            <a:ext cx="4684619" cy="36546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4876800" y="1600200"/>
            <a:ext cx="4267200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indent="-342900" algn="ctr">
              <a:spcBef>
                <a:spcPts val="738"/>
              </a:spcBef>
              <a:buSzPct val="100000"/>
            </a:pPr>
            <a:r>
              <a:rPr lang="en-US" sz="2100" dirty="0" smtClean="0">
                <a:solidFill>
                  <a:srgbClr val="0000FF"/>
                </a:solidFill>
                <a:cs typeface="Arial" charset="0"/>
              </a:rPr>
              <a:t>Perfect Users, Field Guide Attributes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55834" y="2286000"/>
            <a:ext cx="4191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/>
          </p:cNvSpPr>
          <p:nvPr/>
        </p:nvSpPr>
        <p:spPr bwMode="auto">
          <a:xfrm>
            <a:off x="5181600" y="4953000"/>
            <a:ext cx="3890010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indent="-342900">
              <a:spcBef>
                <a:spcPts val="738"/>
              </a:spcBef>
              <a:buSzPct val="100000"/>
            </a:pPr>
            <a:r>
              <a:rPr lang="en-US" sz="2100" dirty="0" smtClean="0">
                <a:solidFill>
                  <a:srgbClr val="007A03"/>
                </a:solidFill>
                <a:cs typeface="Arial" charset="0"/>
              </a:rPr>
              <a:t>Real </a:t>
            </a:r>
            <a:r>
              <a:rPr lang="en-US" sz="2100" dirty="0">
                <a:solidFill>
                  <a:srgbClr val="007A03"/>
                </a:solidFill>
                <a:cs typeface="Arial" charset="0"/>
              </a:rPr>
              <a:t>U</a:t>
            </a:r>
            <a:r>
              <a:rPr lang="en-US" sz="2100" dirty="0" smtClean="0">
                <a:solidFill>
                  <a:srgbClr val="007A03"/>
                </a:solidFill>
                <a:cs typeface="Arial" charset="0"/>
              </a:rPr>
              <a:t>sers, Field Guide Attributes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4953000" y="1899047"/>
            <a:ext cx="4191000" cy="61555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indent="-342900" algn="ctr">
              <a:spcBef>
                <a:spcPts val="738"/>
              </a:spcBef>
              <a:buSzPct val="100000"/>
            </a:pPr>
            <a:r>
              <a:rPr lang="en-US" sz="2000" i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100% accuracy in 8≈log</a:t>
            </a:r>
            <a:r>
              <a:rPr lang="en-US" sz="2000" i="1" baseline="-25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2</a:t>
            </a:r>
            <a:r>
              <a:rPr lang="en-US" sz="2000" i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(200) questions </a:t>
            </a:r>
            <a:r>
              <a:rPr lang="en-US" sz="2000" i="1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i</a:t>
            </a:r>
            <a:r>
              <a:rPr lang="en-US" sz="2000" i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f users agree with field guides…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 bwMode="auto">
          <a:xfrm>
            <a:off x="5029200" y="5328047"/>
            <a:ext cx="3810000" cy="61555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indent="-342900" algn="ctr">
              <a:spcBef>
                <a:spcPts val="738"/>
              </a:spcBef>
              <a:buSzPct val="100000"/>
            </a:pPr>
            <a:r>
              <a:rPr lang="en-US" sz="20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MTurkers</a:t>
            </a:r>
            <a:r>
              <a:rPr lang="en-US" sz="2000" i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 don’t always agree with field guides…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55834" y="5168623"/>
            <a:ext cx="4191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>
            <a:spLocks/>
          </p:cNvSpPr>
          <p:nvPr/>
        </p:nvSpPr>
        <p:spPr bwMode="auto">
          <a:xfrm>
            <a:off x="5181600" y="3107326"/>
            <a:ext cx="4267200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indent="-342900">
              <a:spcBef>
                <a:spcPts val="738"/>
              </a:spcBef>
              <a:buSzPct val="100000"/>
            </a:pPr>
            <a:r>
              <a:rPr lang="en-US" sz="2100" dirty="0" smtClean="0">
                <a:solidFill>
                  <a:srgbClr val="FF0000"/>
                </a:solidFill>
                <a:cs typeface="Arial" charset="0"/>
              </a:rPr>
              <a:t>Real Users, Probabilistic User Model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655836" y="3276601"/>
            <a:ext cx="419098" cy="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>
            <a:spLocks/>
          </p:cNvSpPr>
          <p:nvPr/>
        </p:nvSpPr>
        <p:spPr bwMode="auto">
          <a:xfrm>
            <a:off x="5029200" y="3423047"/>
            <a:ext cx="3962400" cy="61555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indent="-342900" algn="ctr">
              <a:spcBef>
                <a:spcPts val="738"/>
              </a:spcBef>
              <a:buSzPct val="100000"/>
            </a:pPr>
            <a:r>
              <a:rPr lang="en-US" sz="2000" i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Tolerate ambiguous responses, user error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Branson et al., ECCV 2010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12987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7" grpId="0"/>
      <p:bldP spid="20" grpId="0"/>
      <p:bldP spid="2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36525"/>
            <a:ext cx="8229600" cy="1508125"/>
          </a:xfrm>
          <a:ln/>
        </p:spPr>
        <p:txBody>
          <a:bodyPr rIns="132080"/>
          <a:lstStyle/>
          <a:p>
            <a:r>
              <a:rPr lang="en-US" dirty="0" smtClean="0"/>
              <a:t>Results: </a:t>
            </a:r>
            <a:r>
              <a:rPr lang="en-US" dirty="0" smtClean="0">
                <a:solidFill>
                  <a:srgbClr val="0033CC"/>
                </a:solidFill>
              </a:rPr>
              <a:t>With</a:t>
            </a:r>
            <a:r>
              <a:rPr lang="en-US" dirty="0" smtClean="0"/>
              <a:t> </a:t>
            </a:r>
            <a:r>
              <a:rPr lang="en-US" dirty="0"/>
              <a:t>Computer Vision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19400"/>
            <a:ext cx="4267200" cy="37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341914" y="5791412"/>
            <a:ext cx="696686" cy="817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/>
          <p:cNvSpPr>
            <a:spLocks/>
          </p:cNvSpPr>
          <p:nvPr/>
        </p:nvSpPr>
        <p:spPr bwMode="auto">
          <a:xfrm>
            <a:off x="457200" y="5637424"/>
            <a:ext cx="3276600" cy="58990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indent="-342900">
              <a:lnSpc>
                <a:spcPts val="2280"/>
              </a:lnSpc>
              <a:spcBef>
                <a:spcPts val="738"/>
              </a:spcBef>
              <a:buSzPct val="100000"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Base Computer Vision performance (30%)</a:t>
            </a: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381000" y="1252304"/>
            <a:ext cx="8458200" cy="156709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spAutoFit/>
          </a:bodyPr>
          <a:lstStyle/>
          <a:p>
            <a:pPr lvl="1" indent="-342900">
              <a:spcBef>
                <a:spcPts val="738"/>
              </a:spcBef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Incorporating </a:t>
            </a:r>
            <a:r>
              <a:rPr lang="en-US" sz="2400" dirty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omputer vision reduces </a:t>
            </a:r>
            <a:r>
              <a:rPr lang="en-US" sz="2400" dirty="0" err="1" smtClean="0">
                <a:solidFill>
                  <a:prstClr val="black"/>
                </a:solidFill>
                <a:cs typeface="Arial" charset="0"/>
              </a:rPr>
              <a:t>ave</a:t>
            </a: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 time to identify true species from 109 sec to 37 sec </a:t>
            </a:r>
          </a:p>
          <a:p>
            <a:pPr lvl="1" indent="-342900">
              <a:spcBef>
                <a:spcPts val="738"/>
              </a:spcBef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Intelligently selecting questions reduces </a:t>
            </a:r>
            <a:r>
              <a:rPr lang="en-US" sz="2400" dirty="0" err="1" smtClean="0">
                <a:solidFill>
                  <a:prstClr val="black"/>
                </a:solidFill>
                <a:cs typeface="Arial" charset="0"/>
              </a:rPr>
              <a:t>ave</a:t>
            </a:r>
            <a:r>
              <a:rPr lang="en-US" sz="2400" dirty="0" smtClean="0">
                <a:solidFill>
                  <a:prstClr val="black"/>
                </a:solidFill>
                <a:cs typeface="Arial" charset="0"/>
              </a:rPr>
              <a:t> time from 69 sec to 37 sec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Wah</a:t>
            </a:r>
            <a:r>
              <a:rPr lang="en-US" sz="1400" i="1" dirty="0" smtClean="0"/>
              <a:t> et al., ICCV 2011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47181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v20q_example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5516" y="1052736"/>
            <a:ext cx="8735501" cy="5072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4308" y="663335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Steve Branson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43000" y="6237312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Wah</a:t>
            </a:r>
            <a:r>
              <a:rPr lang="en-US" sz="1600" i="1" dirty="0" smtClean="0"/>
              <a:t>, Branson, </a:t>
            </a:r>
            <a:r>
              <a:rPr lang="en-US" sz="1600" i="1" dirty="0" err="1" smtClean="0"/>
              <a:t>Perona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Belongie</a:t>
            </a:r>
            <a:r>
              <a:rPr lang="en-US" sz="1600" i="1" dirty="0" smtClean="0"/>
              <a:t>, Multi-class Recognition and Part Localization with Humans in the Loop, ICCV 2011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Summary: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Attributes for online tasks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Attributes give human user way to</a:t>
            </a:r>
          </a:p>
          <a:p>
            <a:pPr marL="684213" indent="-395288">
              <a:buFont typeface="Courier New" pitchFamily="49" charset="0"/>
              <a:buChar char="o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Communicate search queries</a:t>
            </a:r>
          </a:p>
          <a:p>
            <a:pPr marL="684213" indent="-395288">
              <a:buFont typeface="Courier New" pitchFamily="49" charset="0"/>
              <a:buChar char="o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Give feedback in interactive search</a:t>
            </a:r>
          </a:p>
          <a:p>
            <a:pPr marL="684213" indent="-395288">
              <a:buFont typeface="Courier New" pitchFamily="49" charset="0"/>
              <a:buChar char="o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Assist in interactive recognition</a:t>
            </a:r>
          </a:p>
          <a:p>
            <a:pPr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Ongoing challenges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Accuracy of attribute models crucial to success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Human perception of attributes can vary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When is the attribute vocabulary expressive enough?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If large attribute vocabulary is available, how to convey it to the search user?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Practical issues in calibration and fusion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Localized vs. global properties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0312" y="662377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Slide credit: Kristen Grauman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Search applications: finding people</a:t>
            </a:r>
            <a:endParaRPr lang="en-US" sz="38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96236" y="6422318"/>
            <a:ext cx="244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Rogerio</a:t>
            </a:r>
            <a:r>
              <a:rPr lang="en-US" sz="1400" dirty="0" smtClean="0"/>
              <a:t> </a:t>
            </a:r>
            <a:r>
              <a:rPr lang="en-US" sz="1400" dirty="0" err="1" smtClean="0"/>
              <a:t>Feris</a:t>
            </a:r>
            <a:endParaRPr lang="en-US" sz="1400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09600" y="1157944"/>
          <a:ext cx="4090988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1" name="Bitmap Image" r:id="rId4" imgW="6563641" imgH="8438095" progId="PBrush">
                  <p:embed/>
                </p:oleObj>
              </mc:Choice>
              <mc:Fallback>
                <p:oleObj name="Bitmap Image" r:id="rId4" imgW="6563641" imgH="8438095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57944"/>
                        <a:ext cx="4090988" cy="52578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215344"/>
            <a:ext cx="5638800" cy="32019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914400" y="3215344"/>
            <a:ext cx="21336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914400" y="4358344"/>
            <a:ext cx="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914400" y="5882344"/>
            <a:ext cx="2133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Search applications: finding people</a:t>
            </a:r>
            <a:endParaRPr lang="en-US" sz="38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96236" y="6422318"/>
            <a:ext cx="244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Rogerio</a:t>
            </a:r>
            <a:r>
              <a:rPr lang="en-US" sz="1400" dirty="0" smtClean="0"/>
              <a:t> </a:t>
            </a:r>
            <a:r>
              <a:rPr lang="en-US" sz="1400" dirty="0" err="1" smtClean="0"/>
              <a:t>Feris</a:t>
            </a:r>
            <a:endParaRPr lang="en-US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66" y="1996689"/>
            <a:ext cx="4344951" cy="238359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2" y="2008359"/>
            <a:ext cx="4306258" cy="237192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00200" y="4648200"/>
            <a:ext cx="5562600" cy="1600637"/>
            <a:chOff x="143347" y="4783094"/>
            <a:chExt cx="5562600" cy="1600637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8" y="4819306"/>
              <a:ext cx="4419600" cy="770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715001"/>
              <a:ext cx="4460830" cy="609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495" y="4849475"/>
              <a:ext cx="883305" cy="73393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495" y="5651630"/>
              <a:ext cx="883305" cy="67778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143347" y="4783094"/>
              <a:ext cx="5562600" cy="1600637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6488668"/>
            <a:ext cx="619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http://lacrimestoppers.com/wanteds.aspx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5616" y="3810976"/>
            <a:ext cx="1044116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07804" y="3933056"/>
            <a:ext cx="756084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51186" y="5128222"/>
            <a:ext cx="648072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52120" y="5157192"/>
            <a:ext cx="504056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83668" y="5301208"/>
            <a:ext cx="504056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83668" y="5841268"/>
            <a:ext cx="720080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547664" y="4977172"/>
            <a:ext cx="720080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31940" y="4977172"/>
            <a:ext cx="720080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400092" y="3789040"/>
            <a:ext cx="720080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44308" y="3933056"/>
            <a:ext cx="792088" cy="14401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351912" y="3825044"/>
            <a:ext cx="432556" cy="10801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028384" y="4077072"/>
            <a:ext cx="576064" cy="72008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995936" y="5985284"/>
            <a:ext cx="684076" cy="18002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76056" y="5985284"/>
            <a:ext cx="936104" cy="18002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1580" y="1160748"/>
            <a:ext cx="752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Search </a:t>
            </a:r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surveillance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feeds for suspects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2_Default Design 4">
      <a:dk1>
        <a:srgbClr val="000000"/>
      </a:dk1>
      <a:lt1>
        <a:srgbClr val="FFFFFF"/>
      </a:lt1>
      <a:dk2>
        <a:srgbClr val="808080"/>
      </a:dk2>
      <a:lt2>
        <a:srgbClr val="CCCCFF"/>
      </a:lt2>
      <a:accent1>
        <a:srgbClr val="7889FB"/>
      </a:accent1>
      <a:accent2>
        <a:srgbClr val="2DB6B3"/>
      </a:accent2>
      <a:accent3>
        <a:srgbClr val="FFFFFF"/>
      </a:accent3>
      <a:accent4>
        <a:srgbClr val="000000"/>
      </a:accent4>
      <a:accent5>
        <a:srgbClr val="BEC4FD"/>
      </a:accent5>
      <a:accent6>
        <a:srgbClr val="28A5A2"/>
      </a:accent6>
      <a:hlink>
        <a:srgbClr val="000099"/>
      </a:hlink>
      <a:folHlink>
        <a:srgbClr val="D18213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CCCCFF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808080"/>
        </a:dk2>
        <a:lt2>
          <a:srgbClr val="CCCCFF"/>
        </a:lt2>
        <a:accent1>
          <a:srgbClr val="7889FB"/>
        </a:accent1>
        <a:accent2>
          <a:srgbClr val="2DB6B3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CCCCFF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DFFF66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CAE75C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808080"/>
        </a:dk2>
        <a:lt2>
          <a:srgbClr val="CCCCFF"/>
        </a:lt2>
        <a:accent1>
          <a:srgbClr val="7889FB"/>
        </a:accent1>
        <a:accent2>
          <a:srgbClr val="2DB6B3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28A5A2"/>
        </a:accent6>
        <a:hlink>
          <a:srgbClr val="000099"/>
        </a:hlink>
        <a:folHlink>
          <a:srgbClr val="D182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3_Network">
      <a:majorFont>
        <a:latin typeface="Calibri"/>
        <a:ea typeface=""/>
        <a:cs typeface="Calibri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3127</Words>
  <Application>Microsoft Office PowerPoint</Application>
  <PresentationFormat>On-screen Show (4:3)</PresentationFormat>
  <Paragraphs>896</Paragraphs>
  <Slides>77</Slides>
  <Notes>76</Notes>
  <HiddenSlides>0</HiddenSlides>
  <MMClips>2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95" baseType="lpstr">
      <vt:lpstr>Office Theme</vt:lpstr>
      <vt:lpstr>4_Office Theme</vt:lpstr>
      <vt:lpstr>5_Office Theme</vt:lpstr>
      <vt:lpstr>6_Office Theme</vt:lpstr>
      <vt:lpstr>2_Default Design</vt:lpstr>
      <vt:lpstr>3_Default Design</vt:lpstr>
      <vt:lpstr>3_Network</vt:lpstr>
      <vt:lpstr>7_Office Theme</vt:lpstr>
      <vt:lpstr>1_Office Theme</vt:lpstr>
      <vt:lpstr>4_Default Design</vt:lpstr>
      <vt:lpstr>2_Office Theme</vt:lpstr>
      <vt:lpstr>3_Office Theme</vt:lpstr>
      <vt:lpstr>8_Office Theme</vt:lpstr>
      <vt:lpstr>9_Office Theme</vt:lpstr>
      <vt:lpstr>10_Office Theme</vt:lpstr>
      <vt:lpstr>Bitmap Image</vt:lpstr>
      <vt:lpstr>Equation</vt:lpstr>
      <vt:lpstr>Acrobat Document</vt:lpstr>
      <vt:lpstr>Schedule</vt:lpstr>
      <vt:lpstr>Attributes in “online” tasks</vt:lpstr>
      <vt:lpstr>Image search</vt:lpstr>
      <vt:lpstr>Why are attributes relevant to image search?</vt:lpstr>
      <vt:lpstr>Attributes are composable</vt:lpstr>
      <vt:lpstr>Attributes efficiently divide the space of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Attributes in “online” tasks</vt:lpstr>
      <vt:lpstr>Attributes in “online” tasks</vt:lpstr>
      <vt:lpstr>Face Search with Attributes Neeraj Kumar et al.</vt:lpstr>
      <vt:lpstr>Facial Attributes</vt:lpstr>
      <vt:lpstr>14 Regions x 20 Feature Types = 280 Feature Choices</vt:lpstr>
      <vt:lpstr> Learning a Face Attribute Classifier</vt:lpstr>
      <vt:lpstr> Learning a Face Attribute Classifier</vt:lpstr>
      <vt:lpstr>Attribute Classifier Accuracies</vt:lpstr>
      <vt:lpstr>Importance of localized attributes</vt:lpstr>
      <vt:lpstr>FaceTracer: Searching for faces with attributes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query: Boston bombing scenario</vt:lpstr>
      <vt:lpstr>Attributes in “online” tasks</vt:lpstr>
      <vt:lpstr>Issues in multi-attribute queries</vt:lpstr>
      <vt:lpstr>Calibration issue</vt:lpstr>
      <vt:lpstr>PowerPoint Presentation</vt:lpstr>
      <vt:lpstr>PowerPoint Presentation</vt:lpstr>
      <vt:lpstr>Fusing multi-attribute queries</vt:lpstr>
      <vt:lpstr>Fusing multi-attribute queries</vt:lpstr>
      <vt:lpstr>Fusing multi-attribute queries</vt:lpstr>
      <vt:lpstr>Attributes in “online” tasks</vt:lpstr>
      <vt:lpstr>Problem with one-shot visual search</vt:lpstr>
      <vt:lpstr>Interactive visual search</vt:lpstr>
      <vt:lpstr>Limitations of traditional interactive methods</vt:lpstr>
      <vt:lpstr>Limitations of traditional interactive methods</vt:lpstr>
      <vt:lpstr>WhittleSearch: relative attribute feedback</vt:lpstr>
      <vt:lpstr>Learning relative attributes</vt:lpstr>
      <vt:lpstr>Learning relative attributes</vt:lpstr>
      <vt:lpstr>PowerPoint Presentation</vt:lpstr>
      <vt:lpstr>Relating images</vt:lpstr>
      <vt:lpstr>WhittleSearch with relative attribute feedback</vt:lpstr>
      <vt:lpstr>WhittleSearch with relative attribute feedback</vt:lpstr>
      <vt:lpstr>Datasets</vt:lpstr>
      <vt:lpstr>Experimental setup</vt:lpstr>
      <vt:lpstr>PowerPoint Presentation</vt:lpstr>
      <vt:lpstr>Example WhittleSearch</vt:lpstr>
      <vt:lpstr>Failure case (?)</vt:lpstr>
      <vt:lpstr>Hybrid relevance feedback</vt:lpstr>
      <vt:lpstr>PowerPoint Presentation</vt:lpstr>
      <vt:lpstr>Come see our WhittleSearch demo!</vt:lpstr>
      <vt:lpstr>Attributes in “online” tasks</vt:lpstr>
      <vt:lpstr>What Plant Species is This?</vt:lpstr>
      <vt:lpstr>Let’s Use a Field Guide</vt:lpstr>
      <vt:lpstr>Types of Recognition</vt:lpstr>
      <vt:lpstr>Recognition With Humans in the Loop</vt:lpstr>
      <vt:lpstr>Example Questions: Localize</vt:lpstr>
      <vt:lpstr>Example Questions: Name attributes</vt:lpstr>
      <vt:lpstr>Basic Algorithm</vt:lpstr>
      <vt:lpstr>Basic Algorithm</vt:lpstr>
      <vt:lpstr>Basic Algorithm</vt:lpstr>
      <vt:lpstr>Modeling User Responses: Attribute Questions</vt:lpstr>
      <vt:lpstr>Modeling User Responses: Click Questions</vt:lpstr>
      <vt:lpstr>Modeling Part Location Probabilities</vt:lpstr>
      <vt:lpstr>Modeling Localized Class Probabilities based on attributes</vt:lpstr>
      <vt:lpstr>CUB-200-2011 Dataset</vt:lpstr>
      <vt:lpstr>Results: Without Computer Vision</vt:lpstr>
      <vt:lpstr>Results: With Computer Vision</vt:lpstr>
      <vt:lpstr>Demo</vt:lpstr>
      <vt:lpstr>Summary: Attributes for online tasks</vt:lpstr>
      <vt:lpstr>Ongoing challenges</vt:lpstr>
    </vt:vector>
  </TitlesOfParts>
  <Company>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Annotator rationales</dc:title>
  <dc:creator>Kristen Grauman</dc:creator>
  <cp:lastModifiedBy>Mark Stephenson</cp:lastModifiedBy>
  <cp:revision>46</cp:revision>
  <dcterms:created xsi:type="dcterms:W3CDTF">2013-06-04T14:56:16Z</dcterms:created>
  <dcterms:modified xsi:type="dcterms:W3CDTF">2013-07-04T19:21:33Z</dcterms:modified>
</cp:coreProperties>
</file>