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tags/tag20.xml" ContentType="application/vnd.openxmlformats-officedocument.presentationml.tags+xml"/>
  <Override PartName="/ppt/notesSlides/notesSlide35.xml" ContentType="application/vnd.openxmlformats-officedocument.presentationml.notesSlide+xml"/>
  <Override PartName="/ppt/tags/tag2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2.xml" ContentType="application/vnd.openxmlformats-officedocument.presentationml.tags+xml"/>
  <Override PartName="/ppt/notesSlides/notesSlide38.xml" ContentType="application/vnd.openxmlformats-officedocument.presentationml.notesSlide+xml"/>
  <Override PartName="/ppt/tags/tag23.xml" ContentType="application/vnd.openxmlformats-officedocument.presentationml.tags+xml"/>
  <Override PartName="/ppt/notesSlides/notesSlide39.xml" ContentType="application/vnd.openxmlformats-officedocument.presentationml.notesSlide+xml"/>
  <Override PartName="/ppt/tags/tag2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7" r:id="rId4"/>
    <p:sldMasterId id="2147483699" r:id="rId5"/>
  </p:sldMasterIdLst>
  <p:notesMasterIdLst>
    <p:notesMasterId r:id="rId100"/>
  </p:notesMasterIdLst>
  <p:sldIdLst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5" r:id="rId30"/>
    <p:sldId id="286" r:id="rId31"/>
    <p:sldId id="287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8" r:id="rId56"/>
    <p:sldId id="319" r:id="rId57"/>
    <p:sldId id="320" r:id="rId58"/>
    <p:sldId id="321" r:id="rId59"/>
    <p:sldId id="322" r:id="rId60"/>
    <p:sldId id="323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1" r:id="rId77"/>
    <p:sldId id="344" r:id="rId78"/>
    <p:sldId id="347" r:id="rId79"/>
    <p:sldId id="348" r:id="rId80"/>
    <p:sldId id="349" r:id="rId81"/>
    <p:sldId id="350" r:id="rId82"/>
    <p:sldId id="380" r:id="rId83"/>
    <p:sldId id="354" r:id="rId84"/>
    <p:sldId id="355" r:id="rId85"/>
    <p:sldId id="357" r:id="rId86"/>
    <p:sldId id="358" r:id="rId87"/>
    <p:sldId id="364" r:id="rId88"/>
    <p:sldId id="365" r:id="rId89"/>
    <p:sldId id="366" r:id="rId90"/>
    <p:sldId id="367" r:id="rId91"/>
    <p:sldId id="368" r:id="rId92"/>
    <p:sldId id="369" r:id="rId93"/>
    <p:sldId id="370" r:id="rId94"/>
    <p:sldId id="371" r:id="rId95"/>
    <p:sldId id="372" r:id="rId96"/>
    <p:sldId id="376" r:id="rId97"/>
    <p:sldId id="374" r:id="rId98"/>
    <p:sldId id="375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2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71981627297"/>
          <c:y val="0.0937485939257594"/>
          <c:w val="0.890283573928257"/>
          <c:h val="0.53374015748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'Sheet1'!$B$1</c:f>
              <c:strCache>
                <c:ptCount val="1"/>
                <c:pt idx="0">
                  <c:v>Best feature (with pose)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elete val="1"/>
          </c:dLbls>
          <c:cat>
            <c:strRef>
              <c:f>'Sheet1'!$A$2:$A$27</c:f>
              <c:strCache>
                <c:ptCount val="26"/>
                <c:pt idx="0">
                  <c:v>Necktie</c:v>
                </c:pt>
                <c:pt idx="1">
                  <c:v>Collar</c:v>
                </c:pt>
                <c:pt idx="2">
                  <c:v>Gender</c:v>
                </c:pt>
                <c:pt idx="3">
                  <c:v>Placket presence</c:v>
                </c:pt>
                <c:pt idx="4">
                  <c:v>Skin exposure</c:v>
                </c:pt>
                <c:pt idx="5">
                  <c:v>Scarf</c:v>
                </c:pt>
                <c:pt idx="6">
                  <c:v>Pattern solid</c:v>
                </c:pt>
                <c:pt idx="7">
                  <c:v>Pattern floral</c:v>
                </c:pt>
                <c:pt idx="8">
                  <c:v>Pattern spot</c:v>
                </c:pt>
                <c:pt idx="9">
                  <c:v>Pattern graphics</c:v>
                </c:pt>
                <c:pt idx="10">
                  <c:v>Pattern plaid</c:v>
                </c:pt>
                <c:pt idx="11">
                  <c:v>Pattern stripe</c:v>
                </c:pt>
                <c:pt idx="12">
                  <c:v>Color red</c:v>
                </c:pt>
                <c:pt idx="13">
                  <c:v>Color yellow</c:v>
                </c:pt>
                <c:pt idx="14">
                  <c:v>Color green</c:v>
                </c:pt>
                <c:pt idx="15">
                  <c:v>Color cyan</c:v>
                </c:pt>
                <c:pt idx="16">
                  <c:v>Color blue</c:v>
                </c:pt>
                <c:pt idx="17">
                  <c:v>Color purple</c:v>
                </c:pt>
                <c:pt idx="18">
                  <c:v>Color brown</c:v>
                </c:pt>
                <c:pt idx="19">
                  <c:v>Color white</c:v>
                </c:pt>
                <c:pt idx="20">
                  <c:v>Color gray</c:v>
                </c:pt>
                <c:pt idx="21">
                  <c:v>Color black</c:v>
                </c:pt>
                <c:pt idx="22">
                  <c:v>&gt;2 colors</c:v>
                </c:pt>
                <c:pt idx="23">
                  <c:v>sleevelength</c:v>
                </c:pt>
                <c:pt idx="24">
                  <c:v>neckline</c:v>
                </c:pt>
                <c:pt idx="25">
                  <c:v>category</c:v>
                </c:pt>
              </c:strCache>
            </c:strRef>
          </c:cat>
          <c:val>
            <c:numRef>
              <c:f>'Sheet1'!$B$2:$B$27</c:f>
              <c:numCache>
                <c:formatCode>0.00%</c:formatCode>
                <c:ptCount val="26"/>
                <c:pt idx="0">
                  <c:v>0.853100000000001</c:v>
                </c:pt>
                <c:pt idx="1">
                  <c:v>0.806</c:v>
                </c:pt>
                <c:pt idx="2">
                  <c:v>0.7743</c:v>
                </c:pt>
                <c:pt idx="3">
                  <c:v>0.8061</c:v>
                </c:pt>
                <c:pt idx="4">
                  <c:v>0.7979</c:v>
                </c:pt>
                <c:pt idx="5">
                  <c:v>0.7115</c:v>
                </c:pt>
                <c:pt idx="6">
                  <c:v>0.875300000000001</c:v>
                </c:pt>
                <c:pt idx="7">
                  <c:v>0.862300000000001</c:v>
                </c:pt>
                <c:pt idx="8">
                  <c:v>0.7525</c:v>
                </c:pt>
                <c:pt idx="9">
                  <c:v>0.895500000000001</c:v>
                </c:pt>
                <c:pt idx="10">
                  <c:v>0.7857</c:v>
                </c:pt>
                <c:pt idx="11">
                  <c:v>0.7714</c:v>
                </c:pt>
                <c:pt idx="23">
                  <c:v>0.677300000000002</c:v>
                </c:pt>
                <c:pt idx="24">
                  <c:v>0.5561</c:v>
                </c:pt>
                <c:pt idx="25">
                  <c:v>0.5138</c:v>
                </c:pt>
              </c:numCache>
            </c:numRef>
          </c:val>
        </c:ser>
        <c:ser>
          <c:idx val="1"/>
          <c:order val="1"/>
          <c:tx>
            <c:strRef>
              <c:f>'Sheet1'!$C$1</c:f>
              <c:strCache>
                <c:ptCount val="1"/>
                <c:pt idx="0">
                  <c:v>Combined feature (with pose)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elete val="1"/>
          </c:dLbls>
          <c:cat>
            <c:strRef>
              <c:f>'Sheet1'!$A$2:$A$27</c:f>
              <c:strCache>
                <c:ptCount val="26"/>
                <c:pt idx="0">
                  <c:v>Necktie</c:v>
                </c:pt>
                <c:pt idx="1">
                  <c:v>Collar</c:v>
                </c:pt>
                <c:pt idx="2">
                  <c:v>Gender</c:v>
                </c:pt>
                <c:pt idx="3">
                  <c:v>Placket presence</c:v>
                </c:pt>
                <c:pt idx="4">
                  <c:v>Skin exposure</c:v>
                </c:pt>
                <c:pt idx="5">
                  <c:v>Scarf</c:v>
                </c:pt>
                <c:pt idx="6">
                  <c:v>Pattern solid</c:v>
                </c:pt>
                <c:pt idx="7">
                  <c:v>Pattern floral</c:v>
                </c:pt>
                <c:pt idx="8">
                  <c:v>Pattern spot</c:v>
                </c:pt>
                <c:pt idx="9">
                  <c:v>Pattern graphics</c:v>
                </c:pt>
                <c:pt idx="10">
                  <c:v>Pattern plaid</c:v>
                </c:pt>
                <c:pt idx="11">
                  <c:v>Pattern stripe</c:v>
                </c:pt>
                <c:pt idx="12">
                  <c:v>Color red</c:v>
                </c:pt>
                <c:pt idx="13">
                  <c:v>Color yellow</c:v>
                </c:pt>
                <c:pt idx="14">
                  <c:v>Color green</c:v>
                </c:pt>
                <c:pt idx="15">
                  <c:v>Color cyan</c:v>
                </c:pt>
                <c:pt idx="16">
                  <c:v>Color blue</c:v>
                </c:pt>
                <c:pt idx="17">
                  <c:v>Color purple</c:v>
                </c:pt>
                <c:pt idx="18">
                  <c:v>Color brown</c:v>
                </c:pt>
                <c:pt idx="19">
                  <c:v>Color white</c:v>
                </c:pt>
                <c:pt idx="20">
                  <c:v>Color gray</c:v>
                </c:pt>
                <c:pt idx="21">
                  <c:v>Color black</c:v>
                </c:pt>
                <c:pt idx="22">
                  <c:v>&gt;2 colors</c:v>
                </c:pt>
                <c:pt idx="23">
                  <c:v>sleevelength</c:v>
                </c:pt>
                <c:pt idx="24">
                  <c:v>neckline</c:v>
                </c:pt>
                <c:pt idx="25">
                  <c:v>category</c:v>
                </c:pt>
              </c:strCache>
            </c:strRef>
          </c:cat>
          <c:val>
            <c:numRef>
              <c:f>'Sheet1'!$C$2:$C$27</c:f>
              <c:numCache>
                <c:formatCode>0.00%</c:formatCode>
                <c:ptCount val="26"/>
                <c:pt idx="0">
                  <c:v>0.869700000000002</c:v>
                </c:pt>
                <c:pt idx="1">
                  <c:v>0.8175</c:v>
                </c:pt>
                <c:pt idx="2">
                  <c:v>0.8241</c:v>
                </c:pt>
                <c:pt idx="3">
                  <c:v>0.831700000000002</c:v>
                </c:pt>
                <c:pt idx="4">
                  <c:v>0.8342</c:v>
                </c:pt>
                <c:pt idx="5">
                  <c:v>0.754300000000001</c:v>
                </c:pt>
                <c:pt idx="6">
                  <c:v>0.9184</c:v>
                </c:pt>
                <c:pt idx="7">
                  <c:v>0.876800000000002</c:v>
                </c:pt>
                <c:pt idx="8">
                  <c:v>0.762400000000001</c:v>
                </c:pt>
                <c:pt idx="9">
                  <c:v>0.9091</c:v>
                </c:pt>
                <c:pt idx="10">
                  <c:v>0.7952</c:v>
                </c:pt>
                <c:pt idx="11">
                  <c:v>0.8036</c:v>
                </c:pt>
                <c:pt idx="12">
                  <c:v>0.9032</c:v>
                </c:pt>
                <c:pt idx="13">
                  <c:v>0.880600000000001</c:v>
                </c:pt>
                <c:pt idx="14">
                  <c:v>0.8916</c:v>
                </c:pt>
                <c:pt idx="15">
                  <c:v>0.838900000000001</c:v>
                </c:pt>
                <c:pt idx="16">
                  <c:v>0.92</c:v>
                </c:pt>
                <c:pt idx="17">
                  <c:v>0.857100000000001</c:v>
                </c:pt>
                <c:pt idx="18">
                  <c:v>0.854200000000001</c:v>
                </c:pt>
                <c:pt idx="19">
                  <c:v>0.761800000000002</c:v>
                </c:pt>
                <c:pt idx="20">
                  <c:v>0.779700000000002</c:v>
                </c:pt>
                <c:pt idx="21">
                  <c:v>0.8435</c:v>
                </c:pt>
                <c:pt idx="22">
                  <c:v>0.758600000000002</c:v>
                </c:pt>
                <c:pt idx="23">
                  <c:v>0.7837</c:v>
                </c:pt>
                <c:pt idx="24">
                  <c:v>0.5785</c:v>
                </c:pt>
                <c:pt idx="25">
                  <c:v>0.631300000000001</c:v>
                </c:pt>
              </c:numCache>
            </c:numRef>
          </c:val>
        </c:ser>
        <c:ser>
          <c:idx val="2"/>
          <c:order val="2"/>
          <c:tx>
            <c:strRef>
              <c:f>'Sheet1'!$D$1</c:f>
              <c:strCache>
                <c:ptCount val="1"/>
                <c:pt idx="0">
                  <c:v>Combined feature (no pose)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elete val="1"/>
          </c:dLbls>
          <c:cat>
            <c:strRef>
              <c:f>'Sheet1'!$A$2:$A$27</c:f>
              <c:strCache>
                <c:ptCount val="26"/>
                <c:pt idx="0">
                  <c:v>Necktie</c:v>
                </c:pt>
                <c:pt idx="1">
                  <c:v>Collar</c:v>
                </c:pt>
                <c:pt idx="2">
                  <c:v>Gender</c:v>
                </c:pt>
                <c:pt idx="3">
                  <c:v>Placket presence</c:v>
                </c:pt>
                <c:pt idx="4">
                  <c:v>Skin exposure</c:v>
                </c:pt>
                <c:pt idx="5">
                  <c:v>Scarf</c:v>
                </c:pt>
                <c:pt idx="6">
                  <c:v>Pattern solid</c:v>
                </c:pt>
                <c:pt idx="7">
                  <c:v>Pattern floral</c:v>
                </c:pt>
                <c:pt idx="8">
                  <c:v>Pattern spot</c:v>
                </c:pt>
                <c:pt idx="9">
                  <c:v>Pattern graphics</c:v>
                </c:pt>
                <c:pt idx="10">
                  <c:v>Pattern plaid</c:v>
                </c:pt>
                <c:pt idx="11">
                  <c:v>Pattern stripe</c:v>
                </c:pt>
                <c:pt idx="12">
                  <c:v>Color red</c:v>
                </c:pt>
                <c:pt idx="13">
                  <c:v>Color yellow</c:v>
                </c:pt>
                <c:pt idx="14">
                  <c:v>Color green</c:v>
                </c:pt>
                <c:pt idx="15">
                  <c:v>Color cyan</c:v>
                </c:pt>
                <c:pt idx="16">
                  <c:v>Color blue</c:v>
                </c:pt>
                <c:pt idx="17">
                  <c:v>Color purple</c:v>
                </c:pt>
                <c:pt idx="18">
                  <c:v>Color brown</c:v>
                </c:pt>
                <c:pt idx="19">
                  <c:v>Color white</c:v>
                </c:pt>
                <c:pt idx="20">
                  <c:v>Color gray</c:v>
                </c:pt>
                <c:pt idx="21">
                  <c:v>Color black</c:v>
                </c:pt>
                <c:pt idx="22">
                  <c:v>&gt;2 colors</c:v>
                </c:pt>
                <c:pt idx="23">
                  <c:v>sleevelength</c:v>
                </c:pt>
                <c:pt idx="24">
                  <c:v>neckline</c:v>
                </c:pt>
                <c:pt idx="25">
                  <c:v>category</c:v>
                </c:pt>
              </c:strCache>
            </c:strRef>
          </c:cat>
          <c:val>
            <c:numRef>
              <c:f>'Sheet1'!$D$2:$D$27</c:f>
              <c:numCache>
                <c:formatCode>0.00%</c:formatCode>
                <c:ptCount val="26"/>
                <c:pt idx="0">
                  <c:v>0.8081</c:v>
                </c:pt>
                <c:pt idx="1">
                  <c:v>0.793700000000001</c:v>
                </c:pt>
                <c:pt idx="2">
                  <c:v>0.790700000000001</c:v>
                </c:pt>
                <c:pt idx="3">
                  <c:v>0.7893</c:v>
                </c:pt>
                <c:pt idx="4">
                  <c:v>0.779800000000002</c:v>
                </c:pt>
                <c:pt idx="5">
                  <c:v>0.715800000000002</c:v>
                </c:pt>
                <c:pt idx="6">
                  <c:v>0.895700000000001</c:v>
                </c:pt>
                <c:pt idx="7">
                  <c:v>0.8261</c:v>
                </c:pt>
                <c:pt idx="8">
                  <c:v>0.7921</c:v>
                </c:pt>
                <c:pt idx="9">
                  <c:v>0.881800000000001</c:v>
                </c:pt>
                <c:pt idx="10">
                  <c:v>0.766700000000002</c:v>
                </c:pt>
                <c:pt idx="11">
                  <c:v>0.742900000000002</c:v>
                </c:pt>
                <c:pt idx="12">
                  <c:v>0.9086</c:v>
                </c:pt>
                <c:pt idx="13">
                  <c:v>0.7985</c:v>
                </c:pt>
                <c:pt idx="14">
                  <c:v>0.8193</c:v>
                </c:pt>
                <c:pt idx="15">
                  <c:v>0.861100000000001</c:v>
                </c:pt>
                <c:pt idx="16">
                  <c:v>0.9133</c:v>
                </c:pt>
                <c:pt idx="17">
                  <c:v>0.863600000000002</c:v>
                </c:pt>
                <c:pt idx="18">
                  <c:v>0.758900000000002</c:v>
                </c:pt>
                <c:pt idx="19">
                  <c:v>0.699600000000002</c:v>
                </c:pt>
                <c:pt idx="20">
                  <c:v>0.744900000000002</c:v>
                </c:pt>
                <c:pt idx="21">
                  <c:v>0.796</c:v>
                </c:pt>
                <c:pt idx="22">
                  <c:v>0.7143</c:v>
                </c:pt>
                <c:pt idx="23">
                  <c:v>0.686200000000001</c:v>
                </c:pt>
                <c:pt idx="24">
                  <c:v>0.5262</c:v>
                </c:pt>
                <c:pt idx="25">
                  <c:v>0.4931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107545976"/>
        <c:axId val="-2107543192"/>
      </c:barChart>
      <c:catAx>
        <c:axId val="-2107545976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07543192"/>
        <c:crosses val="autoZero"/>
        <c:auto val="1"/>
        <c:lblAlgn val="ctr"/>
        <c:lblOffset val="100"/>
        <c:noMultiLvlLbl val="0"/>
      </c:catAx>
      <c:valAx>
        <c:axId val="-2107543192"/>
        <c:scaling>
          <c:orientation val="minMax"/>
          <c:min val="0.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dirty="0"/>
                  <a:t>Accuracy (binary-class) / MAP (multi-class)</a:t>
                </a:r>
              </a:p>
            </c:rich>
          </c:tx>
          <c:layout>
            <c:manualLayout>
              <c:xMode val="edge"/>
              <c:yMode val="edge"/>
              <c:x val="0.0"/>
              <c:y val="0.0665182477190351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-21075459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900" baseline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71981627297"/>
          <c:y val="0.0937485939257598"/>
          <c:w val="0.890283573928254"/>
          <c:h val="0.53374015748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CRF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elete val="1"/>
          </c:dLbls>
          <c:cat>
            <c:strRef>
              <c:f>Sheet1!$A$2:$A$27</c:f>
              <c:strCache>
                <c:ptCount val="26"/>
                <c:pt idx="0">
                  <c:v>Necktie</c:v>
                </c:pt>
                <c:pt idx="1">
                  <c:v>Collar</c:v>
                </c:pt>
                <c:pt idx="2">
                  <c:v>Gender</c:v>
                </c:pt>
                <c:pt idx="3">
                  <c:v>Placket presence</c:v>
                </c:pt>
                <c:pt idx="4">
                  <c:v>Skin exposure</c:v>
                </c:pt>
                <c:pt idx="5">
                  <c:v>Scarf</c:v>
                </c:pt>
                <c:pt idx="6">
                  <c:v>Pattern solid</c:v>
                </c:pt>
                <c:pt idx="7">
                  <c:v>Pattern floral</c:v>
                </c:pt>
                <c:pt idx="8">
                  <c:v>Pattern spot</c:v>
                </c:pt>
                <c:pt idx="9">
                  <c:v>Pattern graphics</c:v>
                </c:pt>
                <c:pt idx="10">
                  <c:v>Pattern plaid</c:v>
                </c:pt>
                <c:pt idx="11">
                  <c:v>Pattern stripe</c:v>
                </c:pt>
                <c:pt idx="12">
                  <c:v>Color red</c:v>
                </c:pt>
                <c:pt idx="13">
                  <c:v>Color yellow</c:v>
                </c:pt>
                <c:pt idx="14">
                  <c:v>Color green</c:v>
                </c:pt>
                <c:pt idx="15">
                  <c:v>Color cyan</c:v>
                </c:pt>
                <c:pt idx="16">
                  <c:v>Color blue</c:v>
                </c:pt>
                <c:pt idx="17">
                  <c:v>Color purple</c:v>
                </c:pt>
                <c:pt idx="18">
                  <c:v>Color brown</c:v>
                </c:pt>
                <c:pt idx="19">
                  <c:v>Color white</c:v>
                </c:pt>
                <c:pt idx="20">
                  <c:v>Color gray</c:v>
                </c:pt>
                <c:pt idx="21">
                  <c:v>Color black</c:v>
                </c:pt>
                <c:pt idx="22">
                  <c:v>&gt;2 colors</c:v>
                </c:pt>
                <c:pt idx="23">
                  <c:v>sleevelength</c:v>
                </c:pt>
                <c:pt idx="24">
                  <c:v>neckline</c:v>
                </c:pt>
                <c:pt idx="25">
                  <c:v>category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0.832800000000001</c:v>
                </c:pt>
                <c:pt idx="1">
                  <c:v>0.823900000000001</c:v>
                </c:pt>
                <c:pt idx="2">
                  <c:v>0.8225</c:v>
                </c:pt>
                <c:pt idx="3">
                  <c:v>0.8252</c:v>
                </c:pt>
                <c:pt idx="4">
                  <c:v>0.822</c:v>
                </c:pt>
                <c:pt idx="5">
                  <c:v>0.674900000000004</c:v>
                </c:pt>
                <c:pt idx="6">
                  <c:v>0.9195</c:v>
                </c:pt>
                <c:pt idx="7">
                  <c:v>0.666800000000005</c:v>
                </c:pt>
                <c:pt idx="8">
                  <c:v>0.674000000000004</c:v>
                </c:pt>
                <c:pt idx="9">
                  <c:v>0.872800000000004</c:v>
                </c:pt>
                <c:pt idx="10">
                  <c:v>0.6812</c:v>
                </c:pt>
                <c:pt idx="11">
                  <c:v>0.710000000000001</c:v>
                </c:pt>
                <c:pt idx="12">
                  <c:v>0.8988</c:v>
                </c:pt>
                <c:pt idx="13">
                  <c:v>0.8422</c:v>
                </c:pt>
                <c:pt idx="14">
                  <c:v>0.885</c:v>
                </c:pt>
                <c:pt idx="15">
                  <c:v>0.852100000000001</c:v>
                </c:pt>
                <c:pt idx="16">
                  <c:v>0.9018</c:v>
                </c:pt>
                <c:pt idx="17">
                  <c:v>0.8036</c:v>
                </c:pt>
                <c:pt idx="18">
                  <c:v>0.8585</c:v>
                </c:pt>
                <c:pt idx="19">
                  <c:v>0.755600000000004</c:v>
                </c:pt>
                <c:pt idx="20">
                  <c:v>0.79</c:v>
                </c:pt>
                <c:pt idx="21">
                  <c:v>0.848000000000001</c:v>
                </c:pt>
                <c:pt idx="22">
                  <c:v>0.778600000000005</c:v>
                </c:pt>
                <c:pt idx="23">
                  <c:v>0.7845</c:v>
                </c:pt>
                <c:pt idx="24">
                  <c:v>0.5745</c:v>
                </c:pt>
                <c:pt idx="25">
                  <c:v>0.4845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CRF</c:v>
                </c:pt>
              </c:strCache>
            </c:strRef>
          </c:tx>
          <c:spPr>
            <a:solidFill>
              <a:srgbClr val="F53805"/>
            </a:solidFill>
          </c:spPr>
          <c:invertIfNegative val="0"/>
          <c:dLbls>
            <c:delete val="1"/>
          </c:dLbls>
          <c:cat>
            <c:strRef>
              <c:f>Sheet1!$A$2:$A$27</c:f>
              <c:strCache>
                <c:ptCount val="26"/>
                <c:pt idx="0">
                  <c:v>Necktie</c:v>
                </c:pt>
                <c:pt idx="1">
                  <c:v>Collar</c:v>
                </c:pt>
                <c:pt idx="2">
                  <c:v>Gender</c:v>
                </c:pt>
                <c:pt idx="3">
                  <c:v>Placket presence</c:v>
                </c:pt>
                <c:pt idx="4">
                  <c:v>Skin exposure</c:v>
                </c:pt>
                <c:pt idx="5">
                  <c:v>Scarf</c:v>
                </c:pt>
                <c:pt idx="6">
                  <c:v>Pattern solid</c:v>
                </c:pt>
                <c:pt idx="7">
                  <c:v>Pattern floral</c:v>
                </c:pt>
                <c:pt idx="8">
                  <c:v>Pattern spot</c:v>
                </c:pt>
                <c:pt idx="9">
                  <c:v>Pattern graphics</c:v>
                </c:pt>
                <c:pt idx="10">
                  <c:v>Pattern plaid</c:v>
                </c:pt>
                <c:pt idx="11">
                  <c:v>Pattern stripe</c:v>
                </c:pt>
                <c:pt idx="12">
                  <c:v>Color red</c:v>
                </c:pt>
                <c:pt idx="13">
                  <c:v>Color yellow</c:v>
                </c:pt>
                <c:pt idx="14">
                  <c:v>Color green</c:v>
                </c:pt>
                <c:pt idx="15">
                  <c:v>Color cyan</c:v>
                </c:pt>
                <c:pt idx="16">
                  <c:v>Color blue</c:v>
                </c:pt>
                <c:pt idx="17">
                  <c:v>Color purple</c:v>
                </c:pt>
                <c:pt idx="18">
                  <c:v>Color brown</c:v>
                </c:pt>
                <c:pt idx="19">
                  <c:v>Color white</c:v>
                </c:pt>
                <c:pt idx="20">
                  <c:v>Color gray</c:v>
                </c:pt>
                <c:pt idx="21">
                  <c:v>Color black</c:v>
                </c:pt>
                <c:pt idx="22">
                  <c:v>&gt;2 colors</c:v>
                </c:pt>
                <c:pt idx="23">
                  <c:v>sleevelength</c:v>
                </c:pt>
                <c:pt idx="24">
                  <c:v>neckline</c:v>
                </c:pt>
                <c:pt idx="25">
                  <c:v>category</c:v>
                </c:pt>
              </c:strCache>
            </c:strRef>
          </c:cat>
          <c:val>
            <c:numRef>
              <c:f>Sheet1!$C$2:$C$27</c:f>
              <c:numCache>
                <c:formatCode>General</c:formatCode>
                <c:ptCount val="26"/>
                <c:pt idx="0">
                  <c:v>0.8941</c:v>
                </c:pt>
                <c:pt idx="1">
                  <c:v>0.8151</c:v>
                </c:pt>
                <c:pt idx="2">
                  <c:v>0.8104</c:v>
                </c:pt>
                <c:pt idx="3">
                  <c:v>0.823900000000001</c:v>
                </c:pt>
                <c:pt idx="4">
                  <c:v>0.8423</c:v>
                </c:pt>
                <c:pt idx="5">
                  <c:v>0.7384</c:v>
                </c:pt>
                <c:pt idx="6">
                  <c:v>0.9066</c:v>
                </c:pt>
                <c:pt idx="7">
                  <c:v>0.846700000000004</c:v>
                </c:pt>
                <c:pt idx="8">
                  <c:v>0.768400000000001</c:v>
                </c:pt>
                <c:pt idx="9">
                  <c:v>0.920700000000001</c:v>
                </c:pt>
                <c:pt idx="10">
                  <c:v>0.7605</c:v>
                </c:pt>
                <c:pt idx="11">
                  <c:v>0.7822</c:v>
                </c:pt>
                <c:pt idx="12">
                  <c:v>0.922700000000001</c:v>
                </c:pt>
                <c:pt idx="13">
                  <c:v>0.833900000000001</c:v>
                </c:pt>
                <c:pt idx="14">
                  <c:v>0.8945</c:v>
                </c:pt>
                <c:pt idx="15">
                  <c:v>0.861000000000001</c:v>
                </c:pt>
                <c:pt idx="16">
                  <c:v>0.9071</c:v>
                </c:pt>
                <c:pt idx="17">
                  <c:v>0.8281</c:v>
                </c:pt>
                <c:pt idx="18">
                  <c:v>0.870700000000004</c:v>
                </c:pt>
                <c:pt idx="19">
                  <c:v>0.763800000000004</c:v>
                </c:pt>
                <c:pt idx="20">
                  <c:v>0.7894</c:v>
                </c:pt>
                <c:pt idx="21">
                  <c:v>0.840600000000004</c:v>
                </c:pt>
                <c:pt idx="22">
                  <c:v>0.7895</c:v>
                </c:pt>
                <c:pt idx="23">
                  <c:v>0.7931</c:v>
                </c:pt>
                <c:pt idx="24">
                  <c:v>0.589</c:v>
                </c:pt>
                <c:pt idx="25">
                  <c:v>0.5484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107583480"/>
        <c:axId val="-2107586808"/>
      </c:barChart>
      <c:catAx>
        <c:axId val="-2107583480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07586808"/>
        <c:crosses val="autoZero"/>
        <c:auto val="1"/>
        <c:lblAlgn val="ctr"/>
        <c:lblOffset val="100"/>
        <c:noMultiLvlLbl val="0"/>
      </c:catAx>
      <c:valAx>
        <c:axId val="-2107586808"/>
        <c:scaling>
          <c:orientation val="minMax"/>
          <c:min val="0.4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dirty="0" smtClean="0"/>
                  <a:t>G-mean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0.0014235564304462"/>
              <c:y val="0.266915073115863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-210758348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900" baseline="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Relationship Id="rId2" Type="http://schemas.openxmlformats.org/officeDocument/2006/relationships/image" Target="../media/image1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Relationship Id="rId2" Type="http://schemas.openxmlformats.org/officeDocument/2006/relationships/image" Target="../media/image1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F3343-6280-D447-850F-0A3C4F721748}" type="datetimeFigureOut">
              <a:rPr lang="en-US" smtClean="0"/>
              <a:t>7/3/13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AD91B-B940-1341-8C54-D0ACDAB17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6D25D-701F-774F-BE33-0A3481E50BB4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7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3B368-E983-5846-9461-A59F6BA8CA82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73063-61BB-A447-A3C5-F7C3DA9233C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8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27EDF-1526-F143-AC5D-4891D39CC03C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6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AD91B-B940-1341-8C54-D0ACDAB171A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40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E51FB-4ADE-48EF-9909-A96F241B41B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E51FB-4ADE-48EF-9909-A96F241B41B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Detecting Text in Natural Images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EDC14C-328A-4B5C-BB12-122D59CF662E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AD91B-B940-1341-8C54-D0ACDAB171A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588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Detecting Text in Natural Images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EDC14C-328A-4B5C-BB12-122D59CF662E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D8247-8DC7-3147-BFC8-698BD4E8EA13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8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48777-2F3E-BF44-A386-0BD8ED9E2AF3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8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462DFE-D6C5-CA43-85C1-B9A63F8C768E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8EAEE-647D-F74D-AE78-4FEC1BE443B5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8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B837CA-BE36-8447-AC52-77BA764A522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0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3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0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A8C54-8F8E-DA4C-B3EA-C5D103DC1E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09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DEA8A-AD1E-CC49-A49F-BD7C30145D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1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04AC6-A909-BA4F-BF72-9EE5406746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8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E9412-4D19-9B4D-AC06-1D3BEA03C6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62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DD525-CC12-A64F-A492-0B3C0E741F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80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02D23-0B7D-8045-9E67-716F43A5E3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1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8B290-2687-FE4E-8B21-B41EC21FDB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60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A4A02-9ACC-A04F-B9C9-2D3F48B12D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0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77468-BCCF-E24A-A4D9-104D823221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51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50E38-0AE4-D942-AEC2-0D19FA3E18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74638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58810-0793-3843-AF14-614E685B38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92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95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F0224-6FE7-9C46-BB6F-7B36E1590E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46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7030F-1296-9C43-A2E1-0714796F67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56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30A16-BC47-1944-8E7A-20DC2F1BF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58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45E2B-46DD-E949-AE1B-22AEA6CDA0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54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D26BC-09D4-A14F-96E6-67B5B018FB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57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3465D-65A2-FA44-ACD0-91334E923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8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49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296D5-3FEC-D246-962F-35359AF249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74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CCA8-3D91-CF4E-83E6-9DEFE68C25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531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311E4-7E10-0746-AC35-F1051AEE78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931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6FC26-3B69-204A-80FF-C0CC98330E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11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691CD-F1C0-E944-A534-26D01A2891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89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27F2B-8151-1843-8ED4-9C74887A05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61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74E94-0CC5-964A-A165-28C7132A4C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77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anford"/>
          <p:cNvPicPr>
            <a:picLocks noChangeAspect="1" noChangeArrowheads="1"/>
          </p:cNvPicPr>
          <p:nvPr/>
        </p:nvPicPr>
        <p:blipFill>
          <a:blip r:embed="rId2" cstate="print">
            <a:lum bright="48000" contrast="-60000"/>
          </a:blip>
          <a:srcRect/>
          <a:stretch>
            <a:fillRect/>
          </a:stretch>
        </p:blipFill>
        <p:spPr bwMode="auto">
          <a:xfrm>
            <a:off x="0" y="11113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 anchor="ctr" anchorCtr="0"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 altLang="ko-KR" dirty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ko-KR" smtClean="0"/>
              <a:t>Click to edit Master subtitle style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5730657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2300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362075"/>
          </a:xfrm>
        </p:spPr>
        <p:txBody>
          <a:bodyPr anchor="b" anchorCtr="0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267200"/>
            <a:ext cx="7772400" cy="1500187"/>
          </a:xfrm>
        </p:spPr>
        <p:txBody>
          <a:bodyPr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4994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4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6113" y="1098550"/>
            <a:ext cx="37719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413" y="1098550"/>
            <a:ext cx="37719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8507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7735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1170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60527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09962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9339406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515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819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ED37-3268-40E9-9BE5-69F68E9B40D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1855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D0EAC-6D3D-44CF-9277-921C1ACCBDA4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56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788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5E583-7AD8-48FF-907E-BD0588A982E0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3704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371600"/>
            <a:ext cx="4130675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371600"/>
            <a:ext cx="413226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4FF48-A427-4DF8-8AE1-8C71C1B2F8EF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013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C499D-9720-4E18-90F7-5B772A2D48A6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316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79C66-016E-47D4-BF37-B14DF08D33C1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975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08232-C8F9-4239-BBEC-1111D19BB4F4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33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39244-3632-468F-964C-E8B135876B71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64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D0E90-7012-4BD1-92BC-A948594881F8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025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7E2B-66C3-4105-90D9-F66CF924B5CF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112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60325"/>
            <a:ext cx="2114550" cy="6492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325"/>
            <a:ext cx="6191250" cy="6492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7F52B-7E58-4942-A0A8-4B53FD70854C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68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0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7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036E5-66AD-FB42-A3ED-777C6AA57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0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94275-9059-6847-A019-8AB0CCBB0719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7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9E9C3A8-0958-6441-BD55-492C5C195741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55613" y="1177925"/>
            <a:ext cx="8228012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6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CC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CC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CC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CC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5311E4-7E10-0746-AC35-F1051AEE78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aramond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aramond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bg1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Garamond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Arial"/>
        <a:buChar char="•"/>
        <a:defRPr sz="2400" kern="1200">
          <a:solidFill>
            <a:schemeClr val="bg1"/>
          </a:solidFill>
          <a:latin typeface="Garamond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Arial"/>
        <a:buChar char="•"/>
        <a:defRPr sz="2200" kern="1200">
          <a:solidFill>
            <a:schemeClr val="bg1"/>
          </a:solidFill>
          <a:latin typeface="Garamond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Arial"/>
        <a:buChar char="•"/>
        <a:defRPr sz="2000" kern="1200">
          <a:solidFill>
            <a:schemeClr val="bg1"/>
          </a:solidFill>
          <a:latin typeface="Garamond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Garamond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Arial"/>
        <a:buChar char="•"/>
        <a:defRPr sz="1800" kern="1200">
          <a:solidFill>
            <a:schemeClr val="bg1"/>
          </a:solidFill>
          <a:latin typeface="Garamond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8297863" y="6542088"/>
            <a:ext cx="649287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defTabSz="914400" eaLnBrk="0" hangingPunct="0">
              <a:defRPr/>
            </a:pPr>
            <a:fld id="{71A7BC44-67D4-4F5A-995E-A23B6BF4AE87}" type="slidenum">
              <a:rPr lang="en-US" sz="1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</a:rPr>
              <a:pPr algn="r" defTabSz="914400" eaLnBrk="0" hangingPunct="0">
                <a:defRPr/>
              </a:pPr>
              <a:t>‹#›</a:t>
            </a:fld>
            <a:endParaRPr lang="en-US" sz="1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6113" y="1098550"/>
            <a:ext cx="76962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altLang="ko-KR" dirty="0" smtClean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76200" y="6553200"/>
            <a:ext cx="8610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de-DE" altLang="ko-KR" sz="1400" b="1" dirty="0" smtClean="0">
                <a:solidFill>
                  <a:srgbClr val="CC3300"/>
                </a:solidFill>
                <a:latin typeface="Helvetica"/>
                <a:ea typeface="SimSun" pitchFamily="2" charset="-122"/>
              </a:rPr>
              <a:t>Describing Clothing by Semantic Attributes</a:t>
            </a:r>
            <a:endParaRPr lang="en-US" sz="1400" b="1" dirty="0">
              <a:solidFill>
                <a:srgbClr val="CC3300"/>
              </a:solidFill>
              <a:latin typeface="Helvetica"/>
              <a:ea typeface="SimSun" pitchFamily="2" charset="-122"/>
            </a:endParaRPr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36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3300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325"/>
            <a:ext cx="84582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295400"/>
            <a:ext cx="84153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latin typeface="+mn-lt"/>
              </a:defRPr>
            </a:lvl1pPr>
          </a:lstStyle>
          <a:p>
            <a:pPr defTabSz="914400">
              <a:defRPr/>
            </a:pPr>
            <a:fld id="{CD8152E9-E363-4330-B48C-71284BDCB23E}" type="slidenum">
              <a:rPr lang="en-US">
                <a:solidFill>
                  <a:srgbClr val="000000"/>
                </a:solidFill>
                <a:latin typeface="Calibri"/>
              </a:rPr>
              <a:pPr defTabSz="91440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87350" y="1143000"/>
            <a:ext cx="8367713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152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pitchFamily="34" charset="0"/>
        <a:buChar char="–"/>
        <a:defRPr sz="26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21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pitchFamily="34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pitchFamily="34" charset="0"/>
        <a:buChar char="›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2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3.png"/><Relationship Id="rId5" Type="http://schemas.openxmlformats.org/officeDocument/2006/relationships/image" Target="../media/image32.jpeg"/><Relationship Id="rId6" Type="http://schemas.openxmlformats.org/officeDocument/2006/relationships/image" Target="../media/image34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eg"/><Relationship Id="rId12" Type="http://schemas.openxmlformats.org/officeDocument/2006/relationships/image" Target="../media/image43.jpeg"/><Relationship Id="rId13" Type="http://schemas.openxmlformats.org/officeDocument/2006/relationships/image" Target="../media/image44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0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6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7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20" Type="http://schemas.openxmlformats.org/officeDocument/2006/relationships/image" Target="../media/image75.png"/><Relationship Id="rId21" Type="http://schemas.openxmlformats.org/officeDocument/2006/relationships/image" Target="../media/image76.png"/><Relationship Id="rId22" Type="http://schemas.openxmlformats.org/officeDocument/2006/relationships/image" Target="../media/image77.png"/><Relationship Id="rId23" Type="http://schemas.openxmlformats.org/officeDocument/2006/relationships/image" Target="../media/image78.png"/><Relationship Id="rId24" Type="http://schemas.openxmlformats.org/officeDocument/2006/relationships/image" Target="../media/image79.png"/><Relationship Id="rId25" Type="http://schemas.openxmlformats.org/officeDocument/2006/relationships/image" Target="../media/image80.png"/><Relationship Id="rId26" Type="http://schemas.openxmlformats.org/officeDocument/2006/relationships/image" Target="../media/image81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20" Type="http://schemas.openxmlformats.org/officeDocument/2006/relationships/image" Target="../media/image75.png"/><Relationship Id="rId21" Type="http://schemas.openxmlformats.org/officeDocument/2006/relationships/image" Target="../media/image76.png"/><Relationship Id="rId22" Type="http://schemas.openxmlformats.org/officeDocument/2006/relationships/image" Target="../media/image77.png"/><Relationship Id="rId23" Type="http://schemas.openxmlformats.org/officeDocument/2006/relationships/image" Target="../media/image78.png"/><Relationship Id="rId24" Type="http://schemas.openxmlformats.org/officeDocument/2006/relationships/image" Target="../media/image79.png"/><Relationship Id="rId25" Type="http://schemas.openxmlformats.org/officeDocument/2006/relationships/image" Target="../media/image80.png"/><Relationship Id="rId26" Type="http://schemas.openxmlformats.org/officeDocument/2006/relationships/image" Target="../media/image81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20" Type="http://schemas.openxmlformats.org/officeDocument/2006/relationships/image" Target="../media/image75.png"/><Relationship Id="rId21" Type="http://schemas.openxmlformats.org/officeDocument/2006/relationships/image" Target="../media/image76.png"/><Relationship Id="rId22" Type="http://schemas.openxmlformats.org/officeDocument/2006/relationships/image" Target="../media/image77.png"/><Relationship Id="rId23" Type="http://schemas.openxmlformats.org/officeDocument/2006/relationships/image" Target="../media/image78.png"/><Relationship Id="rId24" Type="http://schemas.openxmlformats.org/officeDocument/2006/relationships/image" Target="../media/image79.png"/><Relationship Id="rId25" Type="http://schemas.openxmlformats.org/officeDocument/2006/relationships/image" Target="../media/image80.png"/><Relationship Id="rId26" Type="http://schemas.openxmlformats.org/officeDocument/2006/relationships/image" Target="../media/image81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Relationship Id="rId17" Type="http://schemas.openxmlformats.org/officeDocument/2006/relationships/image" Target="../media/image72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83.png"/><Relationship Id="rId5" Type="http://schemas.openxmlformats.org/officeDocument/2006/relationships/image" Target="../media/image82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89.png"/><Relationship Id="rId5" Type="http://schemas.openxmlformats.org/officeDocument/2006/relationships/image" Target="../media/image82.png"/><Relationship Id="rId6" Type="http://schemas.openxmlformats.org/officeDocument/2006/relationships/image" Target="../media/image90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96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4" Type="http://schemas.openxmlformats.org/officeDocument/2006/relationships/image" Target="../media/image116.png"/><Relationship Id="rId15" Type="http://schemas.openxmlformats.org/officeDocument/2006/relationships/image" Target="../media/image117.png"/><Relationship Id="rId16" Type="http://schemas.openxmlformats.org/officeDocument/2006/relationships/image" Target="../media/image118.png"/><Relationship Id="rId17" Type="http://schemas.openxmlformats.org/officeDocument/2006/relationships/image" Target="../media/image119.png"/><Relationship Id="rId18" Type="http://schemas.openxmlformats.org/officeDocument/2006/relationships/image" Target="../media/image120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8.xml"/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2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jpeg"/><Relationship Id="rId6" Type="http://schemas.openxmlformats.org/officeDocument/2006/relationships/image" Target="../media/image127.jpe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eg"/><Relationship Id="rId5" Type="http://schemas.openxmlformats.org/officeDocument/2006/relationships/image" Target="../media/image137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chart" Target="../charts/char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chart" Target="../charts/char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4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5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61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6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6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6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6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6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6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4" Type="http://schemas.openxmlformats.org/officeDocument/2006/relationships/image" Target="../media/image169.jpe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7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Attributes as Intermediate Representation for Categorization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4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latin typeface="Calibri" charset="0"/>
              </a:rPr>
              <a:t>Attributes not big help when sufficient data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47800" y="4572000"/>
          <a:ext cx="6227763" cy="1381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669"/>
                <a:gridCol w="1219049"/>
                <a:gridCol w="1142859"/>
                <a:gridCol w="1199186"/>
              </a:tblGrid>
              <a:tr h="63992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PASCAL 2008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Base Features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Semantic Attributes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 Attributes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</a:tr>
              <a:tr h="3706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Classification Accuracy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58.5%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54.6%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59.4%</a:t>
                      </a:r>
                      <a:endParaRPr lang="en-US" sz="1800" b="1" dirty="0"/>
                    </a:p>
                  </a:txBody>
                  <a:tcPr marL="91429" marR="91429" marT="45691" marB="45691"/>
                </a:tc>
              </a:tr>
              <a:tr h="3706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Class-normalized</a:t>
                      </a:r>
                      <a:r>
                        <a:rPr lang="en-US" sz="1800" baseline="0" dirty="0" smtClean="0"/>
                        <a:t> Accuracy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35.5%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28.4%</a:t>
                      </a:r>
                      <a:endParaRPr lang="en-US" sz="1800" dirty="0"/>
                    </a:p>
                  </a:txBody>
                  <a:tcPr marL="91429" marR="9142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37.7%</a:t>
                      </a:r>
                      <a:endParaRPr lang="en-US" sz="1800" b="1" dirty="0"/>
                    </a:p>
                  </a:txBody>
                  <a:tcPr marL="91429" marR="91429" marT="45691" marB="45691"/>
                </a:tc>
              </a:tr>
            </a:tbl>
          </a:graphicData>
        </a:graphic>
      </p:graphicFrame>
      <p:sp>
        <p:nvSpPr>
          <p:cNvPr id="6965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514600"/>
          </a:xfrm>
        </p:spPr>
        <p:txBody>
          <a:bodyPr/>
          <a:lstStyle/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Use attribute predictions as features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Train linear SVM to categorize objects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14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Learning New Categories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From limited examples</a:t>
            </a:r>
          </a:p>
          <a:p>
            <a:pPr lvl="1"/>
            <a:r>
              <a:rPr lang="en-US">
                <a:latin typeface="Calibri" charset="0"/>
              </a:rPr>
              <a:t>nearest neighbor of attribute predictions</a:t>
            </a:r>
          </a:p>
          <a:p>
            <a:pPr lvl="1"/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From verbal description</a:t>
            </a:r>
          </a:p>
          <a:p>
            <a:pPr lvl="1"/>
            <a:r>
              <a:rPr lang="en-US">
                <a:latin typeface="Calibri" charset="0"/>
              </a:rPr>
              <a:t>nearest neighbor to verbally specified attributes</a:t>
            </a:r>
          </a:p>
          <a:p>
            <a:pPr lvl="2"/>
            <a:r>
              <a:rPr lang="en-US">
                <a:latin typeface="Calibri" charset="0"/>
              </a:rPr>
              <a:t>Goat: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has legs, horns, head, torso, feet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,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is furry</a:t>
            </a:r>
            <a:r>
              <a:rPr lang="ja-JP" altLang="en-US">
                <a:latin typeface="Calibri" charset="0"/>
              </a:rPr>
              <a:t>”</a:t>
            </a:r>
            <a:endParaRPr lang="en-US" altLang="ja-JP">
              <a:latin typeface="Calibri" charset="0"/>
            </a:endParaRPr>
          </a:p>
          <a:p>
            <a:pPr lvl="2"/>
            <a:r>
              <a:rPr lang="en-US">
                <a:latin typeface="Calibri" charset="0"/>
              </a:rPr>
              <a:t>Building: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has windows, rows of windows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,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made of glass, metal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,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is 3D boxy</a:t>
            </a:r>
            <a:r>
              <a:rPr lang="ja-JP" altLang="en-US">
                <a:latin typeface="Calibri" charset="0"/>
              </a:rPr>
              <a:t>”</a:t>
            </a:r>
            <a:endParaRPr lang="en-US" altLang="ja-JP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4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Recognition of New Categories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89058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2088" y="4343400"/>
            <a:ext cx="1524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7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Calibri" charset="0"/>
              </a:rPr>
              <a:t>How do we know if we learn what we intend?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>
                <a:latin typeface="Calibri" charset="0"/>
              </a:rPr>
              <a:t>	</a:t>
            </a: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>
                <a:latin typeface="Calibri" charset="0"/>
              </a:rPr>
              <a:t>	Dataset biases and natural correlations can create an illusion of a well-learned model.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8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Calibri" charset="0"/>
              </a:rPr>
              <a:t>Feature selection improves classifier semantics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Learning from textual description:</a:t>
            </a:r>
          </a:p>
          <a:p>
            <a:pPr lvl="1"/>
            <a:r>
              <a:rPr lang="en-US">
                <a:latin typeface="Calibri" charset="0"/>
              </a:rPr>
              <a:t>Selected features: 32.5%</a:t>
            </a:r>
          </a:p>
          <a:p>
            <a:pPr lvl="1"/>
            <a:r>
              <a:rPr lang="en-US">
                <a:latin typeface="Calibri" charset="0"/>
              </a:rPr>
              <a:t>Whole features: 25.2%</a:t>
            </a:r>
          </a:p>
          <a:p>
            <a:r>
              <a:rPr lang="en-US">
                <a:latin typeface="Calibri" charset="0"/>
              </a:rPr>
              <a:t>Absence of typical attributes:</a:t>
            </a:r>
          </a:p>
          <a:p>
            <a:pPr lvl="1"/>
            <a:r>
              <a:rPr lang="en-US">
                <a:latin typeface="Calibri" charset="0"/>
              </a:rPr>
              <a:t>Selected features: 68.2%</a:t>
            </a:r>
          </a:p>
          <a:p>
            <a:pPr lvl="1"/>
            <a:r>
              <a:rPr lang="en-US">
                <a:latin typeface="Calibri" charset="0"/>
              </a:rPr>
              <a:t>Whole features: 54.8%</a:t>
            </a:r>
          </a:p>
          <a:p>
            <a:r>
              <a:rPr lang="en-US">
                <a:latin typeface="Calibri" charset="0"/>
              </a:rPr>
              <a:t>Presence of atypical attributes:</a:t>
            </a:r>
          </a:p>
          <a:p>
            <a:pPr lvl="1"/>
            <a:r>
              <a:rPr lang="en-US">
                <a:latin typeface="Calibri" charset="0"/>
              </a:rPr>
              <a:t>Selected features: 47.3%</a:t>
            </a:r>
          </a:p>
          <a:p>
            <a:pPr lvl="1"/>
            <a:r>
              <a:rPr lang="en-US">
                <a:latin typeface="Calibri" charset="0"/>
              </a:rPr>
              <a:t>Whole features: 24.5%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939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Attribute Localization</a:t>
            </a:r>
          </a:p>
        </p:txBody>
      </p:sp>
      <p:pic>
        <p:nvPicPr>
          <p:cNvPr id="798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71613"/>
            <a:ext cx="7086600" cy="5157787"/>
          </a:xfrm>
        </p:spPr>
      </p:pic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8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Unusual attribute localization</a:t>
            </a:r>
          </a:p>
        </p:txBody>
      </p:sp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1" t="46416"/>
          <a:stretch>
            <a:fillRect/>
          </a:stretch>
        </p:blipFill>
        <p:spPr bwMode="auto">
          <a:xfrm>
            <a:off x="4876800" y="3657600"/>
            <a:ext cx="2209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899" name="Group 7"/>
          <p:cNvGrpSpPr>
            <a:grpSpLocks/>
          </p:cNvGrpSpPr>
          <p:nvPr/>
        </p:nvGrpSpPr>
        <p:grpSpPr bwMode="auto">
          <a:xfrm>
            <a:off x="1981200" y="1371600"/>
            <a:ext cx="4953000" cy="2438400"/>
            <a:chOff x="685800" y="3733800"/>
            <a:chExt cx="5867400" cy="3124200"/>
          </a:xfrm>
        </p:grpSpPr>
        <p:pic>
          <p:nvPicPr>
            <p:cNvPr id="809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" t="46416" r="27359"/>
            <a:stretch>
              <a:fillRect/>
            </a:stretch>
          </p:blipFill>
          <p:spPr bwMode="auto">
            <a:xfrm>
              <a:off x="762000" y="3867150"/>
              <a:ext cx="5791200" cy="299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85800" y="3733800"/>
              <a:ext cx="1370941" cy="380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2" b="54948"/>
          <a:stretch>
            <a:fillRect/>
          </a:stretch>
        </p:blipFill>
        <p:spPr bwMode="auto">
          <a:xfrm>
            <a:off x="1447800" y="3733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Correlation of Attributes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79787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8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457200" y="125892"/>
            <a:ext cx="8229600" cy="11430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Better semantics does not necessarily lead to higher overall accuracy</a:t>
            </a:r>
          </a:p>
        </p:txBody>
      </p:sp>
      <p:sp>
        <p:nvSpPr>
          <p:cNvPr id="82946" name="TextBox 4"/>
          <p:cNvSpPr txBox="1">
            <a:spLocks noChangeArrowheads="1"/>
          </p:cNvSpPr>
          <p:nvPr/>
        </p:nvSpPr>
        <p:spPr bwMode="auto">
          <a:xfrm>
            <a:off x="1981200" y="1299054"/>
            <a:ext cx="4856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Train on 20 PASCAL classes</a:t>
            </a:r>
          </a:p>
          <a:p>
            <a:pPr eaLnBrk="1" hangingPunct="1"/>
            <a:r>
              <a:rPr lang="en-US"/>
              <a:t>Test on 12 different Yahoo classes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84879"/>
            <a:ext cx="62293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latin typeface="Calibri" charset="0"/>
              </a:rPr>
              <a:t>Learning the wrong thing sometimes gives much better numbers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6057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Box 4"/>
          <p:cNvSpPr txBox="1">
            <a:spLocks noChangeArrowheads="1"/>
          </p:cNvSpPr>
          <p:nvPr/>
        </p:nvSpPr>
        <p:spPr bwMode="auto">
          <a:xfrm>
            <a:off x="1295400" y="1524000"/>
            <a:ext cx="659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Train and Test on Same Classes from PASCAL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7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7" y="418864"/>
            <a:ext cx="6981858" cy="550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18280" y="3575250"/>
            <a:ext cx="5410289" cy="2279114"/>
            <a:chOff x="2957394" y="3575250"/>
            <a:chExt cx="5410289" cy="2279114"/>
          </a:xfrm>
          <a:solidFill>
            <a:srgbClr val="FFFFFF"/>
          </a:solidFill>
        </p:grpSpPr>
        <p:sp>
          <p:nvSpPr>
            <p:cNvPr id="2" name="Rectangle 1"/>
            <p:cNvSpPr/>
            <p:nvPr/>
          </p:nvSpPr>
          <p:spPr>
            <a:xfrm>
              <a:off x="2957394" y="3575250"/>
              <a:ext cx="2044080" cy="22791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684170" y="4284380"/>
              <a:ext cx="3683513" cy="156998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8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306" name="Picture 2" descr="pul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308100"/>
            <a:ext cx="55880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8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attributes to perform verification</a:t>
            </a:r>
          </a:p>
        </p:txBody>
      </p:sp>
      <p:sp>
        <p:nvSpPr>
          <p:cNvPr id="1378308" name="Rectangle 4"/>
          <p:cNvSpPr>
            <a:spLocks noChangeArrowheads="1"/>
          </p:cNvSpPr>
          <p:nvPr/>
        </p:nvSpPr>
        <p:spPr bwMode="auto">
          <a:xfrm>
            <a:off x="6911975" y="4337050"/>
            <a:ext cx="1739900" cy="1019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Verification</a:t>
            </a:r>
          </a:p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classifier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78309" name="AutoShape 5"/>
          <p:cNvSpPr>
            <a:spLocks noChangeArrowheads="1"/>
          </p:cNvSpPr>
          <p:nvPr/>
        </p:nvSpPr>
        <p:spPr bwMode="auto">
          <a:xfrm>
            <a:off x="6329363" y="4408488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78310" name="AutoShape 6"/>
          <p:cNvSpPr>
            <a:spLocks noChangeArrowheads="1"/>
          </p:cNvSpPr>
          <p:nvPr/>
        </p:nvSpPr>
        <p:spPr bwMode="auto">
          <a:xfrm>
            <a:off x="6329363" y="5043488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78311" name="Oval 7"/>
          <p:cNvSpPr>
            <a:spLocks noChangeArrowheads="1"/>
          </p:cNvSpPr>
          <p:nvPr/>
        </p:nvSpPr>
        <p:spPr bwMode="auto">
          <a:xfrm rot="5400000" flipH="1">
            <a:off x="-431006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78312" name="Oval 8"/>
          <p:cNvSpPr>
            <a:spLocks noChangeArrowheads="1"/>
          </p:cNvSpPr>
          <p:nvPr/>
        </p:nvSpPr>
        <p:spPr bwMode="auto">
          <a:xfrm rot="5400000" flipH="1">
            <a:off x="343694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78313" name="Oval 9"/>
          <p:cNvSpPr>
            <a:spLocks noChangeArrowheads="1"/>
          </p:cNvSpPr>
          <p:nvPr/>
        </p:nvSpPr>
        <p:spPr bwMode="auto">
          <a:xfrm rot="5400000" flipH="1">
            <a:off x="743744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78314" name="Oval 10"/>
          <p:cNvSpPr>
            <a:spLocks noChangeArrowheads="1"/>
          </p:cNvSpPr>
          <p:nvPr/>
        </p:nvSpPr>
        <p:spPr bwMode="auto">
          <a:xfrm rot="5400000" flipH="1">
            <a:off x="1100932" y="5077619"/>
            <a:ext cx="2540000" cy="515937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7018" y="6453274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78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308" grpId="0" animBg="1"/>
      <p:bldP spid="1378309" grpId="0" animBg="1"/>
      <p:bldP spid="1378310" grpId="0" animBg="1"/>
      <p:bldP spid="1378311" grpId="0" animBg="1"/>
      <p:bldP spid="1378311" grpId="1" animBg="1"/>
      <p:bldP spid="1378312" grpId="0" animBg="1"/>
      <p:bldP spid="1378312" grpId="1" animBg="1"/>
      <p:bldP spid="1378313" grpId="0" animBg="1"/>
      <p:bldP spid="1378313" grpId="1" animBg="1"/>
      <p:bldP spid="1378314" grpId="0" animBg="1"/>
      <p:bldP spid="13783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Attributes are intuitive</a:t>
            </a:r>
          </a:p>
        </p:txBody>
      </p:sp>
      <p:sp>
        <p:nvSpPr>
          <p:cNvPr id="1326084" name="Rectangle 4"/>
          <p:cNvSpPr>
            <a:spLocks noChangeArrowheads="1"/>
          </p:cNvSpPr>
          <p:nvPr/>
        </p:nvSpPr>
        <p:spPr bwMode="auto">
          <a:xfrm>
            <a:off x="411163" y="1947863"/>
            <a:ext cx="2044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Female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26085" name="Rectangle 5"/>
          <p:cNvSpPr>
            <a:spLocks noChangeArrowheads="1"/>
          </p:cNvSpPr>
          <p:nvPr/>
        </p:nvSpPr>
        <p:spPr bwMode="auto">
          <a:xfrm>
            <a:off x="411163" y="2819400"/>
            <a:ext cx="2044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Young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26086" name="Rectangle 6"/>
          <p:cNvSpPr>
            <a:spLocks noChangeArrowheads="1"/>
          </p:cNvSpPr>
          <p:nvPr/>
        </p:nvSpPr>
        <p:spPr bwMode="auto">
          <a:xfrm>
            <a:off x="241300" y="3692525"/>
            <a:ext cx="23844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Attractive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26087" name="Rectangle 7"/>
          <p:cNvSpPr>
            <a:spLocks noChangeArrowheads="1"/>
          </p:cNvSpPr>
          <p:nvPr/>
        </p:nvSpPr>
        <p:spPr bwMode="auto">
          <a:xfrm>
            <a:off x="241300" y="4565650"/>
            <a:ext cx="23844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White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26088" name="Rectangle 8"/>
          <p:cNvSpPr>
            <a:spLocks noChangeArrowheads="1"/>
          </p:cNvSpPr>
          <p:nvPr/>
        </p:nvSpPr>
        <p:spPr bwMode="auto">
          <a:xfrm>
            <a:off x="6511925" y="1947863"/>
            <a:ext cx="2044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Black hair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26089" name="Rectangle 9"/>
          <p:cNvSpPr>
            <a:spLocks noChangeArrowheads="1"/>
          </p:cNvSpPr>
          <p:nvPr/>
        </p:nvSpPr>
        <p:spPr bwMode="auto">
          <a:xfrm>
            <a:off x="6302375" y="2819400"/>
            <a:ext cx="2463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Frontal pose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26090" name="Rectangle 10"/>
          <p:cNvSpPr>
            <a:spLocks noChangeArrowheads="1"/>
          </p:cNvSpPr>
          <p:nvPr/>
        </p:nvSpPr>
        <p:spPr bwMode="auto">
          <a:xfrm>
            <a:off x="6302375" y="3692525"/>
            <a:ext cx="2463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Mouth closed</a:t>
            </a:r>
          </a:p>
        </p:txBody>
      </p:sp>
      <p:sp>
        <p:nvSpPr>
          <p:cNvPr id="1326091" name="Rectangle 11"/>
          <p:cNvSpPr>
            <a:spLocks noChangeArrowheads="1"/>
          </p:cNvSpPr>
          <p:nvPr/>
        </p:nvSpPr>
        <p:spPr bwMode="auto">
          <a:xfrm>
            <a:off x="6302375" y="4565650"/>
            <a:ext cx="2463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Eyes open</a:t>
            </a:r>
          </a:p>
        </p:txBody>
      </p:sp>
      <p:pic>
        <p:nvPicPr>
          <p:cNvPr id="1326093" name="Picture 13" descr="590034637_24d6f02df2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8235" r="13271" b="25569"/>
          <a:stretch>
            <a:fillRect/>
          </a:stretch>
        </p:blipFill>
        <p:spPr bwMode="auto">
          <a:xfrm>
            <a:off x="2843213" y="1417638"/>
            <a:ext cx="3459162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17018" y="6453274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9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6084" grpId="0"/>
      <p:bldP spid="1326085" grpId="0"/>
      <p:bldP spid="1326086" grpId="0"/>
      <p:bldP spid="1326087" grpId="0"/>
      <p:bldP spid="1326088" grpId="0"/>
      <p:bldP spid="1326089" grpId="0"/>
      <p:bldP spid="1326090" grpId="0"/>
      <p:bldP spid="13260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Describe faces using similes</a:t>
            </a:r>
          </a:p>
        </p:txBody>
      </p:sp>
      <p:pic>
        <p:nvPicPr>
          <p:cNvPr id="1380355" name="Picture 3" descr="Jol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2856" r="4010" b="27083"/>
          <a:stretch>
            <a:fillRect/>
          </a:stretch>
        </p:blipFill>
        <p:spPr bwMode="auto">
          <a:xfrm>
            <a:off x="6484938" y="3276600"/>
            <a:ext cx="21431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0356" name="Picture 4" descr="590034637_24d6f02df2_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8235" r="13271" b="25569"/>
          <a:stretch>
            <a:fillRect/>
          </a:stretch>
        </p:blipFill>
        <p:spPr bwMode="auto">
          <a:xfrm>
            <a:off x="2843213" y="1417638"/>
            <a:ext cx="3459162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0357" name="Rectangle 5"/>
          <p:cNvSpPr>
            <a:spLocks noChangeArrowheads="1"/>
          </p:cNvSpPr>
          <p:nvPr/>
        </p:nvSpPr>
        <p:spPr bwMode="auto">
          <a:xfrm>
            <a:off x="6664325" y="5457825"/>
            <a:ext cx="17843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Angelina Jolie</a:t>
            </a:r>
          </a:p>
        </p:txBody>
      </p:sp>
      <p:sp>
        <p:nvSpPr>
          <p:cNvPr id="1380358" name="Oval 6"/>
          <p:cNvSpPr>
            <a:spLocks noChangeArrowheads="1"/>
          </p:cNvSpPr>
          <p:nvPr/>
        </p:nvSpPr>
        <p:spPr bwMode="auto">
          <a:xfrm>
            <a:off x="3784600" y="4473575"/>
            <a:ext cx="1687513" cy="78898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0359" name="Oval 7"/>
          <p:cNvSpPr>
            <a:spLocks noChangeArrowheads="1"/>
          </p:cNvSpPr>
          <p:nvPr/>
        </p:nvSpPr>
        <p:spPr bwMode="auto">
          <a:xfrm>
            <a:off x="7131050" y="4603750"/>
            <a:ext cx="806450" cy="45085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0360" name="Line 8"/>
          <p:cNvSpPr>
            <a:spLocks noChangeShapeType="1"/>
          </p:cNvSpPr>
          <p:nvPr/>
        </p:nvSpPr>
        <p:spPr bwMode="auto">
          <a:xfrm>
            <a:off x="5472113" y="4838700"/>
            <a:ext cx="165893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380361" name="Picture 9" descr="61166_71844751_122_517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8" t="4230" r="28731" b="64645"/>
          <a:stretch>
            <a:fillRect/>
          </a:stretch>
        </p:blipFill>
        <p:spPr bwMode="auto">
          <a:xfrm>
            <a:off x="587375" y="2513013"/>
            <a:ext cx="2012950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0362" name="Oval 10"/>
          <p:cNvSpPr>
            <a:spLocks noChangeArrowheads="1"/>
          </p:cNvSpPr>
          <p:nvPr/>
        </p:nvSpPr>
        <p:spPr bwMode="auto">
          <a:xfrm flipH="1">
            <a:off x="3375025" y="3276600"/>
            <a:ext cx="2505075" cy="78898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0363" name="Oval 11"/>
          <p:cNvSpPr>
            <a:spLocks noChangeArrowheads="1"/>
          </p:cNvSpPr>
          <p:nvPr/>
        </p:nvSpPr>
        <p:spPr bwMode="auto">
          <a:xfrm flipH="1">
            <a:off x="1152525" y="3486150"/>
            <a:ext cx="947738" cy="2921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0364" name="Line 12"/>
          <p:cNvSpPr>
            <a:spLocks noChangeShapeType="1"/>
          </p:cNvSpPr>
          <p:nvPr/>
        </p:nvSpPr>
        <p:spPr bwMode="auto">
          <a:xfrm flipH="1">
            <a:off x="2100263" y="3641725"/>
            <a:ext cx="1274762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0365" name="Rectangle 13"/>
          <p:cNvSpPr>
            <a:spLocks noChangeArrowheads="1"/>
          </p:cNvSpPr>
          <p:nvPr/>
        </p:nvSpPr>
        <p:spPr bwMode="auto">
          <a:xfrm>
            <a:off x="701675" y="4630738"/>
            <a:ext cx="17843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Penelope Cruz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7018" y="6453274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5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357" grpId="0"/>
      <p:bldP spid="1380358" grpId="0" animBg="1"/>
      <p:bldP spid="1380359" grpId="0" animBg="1"/>
      <p:bldP spid="1380360" grpId="0" animBg="1"/>
      <p:bldP spid="1380362" grpId="0" animBg="1"/>
      <p:bldP spid="1380363" grpId="0" animBg="1"/>
      <p:bldP spid="1380364" grpId="0" animBg="1"/>
      <p:bldP spid="13803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0942" name="Group 46"/>
          <p:cNvGrpSpPr>
            <a:grpSpLocks/>
          </p:cNvGrpSpPr>
          <p:nvPr/>
        </p:nvGrpSpPr>
        <p:grpSpPr bwMode="auto">
          <a:xfrm>
            <a:off x="515938" y="1481138"/>
            <a:ext cx="8123237" cy="1655762"/>
            <a:chOff x="325" y="933"/>
            <a:chExt cx="5117" cy="1043"/>
          </a:xfrm>
        </p:grpSpPr>
        <p:pic>
          <p:nvPicPr>
            <p:cNvPr id="1360921" name="Picture 25" descr="imgpenelope cruz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50" t="6207" r="31876" b="63637"/>
            <a:stretch>
              <a:fillRect/>
            </a:stretch>
          </p:blipFill>
          <p:spPr bwMode="auto">
            <a:xfrm>
              <a:off x="325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25" name="Picture 29" descr="6245_cruz_p810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5896" r="13768" b="50456"/>
            <a:stretch>
              <a:fillRect/>
            </a:stretch>
          </p:blipFill>
          <p:spPr bwMode="auto">
            <a:xfrm>
              <a:off x="2416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5" name="Picture 39" descr="Penelope-Cruz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97" t="-290" r="35297" b="49855"/>
            <a:stretch>
              <a:fillRect/>
            </a:stretch>
          </p:blipFill>
          <p:spPr bwMode="auto">
            <a:xfrm>
              <a:off x="3461" y="933"/>
              <a:ext cx="935" cy="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27" name="Picture 31" descr="penelope-cruz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0" t="1454" r="32956" b="42755"/>
            <a:stretch>
              <a:fillRect/>
            </a:stretch>
          </p:blipFill>
          <p:spPr bwMode="auto">
            <a:xfrm>
              <a:off x="1370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23" name="Picture 27" descr="penelope_cruz_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9" t="2589" r="37181" b="54820"/>
            <a:stretch>
              <a:fillRect/>
            </a:stretch>
          </p:blipFill>
          <p:spPr bwMode="auto">
            <a:xfrm>
              <a:off x="4507" y="936"/>
              <a:ext cx="935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6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simile classifiers</a:t>
            </a:r>
          </a:p>
        </p:txBody>
      </p:sp>
      <p:grpSp>
        <p:nvGrpSpPr>
          <p:cNvPr id="1360943" name="Group 47"/>
          <p:cNvGrpSpPr>
            <a:grpSpLocks/>
          </p:cNvGrpSpPr>
          <p:nvPr/>
        </p:nvGrpSpPr>
        <p:grpSpPr bwMode="auto">
          <a:xfrm>
            <a:off x="515938" y="3944938"/>
            <a:ext cx="8123237" cy="1658937"/>
            <a:chOff x="325" y="2485"/>
            <a:chExt cx="5117" cy="1045"/>
          </a:xfrm>
        </p:grpSpPr>
        <p:pic>
          <p:nvPicPr>
            <p:cNvPr id="1360936" name="Picture 40" descr="185fdd39a87da580_landi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" t="10973" b="20367"/>
            <a:stretch>
              <a:fillRect/>
            </a:stretch>
          </p:blipFill>
          <p:spPr bwMode="auto">
            <a:xfrm>
              <a:off x="2416" y="2485"/>
              <a:ext cx="935" cy="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4" name="Picture 38" descr="Smith_JS9234596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7" t="4118" r="21213" b="50665"/>
            <a:stretch>
              <a:fillRect/>
            </a:stretch>
          </p:blipFill>
          <p:spPr bwMode="auto">
            <a:xfrm>
              <a:off x="3470" y="2485"/>
              <a:ext cx="926" cy="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2" name="Picture 36" descr="wallpaper0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5" t="2892" r="21936" b="3473"/>
            <a:stretch>
              <a:fillRect/>
            </a:stretch>
          </p:blipFill>
          <p:spPr bwMode="auto">
            <a:xfrm>
              <a:off x="325" y="2485"/>
              <a:ext cx="926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31" name="Picture 35" descr="jennifer_anist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9" t="8727" r="11540" b="28773"/>
            <a:stretch>
              <a:fillRect/>
            </a:stretch>
          </p:blipFill>
          <p:spPr bwMode="auto">
            <a:xfrm>
              <a:off x="4516" y="2485"/>
              <a:ext cx="926" cy="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06" name="Picture 10" descr="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5" t="8311" r="3911" b="4713"/>
            <a:stretch>
              <a:fillRect/>
            </a:stretch>
          </p:blipFill>
          <p:spPr bwMode="auto">
            <a:xfrm>
              <a:off x="1370" y="2485"/>
              <a:ext cx="926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60916" name="Line 20"/>
          <p:cNvSpPr>
            <a:spLocks noChangeShapeType="1"/>
          </p:cNvSpPr>
          <p:nvPr/>
        </p:nvSpPr>
        <p:spPr bwMode="auto">
          <a:xfrm>
            <a:off x="504825" y="3649663"/>
            <a:ext cx="81343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60919" name="Rectangle 23"/>
          <p:cNvSpPr>
            <a:spLocks noChangeArrowheads="1"/>
          </p:cNvSpPr>
          <p:nvPr/>
        </p:nvSpPr>
        <p:spPr bwMode="auto">
          <a:xfrm>
            <a:off x="1644650" y="3136900"/>
            <a:ext cx="5854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Images of Penelope Cruz</a:t>
            </a:r>
          </a:p>
        </p:txBody>
      </p:sp>
      <p:sp>
        <p:nvSpPr>
          <p:cNvPr id="1360920" name="Rectangle 24"/>
          <p:cNvSpPr>
            <a:spLocks noChangeArrowheads="1"/>
          </p:cNvSpPr>
          <p:nvPr/>
        </p:nvSpPr>
        <p:spPr bwMode="auto">
          <a:xfrm>
            <a:off x="1644650" y="5605463"/>
            <a:ext cx="58547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Images of other people</a:t>
            </a:r>
          </a:p>
        </p:txBody>
      </p:sp>
      <p:grpSp>
        <p:nvGrpSpPr>
          <p:cNvPr id="1360964" name="Group 68"/>
          <p:cNvGrpSpPr>
            <a:grpSpLocks/>
          </p:cNvGrpSpPr>
          <p:nvPr/>
        </p:nvGrpSpPr>
        <p:grpSpPr bwMode="auto">
          <a:xfrm>
            <a:off x="696913" y="2128838"/>
            <a:ext cx="7721600" cy="304800"/>
            <a:chOff x="439" y="1341"/>
            <a:chExt cx="4864" cy="192"/>
          </a:xfrm>
        </p:grpSpPr>
        <p:pic>
          <p:nvPicPr>
            <p:cNvPr id="1360945" name="Picture 49" descr="imgpenelope cruz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3" t="18054" r="39511" b="76357"/>
            <a:stretch>
              <a:fillRect/>
            </a:stretch>
          </p:blipFill>
          <p:spPr bwMode="auto">
            <a:xfrm>
              <a:off x="439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6" name="Picture 50" descr="6245_cruz_p810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50" t="23044" r="25371" b="68867"/>
            <a:stretch>
              <a:fillRect/>
            </a:stretch>
          </p:blipFill>
          <p:spPr bwMode="auto">
            <a:xfrm>
              <a:off x="2580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7" name="Picture 51" descr="Penelope-Cruz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6" t="19536" r="41280" b="71179"/>
            <a:stretch>
              <a:fillRect/>
            </a:stretch>
          </p:blipFill>
          <p:spPr bwMode="auto">
            <a:xfrm>
              <a:off x="3643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8" name="Picture 52" descr="penelope-cruz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0" t="23372" r="41434" b="66289"/>
            <a:stretch>
              <a:fillRect/>
            </a:stretch>
          </p:blipFill>
          <p:spPr bwMode="auto">
            <a:xfrm>
              <a:off x="1507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49" name="Picture 53" descr="penelope_cruz_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2" t="19321" r="41467" b="72786"/>
            <a:stretch>
              <a:fillRect/>
            </a:stretch>
          </p:blipFill>
          <p:spPr bwMode="auto">
            <a:xfrm>
              <a:off x="4715" y="1341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0963" name="Group 67"/>
          <p:cNvGrpSpPr>
            <a:grpSpLocks/>
          </p:cNvGrpSpPr>
          <p:nvPr/>
        </p:nvGrpSpPr>
        <p:grpSpPr bwMode="auto">
          <a:xfrm>
            <a:off x="711200" y="4598988"/>
            <a:ext cx="7707313" cy="304800"/>
            <a:chOff x="448" y="2897"/>
            <a:chExt cx="4855" cy="192"/>
          </a:xfrm>
        </p:grpSpPr>
        <p:pic>
          <p:nvPicPr>
            <p:cNvPr id="1360953" name="Picture 57" descr="185fdd39a87da580_landi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7" t="37976" r="18282" b="49408"/>
            <a:stretch>
              <a:fillRect/>
            </a:stretch>
          </p:blipFill>
          <p:spPr bwMode="auto">
            <a:xfrm>
              <a:off x="2580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4" name="Picture 58" descr="Smith_JS9234596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5" t="21902" r="32036" b="69791"/>
            <a:stretch>
              <a:fillRect/>
            </a:stretch>
          </p:blipFill>
          <p:spPr bwMode="auto">
            <a:xfrm>
              <a:off x="3643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5" name="Picture 59" descr="wallpaper0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7" t="40039" r="36517" b="42607"/>
            <a:stretch>
              <a:fillRect/>
            </a:stretch>
          </p:blipFill>
          <p:spPr bwMode="auto">
            <a:xfrm>
              <a:off x="448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6" name="Picture 60" descr="jennifer_anist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17" t="33403" r="22638" b="55070"/>
            <a:stretch>
              <a:fillRect/>
            </a:stretch>
          </p:blipFill>
          <p:spPr bwMode="auto">
            <a:xfrm>
              <a:off x="4715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0957" name="Picture 61" descr="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8" t="42816" r="16562" b="41064"/>
            <a:stretch>
              <a:fillRect/>
            </a:stretch>
          </p:blipFill>
          <p:spPr bwMode="auto">
            <a:xfrm>
              <a:off x="1507" y="2897"/>
              <a:ext cx="58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60965" name="Rectangle 69"/>
          <p:cNvSpPr>
            <a:spLocks noChangeArrowheads="1"/>
          </p:cNvSpPr>
          <p:nvPr/>
        </p:nvSpPr>
        <p:spPr bwMode="auto">
          <a:xfrm>
            <a:off x="6200775" y="3130550"/>
            <a:ext cx="1577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ja-JP" altLang="en-US" sz="2400" smtClean="0">
                <a:solidFill>
                  <a:srgbClr val="DCDCDC"/>
                </a:solidFill>
                <a:latin typeface="Arial"/>
                <a:ea typeface="ＭＳ Ｐゴシック" charset="0"/>
              </a:rPr>
              <a:t>’</a:t>
            </a: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s </a:t>
            </a:r>
            <a:r>
              <a:rPr lang="en-US" sz="2400" smtClean="0">
                <a:solidFill>
                  <a:srgbClr val="FFCC00"/>
                </a:solidFill>
                <a:latin typeface="Arial" charset="0"/>
                <a:ea typeface="ＭＳ Ｐゴシック" charset="0"/>
              </a:rPr>
              <a:t>eyes</a:t>
            </a:r>
          </a:p>
        </p:txBody>
      </p:sp>
      <p:sp>
        <p:nvSpPr>
          <p:cNvPr id="1360966" name="Rectangle 70"/>
          <p:cNvSpPr>
            <a:spLocks noChangeArrowheads="1"/>
          </p:cNvSpPr>
          <p:nvPr/>
        </p:nvSpPr>
        <p:spPr bwMode="auto">
          <a:xfrm>
            <a:off x="6018213" y="5603875"/>
            <a:ext cx="1577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ja-JP" altLang="en-US" sz="2400" smtClean="0">
                <a:solidFill>
                  <a:srgbClr val="DCDCDC"/>
                </a:solidFill>
                <a:latin typeface="Arial"/>
                <a:ea typeface="ＭＳ Ｐゴシック" charset="0"/>
              </a:rPr>
              <a:t>’</a:t>
            </a: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s </a:t>
            </a:r>
            <a:r>
              <a:rPr lang="en-US" sz="2400" smtClean="0">
                <a:solidFill>
                  <a:srgbClr val="FFCC00"/>
                </a:solidFill>
                <a:latin typeface="Arial" charset="0"/>
                <a:ea typeface="ＭＳ Ｐゴシック" charset="0"/>
              </a:rPr>
              <a:t>eyes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17018" y="6453274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54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60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60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0916" grpId="0" animBg="1"/>
      <p:bldP spid="1360919" grpId="0" build="allAtOnce"/>
      <p:bldP spid="1360920" grpId="0"/>
      <p:bldP spid="1360965" grpId="0" build="allAtOnce"/>
      <p:bldP spid="136096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304925"/>
            <a:ext cx="559117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simile classifiers for verification</a:t>
            </a:r>
          </a:p>
        </p:txBody>
      </p:sp>
      <p:sp>
        <p:nvSpPr>
          <p:cNvPr id="1382404" name="Rectangle 4"/>
          <p:cNvSpPr>
            <a:spLocks noChangeArrowheads="1"/>
          </p:cNvSpPr>
          <p:nvPr/>
        </p:nvSpPr>
        <p:spPr bwMode="auto">
          <a:xfrm>
            <a:off x="6911975" y="4165600"/>
            <a:ext cx="1739900" cy="1019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Verification</a:t>
            </a:r>
          </a:p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CDCDC"/>
                </a:solidFill>
                <a:latin typeface="Arial" charset="0"/>
                <a:ea typeface="ＭＳ Ｐゴシック" charset="0"/>
              </a:rPr>
              <a:t>classifier</a:t>
            </a:r>
            <a:endParaRPr lang="en-US" sz="2400" smtClean="0">
              <a:solidFill>
                <a:srgbClr val="FFCC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05" name="AutoShape 5"/>
          <p:cNvSpPr>
            <a:spLocks noChangeArrowheads="1"/>
          </p:cNvSpPr>
          <p:nvPr/>
        </p:nvSpPr>
        <p:spPr bwMode="auto">
          <a:xfrm>
            <a:off x="6329363" y="4308475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06" name="AutoShape 6"/>
          <p:cNvSpPr>
            <a:spLocks noChangeArrowheads="1"/>
          </p:cNvSpPr>
          <p:nvPr/>
        </p:nvSpPr>
        <p:spPr bwMode="auto">
          <a:xfrm>
            <a:off x="6329363" y="4814888"/>
            <a:ext cx="477837" cy="269875"/>
          </a:xfrm>
          <a:prstGeom prst="rightArrow">
            <a:avLst>
              <a:gd name="adj1" fmla="val 49407"/>
              <a:gd name="adj2" fmla="val 7588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07" name="Oval 7"/>
          <p:cNvSpPr>
            <a:spLocks noChangeArrowheads="1"/>
          </p:cNvSpPr>
          <p:nvPr/>
        </p:nvSpPr>
        <p:spPr bwMode="auto">
          <a:xfrm rot="5400000" flipH="1">
            <a:off x="-431006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08" name="Oval 8"/>
          <p:cNvSpPr>
            <a:spLocks noChangeArrowheads="1"/>
          </p:cNvSpPr>
          <p:nvPr/>
        </p:nvSpPr>
        <p:spPr bwMode="auto">
          <a:xfrm rot="5400000" flipH="1">
            <a:off x="343694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09" name="Oval 9"/>
          <p:cNvSpPr>
            <a:spLocks noChangeArrowheads="1"/>
          </p:cNvSpPr>
          <p:nvPr/>
        </p:nvSpPr>
        <p:spPr bwMode="auto">
          <a:xfrm rot="5400000" flipH="1">
            <a:off x="743744" y="5077619"/>
            <a:ext cx="2540000" cy="515938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82410" name="Oval 10"/>
          <p:cNvSpPr>
            <a:spLocks noChangeArrowheads="1"/>
          </p:cNvSpPr>
          <p:nvPr/>
        </p:nvSpPr>
        <p:spPr bwMode="auto">
          <a:xfrm rot="5400000" flipH="1">
            <a:off x="1100932" y="5077619"/>
            <a:ext cx="2540000" cy="515937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7018" y="6453274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05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07" grpId="0" animBg="1"/>
      <p:bldP spid="1382407" grpId="1" animBg="1"/>
      <p:bldP spid="1382408" grpId="0" animBg="1"/>
      <p:bldP spid="1382408" grpId="1" animBg="1"/>
      <p:bldP spid="1382409" grpId="0" animBg="1"/>
      <p:bldP spid="1382409" grpId="1" animBg="1"/>
      <p:bldP spid="1382410" grpId="0" animBg="1"/>
      <p:bldP spid="13824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state-of-the-art on LFW</a:t>
            </a:r>
          </a:p>
        </p:txBody>
      </p:sp>
      <p:sp>
        <p:nvSpPr>
          <p:cNvPr id="1386512" name="Rectangle 16"/>
          <p:cNvSpPr>
            <a:spLocks noChangeArrowheads="1"/>
          </p:cNvSpPr>
          <p:nvPr/>
        </p:nvSpPr>
        <p:spPr bwMode="auto">
          <a:xfrm>
            <a:off x="7113588" y="6192838"/>
            <a:ext cx="191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as of May 2009</a:t>
            </a:r>
          </a:p>
        </p:txBody>
      </p:sp>
      <p:pic>
        <p:nvPicPr>
          <p:cNvPr id="1386514" name="Picture 18" descr="lfw_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6500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7744" y="6505575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50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1646" name="Picture 14" descr="lf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1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performance on LFW</a:t>
            </a:r>
          </a:p>
        </p:txBody>
      </p:sp>
      <p:sp>
        <p:nvSpPr>
          <p:cNvPr id="1221640" name="Rectangle 8"/>
          <p:cNvSpPr>
            <a:spLocks noChangeArrowheads="1"/>
          </p:cNvSpPr>
          <p:nvPr/>
        </p:nvSpPr>
        <p:spPr bwMode="auto">
          <a:xfrm>
            <a:off x="2965450" y="3436938"/>
            <a:ext cx="3990975" cy="831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85.29% Accuracy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</a:t>
            </a:r>
            <a:r>
              <a:rPr lang="en-US" sz="2400" smtClean="0">
                <a:solidFill>
                  <a:srgbClr val="FFCC00"/>
                </a:solidFill>
                <a:latin typeface="Arial" charset="0"/>
                <a:ea typeface="ＭＳ Ｐゴシック" charset="0"/>
              </a:rPr>
              <a:t>31.68%</a:t>
            </a:r>
            <a:r>
              <a:rPr lang="en-US" sz="2400" smtClean="0">
                <a:solidFill>
                  <a:srgbClr val="FE1F0E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Drop in error rates)</a:t>
            </a:r>
          </a:p>
        </p:txBody>
      </p:sp>
      <p:sp>
        <p:nvSpPr>
          <p:cNvPr id="1221644" name="Rectangle 12"/>
          <p:cNvSpPr>
            <a:spLocks noChangeArrowheads="1"/>
          </p:cNvSpPr>
          <p:nvPr/>
        </p:nvSpPr>
        <p:spPr bwMode="auto">
          <a:xfrm>
            <a:off x="7113588" y="6192838"/>
            <a:ext cx="191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as of May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53274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2066" y="6521141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29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640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561" name="Picture 17" descr="lfw_human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8562" name="Picture 18" descr="lfw_human_in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8563" name="Picture 19" descr="lfw_human_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08088"/>
            <a:ext cx="5299075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face verification performance</a:t>
            </a:r>
          </a:p>
        </p:txBody>
      </p:sp>
      <p:grpSp>
        <p:nvGrpSpPr>
          <p:cNvPr id="1388567" name="Group 23"/>
          <p:cNvGrpSpPr>
            <a:grpSpLocks/>
          </p:cNvGrpSpPr>
          <p:nvPr/>
        </p:nvGrpSpPr>
        <p:grpSpPr bwMode="auto">
          <a:xfrm>
            <a:off x="3268663" y="1730375"/>
            <a:ext cx="2247900" cy="1089025"/>
            <a:chOff x="2059" y="1090"/>
            <a:chExt cx="1416" cy="686"/>
          </a:xfrm>
        </p:grpSpPr>
        <p:pic>
          <p:nvPicPr>
            <p:cNvPr id="1388553" name="Picture 9" descr="shuffle_11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090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8554" name="Picture 10" descr="shuffle_13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" y="1090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8568" name="Group 24"/>
          <p:cNvGrpSpPr>
            <a:grpSpLocks/>
          </p:cNvGrpSpPr>
          <p:nvPr/>
        </p:nvGrpSpPr>
        <p:grpSpPr bwMode="auto">
          <a:xfrm>
            <a:off x="3268663" y="3068638"/>
            <a:ext cx="2247900" cy="1089025"/>
            <a:chOff x="2059" y="1933"/>
            <a:chExt cx="1416" cy="686"/>
          </a:xfrm>
        </p:grpSpPr>
        <p:pic>
          <p:nvPicPr>
            <p:cNvPr id="1388555" name="Picture 11" descr="shuffle_1129_crop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933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8556" name="Picture 12" descr="shuffle_133_cro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" y="1933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8569" name="Group 25"/>
          <p:cNvGrpSpPr>
            <a:grpSpLocks/>
          </p:cNvGrpSpPr>
          <p:nvPr/>
        </p:nvGrpSpPr>
        <p:grpSpPr bwMode="auto">
          <a:xfrm>
            <a:off x="3268663" y="4406900"/>
            <a:ext cx="2247900" cy="1089025"/>
            <a:chOff x="2059" y="2776"/>
            <a:chExt cx="1416" cy="686"/>
          </a:xfrm>
        </p:grpSpPr>
        <p:pic>
          <p:nvPicPr>
            <p:cNvPr id="1388557" name="Picture 13" descr="shuffle_1129_invcrop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776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8558" name="Picture 14" descr="shuffle_133_invcrop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" y="2776"/>
              <a:ext cx="686" cy="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88564" name="Rectangle 20"/>
          <p:cNvSpPr>
            <a:spLocks noChangeArrowheads="1"/>
          </p:cNvSpPr>
          <p:nvPr/>
        </p:nvSpPr>
        <p:spPr bwMode="auto">
          <a:xfrm>
            <a:off x="5638800" y="1903413"/>
            <a:ext cx="1060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66FF"/>
                </a:solidFill>
                <a:latin typeface="Arial" charset="0"/>
                <a:ea typeface="ＭＳ Ｐゴシック" charset="0"/>
              </a:rPr>
              <a:t>Original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66FF"/>
                </a:solidFill>
                <a:latin typeface="Arial" charset="0"/>
                <a:ea typeface="ＭＳ Ｐゴシック" charset="0"/>
              </a:rPr>
              <a:t>99.20%</a:t>
            </a:r>
          </a:p>
        </p:txBody>
      </p:sp>
      <p:sp>
        <p:nvSpPr>
          <p:cNvPr id="1388565" name="Rectangle 21"/>
          <p:cNvSpPr>
            <a:spLocks noChangeArrowheads="1"/>
          </p:cNvSpPr>
          <p:nvPr/>
        </p:nvSpPr>
        <p:spPr bwMode="auto">
          <a:xfrm>
            <a:off x="5589588" y="3240088"/>
            <a:ext cx="1158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66FFFF"/>
                </a:solidFill>
                <a:latin typeface="Arial" charset="0"/>
                <a:ea typeface="ＭＳ Ｐゴシック" charset="0"/>
              </a:rPr>
              <a:t>Cropped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66FFFF"/>
                </a:solidFill>
                <a:latin typeface="Arial" charset="0"/>
                <a:ea typeface="ＭＳ Ｐゴシック" charset="0"/>
              </a:rPr>
              <a:t>97.53%</a:t>
            </a:r>
          </a:p>
        </p:txBody>
      </p:sp>
      <p:sp>
        <p:nvSpPr>
          <p:cNvPr id="1388566" name="Rectangle 22"/>
          <p:cNvSpPr>
            <a:spLocks noChangeArrowheads="1"/>
          </p:cNvSpPr>
          <p:nvPr/>
        </p:nvSpPr>
        <p:spPr bwMode="auto">
          <a:xfrm>
            <a:off x="5540375" y="4489450"/>
            <a:ext cx="1158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66"/>
                </a:solidFill>
                <a:latin typeface="Arial" charset="0"/>
                <a:ea typeface="ＭＳ Ｐゴシック" charset="0"/>
              </a:rPr>
              <a:t>Inverse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66"/>
                </a:solidFill>
                <a:latin typeface="Arial" charset="0"/>
                <a:ea typeface="ＭＳ Ｐゴシック" charset="0"/>
              </a:rPr>
              <a:t>Cropped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66"/>
                </a:solidFill>
                <a:latin typeface="Arial" charset="0"/>
                <a:ea typeface="ＭＳ Ｐゴシック" charset="0"/>
              </a:rPr>
              <a:t>94.27%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7018" y="6469986"/>
            <a:ext cx="247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Neeraj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Kumar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Kumar et. </a:t>
            </a:r>
            <a:r>
              <a:rPr lang="en-US" sz="1400" dirty="0" smtClean="0">
                <a:solidFill>
                  <a:srgbClr val="A6A6A6"/>
                </a:solidFill>
              </a:rPr>
              <a:t>al. ICCV09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1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564" grpId="0"/>
      <p:bldP spid="1388565" grpId="0"/>
      <p:bldP spid="13885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Poselets </a:t>
            </a:r>
            <a:br>
              <a:rPr lang="en-US" dirty="0" smtClean="0"/>
            </a:br>
            <a:r>
              <a:rPr lang="en-US" dirty="0" smtClean="0"/>
              <a:t>for Attribute Classification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9801" y="6252730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26578"/>
      </p:ext>
    </p:extLst>
  </p:cSld>
  <p:clrMapOvr>
    <a:masterClrMapping/>
  </p:clrMapOvr>
  <p:transition xmlns:p14="http://schemas.microsoft.com/office/powerpoint/2010/main" advTm="41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Male or female?</a:t>
            </a:r>
            <a:endParaRPr lang="en-US" dirty="0"/>
          </a:p>
        </p:txBody>
      </p:sp>
      <p:pic>
        <p:nvPicPr>
          <p:cNvPr id="6" name="Picture 3" descr="Screen shot 2010-11-14 at 10.34.29 PM.png"/>
          <p:cNvPicPr>
            <a:picLocks noChangeAspect="1"/>
          </p:cNvPicPr>
          <p:nvPr/>
        </p:nvPicPr>
        <p:blipFill>
          <a:blip r:embed="rId3"/>
          <a:srcRect r="362"/>
          <a:stretch>
            <a:fillRect/>
          </a:stretch>
        </p:blipFill>
        <p:spPr bwMode="auto">
          <a:xfrm>
            <a:off x="1219200" y="1295400"/>
            <a:ext cx="6985000" cy="520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12604"/>
      </p:ext>
    </p:extLst>
  </p:cSld>
  <p:clrMapOvr>
    <a:masterClrMapping/>
  </p:clrMapOvr>
  <p:transition xmlns:p14="http://schemas.microsoft.com/office/powerpoint/2010/main" advTm="626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1868" b="7201"/>
          <a:stretch>
            <a:fillRect/>
          </a:stretch>
        </p:blipFill>
        <p:spPr bwMode="auto">
          <a:xfrm>
            <a:off x="6248400" y="3505200"/>
            <a:ext cx="116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2819400"/>
            <a:ext cx="105886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457200" y="-373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Learning Attributes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733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>
                <a:latin typeface="Calibri" charset="0"/>
              </a:rPr>
              <a:t>	Simplest approach: Train classifier using all features for each attribute independently </a:t>
            </a: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22672" r="11559" b="9312"/>
          <a:stretch>
            <a:fillRect/>
          </a:stretch>
        </p:blipFill>
        <p:spPr bwMode="auto">
          <a:xfrm>
            <a:off x="2133600" y="3990975"/>
            <a:ext cx="167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86175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9" t="53703" r="15279" b="11111"/>
          <a:stretch>
            <a:fillRect/>
          </a:stretch>
        </p:blipFill>
        <p:spPr bwMode="auto">
          <a:xfrm>
            <a:off x="990600" y="2971800"/>
            <a:ext cx="1600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0" b="10083"/>
          <a:stretch>
            <a:fillRect/>
          </a:stretch>
        </p:blipFill>
        <p:spPr bwMode="auto">
          <a:xfrm>
            <a:off x="2133600" y="3228975"/>
            <a:ext cx="167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25000" r="2779" b="8334"/>
          <a:stretch>
            <a:fillRect/>
          </a:stretch>
        </p:blipFill>
        <p:spPr bwMode="auto">
          <a:xfrm>
            <a:off x="1752600" y="3533775"/>
            <a:ext cx="16002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22400" r="44348" b="16800"/>
          <a:stretch>
            <a:fillRect/>
          </a:stretch>
        </p:blipFill>
        <p:spPr bwMode="auto">
          <a:xfrm>
            <a:off x="5943600" y="2667000"/>
            <a:ext cx="854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133" r="21600"/>
          <a:stretch>
            <a:fillRect/>
          </a:stretch>
        </p:blipFill>
        <p:spPr bwMode="auto">
          <a:xfrm>
            <a:off x="4572000" y="3344863"/>
            <a:ext cx="12954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TextBox 15"/>
          <p:cNvSpPr txBox="1">
            <a:spLocks noChangeArrowheads="1"/>
          </p:cNvSpPr>
          <p:nvPr/>
        </p:nvSpPr>
        <p:spPr bwMode="auto">
          <a:xfrm>
            <a:off x="1752600" y="4800600"/>
            <a:ext cx="158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/>
              <a:t>“</a:t>
            </a:r>
            <a:r>
              <a:rPr lang="en-US" altLang="ja-JP" sz="1800"/>
              <a:t>Has Wheels</a:t>
            </a:r>
            <a:r>
              <a:rPr lang="ja-JP" altLang="en-US" sz="1800"/>
              <a:t>”</a:t>
            </a:r>
            <a:endParaRPr lang="en-US" sz="1800"/>
          </a:p>
        </p:txBody>
      </p:sp>
      <p:sp>
        <p:nvSpPr>
          <p:cNvPr id="56333" name="TextBox 16"/>
          <p:cNvSpPr txBox="1">
            <a:spLocks noChangeArrowheads="1"/>
          </p:cNvSpPr>
          <p:nvPr/>
        </p:nvSpPr>
        <p:spPr bwMode="auto">
          <a:xfrm>
            <a:off x="5181600" y="4800600"/>
            <a:ext cx="220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/>
              <a:t>“</a:t>
            </a:r>
            <a:r>
              <a:rPr lang="en-US" altLang="ja-JP" sz="1800"/>
              <a:t>No Wheels Visible</a:t>
            </a:r>
            <a:r>
              <a:rPr lang="ja-JP" altLang="en-US" sz="1800"/>
              <a:t>”</a:t>
            </a:r>
            <a:endParaRPr 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2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7236"/>
            <a:ext cx="8686800" cy="1371600"/>
          </a:xfrm>
        </p:spPr>
        <p:txBody>
          <a:bodyPr/>
          <a:lstStyle/>
          <a:p>
            <a:r>
              <a:rPr lang="en-US" dirty="0" smtClean="0"/>
              <a:t>Gender recognition is easier if we factor out the pose</a:t>
            </a:r>
            <a:endParaRPr lang="en-US" dirty="0"/>
          </a:p>
        </p:txBody>
      </p:sp>
      <p:grpSp>
        <p:nvGrpSpPr>
          <p:cNvPr id="3" name="Group 32"/>
          <p:cNvGrpSpPr/>
          <p:nvPr/>
        </p:nvGrpSpPr>
        <p:grpSpPr>
          <a:xfrm>
            <a:off x="533400" y="5072449"/>
            <a:ext cx="7888553" cy="1252151"/>
            <a:chOff x="533400" y="5072449"/>
            <a:chExt cx="7888553" cy="1252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5072449"/>
              <a:ext cx="821724" cy="12521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2888" y="5072449"/>
              <a:ext cx="821724" cy="12521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0740" y="5072449"/>
              <a:ext cx="821724" cy="12521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2002" y="5072449"/>
              <a:ext cx="821724" cy="12521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0229" y="5072449"/>
              <a:ext cx="821724" cy="12521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115" y="5072449"/>
              <a:ext cx="821724" cy="12521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1627" y="5072449"/>
              <a:ext cx="821724" cy="125215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2513" y="5072449"/>
              <a:ext cx="821724" cy="1252151"/>
            </a:xfrm>
            <a:prstGeom prst="rect">
              <a:avLst/>
            </a:prstGeom>
          </p:spPr>
        </p:pic>
      </p:grpSp>
      <p:grpSp>
        <p:nvGrpSpPr>
          <p:cNvPr id="4" name="Group 31"/>
          <p:cNvGrpSpPr/>
          <p:nvPr/>
        </p:nvGrpSpPr>
        <p:grpSpPr>
          <a:xfrm>
            <a:off x="533400" y="3507259"/>
            <a:ext cx="7912031" cy="1253717"/>
            <a:chOff x="533400" y="3507259"/>
            <a:chExt cx="7912031" cy="1253717"/>
          </a:xfrm>
        </p:grpSpPr>
        <p:pic>
          <p:nvPicPr>
            <p:cNvPr id="16" name="Picture 15"/>
            <p:cNvPicPr preferRelativeResize="0"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400" y="3507259"/>
              <a:ext cx="845202" cy="1253717"/>
            </a:xfrm>
            <a:prstGeom prst="rect">
              <a:avLst/>
            </a:prstGeom>
          </p:spPr>
        </p:pic>
        <p:pic>
          <p:nvPicPr>
            <p:cNvPr id="17" name="Picture 16"/>
            <p:cNvPicPr preferRelativeResize="0"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1115" y="3507259"/>
              <a:ext cx="845202" cy="1253717"/>
            </a:xfrm>
            <a:prstGeom prst="rect">
              <a:avLst/>
            </a:prstGeom>
          </p:spPr>
        </p:pic>
        <p:pic>
          <p:nvPicPr>
            <p:cNvPr id="18" name="Picture 17"/>
            <p:cNvPicPr preferRelativeResize="0"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98524" y="3507259"/>
              <a:ext cx="845202" cy="1253717"/>
            </a:xfrm>
            <a:prstGeom prst="rect">
              <a:avLst/>
            </a:prstGeom>
          </p:spPr>
        </p:pic>
        <p:pic>
          <p:nvPicPr>
            <p:cNvPr id="19" name="Picture 18"/>
            <p:cNvPicPr preferRelativeResize="0"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50740" y="3507259"/>
              <a:ext cx="845202" cy="1253717"/>
            </a:xfrm>
            <a:prstGeom prst="rect">
              <a:avLst/>
            </a:prstGeom>
          </p:spPr>
        </p:pic>
        <p:pic>
          <p:nvPicPr>
            <p:cNvPr id="20" name="Picture 19"/>
            <p:cNvPicPr preferRelativeResize="0"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00229" y="3507259"/>
              <a:ext cx="845202" cy="1253717"/>
            </a:xfrm>
            <a:prstGeom prst="rect">
              <a:avLst/>
            </a:prstGeom>
          </p:spPr>
        </p:pic>
        <p:pic>
          <p:nvPicPr>
            <p:cNvPr id="21" name="Picture 20"/>
            <p:cNvPicPr preferRelativeResize="0"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72513" y="3507259"/>
              <a:ext cx="845202" cy="1253717"/>
            </a:xfrm>
            <a:prstGeom prst="rect">
              <a:avLst/>
            </a:prstGeom>
          </p:spPr>
        </p:pic>
        <p:pic>
          <p:nvPicPr>
            <p:cNvPr id="22" name="Picture 21"/>
            <p:cNvPicPr preferRelativeResize="0"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59411" y="3507259"/>
              <a:ext cx="845202" cy="1253717"/>
            </a:xfrm>
            <a:prstGeom prst="rect">
              <a:avLst/>
            </a:prstGeom>
          </p:spPr>
        </p:pic>
        <p:pic>
          <p:nvPicPr>
            <p:cNvPr id="23" name="Picture 22"/>
            <p:cNvPicPr preferRelativeResize="0"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411627" y="3507259"/>
              <a:ext cx="845202" cy="1253717"/>
            </a:xfrm>
            <a:prstGeom prst="rect">
              <a:avLst/>
            </a:prstGeom>
          </p:spPr>
        </p:pic>
      </p:grpSp>
      <p:grpSp>
        <p:nvGrpSpPr>
          <p:cNvPr id="5" name="Group 30"/>
          <p:cNvGrpSpPr/>
          <p:nvPr/>
        </p:nvGrpSpPr>
        <p:grpSpPr>
          <a:xfrm>
            <a:off x="533400" y="1981200"/>
            <a:ext cx="7888553" cy="1252151"/>
            <a:chOff x="533400" y="1981200"/>
            <a:chExt cx="7888553" cy="125215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72513" y="1981200"/>
              <a:ext cx="841289" cy="12521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3400" y="1981200"/>
              <a:ext cx="841289" cy="125215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702437" y="1981200"/>
              <a:ext cx="841289" cy="12521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80664" y="1981200"/>
              <a:ext cx="841289" cy="125215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641551" y="1981200"/>
              <a:ext cx="841289" cy="125215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411627" y="1981200"/>
              <a:ext cx="841289" cy="125215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350740" y="1981200"/>
              <a:ext cx="841289" cy="125215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786801" y="1981200"/>
              <a:ext cx="841289" cy="125215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6499801" y="6486698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28369"/>
      </p:ext>
    </p:extLst>
  </p:cSld>
  <p:clrMapOvr>
    <a:masterClrMapping/>
  </p:clrMapOvr>
  <p:transition xmlns:p14="http://schemas.microsoft.com/office/powerpoint/2010/main" advTm="177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7236"/>
            <a:ext cx="8686800" cy="1371600"/>
          </a:xfrm>
        </p:spPr>
        <p:txBody>
          <a:bodyPr/>
          <a:lstStyle/>
          <a:p>
            <a:r>
              <a:rPr lang="en-US" dirty="0" smtClean="0"/>
              <a:t>Poselets</a:t>
            </a:r>
            <a:endParaRPr lang="en-US" sz="2400" dirty="0"/>
          </a:p>
        </p:txBody>
      </p:sp>
      <p:grpSp>
        <p:nvGrpSpPr>
          <p:cNvPr id="3" name="Group 32"/>
          <p:cNvGrpSpPr/>
          <p:nvPr/>
        </p:nvGrpSpPr>
        <p:grpSpPr>
          <a:xfrm>
            <a:off x="533400" y="4386649"/>
            <a:ext cx="7888553" cy="1252151"/>
            <a:chOff x="533400" y="5072449"/>
            <a:chExt cx="7888553" cy="1252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5072449"/>
              <a:ext cx="821724" cy="12521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5072449"/>
              <a:ext cx="821724" cy="12521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7876" y="5072449"/>
              <a:ext cx="821724" cy="12521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8800" y="5072449"/>
              <a:ext cx="821724" cy="12521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0229" y="5072449"/>
              <a:ext cx="821724" cy="12521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115" y="5072449"/>
              <a:ext cx="821724" cy="12521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31076" y="5072449"/>
              <a:ext cx="821724" cy="125215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0476" y="5072449"/>
              <a:ext cx="821724" cy="1252151"/>
            </a:xfrm>
            <a:prstGeom prst="rect">
              <a:avLst/>
            </a:prstGeom>
          </p:spPr>
        </p:pic>
      </p:grpSp>
      <p:grpSp>
        <p:nvGrpSpPr>
          <p:cNvPr id="4" name="Group 31"/>
          <p:cNvGrpSpPr/>
          <p:nvPr/>
        </p:nvGrpSpPr>
        <p:grpSpPr>
          <a:xfrm>
            <a:off x="533400" y="2819400"/>
            <a:ext cx="7912031" cy="1255776"/>
            <a:chOff x="533400" y="3505200"/>
            <a:chExt cx="7912031" cy="1255776"/>
          </a:xfrm>
        </p:grpSpPr>
        <p:pic>
          <p:nvPicPr>
            <p:cNvPr id="16" name="Picture 15"/>
            <p:cNvPicPr preferRelativeResize="0"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400" y="3507259"/>
              <a:ext cx="845202" cy="1253717"/>
            </a:xfrm>
            <a:prstGeom prst="rect">
              <a:avLst/>
            </a:prstGeom>
          </p:spPr>
        </p:pic>
        <p:pic>
          <p:nvPicPr>
            <p:cNvPr id="17" name="Picture 16"/>
            <p:cNvPicPr preferRelativeResize="0"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1115" y="3507259"/>
              <a:ext cx="845202" cy="1253717"/>
            </a:xfrm>
            <a:prstGeom prst="rect">
              <a:avLst/>
            </a:prstGeom>
          </p:spPr>
        </p:pic>
        <p:pic>
          <p:nvPicPr>
            <p:cNvPr id="18" name="Picture 17"/>
            <p:cNvPicPr preferRelativeResize="0"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8800" y="3507259"/>
              <a:ext cx="845202" cy="1253717"/>
            </a:xfrm>
            <a:prstGeom prst="rect">
              <a:avLst/>
            </a:prstGeom>
          </p:spPr>
        </p:pic>
        <p:pic>
          <p:nvPicPr>
            <p:cNvPr id="19" name="Picture 18"/>
            <p:cNvPicPr preferRelativeResize="0"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74398" y="3507259"/>
              <a:ext cx="845202" cy="1253717"/>
            </a:xfrm>
            <a:prstGeom prst="rect">
              <a:avLst/>
            </a:prstGeom>
          </p:spPr>
        </p:pic>
        <p:pic>
          <p:nvPicPr>
            <p:cNvPr id="20" name="Picture 19"/>
            <p:cNvPicPr preferRelativeResize="0"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00229" y="3507259"/>
              <a:ext cx="845202" cy="1253717"/>
            </a:xfrm>
            <a:prstGeom prst="rect">
              <a:avLst/>
            </a:prstGeom>
          </p:spPr>
        </p:pic>
        <p:pic>
          <p:nvPicPr>
            <p:cNvPr id="21" name="Picture 20"/>
            <p:cNvPicPr preferRelativeResize="0"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16998" y="3507259"/>
              <a:ext cx="845202" cy="1253717"/>
            </a:xfrm>
            <a:prstGeom prst="rect">
              <a:avLst/>
            </a:prstGeom>
          </p:spPr>
        </p:pic>
        <p:pic>
          <p:nvPicPr>
            <p:cNvPr id="22" name="Picture 21"/>
            <p:cNvPicPr preferRelativeResize="0"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48200" y="3505200"/>
              <a:ext cx="845202" cy="1253717"/>
            </a:xfrm>
            <a:prstGeom prst="rect">
              <a:avLst/>
            </a:prstGeom>
          </p:spPr>
        </p:pic>
        <p:pic>
          <p:nvPicPr>
            <p:cNvPr id="23" name="Picture 22"/>
            <p:cNvPicPr preferRelativeResize="0"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07598" y="3507259"/>
              <a:ext cx="845202" cy="1253717"/>
            </a:xfrm>
            <a:prstGeom prst="rect">
              <a:avLst/>
            </a:prstGeom>
          </p:spPr>
        </p:pic>
      </p:grpSp>
      <p:grpSp>
        <p:nvGrpSpPr>
          <p:cNvPr id="5" name="Group 30"/>
          <p:cNvGrpSpPr/>
          <p:nvPr/>
        </p:nvGrpSpPr>
        <p:grpSpPr>
          <a:xfrm>
            <a:off x="533400" y="1295400"/>
            <a:ext cx="7888553" cy="1252151"/>
            <a:chOff x="533400" y="1981200"/>
            <a:chExt cx="7888553" cy="125215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20911" y="1981200"/>
              <a:ext cx="841289" cy="12521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3400" y="1981200"/>
              <a:ext cx="841289" cy="125215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638800" y="1981200"/>
              <a:ext cx="841289" cy="12521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80664" y="1981200"/>
              <a:ext cx="841289" cy="125215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641551" y="1981200"/>
              <a:ext cx="841289" cy="125215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511511" y="1981200"/>
              <a:ext cx="841289" cy="125215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578311" y="1981200"/>
              <a:ext cx="841289" cy="125215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48200" y="1981200"/>
              <a:ext cx="841289" cy="1252151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5114180" y="5943600"/>
            <a:ext cx="3496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Garamond"/>
                <a:ea typeface="+mj-ea"/>
                <a:cs typeface="+mj-cs"/>
              </a:rPr>
              <a:t>[Bourdev &amp; Malik ICCV09]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99801" y="6469986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30168"/>
      </p:ext>
    </p:extLst>
  </p:cSld>
  <p:clrMapOvr>
    <a:masterClrMapping/>
  </p:clrMapOvr>
  <p:transition xmlns:p14="http://schemas.microsoft.com/office/powerpoint/2010/main" advTm="198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7236"/>
            <a:ext cx="8686800" cy="1371600"/>
          </a:xfrm>
        </p:spPr>
        <p:txBody>
          <a:bodyPr/>
          <a:lstStyle/>
          <a:p>
            <a:r>
              <a:rPr lang="en-US" dirty="0" smtClean="0"/>
              <a:t>Poselets</a:t>
            </a:r>
            <a:endParaRPr lang="en-US" dirty="0"/>
          </a:p>
        </p:txBody>
      </p:sp>
      <p:grpSp>
        <p:nvGrpSpPr>
          <p:cNvPr id="3" name="Group 32"/>
          <p:cNvGrpSpPr/>
          <p:nvPr/>
        </p:nvGrpSpPr>
        <p:grpSpPr>
          <a:xfrm>
            <a:off x="533400" y="4386649"/>
            <a:ext cx="7888553" cy="1252151"/>
            <a:chOff x="533400" y="5072449"/>
            <a:chExt cx="7888553" cy="1252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5072449"/>
              <a:ext cx="821724" cy="12521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5072449"/>
              <a:ext cx="821724" cy="12521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7876" y="5072449"/>
              <a:ext cx="821724" cy="12521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8800" y="5072449"/>
              <a:ext cx="821724" cy="12521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0229" y="5072449"/>
              <a:ext cx="821724" cy="12521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115" y="5072449"/>
              <a:ext cx="821724" cy="12521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31076" y="5072449"/>
              <a:ext cx="821724" cy="125215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0476" y="5072449"/>
              <a:ext cx="821724" cy="1252151"/>
            </a:xfrm>
            <a:prstGeom prst="rect">
              <a:avLst/>
            </a:prstGeom>
          </p:spPr>
        </p:pic>
      </p:grpSp>
      <p:grpSp>
        <p:nvGrpSpPr>
          <p:cNvPr id="4" name="Group 31"/>
          <p:cNvGrpSpPr/>
          <p:nvPr/>
        </p:nvGrpSpPr>
        <p:grpSpPr>
          <a:xfrm>
            <a:off x="533400" y="2819400"/>
            <a:ext cx="7912031" cy="1255776"/>
            <a:chOff x="533400" y="3505200"/>
            <a:chExt cx="7912031" cy="1255776"/>
          </a:xfrm>
        </p:grpSpPr>
        <p:pic>
          <p:nvPicPr>
            <p:cNvPr id="16" name="Picture 15"/>
            <p:cNvPicPr preferRelativeResize="0"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400" y="3507259"/>
              <a:ext cx="845202" cy="1253717"/>
            </a:xfrm>
            <a:prstGeom prst="rect">
              <a:avLst/>
            </a:prstGeom>
          </p:spPr>
        </p:pic>
        <p:pic>
          <p:nvPicPr>
            <p:cNvPr id="17" name="Picture 16"/>
            <p:cNvPicPr preferRelativeResize="0"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1115" y="3507259"/>
              <a:ext cx="845202" cy="1253717"/>
            </a:xfrm>
            <a:prstGeom prst="rect">
              <a:avLst/>
            </a:prstGeom>
          </p:spPr>
        </p:pic>
        <p:pic>
          <p:nvPicPr>
            <p:cNvPr id="18" name="Picture 17"/>
            <p:cNvPicPr preferRelativeResize="0"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8800" y="3507259"/>
              <a:ext cx="845202" cy="1253717"/>
            </a:xfrm>
            <a:prstGeom prst="rect">
              <a:avLst/>
            </a:prstGeom>
          </p:spPr>
        </p:pic>
        <p:pic>
          <p:nvPicPr>
            <p:cNvPr id="19" name="Picture 18"/>
            <p:cNvPicPr preferRelativeResize="0"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74398" y="3507259"/>
              <a:ext cx="845202" cy="1253717"/>
            </a:xfrm>
            <a:prstGeom prst="rect">
              <a:avLst/>
            </a:prstGeom>
          </p:spPr>
        </p:pic>
        <p:pic>
          <p:nvPicPr>
            <p:cNvPr id="20" name="Picture 19"/>
            <p:cNvPicPr preferRelativeResize="0"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00229" y="3507259"/>
              <a:ext cx="845202" cy="1253717"/>
            </a:xfrm>
            <a:prstGeom prst="rect">
              <a:avLst/>
            </a:prstGeom>
          </p:spPr>
        </p:pic>
        <p:pic>
          <p:nvPicPr>
            <p:cNvPr id="21" name="Picture 20"/>
            <p:cNvPicPr preferRelativeResize="0"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16998" y="3507259"/>
              <a:ext cx="845202" cy="1253717"/>
            </a:xfrm>
            <a:prstGeom prst="rect">
              <a:avLst/>
            </a:prstGeom>
          </p:spPr>
        </p:pic>
        <p:pic>
          <p:nvPicPr>
            <p:cNvPr id="22" name="Picture 21"/>
            <p:cNvPicPr preferRelativeResize="0"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48200" y="3505200"/>
              <a:ext cx="845202" cy="1253717"/>
            </a:xfrm>
            <a:prstGeom prst="rect">
              <a:avLst/>
            </a:prstGeom>
          </p:spPr>
        </p:pic>
        <p:pic>
          <p:nvPicPr>
            <p:cNvPr id="23" name="Picture 22"/>
            <p:cNvPicPr preferRelativeResize="0"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07598" y="3507259"/>
              <a:ext cx="845202" cy="1253717"/>
            </a:xfrm>
            <a:prstGeom prst="rect">
              <a:avLst/>
            </a:prstGeom>
          </p:spPr>
        </p:pic>
      </p:grpSp>
      <p:grpSp>
        <p:nvGrpSpPr>
          <p:cNvPr id="5" name="Group 30"/>
          <p:cNvGrpSpPr/>
          <p:nvPr/>
        </p:nvGrpSpPr>
        <p:grpSpPr>
          <a:xfrm>
            <a:off x="533400" y="1295400"/>
            <a:ext cx="7888553" cy="1252151"/>
            <a:chOff x="533400" y="1981200"/>
            <a:chExt cx="7888553" cy="125215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20911" y="1981200"/>
              <a:ext cx="841289" cy="12521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33400" y="1981200"/>
              <a:ext cx="841289" cy="125215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638800" y="1981200"/>
              <a:ext cx="841289" cy="12521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80664" y="1981200"/>
              <a:ext cx="841289" cy="125215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641551" y="1981200"/>
              <a:ext cx="841289" cy="125215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511511" y="1981200"/>
              <a:ext cx="841289" cy="125215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578311" y="1981200"/>
              <a:ext cx="841289" cy="125215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48200" y="1981200"/>
              <a:ext cx="841289" cy="1252151"/>
            </a:xfrm>
            <a:prstGeom prst="rect">
              <a:avLst/>
            </a:prstGeom>
          </p:spPr>
        </p:pic>
      </p:grp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304800" y="59436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 may differ visually but have common semantics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4" name="Group 8"/>
          <p:cNvGrpSpPr/>
          <p:nvPr/>
        </p:nvGrpSpPr>
        <p:grpSpPr>
          <a:xfrm>
            <a:off x="1447800" y="2819400"/>
            <a:ext cx="4191000" cy="1295400"/>
            <a:chOff x="1828800" y="3429000"/>
            <a:chExt cx="4191000" cy="1295400"/>
          </a:xfrm>
        </p:grpSpPr>
        <p:sp>
          <p:nvSpPr>
            <p:cNvPr id="35" name="Rectangle 34"/>
            <p:cNvSpPr/>
            <p:nvPr/>
          </p:nvSpPr>
          <p:spPr>
            <a:xfrm>
              <a:off x="1828800" y="3429000"/>
              <a:ext cx="990600" cy="1295400"/>
            </a:xfrm>
            <a:prstGeom prst="rect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29200" y="3429000"/>
              <a:ext cx="990600" cy="1295400"/>
            </a:xfrm>
            <a:prstGeom prst="rect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67053"/>
      </p:ext>
    </p:extLst>
  </p:cSld>
  <p:clrMapOvr>
    <a:masterClrMapping/>
  </p:clrMapOvr>
  <p:transition xmlns:p14="http://schemas.microsoft.com/office/powerpoint/2010/main" advTm="101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How do we train a poselet?</a:t>
            </a:r>
            <a:endParaRPr lang="en-US" sz="4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-37975" t="-23927" r="-10127" b="-6748"/>
          <a:stretch>
            <a:fillRect/>
          </a:stretch>
        </p:blipFill>
        <p:spPr>
          <a:xfrm>
            <a:off x="609600" y="838200"/>
            <a:ext cx="5943600" cy="5410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362200" y="29464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48116"/>
      </p:ext>
    </p:extLst>
  </p:cSld>
  <p:clrMapOvr>
    <a:masterClrMapping/>
  </p:clrMapOvr>
  <p:transition xmlns:p14="http://schemas.microsoft.com/office/powerpoint/2010/main" advTm="16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grayscl/>
          </a:blip>
          <a:srcRect l="-37975" t="-23927" r="-10127" b="-6748"/>
          <a:stretch>
            <a:fillRect/>
          </a:stretch>
        </p:blipFill>
        <p:spPr>
          <a:xfrm>
            <a:off x="-1295400" y="304800"/>
            <a:ext cx="5943600" cy="541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grayscl/>
          </a:blip>
          <a:srcRect l="-13832" t="-9202" r="-8933" b="-23313"/>
          <a:stretch>
            <a:fillRect/>
          </a:stretch>
        </p:blipFill>
        <p:spPr>
          <a:xfrm>
            <a:off x="3962400" y="914400"/>
            <a:ext cx="5410200" cy="548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57200" y="24130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467600" y="18034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410200"/>
            <a:ext cx="4343400" cy="1014893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	Given part of a human pose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91000" y="5462107"/>
            <a:ext cx="4953000" cy="1471941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	How do we find a similar pose configuration in the training set?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594065"/>
      </p:ext>
    </p:extLst>
  </p:cSld>
  <p:clrMapOvr>
    <a:masterClrMapping/>
  </p:clrMapOvr>
  <p:transition xmlns:p14="http://schemas.microsoft.com/office/powerpoint/2010/main" advTm="118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28600" y="1295400"/>
            <a:ext cx="4013200" cy="414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572000" y="1295400"/>
            <a:ext cx="4406900" cy="4140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8600" y="5462107"/>
            <a:ext cx="8686800" cy="1014893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We use </a:t>
            </a:r>
            <a:r>
              <a:rPr lang="en-US" sz="33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keypoints</a:t>
            </a: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 to annotate the joints, eyes, nose, etc. of people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568393" y="1676400"/>
            <a:ext cx="710392" cy="1556014"/>
            <a:chOff x="7568393" y="1676400"/>
            <a:chExt cx="710392" cy="1556014"/>
          </a:xfrm>
        </p:grpSpPr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7568393" y="1916180"/>
              <a:ext cx="49185" cy="4471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auto">
            <a:xfrm>
              <a:off x="8153400" y="1905000"/>
              <a:ext cx="49185" cy="4471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auto">
            <a:xfrm>
              <a:off x="7696200" y="2209800"/>
              <a:ext cx="49185" cy="44714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7"/>
            <p:cNvSpPr>
              <a:spLocks noChangeArrowheads="1"/>
            </p:cNvSpPr>
            <p:nvPr/>
          </p:nvSpPr>
          <p:spPr bwMode="auto">
            <a:xfrm flipV="1">
              <a:off x="8229600" y="2286000"/>
              <a:ext cx="49185" cy="4571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8077200" y="2209800"/>
              <a:ext cx="49185" cy="44714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7848600" y="2286000"/>
              <a:ext cx="49185" cy="4471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65"/>
            <p:cNvSpPr>
              <a:spLocks noChangeArrowheads="1"/>
            </p:cNvSpPr>
            <p:nvPr/>
          </p:nvSpPr>
          <p:spPr bwMode="auto">
            <a:xfrm>
              <a:off x="7951815" y="1676400"/>
              <a:ext cx="49185" cy="44714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65"/>
            <p:cNvSpPr>
              <a:spLocks noChangeArrowheads="1"/>
            </p:cNvSpPr>
            <p:nvPr/>
          </p:nvSpPr>
          <p:spPr bwMode="auto">
            <a:xfrm>
              <a:off x="7848600" y="1676400"/>
              <a:ext cx="49185" cy="44714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65"/>
            <p:cNvSpPr>
              <a:spLocks noChangeArrowheads="1"/>
            </p:cNvSpPr>
            <p:nvPr/>
          </p:nvSpPr>
          <p:spPr bwMode="auto">
            <a:xfrm>
              <a:off x="8077200" y="2667000"/>
              <a:ext cx="49185" cy="44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7654925" y="2647950"/>
              <a:ext cx="49185" cy="44714"/>
            </a:xfrm>
            <a:prstGeom prst="ellipse">
              <a:avLst/>
            </a:prstGeom>
            <a:solidFill>
              <a:srgbClr val="27A5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8089900" y="3171825"/>
              <a:ext cx="49185" cy="44714"/>
            </a:xfrm>
            <a:prstGeom prst="ellipse">
              <a:avLst/>
            </a:prstGeom>
            <a:solidFill>
              <a:srgbClr val="FF6E7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65"/>
            <p:cNvSpPr>
              <a:spLocks noChangeArrowheads="1"/>
            </p:cNvSpPr>
            <p:nvPr/>
          </p:nvSpPr>
          <p:spPr bwMode="auto">
            <a:xfrm>
              <a:off x="7699375" y="3187700"/>
              <a:ext cx="49185" cy="44714"/>
            </a:xfrm>
            <a:prstGeom prst="ellipse">
              <a:avLst/>
            </a:prstGeom>
            <a:solidFill>
              <a:srgbClr val="FFC773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Oval 64"/>
          <p:cNvSpPr>
            <a:spLocks noChangeArrowheads="1"/>
          </p:cNvSpPr>
          <p:nvPr/>
        </p:nvSpPr>
        <p:spPr bwMode="auto">
          <a:xfrm>
            <a:off x="787400" y="2674678"/>
            <a:ext cx="126620" cy="11511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65"/>
          <p:cNvSpPr>
            <a:spLocks noChangeArrowheads="1"/>
          </p:cNvSpPr>
          <p:nvPr/>
        </p:nvSpPr>
        <p:spPr bwMode="auto">
          <a:xfrm>
            <a:off x="1827748" y="2569697"/>
            <a:ext cx="126620" cy="11511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66"/>
          <p:cNvSpPr>
            <a:spLocks noChangeArrowheads="1"/>
          </p:cNvSpPr>
          <p:nvPr/>
        </p:nvSpPr>
        <p:spPr bwMode="auto">
          <a:xfrm>
            <a:off x="710020" y="3591427"/>
            <a:ext cx="126620" cy="115110"/>
          </a:xfrm>
          <a:prstGeom prst="ellipse">
            <a:avLst/>
          </a:prstGeom>
          <a:solidFill>
            <a:srgbClr val="00CC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67"/>
          <p:cNvSpPr>
            <a:spLocks noChangeArrowheads="1"/>
          </p:cNvSpPr>
          <p:nvPr/>
        </p:nvSpPr>
        <p:spPr bwMode="auto">
          <a:xfrm flipV="1">
            <a:off x="1888447" y="3448926"/>
            <a:ext cx="126620" cy="11769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68"/>
          <p:cNvSpPr>
            <a:spLocks noChangeArrowheads="1"/>
          </p:cNvSpPr>
          <p:nvPr/>
        </p:nvSpPr>
        <p:spPr bwMode="auto">
          <a:xfrm>
            <a:off x="1707783" y="3337426"/>
            <a:ext cx="126620" cy="115110"/>
          </a:xfrm>
          <a:prstGeom prst="ellipse">
            <a:avLst/>
          </a:prstGeom>
          <a:solidFill>
            <a:srgbClr val="993366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69"/>
          <p:cNvSpPr>
            <a:spLocks noChangeArrowheads="1"/>
          </p:cNvSpPr>
          <p:nvPr/>
        </p:nvSpPr>
        <p:spPr bwMode="auto">
          <a:xfrm>
            <a:off x="983819" y="3279593"/>
            <a:ext cx="126620" cy="11511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65"/>
          <p:cNvSpPr>
            <a:spLocks noChangeArrowheads="1"/>
          </p:cNvSpPr>
          <p:nvPr/>
        </p:nvSpPr>
        <p:spPr bwMode="auto">
          <a:xfrm>
            <a:off x="1486597" y="2040466"/>
            <a:ext cx="126620" cy="115110"/>
          </a:xfrm>
          <a:prstGeom prst="ellipse">
            <a:avLst/>
          </a:prstGeom>
          <a:solidFill>
            <a:schemeClr val="accent5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65"/>
          <p:cNvSpPr>
            <a:spLocks noChangeArrowheads="1"/>
          </p:cNvSpPr>
          <p:nvPr/>
        </p:nvSpPr>
        <p:spPr bwMode="auto">
          <a:xfrm>
            <a:off x="1229352" y="2057400"/>
            <a:ext cx="126620" cy="11511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65"/>
          <p:cNvSpPr>
            <a:spLocks noChangeArrowheads="1"/>
          </p:cNvSpPr>
          <p:nvPr/>
        </p:nvSpPr>
        <p:spPr bwMode="auto">
          <a:xfrm>
            <a:off x="1752600" y="4419600"/>
            <a:ext cx="126620" cy="1151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914400" y="4419600"/>
            <a:ext cx="126620" cy="115110"/>
          </a:xfrm>
          <a:prstGeom prst="ellipse">
            <a:avLst/>
          </a:prstGeom>
          <a:solidFill>
            <a:srgbClr val="27A5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905000" y="2711714"/>
            <a:ext cx="6196793" cy="1784086"/>
            <a:chOff x="1905000" y="2711714"/>
            <a:chExt cx="6196793" cy="1784086"/>
          </a:xfrm>
        </p:grpSpPr>
        <p:sp>
          <p:nvSpPr>
            <p:cNvPr id="35" name="TextBox 34"/>
            <p:cNvSpPr txBox="1"/>
            <p:nvPr/>
          </p:nvSpPr>
          <p:spPr>
            <a:xfrm>
              <a:off x="3200400" y="3733800"/>
              <a:ext cx="1732641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6">
                      <a:lumMod val="75000"/>
                    </a:schemeClr>
                  </a:solidFill>
                </a:rPr>
                <a:t>Left Hip</a:t>
              </a:r>
              <a:endParaRPr lang="en-US" sz="3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35" idx="3"/>
              <a:endCxn id="30" idx="4"/>
            </p:cNvCxnSpPr>
            <p:nvPr/>
          </p:nvCxnSpPr>
          <p:spPr bwMode="auto">
            <a:xfrm flipV="1">
              <a:off x="4933041" y="2711714"/>
              <a:ext cx="3168752" cy="13452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rot="10800000" flipV="1">
              <a:off x="1905000" y="4133166"/>
              <a:ext cx="1295400" cy="3626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1981200" y="1905000"/>
            <a:ext cx="6172200" cy="1408331"/>
            <a:chOff x="1981200" y="1905000"/>
            <a:chExt cx="6172200" cy="1408331"/>
          </a:xfrm>
        </p:grpSpPr>
        <p:sp>
          <p:nvSpPr>
            <p:cNvPr id="51" name="TextBox 50"/>
            <p:cNvSpPr txBox="1"/>
            <p:nvPr/>
          </p:nvSpPr>
          <p:spPr>
            <a:xfrm>
              <a:off x="3200400" y="2667000"/>
              <a:ext cx="2646878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2EE306"/>
                  </a:solidFill>
                </a:rPr>
                <a:t>Left Shoulder</a:t>
              </a:r>
              <a:endParaRPr lang="en-US" sz="3600" dirty="0">
                <a:solidFill>
                  <a:srgbClr val="2EE306"/>
                </a:solidFill>
              </a:endParaRPr>
            </a:p>
          </p:txBody>
        </p:sp>
        <p:cxnSp>
          <p:nvCxnSpPr>
            <p:cNvPr id="52" name="Straight Arrow Connector 51"/>
            <p:cNvCxnSpPr>
              <a:stCxn id="51" idx="3"/>
            </p:cNvCxnSpPr>
            <p:nvPr/>
          </p:nvCxnSpPr>
          <p:spPr bwMode="auto">
            <a:xfrm flipV="1">
              <a:off x="5847278" y="1905000"/>
              <a:ext cx="2306122" cy="10851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EE30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rot="10800000">
              <a:off x="1981200" y="2667000"/>
              <a:ext cx="1219200" cy="3993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2EE30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502396"/>
      </p:ext>
    </p:extLst>
  </p:cSld>
  <p:clrMapOvr>
    <a:masterClrMapping/>
  </p:clrMapOvr>
  <p:transition xmlns:p14="http://schemas.microsoft.com/office/powerpoint/2010/main" advTm="66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572000" y="1295400"/>
            <a:ext cx="4406900" cy="4140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grayscl/>
          </a:blip>
          <a:srcRect l="5696" t="27607" r="50633" b="35583"/>
          <a:stretch>
            <a:fillRect/>
          </a:stretch>
        </p:blipFill>
        <p:spPr>
          <a:xfrm>
            <a:off x="450850" y="2413000"/>
            <a:ext cx="1752600" cy="152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57200" y="2413000"/>
            <a:ext cx="17526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4600" y="4114800"/>
            <a:ext cx="1981200" cy="430887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Residual Error</a:t>
            </a:r>
          </a:p>
        </p:txBody>
      </p:sp>
      <p:grpSp>
        <p:nvGrpSpPr>
          <p:cNvPr id="3" name="Group 34"/>
          <p:cNvGrpSpPr/>
          <p:nvPr/>
        </p:nvGrpSpPr>
        <p:grpSpPr>
          <a:xfrm>
            <a:off x="710020" y="2569697"/>
            <a:ext cx="1305047" cy="1136840"/>
            <a:chOff x="710020" y="2569697"/>
            <a:chExt cx="1305047" cy="1136840"/>
          </a:xfrm>
        </p:grpSpPr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9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5"/>
          <p:cNvGrpSpPr/>
          <p:nvPr/>
        </p:nvGrpSpPr>
        <p:grpSpPr>
          <a:xfrm>
            <a:off x="711200" y="2571559"/>
            <a:ext cx="1305047" cy="1136840"/>
            <a:chOff x="710020" y="2569697"/>
            <a:chExt cx="1305047" cy="1136840"/>
          </a:xfrm>
        </p:grpSpPr>
        <p:sp>
          <p:nvSpPr>
            <p:cNvPr id="47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90"/>
            </a:solidFill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grayscl/>
          </a:blip>
          <a:srcRect l="65706" t="11043" r="13545" b="70552"/>
          <a:stretch>
            <a:fillRect/>
          </a:stretch>
        </p:blipFill>
        <p:spPr>
          <a:xfrm>
            <a:off x="2514600" y="2438400"/>
            <a:ext cx="1752600" cy="1460500"/>
          </a:xfrm>
          <a:prstGeom prst="rect">
            <a:avLst/>
          </a:prstGeom>
        </p:spPr>
      </p:pic>
      <p:grpSp>
        <p:nvGrpSpPr>
          <p:cNvPr id="5" name="Group 33"/>
          <p:cNvGrpSpPr/>
          <p:nvPr/>
        </p:nvGrpSpPr>
        <p:grpSpPr>
          <a:xfrm>
            <a:off x="7568393" y="1905000"/>
            <a:ext cx="710392" cy="426719"/>
            <a:chOff x="7568393" y="1905000"/>
            <a:chExt cx="710392" cy="426719"/>
          </a:xfrm>
        </p:grpSpPr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7568393" y="1916180"/>
              <a:ext cx="49185" cy="4471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65"/>
            <p:cNvSpPr>
              <a:spLocks noChangeArrowheads="1"/>
            </p:cNvSpPr>
            <p:nvPr/>
          </p:nvSpPr>
          <p:spPr bwMode="auto">
            <a:xfrm>
              <a:off x="8153400" y="1905000"/>
              <a:ext cx="49185" cy="44714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66"/>
            <p:cNvSpPr>
              <a:spLocks noChangeArrowheads="1"/>
            </p:cNvSpPr>
            <p:nvPr/>
          </p:nvSpPr>
          <p:spPr bwMode="auto">
            <a:xfrm>
              <a:off x="7696200" y="2209800"/>
              <a:ext cx="49185" cy="44714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67"/>
            <p:cNvSpPr>
              <a:spLocks noChangeArrowheads="1"/>
            </p:cNvSpPr>
            <p:nvPr/>
          </p:nvSpPr>
          <p:spPr bwMode="auto">
            <a:xfrm flipV="1">
              <a:off x="8229600" y="2286000"/>
              <a:ext cx="49185" cy="4571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68"/>
            <p:cNvSpPr>
              <a:spLocks noChangeArrowheads="1"/>
            </p:cNvSpPr>
            <p:nvPr/>
          </p:nvSpPr>
          <p:spPr bwMode="auto">
            <a:xfrm>
              <a:off x="8077200" y="2209799"/>
              <a:ext cx="45719" cy="45719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69"/>
            <p:cNvSpPr>
              <a:spLocks noChangeArrowheads="1"/>
            </p:cNvSpPr>
            <p:nvPr/>
          </p:nvSpPr>
          <p:spPr bwMode="auto">
            <a:xfrm>
              <a:off x="7848600" y="2286000"/>
              <a:ext cx="49185" cy="44714"/>
            </a:xfrm>
            <a:prstGeom prst="ellipse">
              <a:avLst/>
            </a:prstGeom>
            <a:solidFill>
              <a:srgbClr val="00009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2667000" y="2604294"/>
            <a:ext cx="1358900" cy="1072356"/>
            <a:chOff x="2667000" y="2604294"/>
            <a:chExt cx="1358900" cy="1072356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V="1">
              <a:off x="2667000" y="2730500"/>
              <a:ext cx="184150" cy="127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2670175" y="3394075"/>
              <a:ext cx="342900" cy="2222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3003550" y="3352800"/>
              <a:ext cx="215900" cy="127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rot="5400000">
              <a:off x="3768724" y="2682875"/>
              <a:ext cx="157956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rot="16200000" flipH="1">
              <a:off x="3657600" y="3321050"/>
              <a:ext cx="152400" cy="76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rot="10800000" flipV="1">
              <a:off x="3886200" y="3505200"/>
              <a:ext cx="139700" cy="50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stealth"/>
              <a:tailEnd type="stealth"/>
            </a:ln>
            <a:effectLst/>
          </p:spPr>
        </p:cxn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15400" cy="1143000"/>
          </a:xfrm>
        </p:spPr>
        <p:txBody>
          <a:bodyPr/>
          <a:lstStyle/>
          <a:p>
            <a:r>
              <a:rPr lang="en-US" sz="4000" dirty="0" smtClean="0"/>
              <a:t>Finding correspondences at training time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825628"/>
      </p:ext>
    </p:extLst>
  </p:cSld>
  <p:clrMapOvr>
    <a:masterClrMapping/>
  </p:clrMapOvr>
  <p:transition xmlns:p14="http://schemas.microsoft.com/office/powerpoint/2010/main" advTm="274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1667 4.07407E-6 " pathEditMode="relative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4.81481E-6 L -0.49999 0.14445 " pathEditMode="relative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rcRect l="5696" t="27607" r="50633" b="35583"/>
          <a:stretch>
            <a:fillRect/>
          </a:stretch>
        </p:blipFill>
        <p:spPr>
          <a:xfrm>
            <a:off x="381000" y="1676400"/>
            <a:ext cx="1066800" cy="92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 err="1" smtClean="0"/>
              <a:t>poselet</a:t>
            </a:r>
            <a:r>
              <a:rPr lang="en-US" dirty="0" smtClean="0"/>
              <a:t> classifiers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87350" y="1676400"/>
            <a:ext cx="1060450" cy="939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692399"/>
            <a:ext cx="1676400" cy="757130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	Residual Error: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539751" y="1701799"/>
            <a:ext cx="794376" cy="691989"/>
            <a:chOff x="710020" y="2569697"/>
            <a:chExt cx="1305047" cy="1136840"/>
          </a:xfrm>
        </p:grpSpPr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787400" y="2674678"/>
              <a:ext cx="126620" cy="11511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827748" y="2569697"/>
              <a:ext cx="126620" cy="11511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10020" y="3591427"/>
              <a:ext cx="126620" cy="115110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 flipV="1">
              <a:off x="1888447" y="3448926"/>
              <a:ext cx="126620" cy="11769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1707783" y="3337426"/>
              <a:ext cx="126620" cy="11511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983819" y="3279593"/>
              <a:ext cx="126620" cy="11511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676400" y="1701799"/>
            <a:ext cx="1066800" cy="1567732"/>
            <a:chOff x="1676400" y="2438400"/>
            <a:chExt cx="1066800" cy="156773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rcRect l="65706" t="11043" r="13545" b="70552"/>
            <a:stretch>
              <a:fillRect/>
            </a:stretch>
          </p:blipFill>
          <p:spPr>
            <a:xfrm>
              <a:off x="1676400" y="2438400"/>
              <a:ext cx="1066800" cy="914399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19050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0.15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819400" y="1701799"/>
            <a:ext cx="1106906" cy="1567732"/>
            <a:chOff x="2819400" y="2438400"/>
            <a:chExt cx="1106906" cy="1567732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rcRect l="5381" t="16071" r="9533" b="13954"/>
            <a:stretch>
              <a:fillRect/>
            </a:stretch>
          </p:blipFill>
          <p:spPr>
            <a:xfrm>
              <a:off x="2819400" y="2438400"/>
              <a:ext cx="1106906" cy="914400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30480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0.20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995057" y="1701799"/>
            <a:ext cx="1110343" cy="1567732"/>
            <a:chOff x="3995057" y="2438400"/>
            <a:chExt cx="1110343" cy="156773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/>
            <a:srcRect l="5381" r="3139" b="25000"/>
            <a:stretch>
              <a:fillRect/>
            </a:stretch>
          </p:blipFill>
          <p:spPr>
            <a:xfrm>
              <a:off x="3995057" y="2438400"/>
              <a:ext cx="1110343" cy="914400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41910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0.10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620000" y="1701799"/>
            <a:ext cx="1120392" cy="1567732"/>
            <a:chOff x="5181600" y="2438400"/>
            <a:chExt cx="1120392" cy="1567732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rcRect b="18750"/>
            <a:stretch>
              <a:fillRect/>
            </a:stretch>
          </p:blipFill>
          <p:spPr>
            <a:xfrm>
              <a:off x="5181600" y="2438400"/>
              <a:ext cx="1120392" cy="914400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54102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0.35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400800" y="1701799"/>
            <a:ext cx="1143000" cy="1567732"/>
            <a:chOff x="6400800" y="2438400"/>
            <a:chExt cx="1143000" cy="156773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rcRect t="6250" b="12500"/>
            <a:stretch>
              <a:fillRect/>
            </a:stretch>
          </p:blipFill>
          <p:spPr>
            <a:xfrm>
              <a:off x="6400800" y="2438400"/>
              <a:ext cx="1143000" cy="932853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>
              <a:off x="66294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0.15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181600" y="1701799"/>
            <a:ext cx="1143000" cy="1567732"/>
            <a:chOff x="7620000" y="2438400"/>
            <a:chExt cx="1143000" cy="1567732"/>
          </a:xfrm>
        </p:grpSpPr>
        <p:pic>
          <p:nvPicPr>
            <p:cNvPr id="73" name="Picture 15" descr="weak_answer"/>
            <p:cNvPicPr>
              <a:picLocks noChangeAspect="1" noChangeArrowheads="1"/>
            </p:cNvPicPr>
            <p:nvPr/>
          </p:nvPicPr>
          <p:blipFill>
            <a:blip r:embed="rId10"/>
            <a:srcRect l="8000" t="13740" r="4000" b="4389"/>
            <a:stretch>
              <a:fillRect/>
            </a:stretch>
          </p:blipFill>
          <p:spPr bwMode="auto">
            <a:xfrm>
              <a:off x="7620000" y="2438400"/>
              <a:ext cx="1143000" cy="928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" name="Rectangle 77"/>
            <p:cNvSpPr/>
            <p:nvPr/>
          </p:nvSpPr>
          <p:spPr>
            <a:xfrm>
              <a:off x="7848600" y="3581400"/>
              <a:ext cx="685800" cy="424732"/>
            </a:xfrm>
            <a:prstGeom prst="rect">
              <a:avLst/>
            </a:prstGeom>
          </p:spPr>
          <p:txBody>
            <a:bodyPr vert="horz" wrap="square" numCol="1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CC00"/>
                </a:buClr>
                <a:buSzPct val="70000"/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/>
                  <a:ea typeface="ＭＳ Ｐゴシック" charset="-128"/>
                  <a:cs typeface="ＭＳ Ｐゴシック" charset="-128"/>
                </a:rPr>
                <a:t>0.85</a:t>
              </a:r>
            </a:p>
          </p:txBody>
        </p:sp>
      </p:grpSp>
      <p:sp>
        <p:nvSpPr>
          <p:cNvPr id="92" name="Rectangle 91"/>
          <p:cNvSpPr/>
          <p:nvPr/>
        </p:nvSpPr>
        <p:spPr>
          <a:xfrm>
            <a:off x="304800" y="3581400"/>
            <a:ext cx="8458200" cy="2225225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Given a seed patch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Find the closest patch for every other person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Sort them by residual error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Threshold them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rot="16200000" flipH="1">
            <a:off x="6346956" y="2515546"/>
            <a:ext cx="2468001" cy="125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133233"/>
      </p:ext>
    </p:extLst>
  </p:cSld>
  <p:clrMapOvr>
    <a:masterClrMapping/>
  </p:clrMapOvr>
  <p:transition xmlns:p14="http://schemas.microsoft.com/office/powerpoint/2010/main" advTm="173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324 L -0.2559 -0.0032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324 L -0.26493 -0.0032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324 L 0.26458 -0.0032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26788 3.33333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17261E-7 L -0.12795 -7.17261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324 L 0.125 -0.0032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rcRect l="5696" t="27607" r="50633" b="35583"/>
          <a:stretch>
            <a:fillRect/>
          </a:stretch>
        </p:blipFill>
        <p:spPr>
          <a:xfrm>
            <a:off x="533400" y="1693334"/>
            <a:ext cx="1066800" cy="92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 err="1" smtClean="0"/>
              <a:t>poselet</a:t>
            </a:r>
            <a:r>
              <a:rPr lang="en-US" dirty="0" smtClean="0"/>
              <a:t> classifiers</a:t>
            </a:r>
            <a:endParaRPr lang="en-US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rcRect l="65706" t="11043" r="13545" b="70552"/>
          <a:stretch>
            <a:fillRect/>
          </a:stretch>
        </p:blipFill>
        <p:spPr>
          <a:xfrm>
            <a:off x="2855494" y="1701799"/>
            <a:ext cx="1066800" cy="91439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/>
          <a:srcRect l="5381" t="16071" r="9533" b="13954"/>
          <a:stretch>
            <a:fillRect/>
          </a:stretch>
        </p:blipFill>
        <p:spPr>
          <a:xfrm>
            <a:off x="5164102" y="1701799"/>
            <a:ext cx="1106906" cy="9144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rcRect l="5381" r="3139" b="25000"/>
          <a:stretch>
            <a:fillRect/>
          </a:stretch>
        </p:blipFill>
        <p:spPr>
          <a:xfrm>
            <a:off x="1668951" y="1701799"/>
            <a:ext cx="1110343" cy="914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rcRect b="18750"/>
          <a:stretch>
            <a:fillRect/>
          </a:stretch>
        </p:blipFill>
        <p:spPr>
          <a:xfrm>
            <a:off x="6347208" y="1701799"/>
            <a:ext cx="1120392" cy="914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rcRect t="6250" b="12500"/>
          <a:stretch>
            <a:fillRect/>
          </a:stretch>
        </p:blipFill>
        <p:spPr>
          <a:xfrm>
            <a:off x="3962400" y="1701799"/>
            <a:ext cx="1143000" cy="932853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304800" y="3581400"/>
            <a:ext cx="8458200" cy="3249351"/>
          </a:xfrm>
          <a:prstGeom prst="rect">
            <a:avLst/>
          </a:prstGeom>
        </p:spPr>
        <p:txBody>
          <a:bodyPr vert="horz" wrap="square" numCol="1"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Given a seed patch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Find the closest patch for every other person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Sort them by residual error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Threshold them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70000"/>
              <a:buFont typeface="+mj-lt"/>
              <a:buAutoNum type="arabicPeriod"/>
              <a:defRPr/>
            </a:pPr>
            <a:r>
              <a:rPr lang="en-US" sz="33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ＭＳ Ｐゴシック" charset="-128"/>
              </a:rPr>
              <a:t>Use them as positive training examples to train a linear SVM with HOG features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0563" y="6503410"/>
            <a:ext cx="2878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10"/>
      </p:ext>
    </p:extLst>
  </p:cSld>
  <p:clrMapOvr>
    <a:masterClrMapping/>
  </p:clrMapOvr>
  <p:transition xmlns:p14="http://schemas.microsoft.com/office/powerpoint/2010/main" advTm="224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14600"/>
            <a:ext cx="8839200" cy="1143000"/>
          </a:xfrm>
        </p:spPr>
        <p:txBody>
          <a:bodyPr/>
          <a:lstStyle/>
          <a:p>
            <a:r>
              <a:rPr lang="en-US" dirty="0" smtClean="0"/>
              <a:t>Attribute Classification Algorithm at Test Time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9801" y="6236018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93303"/>
      </p:ext>
    </p:extLst>
  </p:cSld>
  <p:clrMapOvr>
    <a:masterClrMapping/>
  </p:clrMapOvr>
  <p:transition xmlns:p14="http://schemas.microsoft.com/office/powerpoint/2010/main" advTm="43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Dealing with Correlated Attributes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3429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>
                <a:latin typeface="Calibri" charset="0"/>
              </a:rPr>
              <a:t>	Big Problem: Many attributes are strongly correlated through the object category</a:t>
            </a:r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endParaRPr lang="en-US" sz="280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sz="2800">
              <a:latin typeface="Calibri" charset="0"/>
            </a:endParaRP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0" b="10083"/>
          <a:stretch>
            <a:fillRect/>
          </a:stretch>
        </p:blipFill>
        <p:spPr bwMode="auto">
          <a:xfrm>
            <a:off x="5334000" y="2743200"/>
            <a:ext cx="243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7"/>
          <p:cNvSpPr txBox="1">
            <a:spLocks noChangeArrowheads="1"/>
          </p:cNvSpPr>
          <p:nvPr/>
        </p:nvSpPr>
        <p:spPr bwMode="auto">
          <a:xfrm>
            <a:off x="1697038" y="4027488"/>
            <a:ext cx="539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Most things that </a:t>
            </a:r>
            <a:r>
              <a:rPr lang="ja-JP" altLang="en-US" sz="1800"/>
              <a:t>“</a:t>
            </a:r>
            <a:r>
              <a:rPr lang="en-US" altLang="ja-JP" sz="1800"/>
              <a:t>have wheels</a:t>
            </a:r>
            <a:r>
              <a:rPr lang="ja-JP" altLang="en-US" sz="1800"/>
              <a:t>”</a:t>
            </a:r>
            <a:r>
              <a:rPr lang="en-US" altLang="ja-JP" sz="1800"/>
              <a:t> are </a:t>
            </a:r>
            <a:r>
              <a:rPr lang="ja-JP" altLang="en-US" sz="1800"/>
              <a:t>“</a:t>
            </a:r>
            <a:r>
              <a:rPr lang="en-US" altLang="ja-JP" sz="1800"/>
              <a:t>made of metal</a:t>
            </a:r>
            <a:r>
              <a:rPr lang="ja-JP" altLang="en-US" sz="1800"/>
              <a:t>”</a:t>
            </a:r>
            <a:endParaRPr lang="en-US" sz="18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5105400"/>
            <a:ext cx="4419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When we try to learn </a:t>
            </a:r>
            <a:r>
              <a:rPr lang="ja-JP" altLang="en-US"/>
              <a:t>“</a:t>
            </a:r>
            <a:r>
              <a:rPr lang="en-US" altLang="ja-JP"/>
              <a:t>has wheels</a:t>
            </a:r>
            <a:r>
              <a:rPr lang="ja-JP" altLang="en-US"/>
              <a:t>”</a:t>
            </a:r>
            <a:r>
              <a:rPr lang="en-US" altLang="ja-JP"/>
              <a:t>, we may accidentally learn </a:t>
            </a:r>
            <a:r>
              <a:rPr lang="ja-JP" altLang="en-US"/>
              <a:t>“</a:t>
            </a:r>
            <a:r>
              <a:rPr lang="en-US" altLang="ja-JP"/>
              <a:t>made of metal</a:t>
            </a:r>
            <a:r>
              <a:rPr lang="ja-JP" altLang="en-US"/>
              <a:t>”</a:t>
            </a:r>
            <a:endParaRPr lang="en-US" altLang="ja-JP"/>
          </a:p>
          <a:p>
            <a:pPr eaLnBrk="1" hangingPunct="1"/>
            <a:endParaRPr lang="en-US"/>
          </a:p>
        </p:txBody>
      </p:sp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1348" r="5882" b="6383"/>
          <a:stretch>
            <a:fillRect/>
          </a:stretch>
        </p:blipFill>
        <p:spPr bwMode="auto">
          <a:xfrm>
            <a:off x="5410200" y="4724400"/>
            <a:ext cx="2470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29200" y="6248400"/>
            <a:ext cx="314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Has Wheels, Made of Metal?</a:t>
            </a:r>
          </a:p>
        </p:txBody>
      </p:sp>
      <p:pic>
        <p:nvPicPr>
          <p:cNvPr id="5735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732088"/>
            <a:ext cx="18669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9" t="53703" r="15279" b="11111"/>
          <a:stretch>
            <a:fillRect/>
          </a:stretch>
        </p:blipFill>
        <p:spPr bwMode="auto">
          <a:xfrm>
            <a:off x="1163638" y="2732088"/>
            <a:ext cx="211296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4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-37975" t="-23927" r="-10127" b="-6748"/>
          <a:stretch>
            <a:fillRect/>
          </a:stretch>
        </p:blipFill>
        <p:spPr>
          <a:xfrm>
            <a:off x="990600" y="381000"/>
            <a:ext cx="5943600" cy="54102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Goal: Extract attributes of this person</a:t>
            </a:r>
            <a:endParaRPr lang="en-US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44365"/>
      </p:ext>
    </p:extLst>
  </p:cSld>
  <p:clrMapOvr>
    <a:masterClrMapping/>
  </p:clrMapOvr>
  <p:transition xmlns:p14="http://schemas.microsoft.com/office/powerpoint/2010/main" advTm="50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-37975" t="-23927" r="-10127" b="-6748"/>
          <a:stretch>
            <a:fillRect/>
          </a:stretch>
        </p:blipFill>
        <p:spPr>
          <a:xfrm>
            <a:off x="990600" y="381000"/>
            <a:ext cx="5943600" cy="54102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Goal: Extract attributes of this person</a:t>
            </a:r>
            <a:endParaRPr lang="en-US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257800" y="1981200"/>
            <a:ext cx="1244600" cy="3505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895599" y="1752599"/>
            <a:ext cx="1464733" cy="372533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 bwMode="auto">
          <a:xfrm>
            <a:off x="2832802" y="5867400"/>
            <a:ext cx="510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Target person bounds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lang="en-US" sz="2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Garamond"/>
              </a:rPr>
              <a:t>Bounds of other nearby people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32602" y="5943600"/>
            <a:ext cx="115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Input: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0055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A6A6A6"/>
                </a:solidFill>
              </a:rPr>
              <a:t>Bourdev</a:t>
            </a:r>
            <a:r>
              <a:rPr lang="en-US" sz="1400" dirty="0" smtClean="0">
                <a:solidFill>
                  <a:srgbClr val="A6A6A6"/>
                </a:solidFill>
              </a:rPr>
              <a:t> et. </a:t>
            </a:r>
            <a:r>
              <a:rPr lang="en-US" sz="1400" dirty="0" smtClean="0">
                <a:solidFill>
                  <a:srgbClr val="A6A6A6"/>
                </a:solidFill>
              </a:rPr>
              <a:t>al. ICCV11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41860"/>
      </p:ext>
    </p:extLst>
  </p:cSld>
  <p:clrMapOvr>
    <a:masterClrMapping/>
  </p:clrMapOvr>
  <p:transition xmlns:p14="http://schemas.microsoft.com/office/powerpoint/2010/main" advTm="803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rcRect l="-37975" t="-23927" r="-10127" b="-6748"/>
          <a:stretch>
            <a:fillRect/>
          </a:stretch>
        </p:blipFill>
        <p:spPr>
          <a:xfrm>
            <a:off x="990600" y="381000"/>
            <a:ext cx="5943600" cy="5410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67000" y="1676400"/>
            <a:ext cx="3810000" cy="3505200"/>
            <a:chOff x="609600" y="1676400"/>
            <a:chExt cx="3810000" cy="3505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609600" y="2133600"/>
              <a:ext cx="1905000" cy="3048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219200" y="19050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581400" y="19812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81200" y="16764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133600" y="2286000"/>
              <a:ext cx="1066800" cy="1981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76600" y="1828800"/>
              <a:ext cx="1143000" cy="22860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1: Detect poselet activations</a:t>
            </a:r>
            <a:endParaRPr lang="en-US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800600" y="6096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[Bourdev et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al, ECCV10]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267200" y="3962400"/>
            <a:ext cx="914400" cy="1524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343400" y="1600200"/>
            <a:ext cx="990600" cy="1447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05449"/>
      </p:ext>
    </p:extLst>
  </p:cSld>
  <p:clrMapOvr>
    <a:masterClrMapping/>
  </p:clrMapOvr>
  <p:transition xmlns:p14="http://schemas.microsoft.com/office/powerpoint/2010/main" advTm="67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2: Cluster the activations</a:t>
            </a:r>
            <a:endParaRPr lang="en-US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14600" y="1371600"/>
            <a:ext cx="4013200" cy="4148667"/>
            <a:chOff x="457200" y="1371600"/>
            <a:chExt cx="4013200" cy="41486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grayscl/>
            </a:blip>
            <a:srcRect t="-1" b="-204"/>
            <a:stretch>
              <a:fillRect/>
            </a:stretch>
          </p:blipFill>
          <p:spPr>
            <a:xfrm>
              <a:off x="457200" y="1371600"/>
              <a:ext cx="4013200" cy="4148667"/>
            </a:xfrm>
            <a:prstGeom prst="rect">
              <a:avLst/>
            </a:prstGeom>
            <a:ln w="50800">
              <a:noFill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609600" y="2133600"/>
              <a:ext cx="1905000" cy="3048000"/>
            </a:xfrm>
            <a:prstGeom prst="rect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aramond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219200" y="1905000"/>
              <a:ext cx="685800" cy="914400"/>
            </a:xfrm>
            <a:prstGeom prst="rect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aramond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581400" y="1981200"/>
              <a:ext cx="685800" cy="914400"/>
            </a:xfrm>
            <a:prstGeom prst="rect">
              <a:avLst/>
            </a:prstGeom>
            <a:noFill/>
            <a:ln w="508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aramond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81200" y="1676400"/>
              <a:ext cx="685800" cy="914400"/>
            </a:xfrm>
            <a:prstGeom prst="rect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aramond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133600" y="2286000"/>
              <a:ext cx="1066800" cy="1981200"/>
            </a:xfrm>
            <a:prstGeom prst="rect">
              <a:avLst/>
            </a:prstGeom>
            <a:noFill/>
            <a:ln w="508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aramond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76600" y="1828800"/>
              <a:ext cx="1143000" cy="2286000"/>
            </a:xfrm>
            <a:prstGeom prst="rect">
              <a:avLst/>
            </a:prstGeom>
            <a:noFill/>
            <a:ln w="508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800600" y="6096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[Bourdev et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al, ECCV10]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67200" y="3962400"/>
            <a:ext cx="914400" cy="1524000"/>
          </a:xfrm>
          <a:prstGeom prst="rect">
            <a:avLst/>
          </a:prstGeom>
          <a:noFill/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343400" y="1600200"/>
            <a:ext cx="990600" cy="1447800"/>
          </a:xfrm>
          <a:prstGeom prst="rect">
            <a:avLst/>
          </a:prstGeom>
          <a:noFill/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44183"/>
      </p:ext>
    </p:extLst>
  </p:cSld>
  <p:clrMapOvr>
    <a:masterClrMapping/>
  </p:clrMapOvr>
  <p:transition xmlns:p14="http://schemas.microsoft.com/office/powerpoint/2010/main" advTm="97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3: Predict person bounds</a:t>
            </a:r>
            <a:endParaRPr lang="en-US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rcRect t="-1" b="-204"/>
          <a:stretch>
            <a:fillRect/>
          </a:stretch>
        </p:blipFill>
        <p:spPr>
          <a:xfrm>
            <a:off x="2514600" y="1371600"/>
            <a:ext cx="4013200" cy="4148667"/>
          </a:xfrm>
          <a:prstGeom prst="rect">
            <a:avLst/>
          </a:prstGeom>
          <a:ln w="50800">
            <a:noFill/>
          </a:ln>
        </p:spPr>
      </p:pic>
      <p:sp>
        <p:nvSpPr>
          <p:cNvPr id="19" name="Rectangle 18"/>
          <p:cNvSpPr/>
          <p:nvPr/>
        </p:nvSpPr>
        <p:spPr bwMode="auto">
          <a:xfrm>
            <a:off x="4114800" y="1828800"/>
            <a:ext cx="1066800" cy="3124200"/>
          </a:xfrm>
          <a:prstGeom prst="rect">
            <a:avLst/>
          </a:prstGeom>
          <a:noFill/>
          <a:ln w="63500" cap="flat" cmpd="sng" algn="ctr">
            <a:solidFill>
              <a:srgbClr val="2EE3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10200" y="1981200"/>
            <a:ext cx="1066800" cy="3124200"/>
          </a:xfrm>
          <a:prstGeom prst="rect">
            <a:avLst/>
          </a:prstGeom>
          <a:noFill/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895600" y="1752600"/>
            <a:ext cx="1447800" cy="3733800"/>
          </a:xfrm>
          <a:prstGeom prst="rect">
            <a:avLst/>
          </a:prstGeom>
          <a:noFill/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800600" y="6096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[Bourdev et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  <a:ea typeface="ＭＳ Ｐゴシック" charset="-128"/>
                <a:cs typeface="Garamond"/>
              </a:rPr>
              <a:t> al, ECCV10]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21709377"/>
      </p:ext>
    </p:extLst>
  </p:cSld>
  <p:clrMapOvr>
    <a:masterClrMapping/>
  </p:clrMapOvr>
  <p:transition xmlns:p14="http://schemas.microsoft.com/office/powerpoint/2010/main" advTm="47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rPr>
              <a:t>Step 4: Identify the correct cluster</a:t>
            </a:r>
            <a:endParaRPr lang="en-US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rcRect t="-1" b="-204"/>
          <a:stretch>
            <a:fillRect/>
          </a:stretch>
        </p:blipFill>
        <p:spPr>
          <a:xfrm>
            <a:off x="2514600" y="1371600"/>
            <a:ext cx="4013200" cy="4148667"/>
          </a:xfrm>
          <a:prstGeom prst="rect">
            <a:avLst/>
          </a:prstGeom>
          <a:ln w="50800">
            <a:noFill/>
          </a:ln>
        </p:spPr>
      </p:pic>
      <p:sp>
        <p:nvSpPr>
          <p:cNvPr id="19" name="Rectangle 18"/>
          <p:cNvSpPr/>
          <p:nvPr/>
        </p:nvSpPr>
        <p:spPr bwMode="auto">
          <a:xfrm>
            <a:off x="4114800" y="1828800"/>
            <a:ext cx="1066800" cy="3124200"/>
          </a:xfrm>
          <a:prstGeom prst="rect">
            <a:avLst/>
          </a:prstGeom>
          <a:noFill/>
          <a:ln w="63500" cap="flat" cmpd="sng" algn="ctr">
            <a:solidFill>
              <a:srgbClr val="2EE3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19600" y="60960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r>
              <a:rPr 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ＭＳ Ｐゴシック" charset="-128"/>
                <a:cs typeface="Garamond"/>
              </a:rPr>
              <a:t>Max-flow in bipartite graph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/>
              <a:ea typeface="ＭＳ Ｐゴシック" charset="-128"/>
              <a:cs typeface="Garamond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038600" y="1828800"/>
            <a:ext cx="1066800" cy="3657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57800" y="1981200"/>
            <a:ext cx="1244600" cy="3505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895599" y="1752599"/>
            <a:ext cx="1464733" cy="372533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87834"/>
      </p:ext>
    </p:extLst>
  </p:cSld>
  <p:clrMapOvr>
    <a:masterClrMapping/>
  </p:clrMapOvr>
  <p:transition xmlns:p14="http://schemas.microsoft.com/office/powerpoint/2010/main" advTm="122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rcRect t="-1" b="-204"/>
          <a:stretch>
            <a:fillRect/>
          </a:stretch>
        </p:blipFill>
        <p:spPr>
          <a:xfrm>
            <a:off x="2514600" y="1219200"/>
            <a:ext cx="4013200" cy="4148667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76200" y="5452533"/>
            <a:ext cx="8991600" cy="1113367"/>
            <a:chOff x="76200" y="5452533"/>
            <a:chExt cx="8991600" cy="1113367"/>
          </a:xfrm>
        </p:grpSpPr>
        <p:pic>
          <p:nvPicPr>
            <p:cNvPr id="4" name="Picture 2" descr="Screen shot 2010-11-15 at 12.06.48 AM.png"/>
            <p:cNvPicPr>
              <a:picLocks noChangeAspect="1"/>
            </p:cNvPicPr>
            <p:nvPr/>
          </p:nvPicPr>
          <p:blipFill>
            <a:blip r:embed="rId4"/>
            <a:srcRect l="18889" t="79468"/>
            <a:stretch>
              <a:fillRect/>
            </a:stretch>
          </p:blipFill>
          <p:spPr bwMode="auto">
            <a:xfrm>
              <a:off x="1806323" y="5452533"/>
              <a:ext cx="7261477" cy="111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6200" y="5707559"/>
              <a:ext cx="1600200" cy="769441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>
                  <a:solidFill>
                    <a:schemeClr val="bg1"/>
                  </a:solidFill>
                </a:rPr>
                <a:t>Poselet</a:t>
              </a:r>
              <a:endParaRPr lang="en-US" sz="2200" dirty="0" smtClean="0">
                <a:solidFill>
                  <a:schemeClr val="bg1"/>
                </a:solidFill>
              </a:endParaRPr>
            </a:p>
            <a:p>
              <a:r>
                <a:rPr lang="en-US" sz="2200" dirty="0" smtClean="0">
                  <a:solidFill>
                    <a:schemeClr val="bg1"/>
                  </a:solidFill>
                </a:rPr>
                <a:t>Activations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/>
          <a:lstStyle/>
          <a:p>
            <a:r>
              <a:rPr lang="en-US" dirty="0" smtClean="0"/>
              <a:t>Start with its poselet activations</a:t>
            </a:r>
            <a:endParaRPr lang="en-US" dirty="0"/>
          </a:p>
        </p:txBody>
      </p:sp>
      <p:grpSp>
        <p:nvGrpSpPr>
          <p:cNvPr id="6" name="Group 8"/>
          <p:cNvGrpSpPr/>
          <p:nvPr/>
        </p:nvGrpSpPr>
        <p:grpSpPr>
          <a:xfrm>
            <a:off x="4038600" y="1524000"/>
            <a:ext cx="1219200" cy="2590800"/>
            <a:chOff x="1981200" y="1676400"/>
            <a:chExt cx="1219200" cy="25908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981200" y="1676400"/>
              <a:ext cx="685800" cy="91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133600" y="2286000"/>
              <a:ext cx="1066800" cy="19812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4267200" y="3810000"/>
            <a:ext cx="914400" cy="1524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35200" y="5486400"/>
            <a:ext cx="6299200" cy="1066801"/>
            <a:chOff x="2235200" y="5486400"/>
            <a:chExt cx="6299200" cy="1066801"/>
          </a:xfrm>
        </p:grpSpPr>
        <p:sp>
          <p:nvSpPr>
            <p:cNvPr id="26" name="Rectangle 25"/>
            <p:cNvSpPr/>
            <p:nvPr/>
          </p:nvSpPr>
          <p:spPr>
            <a:xfrm>
              <a:off x="2235200" y="5486400"/>
              <a:ext cx="6299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rcRect l="37975" t="8901" r="44936" b="70553"/>
            <a:stretch>
              <a:fillRect/>
            </a:stretch>
          </p:blipFill>
          <p:spPr>
            <a:xfrm>
              <a:off x="2379133" y="5486401"/>
              <a:ext cx="880533" cy="1066800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rcRect l="41772" t="22085" r="31646" b="30062"/>
            <a:stretch>
              <a:fillRect/>
            </a:stretch>
          </p:blipFill>
          <p:spPr>
            <a:xfrm>
              <a:off x="4267200" y="5511801"/>
              <a:ext cx="533400" cy="9906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rcRect l="45570" t="5519" r="29746" b="59510"/>
            <a:stretch>
              <a:fillRect/>
            </a:stretch>
          </p:blipFill>
          <p:spPr>
            <a:xfrm>
              <a:off x="7696200" y="5494867"/>
              <a:ext cx="724122" cy="10583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rcRect l="43671" t="61553" r="33544" b="1636"/>
            <a:stretch>
              <a:fillRect/>
            </a:stretch>
          </p:blipFill>
          <p:spPr>
            <a:xfrm>
              <a:off x="6019800" y="5511799"/>
              <a:ext cx="609600" cy="101600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 bwMode="auto">
          <a:xfrm>
            <a:off x="4343400" y="1447800"/>
            <a:ext cx="990600" cy="1447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11867" y="5423749"/>
            <a:ext cx="7255933" cy="79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99801" y="6469986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88093"/>
      </p:ext>
    </p:extLst>
  </p:cSld>
  <p:clrMapOvr>
    <a:masterClrMapping/>
  </p:clrMapOvr>
  <p:transition xmlns:p14="http://schemas.microsoft.com/office/powerpoint/2010/main" advTm="67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pic>
        <p:nvPicPr>
          <p:cNvPr id="4" name="Picture 2" descr="Screen shot 2010-11-15 at 12.06.48 AM.png"/>
          <p:cNvPicPr>
            <a:picLocks noChangeAspect="1"/>
          </p:cNvPicPr>
          <p:nvPr/>
        </p:nvPicPr>
        <p:blipFill>
          <a:blip r:embed="rId4"/>
          <a:srcRect l="18889" t="64871"/>
          <a:stretch>
            <a:fillRect/>
          </a:stretch>
        </p:blipFill>
        <p:spPr bwMode="auto">
          <a:xfrm>
            <a:off x="1806323" y="4660900"/>
            <a:ext cx="726147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4800600"/>
            <a:ext cx="1600200" cy="43088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Features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4800600"/>
            <a:ext cx="160020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Features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5707559"/>
            <a:ext cx="1600200" cy="769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Activations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2235200" y="5486400"/>
            <a:ext cx="6299200" cy="1066801"/>
            <a:chOff x="2235200" y="5486400"/>
            <a:chExt cx="6299200" cy="1066801"/>
          </a:xfrm>
        </p:grpSpPr>
        <p:sp>
          <p:nvSpPr>
            <p:cNvPr id="16" name="Rectangle 15"/>
            <p:cNvSpPr/>
            <p:nvPr/>
          </p:nvSpPr>
          <p:spPr>
            <a:xfrm>
              <a:off x="2235200" y="5486400"/>
              <a:ext cx="6299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rcRect l="37975" t="8901" r="44936" b="70553"/>
            <a:stretch>
              <a:fillRect/>
            </a:stretch>
          </p:blipFill>
          <p:spPr>
            <a:xfrm>
              <a:off x="2379133" y="5486401"/>
              <a:ext cx="880533" cy="1066800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rcRect l="41772" t="22085" r="31646" b="30062"/>
            <a:stretch>
              <a:fillRect/>
            </a:stretch>
          </p:blipFill>
          <p:spPr>
            <a:xfrm>
              <a:off x="4267200" y="5511801"/>
              <a:ext cx="533400" cy="9906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rcRect l="45570" t="5519" r="29746" b="59510"/>
            <a:stretch>
              <a:fillRect/>
            </a:stretch>
          </p:blipFill>
          <p:spPr>
            <a:xfrm>
              <a:off x="7696200" y="5494867"/>
              <a:ext cx="724122" cy="105833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rcRect l="43671" t="61553" r="33544" b="1636"/>
            <a:stretch>
              <a:fillRect/>
            </a:stretch>
          </p:blipFill>
          <p:spPr>
            <a:xfrm>
              <a:off x="6019800" y="5511799"/>
              <a:ext cx="609600" cy="1016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811867" y="4602483"/>
            <a:ext cx="7255933" cy="79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28600" y="1371600"/>
            <a:ext cx="335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Arial"/>
              <a:buChar char="•"/>
              <a:tabLst/>
              <a:defRPr/>
            </a:pPr>
            <a:r>
              <a:rPr lang="en-US" sz="2600" dirty="0" smtClean="0">
                <a:solidFill>
                  <a:schemeClr val="bg1"/>
                </a:solidFill>
                <a:latin typeface="Garamond"/>
              </a:rPr>
              <a:t>Pyramid HOG</a:t>
            </a:r>
          </a:p>
          <a:p>
            <a:pPr marL="457200" marR="0" lvl="0" indent="-45720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Arial"/>
              <a:buChar char="•"/>
              <a:tabLst/>
              <a:defRPr/>
            </a:pPr>
            <a:r>
              <a:rPr lang="en-US" sz="2600" dirty="0" smtClean="0">
                <a:solidFill>
                  <a:schemeClr val="bg1"/>
                </a:solidFill>
                <a:latin typeface="Garamond"/>
              </a:rPr>
              <a:t>LAB histogram</a:t>
            </a:r>
          </a:p>
          <a:p>
            <a:pPr marL="457200" marR="0" lvl="0" indent="-45720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Arial"/>
              <a:buChar char="•"/>
              <a:tabLst/>
              <a:defRPr/>
            </a:pPr>
            <a:r>
              <a:rPr lang="en-US" sz="2600" dirty="0" smtClean="0">
                <a:solidFill>
                  <a:schemeClr val="bg1"/>
                </a:solidFill>
                <a:latin typeface="Garamond"/>
              </a:rPr>
              <a:t>Skin features</a:t>
            </a:r>
          </a:p>
          <a:p>
            <a:pPr lvl="2" indent="-457200" eaLnBrk="1" hangingPunct="1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Arial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Garamond"/>
              </a:rPr>
              <a:t>Hands-skin</a:t>
            </a:r>
          </a:p>
          <a:p>
            <a:pPr lvl="2" indent="-457200" eaLnBrk="1" hangingPunct="1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Arial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Garamond"/>
              </a:rPr>
              <a:t>Legs-skin</a:t>
            </a:r>
            <a:endParaRPr lang="en-US" sz="2600" dirty="0">
              <a:solidFill>
                <a:schemeClr val="bg1"/>
              </a:solidFill>
              <a:latin typeface="Garamond"/>
            </a:endParaRPr>
          </a:p>
        </p:txBody>
      </p:sp>
      <p:grpSp>
        <p:nvGrpSpPr>
          <p:cNvPr id="5" name="Group 18"/>
          <p:cNvGrpSpPr/>
          <p:nvPr/>
        </p:nvGrpSpPr>
        <p:grpSpPr>
          <a:xfrm>
            <a:off x="3945503" y="1371600"/>
            <a:ext cx="1107996" cy="3102352"/>
            <a:chOff x="3945503" y="1371600"/>
            <a:chExt cx="1107996" cy="310235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rcRect l="537" r="80118" b="1111"/>
            <a:stretch>
              <a:fillRect/>
            </a:stretch>
          </p:blipFill>
          <p:spPr>
            <a:xfrm>
              <a:off x="3987800" y="1371600"/>
              <a:ext cx="914400" cy="2260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945503" y="3581400"/>
              <a:ext cx="110799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err="1" smtClean="0">
                  <a:solidFill>
                    <a:srgbClr val="FFFFFF"/>
                  </a:solidFill>
                </a:rPr>
                <a:t>Poselet</a:t>
              </a:r>
              <a:endParaRPr lang="en-US" sz="2600" dirty="0" smtClean="0">
                <a:solidFill>
                  <a:srgbClr val="FFFFFF"/>
                </a:solidFill>
              </a:endParaRPr>
            </a:p>
            <a:p>
              <a:r>
                <a:rPr lang="en-US" sz="2600" dirty="0" smtClean="0">
                  <a:solidFill>
                    <a:srgbClr val="FFFFFF"/>
                  </a:solidFill>
                </a:rPr>
                <a:t>patch</a:t>
              </a:r>
              <a:endParaRPr lang="en-US" sz="2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7696200" y="1371600"/>
            <a:ext cx="1158081" cy="2778443"/>
            <a:chOff x="7696200" y="1371600"/>
            <a:chExt cx="1158081" cy="2778443"/>
          </a:xfrm>
        </p:grpSpPr>
        <p:sp>
          <p:nvSpPr>
            <p:cNvPr id="25" name="TextBox 24"/>
            <p:cNvSpPr txBox="1"/>
            <p:nvPr/>
          </p:nvSpPr>
          <p:spPr>
            <a:xfrm>
              <a:off x="7772400" y="3657600"/>
              <a:ext cx="9835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rgbClr val="FFFFFF"/>
                  </a:solidFill>
                </a:rPr>
                <a:t>B .* C</a:t>
              </a:r>
              <a:endParaRPr lang="en-US" sz="2600" dirty="0">
                <a:solidFill>
                  <a:srgbClr val="FFFFFF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rcRect l="75500" b="2222"/>
            <a:stretch>
              <a:fillRect/>
            </a:stretch>
          </p:blipFill>
          <p:spPr>
            <a:xfrm>
              <a:off x="7696200" y="1371600"/>
              <a:ext cx="1158081" cy="2235200"/>
            </a:xfrm>
            <a:prstGeom prst="rect">
              <a:avLst/>
            </a:prstGeom>
          </p:spPr>
        </p:pic>
      </p:grpSp>
      <p:grpSp>
        <p:nvGrpSpPr>
          <p:cNvPr id="10" name="Group 19"/>
          <p:cNvGrpSpPr/>
          <p:nvPr/>
        </p:nvGrpSpPr>
        <p:grpSpPr>
          <a:xfrm>
            <a:off x="5105400" y="1371600"/>
            <a:ext cx="1168400" cy="3102352"/>
            <a:chOff x="5105400" y="1371600"/>
            <a:chExt cx="1168400" cy="3102352"/>
          </a:xfrm>
        </p:grpSpPr>
        <p:sp>
          <p:nvSpPr>
            <p:cNvPr id="28" name="TextBox 27"/>
            <p:cNvSpPr txBox="1"/>
            <p:nvPr/>
          </p:nvSpPr>
          <p:spPr>
            <a:xfrm>
              <a:off x="5240903" y="3581400"/>
              <a:ext cx="85509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rgbClr val="FFFFFF"/>
                  </a:solidFill>
                </a:rPr>
                <a:t>Skin</a:t>
              </a:r>
            </a:p>
            <a:p>
              <a:r>
                <a:rPr lang="en-US" sz="2600" dirty="0" smtClean="0">
                  <a:solidFill>
                    <a:srgbClr val="FFFFFF"/>
                  </a:solidFill>
                </a:rPr>
                <a:t>mask</a:t>
              </a:r>
              <a:endParaRPr lang="en-US" sz="2600" dirty="0">
                <a:solidFill>
                  <a:srgbClr val="FFFFFF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rcRect l="22569" r="52712" b="1481"/>
            <a:stretch>
              <a:fillRect/>
            </a:stretch>
          </p:blipFill>
          <p:spPr>
            <a:xfrm>
              <a:off x="5105400" y="1371600"/>
              <a:ext cx="1168400" cy="2252133"/>
            </a:xfrm>
            <a:prstGeom prst="rect">
              <a:avLst/>
            </a:prstGeom>
          </p:spPr>
        </p:pic>
      </p:grpSp>
      <p:grpSp>
        <p:nvGrpSpPr>
          <p:cNvPr id="11" name="Group 20"/>
          <p:cNvGrpSpPr/>
          <p:nvPr/>
        </p:nvGrpSpPr>
        <p:grpSpPr>
          <a:xfrm>
            <a:off x="6400800" y="1371600"/>
            <a:ext cx="1143000" cy="3102352"/>
            <a:chOff x="6400800" y="1371600"/>
            <a:chExt cx="1143000" cy="3102352"/>
          </a:xfrm>
        </p:grpSpPr>
        <p:sp>
          <p:nvSpPr>
            <p:cNvPr id="31" name="TextBox 30"/>
            <p:cNvSpPr txBox="1"/>
            <p:nvPr/>
          </p:nvSpPr>
          <p:spPr>
            <a:xfrm>
              <a:off x="6554870" y="3581400"/>
              <a:ext cx="91273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rgbClr val="FFFFFF"/>
                  </a:solidFill>
                </a:rPr>
                <a:t>Arms</a:t>
              </a:r>
            </a:p>
            <a:p>
              <a:r>
                <a:rPr lang="en-US" sz="2600" dirty="0" smtClean="0">
                  <a:solidFill>
                    <a:srgbClr val="FFFFFF"/>
                  </a:solidFill>
                </a:rPr>
                <a:t>mask</a:t>
              </a:r>
              <a:endParaRPr lang="en-US" sz="2600" dirty="0">
                <a:solidFill>
                  <a:srgbClr val="FFFFFF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rcRect l="49169" r="26650" b="1111"/>
            <a:stretch>
              <a:fillRect/>
            </a:stretch>
          </p:blipFill>
          <p:spPr>
            <a:xfrm>
              <a:off x="6400800" y="1371600"/>
              <a:ext cx="1143000" cy="226060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326737"/>
      </p:ext>
    </p:extLst>
  </p:cSld>
  <p:clrMapOvr>
    <a:masterClrMapping/>
  </p:clrMapOvr>
  <p:transition xmlns:p14="http://schemas.microsoft.com/office/powerpoint/2010/main" advTm="683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reen shot 2010-11-15 at 12.06.48 AM.png"/>
          <p:cNvPicPr>
            <a:picLocks noChangeAspect="1"/>
          </p:cNvPicPr>
          <p:nvPr/>
        </p:nvPicPr>
        <p:blipFill>
          <a:blip r:embed="rId3"/>
          <a:srcRect l="18889" t="51991"/>
          <a:stretch>
            <a:fillRect/>
          </a:stretch>
        </p:blipFill>
        <p:spPr bwMode="auto">
          <a:xfrm>
            <a:off x="1806323" y="3962400"/>
            <a:ext cx="7261477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5707559"/>
            <a:ext cx="1600200" cy="769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Activations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800600"/>
            <a:ext cx="1600200" cy="4308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Features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581400"/>
            <a:ext cx="1600200" cy="11079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FFFF"/>
                </a:solidFill>
              </a:rPr>
              <a:t>Poselet</a:t>
            </a:r>
            <a:r>
              <a:rPr lang="en-US" sz="2200" dirty="0" smtClean="0">
                <a:solidFill>
                  <a:srgbClr val="FFFFFF"/>
                </a:solidFill>
              </a:rPr>
              <a:t>-level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Classifiers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/>
          <a:lstStyle/>
          <a:p>
            <a:r>
              <a:rPr lang="en-US" dirty="0" smtClean="0"/>
              <a:t>Attribute Classification Overview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35200" y="5486400"/>
            <a:ext cx="6299200" cy="1066801"/>
            <a:chOff x="2235200" y="5486400"/>
            <a:chExt cx="6299200" cy="1066801"/>
          </a:xfrm>
        </p:grpSpPr>
        <p:sp>
          <p:nvSpPr>
            <p:cNvPr id="10" name="Rectangle 9"/>
            <p:cNvSpPr/>
            <p:nvPr/>
          </p:nvSpPr>
          <p:spPr>
            <a:xfrm>
              <a:off x="2235200" y="5486400"/>
              <a:ext cx="6299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rcRect l="37975" t="8901" r="44936" b="70553"/>
            <a:stretch>
              <a:fillRect/>
            </a:stretch>
          </p:blipFill>
          <p:spPr>
            <a:xfrm>
              <a:off x="2379133" y="5486401"/>
              <a:ext cx="880533" cy="1066800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 l="41772" t="22085" r="31646" b="30062"/>
            <a:stretch>
              <a:fillRect/>
            </a:stretch>
          </p:blipFill>
          <p:spPr>
            <a:xfrm>
              <a:off x="4267200" y="5511801"/>
              <a:ext cx="533400" cy="990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l="45570" t="5519" r="29746" b="59510"/>
            <a:stretch>
              <a:fillRect/>
            </a:stretch>
          </p:blipFill>
          <p:spPr>
            <a:xfrm>
              <a:off x="7696200" y="5494867"/>
              <a:ext cx="724122" cy="10583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rcRect l="43671" t="61553" r="33544" b="1636"/>
            <a:stretch>
              <a:fillRect/>
            </a:stretch>
          </p:blipFill>
          <p:spPr>
            <a:xfrm>
              <a:off x="6019800" y="5511799"/>
              <a:ext cx="609600" cy="1016000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811867" y="3925147"/>
            <a:ext cx="7255933" cy="79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45970"/>
      </p:ext>
    </p:extLst>
  </p:cSld>
  <p:clrMapOvr>
    <a:masterClrMapping/>
  </p:clrMapOvr>
  <p:transition xmlns:p14="http://schemas.microsoft.com/office/powerpoint/2010/main" advTm="12849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reen shot 2010-11-15 at 12.06.48 AM.png"/>
          <p:cNvPicPr>
            <a:picLocks noChangeAspect="1"/>
          </p:cNvPicPr>
          <p:nvPr/>
        </p:nvPicPr>
        <p:blipFill>
          <a:blip r:embed="rId3"/>
          <a:srcRect l="18889" t="25059"/>
          <a:stretch>
            <a:fillRect/>
          </a:stretch>
        </p:blipFill>
        <p:spPr bwMode="auto">
          <a:xfrm>
            <a:off x="1806323" y="2501900"/>
            <a:ext cx="7261477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5707559"/>
            <a:ext cx="1600200" cy="769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Activations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800600"/>
            <a:ext cx="1600200" cy="4308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Features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581400"/>
            <a:ext cx="1600200" cy="110799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-level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Classifiers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321004"/>
            <a:ext cx="1600200" cy="11079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Person-level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Classifiers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-76200"/>
            <a:ext cx="8686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Attribute Classification Overview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127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35200" y="5486400"/>
            <a:ext cx="6299200" cy="1066801"/>
            <a:chOff x="2235200" y="5486400"/>
            <a:chExt cx="6299200" cy="1066801"/>
          </a:xfrm>
        </p:grpSpPr>
        <p:sp>
          <p:nvSpPr>
            <p:cNvPr id="11" name="Rectangle 10"/>
            <p:cNvSpPr/>
            <p:nvPr/>
          </p:nvSpPr>
          <p:spPr>
            <a:xfrm>
              <a:off x="2235200" y="5486400"/>
              <a:ext cx="6299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 l="37975" t="8901" r="44936" b="70553"/>
            <a:stretch>
              <a:fillRect/>
            </a:stretch>
          </p:blipFill>
          <p:spPr>
            <a:xfrm>
              <a:off x="2379133" y="5486401"/>
              <a:ext cx="880533" cy="1066800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l="41772" t="22085" r="31646" b="30062"/>
            <a:stretch>
              <a:fillRect/>
            </a:stretch>
          </p:blipFill>
          <p:spPr>
            <a:xfrm>
              <a:off x="4267200" y="5511801"/>
              <a:ext cx="533400" cy="990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rcRect l="45570" t="5519" r="29746" b="59510"/>
            <a:stretch>
              <a:fillRect/>
            </a:stretch>
          </p:blipFill>
          <p:spPr>
            <a:xfrm>
              <a:off x="7696200" y="5494867"/>
              <a:ext cx="724122" cy="10583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l="43671" t="61553" r="33544" b="1636"/>
            <a:stretch>
              <a:fillRect/>
            </a:stretch>
          </p:blipFill>
          <p:spPr>
            <a:xfrm>
              <a:off x="6019800" y="5511799"/>
              <a:ext cx="609600" cy="101600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811867" y="2455334"/>
            <a:ext cx="7255933" cy="79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29671"/>
      </p:ext>
    </p:extLst>
  </p:cSld>
  <p:clrMapOvr>
    <a:masterClrMapping/>
  </p:clrMapOvr>
  <p:transition xmlns:p14="http://schemas.microsoft.com/office/powerpoint/2010/main" advTm="315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Decorrelating attributes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2514600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None/>
            </a:pPr>
            <a:r>
              <a:rPr lang="en-US" sz="3600">
                <a:latin typeface="Calibri" charset="0"/>
              </a:rPr>
              <a:t>Solution:  </a:t>
            </a:r>
          </a:p>
          <a:p>
            <a:r>
              <a:rPr lang="en-US">
                <a:latin typeface="Calibri" charset="0"/>
              </a:rPr>
              <a:t>Select features that can distinguish between two classes</a:t>
            </a:r>
            <a:endParaRPr lang="en-US" sz="2800">
              <a:latin typeface="Calibri" charset="0"/>
            </a:endParaRPr>
          </a:p>
          <a:p>
            <a:pPr lvl="1"/>
            <a:r>
              <a:rPr lang="en-US" sz="2400">
                <a:latin typeface="Calibri" charset="0"/>
              </a:rPr>
              <a:t>Things that have the attribute (e.g., wheels)</a:t>
            </a:r>
          </a:p>
          <a:p>
            <a:pPr lvl="1"/>
            <a:r>
              <a:rPr lang="en-US" sz="2400">
                <a:latin typeface="Calibri" charset="0"/>
              </a:rPr>
              <a:t>Things that do not, but have similar attributes to those that do</a:t>
            </a:r>
          </a:p>
          <a:p>
            <a:r>
              <a:rPr lang="en-US">
                <a:latin typeface="Calibri" charset="0"/>
              </a:rPr>
              <a:t>Then, train attribute classifier on all positive and negative examples using the selected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5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reen shot 2010-11-15 at 12.06.48 AM.png"/>
          <p:cNvPicPr>
            <a:picLocks noChangeAspect="1"/>
          </p:cNvPicPr>
          <p:nvPr/>
        </p:nvPicPr>
        <p:blipFill>
          <a:blip r:embed="rId3"/>
          <a:srcRect l="18889"/>
          <a:stretch>
            <a:fillRect/>
          </a:stretch>
        </p:blipFill>
        <p:spPr bwMode="auto">
          <a:xfrm>
            <a:off x="1806323" y="1143000"/>
            <a:ext cx="7261477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5707559"/>
            <a:ext cx="1600200" cy="769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endParaRPr lang="en-US" sz="22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Activations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800600"/>
            <a:ext cx="1600200" cy="4308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Features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581400"/>
            <a:ext cx="1600200" cy="110799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2">
                    <a:lumMod val="50000"/>
                  </a:schemeClr>
                </a:solidFill>
              </a:rPr>
              <a:t>Poselet</a:t>
            </a:r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-level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Classifiers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321004"/>
            <a:ext cx="1600200" cy="110799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Person-level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Classifiers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101804"/>
            <a:ext cx="1676400" cy="11079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Context-level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Attribute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Classifiers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/>
          <a:lstStyle/>
          <a:p>
            <a:r>
              <a:rPr lang="en-US" dirty="0" smtClean="0"/>
              <a:t>Attribute Classification Overview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5200" y="5486400"/>
            <a:ext cx="6299200" cy="1066801"/>
            <a:chOff x="2235200" y="5486400"/>
            <a:chExt cx="6299200" cy="1066801"/>
          </a:xfrm>
        </p:grpSpPr>
        <p:sp>
          <p:nvSpPr>
            <p:cNvPr id="12" name="Rectangle 11"/>
            <p:cNvSpPr/>
            <p:nvPr/>
          </p:nvSpPr>
          <p:spPr>
            <a:xfrm>
              <a:off x="2235200" y="5486400"/>
              <a:ext cx="62992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rcRect l="37975" t="8901" r="44936" b="70553"/>
            <a:stretch>
              <a:fillRect/>
            </a:stretch>
          </p:blipFill>
          <p:spPr>
            <a:xfrm>
              <a:off x="2379133" y="5486401"/>
              <a:ext cx="880533" cy="1066800"/>
            </a:xfrm>
            <a:prstGeom prst="rect">
              <a:avLst/>
            </a:prstGeom>
            <a:ln w="50800"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rcRect l="41772" t="22085" r="31646" b="30062"/>
            <a:stretch>
              <a:fillRect/>
            </a:stretch>
          </p:blipFill>
          <p:spPr>
            <a:xfrm>
              <a:off x="4267200" y="5511801"/>
              <a:ext cx="533400" cy="9906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l="45570" t="5519" r="29746" b="59510"/>
            <a:stretch>
              <a:fillRect/>
            </a:stretch>
          </p:blipFill>
          <p:spPr>
            <a:xfrm>
              <a:off x="7696200" y="5494867"/>
              <a:ext cx="724122" cy="10583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rcRect l="43671" t="61553" r="33544" b="1636"/>
            <a:stretch>
              <a:fillRect/>
            </a:stretch>
          </p:blipFill>
          <p:spPr>
            <a:xfrm>
              <a:off x="6019800" y="5511799"/>
              <a:ext cx="609600" cy="101600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811867" y="1066803"/>
            <a:ext cx="7255933" cy="79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76688"/>
      </p:ext>
    </p:extLst>
  </p:cSld>
  <p:clrMapOvr>
    <a:masterClrMapping/>
  </p:clrMapOvr>
  <p:transition xmlns:p14="http://schemas.microsoft.com/office/powerpoint/2010/main" advTm="152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923364"/>
          </a:xfrm>
        </p:spPr>
        <p:txBody>
          <a:bodyPr/>
          <a:lstStyle/>
          <a:p>
            <a:r>
              <a:rPr lang="en-US" dirty="0" smtClean="0"/>
              <a:t>Visual search on our test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1752600" cy="68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“Female”</a:t>
            </a:r>
            <a:endParaRPr lang="en-US" sz="3200" dirty="0"/>
          </a:p>
        </p:txBody>
      </p:sp>
      <p:pic>
        <p:nvPicPr>
          <p:cNvPr id="4" name="Content Placeholder 3" descr="Screen shot 2010-11-10 at 7.47.44 AM.png"/>
          <p:cNvPicPr>
            <a:picLocks noChangeAspect="1"/>
          </p:cNvPicPr>
          <p:nvPr/>
        </p:nvPicPr>
        <p:blipFill>
          <a:blip r:embed="rId4"/>
          <a:srcRect l="482" t="50840" r="579" b="1388"/>
          <a:stretch>
            <a:fillRect/>
          </a:stretch>
        </p:blipFill>
        <p:spPr bwMode="auto">
          <a:xfrm>
            <a:off x="304800" y="4461933"/>
            <a:ext cx="8686800" cy="216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28600" y="1143000"/>
            <a:ext cx="8813800" cy="2700867"/>
            <a:chOff x="228600" y="3886200"/>
            <a:chExt cx="8813800" cy="2700867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228600" y="3886200"/>
              <a:ext cx="21336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“Wears 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hat”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pic>
          <p:nvPicPr>
            <p:cNvPr id="6" name="Content Placeholder 3" descr="Screen shot 2010-11-10 at 7.49.07 AM.png"/>
            <p:cNvPicPr>
              <a:picLocks noChangeAspect="1"/>
            </p:cNvPicPr>
            <p:nvPr/>
          </p:nvPicPr>
          <p:blipFill>
            <a:blip r:embed="rId5"/>
            <a:srcRect l="289" t="-1639" r="193" b="51787"/>
            <a:stretch>
              <a:fillRect/>
            </a:stretch>
          </p:blipFill>
          <p:spPr bwMode="auto">
            <a:xfrm>
              <a:off x="304800" y="4343400"/>
              <a:ext cx="8737600" cy="2243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98181177"/>
      </p:ext>
    </p:extLst>
  </p:cSld>
  <p:clrMapOvr>
    <a:masterClrMapping/>
  </p:clrMapOvr>
  <p:transition xmlns:p14="http://schemas.microsoft.com/office/powerpoint/2010/main" advTm="1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5467" y="609600"/>
            <a:ext cx="8856133" cy="2836333"/>
            <a:chOff x="135467" y="609600"/>
            <a:chExt cx="8856133" cy="2836333"/>
          </a:xfrm>
        </p:grpSpPr>
        <p:pic>
          <p:nvPicPr>
            <p:cNvPr id="8" name="Content Placeholder 3" descr="Screen shot 2010-11-10 at 7.48.10 AM.png"/>
            <p:cNvPicPr>
              <a:picLocks noChangeAspect="1"/>
            </p:cNvPicPr>
            <p:nvPr/>
          </p:nvPicPr>
          <p:blipFill>
            <a:blip r:embed="rId4"/>
            <a:srcRect l="569" t="695" r="190" b="50739"/>
            <a:stretch>
              <a:fillRect/>
            </a:stretch>
          </p:blipFill>
          <p:spPr bwMode="auto">
            <a:xfrm>
              <a:off x="135467" y="1219200"/>
              <a:ext cx="8856133" cy="2226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152400" y="609600"/>
              <a:ext cx="27432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“Has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 long hair”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" y="3733800"/>
            <a:ext cx="8915401" cy="2819400"/>
            <a:chOff x="76200" y="3733800"/>
            <a:chExt cx="8915401" cy="2819400"/>
          </a:xfrm>
        </p:grpSpPr>
        <p:pic>
          <p:nvPicPr>
            <p:cNvPr id="10" name="Content Placeholder 3" descr="Screen shot 2010-11-10 at 7.48.31 AM.png"/>
            <p:cNvPicPr>
              <a:picLocks noChangeAspect="1"/>
            </p:cNvPicPr>
            <p:nvPr/>
          </p:nvPicPr>
          <p:blipFill>
            <a:blip r:embed="rId5"/>
            <a:srcRect l="276" t="40" r="643" b="51267"/>
            <a:stretch>
              <a:fillRect/>
            </a:stretch>
          </p:blipFill>
          <p:spPr bwMode="auto">
            <a:xfrm>
              <a:off x="135971" y="4343400"/>
              <a:ext cx="885563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76200" y="3733800"/>
              <a:ext cx="27432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“Wears glasses”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8378574"/>
      </p:ext>
    </p:extLst>
  </p:cSld>
  <p:clrMapOvr>
    <a:masterClrMapping/>
  </p:clrMapOvr>
  <p:transition xmlns:p14="http://schemas.microsoft.com/office/powerpoint/2010/main" advTm="114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0-11-10 at 7.49.36 AM.png"/>
          <p:cNvPicPr>
            <a:picLocks noChangeAspect="1"/>
          </p:cNvPicPr>
          <p:nvPr/>
        </p:nvPicPr>
        <p:blipFill>
          <a:blip r:embed="rId4"/>
          <a:srcRect l="386" t="51635" r="483" b="230"/>
          <a:stretch>
            <a:fillRect/>
          </a:stretch>
        </p:blipFill>
        <p:spPr bwMode="auto">
          <a:xfrm>
            <a:off x="228600" y="1219200"/>
            <a:ext cx="8695266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609600"/>
            <a:ext cx="46482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“</a:t>
            </a:r>
            <a:r>
              <a:rPr lang="en-US" sz="3200" dirty="0" smtClean="0">
                <a:solidFill>
                  <a:schemeClr val="bg1"/>
                </a:solidFill>
                <a:latin typeface="Garamond"/>
              </a:rPr>
              <a:t>Wears shorts”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3657600"/>
            <a:ext cx="8763000" cy="2774215"/>
            <a:chOff x="152400" y="3657600"/>
            <a:chExt cx="8763000" cy="27742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rcRect b="51247"/>
            <a:stretch>
              <a:fillRect/>
            </a:stretch>
          </p:blipFill>
          <p:spPr>
            <a:xfrm>
              <a:off x="228600" y="4267200"/>
              <a:ext cx="8686800" cy="2164615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152400" y="3657600"/>
              <a:ext cx="42672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“Has long sleeves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535333" y="4267200"/>
            <a:ext cx="1371600" cy="2133600"/>
          </a:xfrm>
          <a:prstGeom prst="rect">
            <a:avLst/>
          </a:prstGeom>
          <a:noFill/>
          <a:ln w="1270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992086"/>
      </p:ext>
    </p:extLst>
  </p:cSld>
  <p:clrMapOvr>
    <a:masterClrMapping/>
  </p:clrMapOvr>
  <p:transition xmlns:p14="http://schemas.microsoft.com/office/powerpoint/2010/main" advTm="111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8600" y="990600"/>
            <a:ext cx="8610600" cy="2895600"/>
            <a:chOff x="228600" y="990600"/>
            <a:chExt cx="8610600" cy="2895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rcRect t="51206"/>
            <a:stretch>
              <a:fillRect/>
            </a:stretch>
          </p:blipFill>
          <p:spPr>
            <a:xfrm>
              <a:off x="250135" y="1744133"/>
              <a:ext cx="8589065" cy="2142067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228600" y="990600"/>
              <a:ext cx="51054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“Doesn’t have long sleeves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0" y="1752600"/>
            <a:ext cx="1371600" cy="2133600"/>
          </a:xfrm>
          <a:prstGeom prst="rect">
            <a:avLst/>
          </a:prstGeom>
          <a:noFill/>
          <a:ln w="1270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412957"/>
      </p:ext>
    </p:extLst>
  </p:cSld>
  <p:clrMapOvr>
    <a:masterClrMapping/>
  </p:clrMapOvr>
  <p:transition xmlns:p14="http://schemas.microsoft.com/office/powerpoint/2010/main" advTm="64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87630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Canny-modulated HOG with SPM kernel [</a:t>
            </a:r>
            <a:r>
              <a:rPr lang="en-US" dirty="0" err="1" smtClean="0"/>
              <a:t>Lazebnik</a:t>
            </a:r>
            <a:r>
              <a:rPr lang="en-US" dirty="0" smtClean="0"/>
              <a:t> et al CVPR06]</a:t>
            </a:r>
          </a:p>
          <a:p>
            <a:r>
              <a:rPr lang="en-US" dirty="0" smtClean="0"/>
              <a:t>To help the baseline trained separate SPM for four viewpoints: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each attribute we pick the best SPM as our baseline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2000" y="2819400"/>
            <a:ext cx="7137400" cy="2702243"/>
            <a:chOff x="762000" y="3200400"/>
            <a:chExt cx="7137400" cy="27022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3200400"/>
              <a:ext cx="1498600" cy="2209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3200400"/>
              <a:ext cx="1498600" cy="2209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3200400"/>
              <a:ext cx="1498600" cy="2209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0800" y="3200400"/>
              <a:ext cx="1498600" cy="2209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394" y="5471756"/>
              <a:ext cx="1184940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>
                  <a:solidFill>
                    <a:srgbClr val="FFFFFF"/>
                  </a:solidFill>
                </a:rPr>
                <a:t>Full view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81609" y="5471756"/>
              <a:ext cx="1468847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>
                  <a:solidFill>
                    <a:srgbClr val="FFFFFF"/>
                  </a:solidFill>
                </a:rPr>
                <a:t>Head zoom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9342" y="5471756"/>
              <a:ext cx="1501082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>
                  <a:solidFill>
                    <a:srgbClr val="FFFFFF"/>
                  </a:solidFill>
                </a:rPr>
                <a:t>Upper body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80795" y="5471756"/>
              <a:ext cx="692993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>
                  <a:solidFill>
                    <a:srgbClr val="FFFFFF"/>
                  </a:solidFill>
                </a:rPr>
                <a:t>Legs</a:t>
              </a:r>
              <a:endParaRPr lang="en-US" sz="2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36775"/>
      </p:ext>
    </p:extLst>
  </p:cSld>
  <p:clrMapOvr>
    <a:masterClrMapping/>
  </p:clrMapOvr>
  <p:transition xmlns:p14="http://schemas.microsoft.com/office/powerpoint/2010/main" advTm="546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6200" y="838200"/>
            <a:ext cx="899160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0"/>
            <a:ext cx="6781800" cy="554020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457200" y="-152400"/>
            <a:ext cx="8229600" cy="6397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Precision/recall on the test set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2400" y="1110158"/>
            <a:ext cx="1999768" cy="769441"/>
            <a:chOff x="76200" y="957758"/>
            <a:chExt cx="1999768" cy="769441"/>
          </a:xfrm>
        </p:grpSpPr>
        <p:sp>
          <p:nvSpPr>
            <p:cNvPr id="7" name="TextBox 6"/>
            <p:cNvSpPr txBox="1"/>
            <p:nvPr/>
          </p:nvSpPr>
          <p:spPr>
            <a:xfrm>
              <a:off x="76200" y="957758"/>
              <a:ext cx="1261884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/>
                <a:t>Label</a:t>
              </a:r>
            </a:p>
            <a:p>
              <a:pPr algn="dist"/>
              <a:r>
                <a:rPr lang="en-US" sz="2200" dirty="0" smtClean="0"/>
                <a:t>frequency</a:t>
              </a:r>
              <a:endParaRPr lang="en-US" sz="2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43000" y="990600"/>
              <a:ext cx="93296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800" b="1" dirty="0" smtClean="0"/>
                <a:t>- - - -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" y="1897559"/>
            <a:ext cx="1958276" cy="845641"/>
            <a:chOff x="76200" y="1668959"/>
            <a:chExt cx="1958276" cy="845641"/>
          </a:xfrm>
        </p:grpSpPr>
        <p:sp>
          <p:nvSpPr>
            <p:cNvPr id="10" name="TextBox 9"/>
            <p:cNvSpPr txBox="1"/>
            <p:nvPr/>
          </p:nvSpPr>
          <p:spPr>
            <a:xfrm>
              <a:off x="990600" y="1668959"/>
              <a:ext cx="104387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4400" dirty="0" smtClean="0">
                  <a:solidFill>
                    <a:srgbClr val="0000FF"/>
                  </a:solidFill>
                </a:rPr>
                <a:t>___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2083713"/>
              <a:ext cx="713657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/>
                <a:t>SPM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8087" y="2888159"/>
            <a:ext cx="2015513" cy="998041"/>
            <a:chOff x="41887" y="2735759"/>
            <a:chExt cx="2015513" cy="998041"/>
          </a:xfrm>
        </p:grpSpPr>
        <p:sp>
          <p:nvSpPr>
            <p:cNvPr id="11" name="TextBox 10"/>
            <p:cNvSpPr txBox="1"/>
            <p:nvPr/>
          </p:nvSpPr>
          <p:spPr>
            <a:xfrm>
              <a:off x="1013524" y="2735759"/>
              <a:ext cx="104387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4400" dirty="0" smtClean="0">
                  <a:solidFill>
                    <a:srgbClr val="FF0000"/>
                  </a:solidFill>
                </a:rPr>
                <a:t>___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887" y="2964359"/>
              <a:ext cx="100143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/>
                <a:t>No </a:t>
              </a:r>
            </a:p>
            <a:p>
              <a:pPr algn="dist"/>
              <a:r>
                <a:rPr lang="en-US" sz="2200" dirty="0" smtClean="0"/>
                <a:t>context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4038600"/>
            <a:ext cx="1958276" cy="998041"/>
            <a:chOff x="76200" y="3886200"/>
            <a:chExt cx="1958276" cy="998041"/>
          </a:xfrm>
        </p:grpSpPr>
        <p:sp>
          <p:nvSpPr>
            <p:cNvPr id="13" name="TextBox 12"/>
            <p:cNvSpPr txBox="1"/>
            <p:nvPr/>
          </p:nvSpPr>
          <p:spPr>
            <a:xfrm>
              <a:off x="990600" y="3886200"/>
              <a:ext cx="104387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4400" dirty="0" smtClean="0">
                  <a:solidFill>
                    <a:srgbClr val="2EE306"/>
                  </a:solidFill>
                </a:rPr>
                <a:t>___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4114800"/>
              <a:ext cx="886957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 anchor="b">
              <a:spAutoFit/>
            </a:bodyPr>
            <a:lstStyle/>
            <a:p>
              <a:pPr algn="dist"/>
              <a:r>
                <a:rPr lang="en-US" sz="2200" dirty="0" smtClean="0"/>
                <a:t>Full</a:t>
              </a:r>
            </a:p>
            <a:p>
              <a:pPr algn="dist"/>
              <a:r>
                <a:rPr lang="en-US" sz="2200" dirty="0" smtClean="0"/>
                <a:t>Model</a:t>
              </a:r>
              <a:endParaRPr lang="en-US" sz="2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99801" y="6453274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03506"/>
      </p:ext>
    </p:extLst>
  </p:cSld>
  <p:clrMapOvr>
    <a:masterClrMapping/>
  </p:clrMapOvr>
  <p:transition xmlns:p14="http://schemas.microsoft.com/office/powerpoint/2010/main" advTm="16549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2400" y="990600"/>
            <a:ext cx="8600591" cy="2743200"/>
            <a:chOff x="152400" y="990600"/>
            <a:chExt cx="8600591" cy="2743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1606296"/>
              <a:ext cx="8524391" cy="2127504"/>
            </a:xfrm>
            <a:prstGeom prst="rect">
              <a:avLst/>
            </a:prstGeom>
          </p:spPr>
        </p:pic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152400" y="990600"/>
              <a:ext cx="51054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Men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 most confused as women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999564"/>
          </a:xfrm>
        </p:spPr>
        <p:txBody>
          <a:bodyPr/>
          <a:lstStyle/>
          <a:p>
            <a:r>
              <a:rPr lang="en-US" dirty="0" smtClean="0"/>
              <a:t>Confusions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6200" y="3810000"/>
            <a:ext cx="8686800" cy="2714561"/>
            <a:chOff x="76200" y="3810000"/>
            <a:chExt cx="8686800" cy="2714561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6200" y="3810000"/>
              <a:ext cx="67818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Women most confused as men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4419600"/>
              <a:ext cx="8534400" cy="210496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09800" y="3886200"/>
            <a:ext cx="4845516" cy="762000"/>
            <a:chOff x="2209800" y="3886200"/>
            <a:chExt cx="4845516" cy="762000"/>
          </a:xfrm>
        </p:grpSpPr>
        <p:cxnSp>
          <p:nvCxnSpPr>
            <p:cNvPr id="14" name="Straight Arrow Connector 13"/>
            <p:cNvCxnSpPr>
              <a:stCxn id="15" idx="1"/>
            </p:cNvCxnSpPr>
            <p:nvPr/>
          </p:nvCxnSpPr>
          <p:spPr bwMode="auto">
            <a:xfrm rot="10800000" flipV="1">
              <a:off x="2209800" y="4101644"/>
              <a:ext cx="3352800" cy="5465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Rectangle 14"/>
            <p:cNvSpPr/>
            <p:nvPr/>
          </p:nvSpPr>
          <p:spPr>
            <a:xfrm>
              <a:off x="5562600" y="3886200"/>
              <a:ext cx="1492716" cy="43088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baseball hat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67000" y="914400"/>
            <a:ext cx="5266114" cy="1143000"/>
            <a:chOff x="2667000" y="914400"/>
            <a:chExt cx="5266114" cy="11430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10800000" flipV="1">
              <a:off x="5181600" y="1295400"/>
              <a:ext cx="1600200" cy="762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Rectangle 12"/>
            <p:cNvSpPr/>
            <p:nvPr/>
          </p:nvSpPr>
          <p:spPr>
            <a:xfrm>
              <a:off x="6781800" y="914400"/>
              <a:ext cx="1151314" cy="43088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long hair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10800000" flipV="1">
              <a:off x="2667000" y="1295400"/>
              <a:ext cx="4114800" cy="457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6781800" y="3810000"/>
            <a:ext cx="2186626" cy="762000"/>
            <a:chOff x="6781800" y="3810000"/>
            <a:chExt cx="2186626" cy="76200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rot="10800000" flipV="1">
              <a:off x="6781800" y="4191000"/>
              <a:ext cx="7620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Rectangle 23"/>
            <p:cNvSpPr/>
            <p:nvPr/>
          </p:nvSpPr>
          <p:spPr>
            <a:xfrm>
              <a:off x="7543800" y="3810000"/>
              <a:ext cx="1424626" cy="43088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hair hidden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rot="5400000">
              <a:off x="7620000" y="4343400"/>
              <a:ext cx="304800" cy="152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6830561"/>
      </p:ext>
    </p:extLst>
  </p:cSld>
  <p:clrMapOvr>
    <a:masterClrMapping/>
  </p:clrMapOvr>
  <p:transition xmlns:p14="http://schemas.microsoft.com/office/powerpoint/2010/main" advTm="225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" y="3124200"/>
            <a:ext cx="8625016" cy="2743200"/>
            <a:chOff x="152400" y="3962400"/>
            <a:chExt cx="8625016" cy="2743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599" y="4572000"/>
              <a:ext cx="8548817" cy="2133600"/>
            </a:xfrm>
            <a:prstGeom prst="rect">
              <a:avLst/>
            </a:prstGeom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152400" y="3962400"/>
              <a:ext cx="80772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lang="en-US" sz="3200" dirty="0" smtClean="0">
                  <a:solidFill>
                    <a:schemeClr val="bg1"/>
                  </a:solidFill>
                  <a:latin typeface="Garamond"/>
                </a:rPr>
                <a:t>Short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 pants most confused to be long pants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2400" y="228600"/>
            <a:ext cx="8596853" cy="2781106"/>
            <a:chOff x="152400" y="228600"/>
            <a:chExt cx="8596853" cy="2781106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152400" y="228600"/>
              <a:ext cx="81534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lvl="0" indent="-457200" eaLnBrk="1" fontAlgn="auto" hangingPunct="1"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</a:pPr>
              <a:r>
                <a:rPr lang="en-US" sz="3200" dirty="0" smtClean="0">
                  <a:solidFill>
                    <a:schemeClr val="bg1"/>
                  </a:solidFill>
                  <a:latin typeface="Garamond"/>
                </a:rPr>
                <a:t>Non-T-shirt most confused to be T-shirt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000" y="914400"/>
              <a:ext cx="8495253" cy="209530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419600" y="76201"/>
            <a:ext cx="4182173" cy="1676399"/>
            <a:chOff x="4419600" y="0"/>
            <a:chExt cx="4182173" cy="1676399"/>
          </a:xfrm>
        </p:grpSpPr>
        <p:cxnSp>
          <p:nvCxnSpPr>
            <p:cNvPr id="10" name="Straight Arrow Connector 9"/>
            <p:cNvCxnSpPr>
              <a:stCxn id="11" idx="1"/>
            </p:cNvCxnSpPr>
            <p:nvPr/>
          </p:nvCxnSpPr>
          <p:spPr bwMode="auto">
            <a:xfrm rot="10800000" flipV="1">
              <a:off x="4419600" y="384720"/>
              <a:ext cx="2819400" cy="9868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>
              <a:off x="7239000" y="0"/>
              <a:ext cx="1362773" cy="769441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annotation</a:t>
              </a:r>
            </a:p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errors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1" idx="1"/>
            </p:cNvCxnSpPr>
            <p:nvPr/>
          </p:nvCxnSpPr>
          <p:spPr bwMode="auto">
            <a:xfrm rot="10800000" flipV="1">
              <a:off x="6781800" y="384720"/>
              <a:ext cx="457200" cy="12916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1066800" y="5638800"/>
            <a:ext cx="5334000" cy="1040487"/>
            <a:chOff x="1066800" y="5638800"/>
            <a:chExt cx="5334000" cy="1040487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rot="10800000">
              <a:off x="1066800" y="5943600"/>
              <a:ext cx="609600" cy="36039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Rectangle 17"/>
            <p:cNvSpPr/>
            <p:nvPr/>
          </p:nvSpPr>
          <p:spPr>
            <a:xfrm>
              <a:off x="1676400" y="6248400"/>
              <a:ext cx="2667000" cy="43088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Are these pants short?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2209800" y="60198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4343400" y="5638800"/>
              <a:ext cx="2057400" cy="589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4648200" y="5638800"/>
            <a:ext cx="1752600" cy="1040487"/>
            <a:chOff x="4648200" y="5638800"/>
            <a:chExt cx="1752600" cy="1040487"/>
          </a:xfrm>
        </p:grpSpPr>
        <p:sp>
          <p:nvSpPr>
            <p:cNvPr id="21" name="Rectangle 20"/>
            <p:cNvSpPr/>
            <p:nvPr/>
          </p:nvSpPr>
          <p:spPr>
            <a:xfrm>
              <a:off x="4648200" y="6248400"/>
              <a:ext cx="1752600" cy="43088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wrong person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rot="16200000" flipV="1">
              <a:off x="4925200" y="5666600"/>
              <a:ext cx="589000" cy="533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7467600" y="5867400"/>
            <a:ext cx="1295400" cy="811887"/>
            <a:chOff x="7467600" y="5867400"/>
            <a:chExt cx="1295400" cy="811887"/>
          </a:xfrm>
        </p:grpSpPr>
        <p:sp>
          <p:nvSpPr>
            <p:cNvPr id="33" name="Rectangle 32"/>
            <p:cNvSpPr/>
            <p:nvPr/>
          </p:nvSpPr>
          <p:spPr>
            <a:xfrm>
              <a:off x="7467600" y="6248400"/>
              <a:ext cx="1295400" cy="43088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  <a:latin typeface="Garamond"/>
                </a:rPr>
                <a:t>occlusion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33" idx="0"/>
            </p:cNvCxnSpPr>
            <p:nvPr/>
          </p:nvCxnSpPr>
          <p:spPr bwMode="auto">
            <a:xfrm rot="16200000" flipV="1">
              <a:off x="7867650" y="6000750"/>
              <a:ext cx="381000" cy="1143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3801276"/>
      </p:ext>
    </p:extLst>
  </p:cSld>
  <p:clrMapOvr>
    <a:masterClrMapping/>
  </p:clrMapOvr>
  <p:transition xmlns:p14="http://schemas.microsoft.com/office/powerpoint/2010/main" advTm="285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poselets per attribute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828800"/>
            <a:ext cx="663575" cy="131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1828800"/>
            <a:ext cx="663575" cy="131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828800"/>
            <a:ext cx="663575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1828800"/>
            <a:ext cx="663575" cy="131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1828800"/>
            <a:ext cx="663575" cy="131445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09600" y="2057400"/>
            <a:ext cx="1524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Garamond"/>
              </a:rPr>
              <a:t>Gender: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600" y="3429000"/>
            <a:ext cx="7521575" cy="1314450"/>
            <a:chOff x="609600" y="3429000"/>
            <a:chExt cx="7521575" cy="13144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000" y="3429000"/>
              <a:ext cx="663575" cy="13144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1600" y="3429000"/>
              <a:ext cx="663575" cy="13144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4600" y="3429000"/>
              <a:ext cx="663575" cy="13144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7600" y="3429000"/>
              <a:ext cx="663575" cy="13144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00400" y="3581400"/>
              <a:ext cx="663575" cy="993775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609600" y="3657600"/>
              <a:ext cx="25146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lang="en-US" sz="3200" dirty="0" smtClean="0">
                  <a:solidFill>
                    <a:schemeClr val="bg1"/>
                  </a:solidFill>
                  <a:latin typeface="Garamond"/>
                </a:rPr>
                <a:t>Long Hair: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9600" y="5029200"/>
            <a:ext cx="7686675" cy="1314450"/>
            <a:chOff x="609600" y="5029200"/>
            <a:chExt cx="7686675" cy="13144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00400" y="5029200"/>
              <a:ext cx="663575" cy="13144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24600" y="5029200"/>
              <a:ext cx="660400" cy="13112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81600" y="5181600"/>
              <a:ext cx="663575" cy="9937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91000" y="5334000"/>
              <a:ext cx="660400" cy="6540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15200" y="5410200"/>
              <a:ext cx="981075" cy="647700"/>
            </a:xfrm>
            <a:prstGeom prst="rect">
              <a:avLst/>
            </a:prstGeom>
          </p:spPr>
        </p:pic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609600" y="5334000"/>
              <a:ext cx="25146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>
                  <a:schemeClr val="accent3"/>
                </a:buClr>
                <a:buSzTx/>
                <a:buFont typeface="Arial"/>
                <a:buNone/>
                <a:tabLst/>
                <a:defRPr/>
              </a:pPr>
              <a:r>
                <a:rPr lang="en-US" sz="3200" dirty="0" smtClean="0">
                  <a:solidFill>
                    <a:schemeClr val="bg1"/>
                  </a:solidFill>
                  <a:latin typeface="Garamond"/>
                </a:rPr>
                <a:t>Wears glasses: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2151855"/>
      </p:ext>
    </p:extLst>
  </p:cSld>
  <p:clrMapOvr>
    <a:masterClrMapping/>
  </p:clrMapOvr>
  <p:transition xmlns:p14="http://schemas.microsoft.com/office/powerpoint/2010/main" advTm="328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Feature Selection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2514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>
                <a:latin typeface="Calibri" charset="0"/>
              </a:rPr>
              <a:t>	Do feature selection (L1 logistic regression) for each class separately and pool features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4595813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0" b="10083"/>
          <a:stretch>
            <a:fillRect/>
          </a:stretch>
        </p:blipFill>
        <p:spPr bwMode="auto">
          <a:xfrm>
            <a:off x="1524000" y="2590800"/>
            <a:ext cx="1295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29630" r="8086" b="20988"/>
          <a:stretch>
            <a:fillRect/>
          </a:stretch>
        </p:blipFill>
        <p:spPr bwMode="auto">
          <a:xfrm>
            <a:off x="3429000" y="3568700"/>
            <a:ext cx="16002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14"/>
          <p:cNvSpPr txBox="1">
            <a:spLocks noChangeArrowheads="1"/>
          </p:cNvSpPr>
          <p:nvPr/>
        </p:nvSpPr>
        <p:spPr bwMode="auto">
          <a:xfrm>
            <a:off x="1352550" y="5573713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FF0000"/>
                </a:solidFill>
              </a:rPr>
              <a:t>“</a:t>
            </a:r>
            <a:r>
              <a:rPr lang="en-US" altLang="ja-JP" sz="1800">
                <a:solidFill>
                  <a:srgbClr val="FF0000"/>
                </a:solidFill>
              </a:rPr>
              <a:t>Has Wheels</a:t>
            </a:r>
            <a:r>
              <a:rPr lang="ja-JP" altLang="en-US" sz="1800">
                <a:solidFill>
                  <a:srgbClr val="FF0000"/>
                </a:solidFill>
              </a:rPr>
              <a:t>”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59399" name="TextBox 15"/>
          <p:cNvSpPr txBox="1">
            <a:spLocks noChangeArrowheads="1"/>
          </p:cNvSpPr>
          <p:nvPr/>
        </p:nvSpPr>
        <p:spPr bwMode="auto">
          <a:xfrm>
            <a:off x="3505200" y="556260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FF0000"/>
                </a:solidFill>
              </a:rPr>
              <a:t>“</a:t>
            </a:r>
            <a:r>
              <a:rPr lang="en-US" altLang="ja-JP" sz="1800">
                <a:solidFill>
                  <a:srgbClr val="FF0000"/>
                </a:solidFill>
              </a:rPr>
              <a:t>No Wheels</a:t>
            </a:r>
            <a:r>
              <a:rPr lang="ja-JP" altLang="en-US" sz="1800">
                <a:solidFill>
                  <a:srgbClr val="FF0000"/>
                </a:solidFill>
              </a:rPr>
              <a:t>”</a:t>
            </a:r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594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 r="7408" b="22221"/>
          <a:stretch>
            <a:fillRect/>
          </a:stretch>
        </p:blipFill>
        <p:spPr bwMode="auto">
          <a:xfrm>
            <a:off x="3505200" y="4598988"/>
            <a:ext cx="15240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Box 16"/>
          <p:cNvSpPr txBox="1">
            <a:spLocks noChangeArrowheads="1"/>
          </p:cNvSpPr>
          <p:nvPr/>
        </p:nvSpPr>
        <p:spPr bwMode="auto">
          <a:xfrm>
            <a:off x="2949575" y="48768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vs.</a:t>
            </a:r>
          </a:p>
        </p:txBody>
      </p:sp>
      <p:pic>
        <p:nvPicPr>
          <p:cNvPr id="5940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158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22672" r="11559" b="9312"/>
          <a:stretch>
            <a:fillRect/>
          </a:stretch>
        </p:blipFill>
        <p:spPr bwMode="auto">
          <a:xfrm>
            <a:off x="1295400" y="3505200"/>
            <a:ext cx="152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TextBox 19"/>
          <p:cNvSpPr txBox="1">
            <a:spLocks noChangeArrowheads="1"/>
          </p:cNvSpPr>
          <p:nvPr/>
        </p:nvSpPr>
        <p:spPr bwMode="auto">
          <a:xfrm>
            <a:off x="2895600" y="27432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vs.</a:t>
            </a:r>
          </a:p>
        </p:txBody>
      </p:sp>
      <p:sp>
        <p:nvSpPr>
          <p:cNvPr id="59405" name="TextBox 20"/>
          <p:cNvSpPr txBox="1">
            <a:spLocks noChangeArrowheads="1"/>
          </p:cNvSpPr>
          <p:nvPr/>
        </p:nvSpPr>
        <p:spPr bwMode="auto">
          <a:xfrm>
            <a:off x="2949575" y="37338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867400" y="2667000"/>
            <a:ext cx="1447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Car Wheel Features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67400" y="3657600"/>
            <a:ext cx="1447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Boat Wheel Features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67400" y="4648200"/>
            <a:ext cx="1447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Plane Wheel Features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6400800" y="5562600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867400" y="6019800"/>
            <a:ext cx="1447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All Wheel Features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5181600" y="28956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5181600" y="37973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181600" y="48768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1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609600" y="1066799"/>
            <a:ext cx="7784889" cy="5505647"/>
            <a:chOff x="8237160" y="446313"/>
            <a:chExt cx="6950791" cy="491575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7160" y="446313"/>
              <a:ext cx="3265713" cy="49157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843052" y="2351314"/>
              <a:ext cx="3344899" cy="851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“A woman with long hair, 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glasses and </a:t>
              </a:r>
              <a:r>
                <a:rPr lang="en-US" sz="2800" i="1" dirty="0" smtClean="0">
                  <a:solidFill>
                    <a:schemeClr val="bg1"/>
                  </a:solidFill>
                </a:rPr>
                <a:t>long pants</a:t>
              </a:r>
              <a:r>
                <a:rPr lang="en-US" sz="2800" dirty="0" smtClean="0">
                  <a:solidFill>
                    <a:schemeClr val="bg1"/>
                  </a:solidFill>
                </a:rPr>
                <a:t>”(??)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28600" y="67236"/>
            <a:ext cx="8915400" cy="770964"/>
          </a:xfrm>
        </p:spPr>
        <p:txBody>
          <a:bodyPr/>
          <a:lstStyle/>
          <a:p>
            <a:r>
              <a:rPr lang="en-US" sz="4700" dirty="0" smtClean="0"/>
              <a:t>We can describe a picture of a person</a:t>
            </a:r>
            <a:endParaRPr lang="en-US" sz="4700" dirty="0"/>
          </a:p>
        </p:txBody>
      </p:sp>
      <p:sp>
        <p:nvSpPr>
          <p:cNvPr id="6" name="TextBox 5"/>
          <p:cNvSpPr txBox="1"/>
          <p:nvPr/>
        </p:nvSpPr>
        <p:spPr>
          <a:xfrm>
            <a:off x="6499801" y="6469986"/>
            <a:ext cx="287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Slide: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Lubomir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Bourdev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72052"/>
      </p:ext>
    </p:extLst>
  </p:cSld>
  <p:clrMapOvr>
    <a:masterClrMapping/>
  </p:clrMapOvr>
  <p:transition xmlns:p14="http://schemas.microsoft.com/office/powerpoint/2010/main" advTm="192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:\to_be_transferred\jobs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27" y="1371600"/>
            <a:ext cx="2941473" cy="4419600"/>
          </a:xfrm>
          <a:prstGeom prst="rect">
            <a:avLst/>
          </a:prstGeom>
          <a:noFill/>
        </p:spPr>
      </p:pic>
      <p:pic>
        <p:nvPicPr>
          <p:cNvPr id="5" name="Picture 2" descr="I:\to_be_transferred\jobs_img_po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26" y="1359795"/>
            <a:ext cx="2941474" cy="4419601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/>
          <p:nvPr/>
        </p:nvGrpSpPr>
        <p:grpSpPr>
          <a:xfrm>
            <a:off x="5715000" y="1702158"/>
            <a:ext cx="3048000" cy="3724096"/>
            <a:chOff x="5715000" y="1702158"/>
            <a:chExt cx="3048000" cy="3724096"/>
          </a:xfrm>
        </p:grpSpPr>
        <p:sp>
          <p:nvSpPr>
            <p:cNvPr id="11" name="TextBox 10"/>
            <p:cNvSpPr txBox="1"/>
            <p:nvPr/>
          </p:nvSpPr>
          <p:spPr>
            <a:xfrm>
              <a:off x="6172200" y="1702158"/>
              <a:ext cx="2590800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2000" b="1" u="sng" dirty="0" smtClean="0">
                <a:solidFill>
                  <a:srgbClr val="000000"/>
                </a:solidFill>
                <a:latin typeface="Helvetica"/>
              </a:endParaRPr>
            </a:p>
            <a:p>
              <a:pPr defTabSz="914400"/>
              <a:endParaRPr lang="en-US" sz="2000" b="1" u="sng" dirty="0" smtClean="0">
                <a:solidFill>
                  <a:srgbClr val="000000"/>
                </a:solidFill>
                <a:latin typeface="Helvetica"/>
              </a:endParaRPr>
            </a:p>
            <a:p>
              <a:pPr defTabSz="914400"/>
              <a:r>
                <a:rPr lang="en-US" sz="2000" b="1" u="sng" dirty="0" smtClean="0">
                  <a:solidFill>
                    <a:srgbClr val="000000"/>
                  </a:solidFill>
                  <a:latin typeface="Helvetica"/>
                </a:rPr>
                <a:t>List of attributes</a:t>
              </a:r>
            </a:p>
            <a:p>
              <a:pPr defTabSz="914400"/>
              <a:r>
                <a:rPr lang="en-US" sz="2000" dirty="0" smtClean="0">
                  <a:solidFill>
                    <a:srgbClr val="000000"/>
                  </a:solidFill>
                  <a:latin typeface="Helvetica"/>
                </a:rPr>
                <a:t>Men’s</a:t>
              </a:r>
            </a:p>
            <a:p>
              <a:pPr defTabSz="914400"/>
              <a:r>
                <a:rPr lang="en-US" sz="2000" dirty="0" smtClean="0">
                  <a:solidFill>
                    <a:srgbClr val="000000"/>
                  </a:solidFill>
                  <a:latin typeface="Helvetica"/>
                </a:rPr>
                <a:t>Black color</a:t>
              </a:r>
            </a:p>
            <a:p>
              <a:pPr defTabSz="914400"/>
              <a:r>
                <a:rPr lang="en-US" sz="2000" dirty="0" smtClean="0">
                  <a:solidFill>
                    <a:srgbClr val="000000"/>
                  </a:solidFill>
                  <a:latin typeface="Helvetica"/>
                </a:rPr>
                <a:t>Sweater</a:t>
              </a:r>
            </a:p>
            <a:p>
              <a:pPr defTabSz="914400"/>
              <a:r>
                <a:rPr lang="en-US" sz="2000" dirty="0" smtClean="0">
                  <a:solidFill>
                    <a:srgbClr val="000000"/>
                  </a:solidFill>
                  <a:latin typeface="Helvetica"/>
                </a:rPr>
                <a:t>Long sleeve</a:t>
              </a:r>
            </a:p>
            <a:p>
              <a:pPr defTabSz="914400"/>
              <a:r>
                <a:rPr lang="en-US" sz="2000" dirty="0" smtClean="0">
                  <a:solidFill>
                    <a:srgbClr val="000000"/>
                  </a:solidFill>
                  <a:latin typeface="Helvetica"/>
                </a:rPr>
                <a:t>Solid pattern</a:t>
              </a:r>
            </a:p>
            <a:p>
              <a:pPr defTabSz="914400"/>
              <a:r>
                <a:rPr lang="en-US" sz="2000" dirty="0" smtClean="0">
                  <a:solidFill>
                    <a:srgbClr val="000000"/>
                  </a:solidFill>
                  <a:latin typeface="Helvetica"/>
                </a:rPr>
                <a:t>Low skin exposure</a:t>
              </a:r>
            </a:p>
            <a:p>
              <a:pPr defTabSz="914400"/>
              <a:r>
                <a:rPr lang="en-US" sz="2000" b="1" dirty="0" smtClean="0">
                  <a:solidFill>
                    <a:srgbClr val="000000"/>
                  </a:solidFill>
                  <a:latin typeface="Helvetica"/>
                </a:rPr>
                <a:t>…</a:t>
              </a:r>
            </a:p>
            <a:p>
              <a:pPr defTabSz="914400"/>
              <a:endParaRPr lang="en-US" dirty="0" smtClean="0">
                <a:solidFill>
                  <a:srgbClr val="000000"/>
                </a:solidFill>
                <a:latin typeface="Helvetica"/>
              </a:endParaRPr>
            </a:p>
            <a:p>
              <a:pPr defTabSz="914400"/>
              <a:endParaRPr lang="en-US" dirty="0" smtClean="0">
                <a:solidFill>
                  <a:srgbClr val="000000"/>
                </a:solidFill>
                <a:latin typeface="Helvetica"/>
              </a:endParaRPr>
            </a:p>
          </p:txBody>
        </p:sp>
        <p:cxnSp>
          <p:nvCxnSpPr>
            <p:cNvPr id="14" name="Straight Arrow Connector 13"/>
            <p:cNvCxnSpPr>
              <a:stCxn id="12" idx="3"/>
              <a:endCxn id="11" idx="1"/>
            </p:cNvCxnSpPr>
            <p:nvPr/>
          </p:nvCxnSpPr>
          <p:spPr>
            <a:xfrm>
              <a:off x="5715000" y="3561547"/>
              <a:ext cx="457200" cy="265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5"/>
          <p:cNvGrpSpPr/>
          <p:nvPr/>
        </p:nvGrpSpPr>
        <p:grpSpPr>
          <a:xfrm>
            <a:off x="3581400" y="3084493"/>
            <a:ext cx="2133600" cy="954107"/>
            <a:chOff x="3581400" y="3084493"/>
            <a:chExt cx="2133600" cy="954107"/>
          </a:xfrm>
        </p:grpSpPr>
        <p:sp>
          <p:nvSpPr>
            <p:cNvPr id="12" name="TextBox 11"/>
            <p:cNvSpPr txBox="1"/>
            <p:nvPr/>
          </p:nvSpPr>
          <p:spPr>
            <a:xfrm>
              <a:off x="4038600" y="3084493"/>
              <a:ext cx="1676400" cy="954107"/>
            </a:xfrm>
            <a:prstGeom prst="rect">
              <a:avLst/>
            </a:prstGeom>
            <a:ln w="1905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dirty="0" smtClean="0">
                  <a:solidFill>
                    <a:sysClr val="windowText" lastClr="000000"/>
                  </a:solidFill>
                  <a:latin typeface="Helvetica"/>
                </a:rPr>
                <a:t>Attribute learning</a:t>
              </a:r>
              <a:endParaRPr lang="en-US" sz="2800" dirty="0">
                <a:solidFill>
                  <a:sysClr val="windowText" lastClr="000000"/>
                </a:solidFill>
                <a:latin typeface="Helvetica"/>
              </a:endParaRPr>
            </a:p>
          </p:txBody>
        </p:sp>
        <p:cxnSp>
          <p:nvCxnSpPr>
            <p:cNvPr id="22" name="Straight Arrow Connector 21"/>
            <p:cNvCxnSpPr>
              <a:stCxn id="5" idx="3"/>
              <a:endCxn id="12" idx="1"/>
            </p:cNvCxnSpPr>
            <p:nvPr/>
          </p:nvCxnSpPr>
          <p:spPr>
            <a:xfrm flipV="1">
              <a:off x="3581400" y="3561547"/>
              <a:ext cx="457200" cy="804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146798498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 – Shopping Recommendation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14400"/>
            <a:ext cx="7689850" cy="2057400"/>
          </a:xfrm>
        </p:spPr>
        <p:txBody>
          <a:bodyPr/>
          <a:lstStyle/>
          <a:p>
            <a:r>
              <a:rPr lang="en-US" dirty="0" smtClean="0"/>
              <a:t>Shopping recommendation:</a:t>
            </a:r>
          </a:p>
          <a:p>
            <a:pPr lvl="1"/>
            <a:r>
              <a:rPr lang="en-US" dirty="0" smtClean="0"/>
              <a:t>Given a piece of clothing, retrieve similar items from a garment database.</a:t>
            </a:r>
          </a:p>
          <a:p>
            <a:pPr lvl="1"/>
            <a:r>
              <a:rPr lang="en-US" dirty="0" smtClean="0"/>
              <a:t>Given a collection of photos, analyze the dressing style for a person / event.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6" name="Group 14"/>
          <p:cNvGrpSpPr/>
          <p:nvPr/>
        </p:nvGrpSpPr>
        <p:grpSpPr>
          <a:xfrm>
            <a:off x="3022510" y="3160493"/>
            <a:ext cx="2997290" cy="3468907"/>
            <a:chOff x="5182035" y="2354784"/>
            <a:chExt cx="3322694" cy="3787071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34424" t="27258" r="34425"/>
            <a:stretch>
              <a:fillRect/>
            </a:stretch>
          </p:blipFill>
          <p:spPr bwMode="auto">
            <a:xfrm>
              <a:off x="5186995" y="2354784"/>
              <a:ext cx="1060057" cy="1846253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0211" y="2582497"/>
              <a:ext cx="1994518" cy="149588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6814" r="56018"/>
            <a:stretch>
              <a:fillRect/>
            </a:stretch>
          </p:blipFill>
          <p:spPr bwMode="auto">
            <a:xfrm>
              <a:off x="5182035" y="4290803"/>
              <a:ext cx="1032003" cy="1851052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l="43530" r="7803"/>
            <a:stretch>
              <a:fillRect/>
            </a:stretch>
          </p:blipFill>
          <p:spPr bwMode="auto">
            <a:xfrm>
              <a:off x="6737823" y="4321148"/>
              <a:ext cx="1176188" cy="1812616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</p:grpSp>
      <p:grpSp>
        <p:nvGrpSpPr>
          <p:cNvPr id="7" name="Group 21"/>
          <p:cNvGrpSpPr/>
          <p:nvPr/>
        </p:nvGrpSpPr>
        <p:grpSpPr>
          <a:xfrm>
            <a:off x="1314450" y="3478692"/>
            <a:ext cx="6919823" cy="2415657"/>
            <a:chOff x="1314450" y="2986584"/>
            <a:chExt cx="6919823" cy="2415657"/>
          </a:xfrm>
        </p:grpSpPr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 l="12340" r="10628"/>
            <a:stretch>
              <a:fillRect/>
            </a:stretch>
          </p:blipFill>
          <p:spPr bwMode="auto">
            <a:xfrm>
              <a:off x="1314450" y="2986584"/>
              <a:ext cx="2979073" cy="2059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56761" y="3028950"/>
              <a:ext cx="2977512" cy="1985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290156" y="5079076"/>
              <a:ext cx="97258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500" dirty="0" smtClean="0">
                  <a:solidFill>
                    <a:srgbClr val="000000"/>
                  </a:solidFill>
                  <a:latin typeface="Helvetica"/>
                </a:rPr>
                <a:t>Formal</a:t>
              </a:r>
              <a:endParaRPr lang="en-US" sz="1500" dirty="0">
                <a:solidFill>
                  <a:srgbClr val="000000"/>
                </a:solidFill>
                <a:latin typeface="Helvetic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57059" y="5065221"/>
              <a:ext cx="97258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500" dirty="0" smtClean="0">
                  <a:solidFill>
                    <a:srgbClr val="000000"/>
                  </a:solidFill>
                  <a:latin typeface="Helvetica"/>
                </a:rPr>
                <a:t>Sport</a:t>
              </a:r>
              <a:endParaRPr lang="en-US" sz="1500" dirty="0">
                <a:solidFill>
                  <a:srgbClr val="000000"/>
                </a:solidFill>
                <a:latin typeface="Helvetica"/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367" y="331150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/>
          <a:srcRect l="7021" t="21612" r="6351" b="20868"/>
          <a:stretch>
            <a:fillRect/>
          </a:stretch>
        </p:blipFill>
        <p:spPr bwMode="auto">
          <a:xfrm>
            <a:off x="5138441" y="3859901"/>
            <a:ext cx="1521303" cy="145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/>
          <a:srcRect l="13109" t="11577" r="12273" b="16875"/>
          <a:stretch>
            <a:fillRect/>
          </a:stretch>
        </p:blipFill>
        <p:spPr bwMode="auto">
          <a:xfrm>
            <a:off x="5502583" y="4256411"/>
            <a:ext cx="1349681" cy="165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12" cstate="print"/>
          <a:srcRect l="10195" t="3786" r="8247" b="5311"/>
          <a:stretch>
            <a:fillRect/>
          </a:stretch>
        </p:blipFill>
        <p:spPr bwMode="auto">
          <a:xfrm>
            <a:off x="5896372" y="4774301"/>
            <a:ext cx="1459289" cy="162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741933" y="3358197"/>
            <a:ext cx="3155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Recommendations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370593512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228600" y="1524000"/>
            <a:ext cx="8717279" cy="4107350"/>
            <a:chOff x="838200" y="1676400"/>
            <a:chExt cx="7924800" cy="3733955"/>
          </a:xfrm>
        </p:grpSpPr>
        <p:grpSp>
          <p:nvGrpSpPr>
            <p:cNvPr id="75" name="Group 206"/>
            <p:cNvGrpSpPr/>
            <p:nvPr/>
          </p:nvGrpSpPr>
          <p:grpSpPr>
            <a:xfrm>
              <a:off x="914400" y="2667000"/>
              <a:ext cx="6578600" cy="2743355"/>
              <a:chOff x="597408" y="1817132"/>
              <a:chExt cx="6578600" cy="2743355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597408" y="1817132"/>
                <a:ext cx="1676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Pose estimation</a:t>
                </a:r>
                <a:endParaRPr lang="en-US" sz="16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286000" y="2878943"/>
                <a:ext cx="1295400" cy="830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Feature extraction &amp; quantization</a:t>
                </a:r>
                <a:endParaRPr lang="en-US" sz="16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962400" y="2146757"/>
                <a:ext cx="1219200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Attribute classifier 1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962400" y="2908757"/>
                <a:ext cx="1219200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Attribute classifier 2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962400" y="3899357"/>
                <a:ext cx="1219200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Attribute classifier M</a:t>
                </a:r>
                <a:endParaRPr lang="en-US" sz="16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319016" y="3474482"/>
                <a:ext cx="861774" cy="3048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sz="4400" dirty="0" smtClean="0"/>
                  <a:t>…</a:t>
                </a:r>
                <a:endParaRPr lang="en-US" sz="4400" dirty="0"/>
              </a:p>
            </p:txBody>
          </p:sp>
          <p:cxnSp>
            <p:nvCxnSpPr>
              <p:cNvPr id="82" name="Straight Arrow Connector 81"/>
              <p:cNvCxnSpPr>
                <a:stCxn id="121" idx="3"/>
                <a:endCxn id="77" idx="1"/>
              </p:cNvCxnSpPr>
              <p:nvPr/>
            </p:nvCxnSpPr>
            <p:spPr>
              <a:xfrm flipV="1">
                <a:off x="2121408" y="3294442"/>
                <a:ext cx="164592" cy="13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hape 149"/>
              <p:cNvCxnSpPr>
                <a:stCxn id="77" idx="3"/>
                <a:endCxn id="78" idx="1"/>
              </p:cNvCxnSpPr>
              <p:nvPr/>
            </p:nvCxnSpPr>
            <p:spPr>
              <a:xfrm flipV="1">
                <a:off x="3581400" y="2439145"/>
                <a:ext cx="381000" cy="85529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hape 149"/>
              <p:cNvCxnSpPr>
                <a:stCxn id="77" idx="3"/>
                <a:endCxn id="79" idx="1"/>
              </p:cNvCxnSpPr>
              <p:nvPr/>
            </p:nvCxnSpPr>
            <p:spPr>
              <a:xfrm flipV="1">
                <a:off x="3581400" y="3201145"/>
                <a:ext cx="381000" cy="9329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hape 149"/>
              <p:cNvCxnSpPr>
                <a:stCxn id="77" idx="3"/>
                <a:endCxn id="80" idx="1"/>
              </p:cNvCxnSpPr>
              <p:nvPr/>
            </p:nvCxnSpPr>
            <p:spPr>
              <a:xfrm>
                <a:off x="3581400" y="3294442"/>
                <a:ext cx="381000" cy="897303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/>
              <p:cNvSpPr/>
              <p:nvPr/>
            </p:nvSpPr>
            <p:spPr>
              <a:xfrm>
                <a:off x="5410200" y="1893332"/>
                <a:ext cx="1588008" cy="2667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 flipV="1">
                <a:off x="5205984" y="4218955"/>
                <a:ext cx="180975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5283708" y="3914156"/>
                <a:ext cx="182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Multi-attribute CRF inference </a:t>
                </a:r>
                <a:endParaRPr lang="en-US" dirty="0"/>
              </a:p>
            </p:txBody>
          </p:sp>
          <p:cxnSp>
            <p:nvCxnSpPr>
              <p:cNvPr id="89" name="Straight Arrow Connector 88"/>
              <p:cNvCxnSpPr>
                <a:stCxn id="86" idx="3"/>
              </p:cNvCxnSpPr>
              <p:nvPr/>
            </p:nvCxnSpPr>
            <p:spPr>
              <a:xfrm>
                <a:off x="6998208" y="3226832"/>
                <a:ext cx="1778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V="1">
                <a:off x="5210175" y="2455163"/>
                <a:ext cx="180975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V="1">
                <a:off x="5205984" y="3216163"/>
                <a:ext cx="180975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Up Arrow 91"/>
            <p:cNvSpPr/>
            <p:nvPr/>
          </p:nvSpPr>
          <p:spPr>
            <a:xfrm>
              <a:off x="4800600" y="2636901"/>
              <a:ext cx="228600" cy="3048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277"/>
            <p:cNvGrpSpPr/>
            <p:nvPr/>
          </p:nvGrpSpPr>
          <p:grpSpPr>
            <a:xfrm>
              <a:off x="1828800" y="1676400"/>
              <a:ext cx="6400800" cy="923925"/>
              <a:chOff x="77045" y="1563718"/>
              <a:chExt cx="6564013" cy="1028107"/>
            </a:xfrm>
          </p:grpSpPr>
          <p:grpSp>
            <p:nvGrpSpPr>
              <p:cNvPr id="94" name="Group 241"/>
              <p:cNvGrpSpPr/>
              <p:nvPr/>
            </p:nvGrpSpPr>
            <p:grpSpPr>
              <a:xfrm>
                <a:off x="1619250" y="1624429"/>
                <a:ext cx="762000" cy="228600"/>
                <a:chOff x="2076450" y="2005429"/>
                <a:chExt cx="762000" cy="228600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2209800" y="2005429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2076450" y="2234029"/>
                  <a:ext cx="762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360838" y="2071907"/>
                  <a:ext cx="1362" cy="162122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514600" y="2157829"/>
                  <a:ext cx="0" cy="762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2667000" y="2005429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242"/>
              <p:cNvGrpSpPr/>
              <p:nvPr/>
            </p:nvGrpSpPr>
            <p:grpSpPr>
              <a:xfrm>
                <a:off x="1619250" y="2209800"/>
                <a:ext cx="762000" cy="228600"/>
                <a:chOff x="2076450" y="2590800"/>
                <a:chExt cx="762000" cy="228600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2209800" y="2667000"/>
                  <a:ext cx="0" cy="1524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2076450" y="2819400"/>
                  <a:ext cx="762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2362200" y="2590800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514600" y="2590800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667000" y="2743200"/>
                  <a:ext cx="0" cy="762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553007" y="1587853"/>
                <a:ext cx="1128554" cy="37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Feature 1</a:t>
                </a:r>
                <a:endParaRPr lang="en-US" sz="16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5903" y="2163699"/>
                <a:ext cx="1206697" cy="37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Feature N</a:t>
                </a:r>
                <a:endParaRPr lang="en-US" sz="1600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122658" y="1850257"/>
                <a:ext cx="516477" cy="30479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sz="2400" b="1" dirty="0" smtClean="0"/>
                  <a:t>…</a:t>
                </a:r>
                <a:endParaRPr lang="en-US" sz="2400" b="1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867025" y="1590675"/>
                <a:ext cx="762000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SVM</a:t>
                </a:r>
                <a:r>
                  <a:rPr lang="en-US" sz="1600" baseline="-25000" dirty="0" smtClean="0"/>
                  <a:t>1</a:t>
                </a:r>
              </a:p>
            </p:txBody>
          </p:sp>
          <p:cxnSp>
            <p:nvCxnSpPr>
              <p:cNvPr id="101" name="Straight Arrow Connector 100"/>
              <p:cNvCxnSpPr>
                <a:endCxn id="100" idx="1"/>
              </p:cNvCxnSpPr>
              <p:nvPr/>
            </p:nvCxnSpPr>
            <p:spPr>
              <a:xfrm>
                <a:off x="2486025" y="1757779"/>
                <a:ext cx="381000" cy="217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2895600" y="2200275"/>
                <a:ext cx="762000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SVM</a:t>
                </a:r>
                <a:r>
                  <a:rPr lang="en-US" sz="1600" baseline="-25000" dirty="0" smtClean="0"/>
                  <a:t>N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009067" y="1868269"/>
                <a:ext cx="677108" cy="3048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sz="3200" dirty="0" smtClean="0"/>
                  <a:t>…</a:t>
                </a:r>
                <a:endParaRPr lang="en-US" sz="3200" dirty="0"/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>
                <a:off x="2514600" y="2362200"/>
                <a:ext cx="381000" cy="217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ight Brace 104"/>
              <p:cNvSpPr/>
              <p:nvPr/>
            </p:nvSpPr>
            <p:spPr>
              <a:xfrm>
                <a:off x="3657600" y="1700629"/>
                <a:ext cx="304800" cy="661570"/>
              </a:xfrm>
              <a:prstGeom prst="rightBrac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037457" y="1737646"/>
                <a:ext cx="1275170" cy="650714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Combine features</a:t>
                </a:r>
                <a:endParaRPr lang="en-US" sz="1600" dirty="0"/>
              </a:p>
            </p:txBody>
          </p:sp>
          <p:cxnSp>
            <p:nvCxnSpPr>
              <p:cNvPr id="107" name="Straight Arrow Connector 106"/>
              <p:cNvCxnSpPr>
                <a:stCxn id="106" idx="3"/>
                <a:endCxn id="108" idx="1"/>
              </p:cNvCxnSpPr>
              <p:nvPr/>
            </p:nvCxnSpPr>
            <p:spPr>
              <a:xfrm flipV="1">
                <a:off x="5312627" y="2061595"/>
                <a:ext cx="234429" cy="14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5547056" y="1873230"/>
                <a:ext cx="720014" cy="37672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SVM</a:t>
                </a:r>
                <a:endParaRPr lang="en-US" sz="1600" baseline="-25000" dirty="0" smtClean="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7045" y="1563718"/>
                <a:ext cx="6564013" cy="1028107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7467600" y="3200400"/>
              <a:ext cx="1295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smtClean="0"/>
                <a:t>Predictions</a:t>
              </a:r>
            </a:p>
            <a:p>
              <a:r>
                <a:rPr lang="en-US" sz="1600" dirty="0" smtClean="0"/>
                <a:t>Blue</a:t>
              </a:r>
            </a:p>
            <a:p>
              <a:r>
                <a:rPr lang="en-US" sz="1600" dirty="0" smtClean="0"/>
                <a:t>Solid pattern</a:t>
              </a:r>
            </a:p>
            <a:p>
              <a:r>
                <a:rPr lang="en-US" sz="1600" dirty="0" smtClean="0"/>
                <a:t>Outerwear</a:t>
              </a:r>
            </a:p>
            <a:p>
              <a:r>
                <a:rPr lang="en-US" sz="1600" dirty="0" smtClean="0"/>
                <a:t>Wear scarf</a:t>
              </a:r>
            </a:p>
            <a:p>
              <a:r>
                <a:rPr lang="en-US" sz="1600" dirty="0" smtClean="0"/>
                <a:t>Long sleeve</a:t>
              </a:r>
            </a:p>
          </p:txBody>
        </p:sp>
        <p:pic>
          <p:nvPicPr>
            <p:cNvPr id="121" name="Picture 2" descr="C:\Users\Huizhong\Documents\MATLAB\clothing_pose_estimation_finalized\poses_ubf\00033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942692"/>
              <a:ext cx="1600200" cy="2403500"/>
            </a:xfrm>
            <a:prstGeom prst="rect">
              <a:avLst/>
            </a:prstGeom>
            <a:noFill/>
          </p:spPr>
        </p:pic>
        <p:sp>
          <p:nvSpPr>
            <p:cNvPr id="122" name="Rectangle 121"/>
            <p:cNvSpPr/>
            <p:nvPr/>
          </p:nvSpPr>
          <p:spPr>
            <a:xfrm>
              <a:off x="6324600" y="2743200"/>
              <a:ext cx="920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-2000" dirty="0" smtClean="0"/>
                <a:t>A: attribute</a:t>
              </a:r>
            </a:p>
            <a:p>
              <a:r>
                <a:rPr lang="en-US" b="1" baseline="-2000" dirty="0" smtClean="0"/>
                <a:t>F: feature</a:t>
              </a:r>
              <a:endParaRPr lang="en-US" b="1" baseline="-2000" dirty="0"/>
            </a:p>
          </p:txBody>
        </p:sp>
        <p:grpSp>
          <p:nvGrpSpPr>
            <p:cNvPr id="123" name="Group 80"/>
            <p:cNvGrpSpPr/>
            <p:nvPr/>
          </p:nvGrpSpPr>
          <p:grpSpPr>
            <a:xfrm>
              <a:off x="5791200" y="3276600"/>
              <a:ext cx="1446856" cy="1438757"/>
              <a:chOff x="4191000" y="2762342"/>
              <a:chExt cx="1446856" cy="1438757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4805110" y="3269804"/>
                <a:ext cx="192340" cy="7053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4419600" y="3600542"/>
                <a:ext cx="1033501" cy="2589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4903251" y="3286245"/>
                <a:ext cx="539218" cy="3003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5111943" y="3676742"/>
                <a:ext cx="374457" cy="33658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>
                <a:endCxn id="129" idx="5"/>
              </p:cNvCxnSpPr>
              <p:nvPr/>
            </p:nvCxnSpPr>
            <p:spPr>
              <a:xfrm flipH="1" flipV="1">
                <a:off x="4383344" y="3693656"/>
                <a:ext cx="650206" cy="3793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4191000" y="3489568"/>
                <a:ext cx="225345" cy="239104"/>
              </a:xfrm>
              <a:prstGeom prst="ellipse">
                <a:avLst/>
              </a:pr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2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4693554" y="3125722"/>
                <a:ext cx="225344" cy="239104"/>
              </a:xfrm>
              <a:custGeom>
                <a:avLst/>
                <a:gdLst>
                  <a:gd name="connsiteX0" fmla="*/ 0 w 533400"/>
                  <a:gd name="connsiteY0" fmla="*/ 266700 h 533400"/>
                  <a:gd name="connsiteX1" fmla="*/ 78115 w 533400"/>
                  <a:gd name="connsiteY1" fmla="*/ 78115 h 533400"/>
                  <a:gd name="connsiteX2" fmla="*/ 266701 w 533400"/>
                  <a:gd name="connsiteY2" fmla="*/ 1 h 533400"/>
                  <a:gd name="connsiteX3" fmla="*/ 455286 w 533400"/>
                  <a:gd name="connsiteY3" fmla="*/ 78116 h 533400"/>
                  <a:gd name="connsiteX4" fmla="*/ 533400 w 533400"/>
                  <a:gd name="connsiteY4" fmla="*/ 266702 h 533400"/>
                  <a:gd name="connsiteX5" fmla="*/ 455285 w 533400"/>
                  <a:gd name="connsiteY5" fmla="*/ 455287 h 533400"/>
                  <a:gd name="connsiteX6" fmla="*/ 266700 w 533400"/>
                  <a:gd name="connsiteY6" fmla="*/ 533402 h 533400"/>
                  <a:gd name="connsiteX7" fmla="*/ 78115 w 533400"/>
                  <a:gd name="connsiteY7" fmla="*/ 455287 h 533400"/>
                  <a:gd name="connsiteX8" fmla="*/ 1 w 533400"/>
                  <a:gd name="connsiteY8" fmla="*/ 266701 h 533400"/>
                  <a:gd name="connsiteX9" fmla="*/ 0 w 533400"/>
                  <a:gd name="connsiteY9" fmla="*/ 2667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3400" h="533400">
                    <a:moveTo>
                      <a:pt x="0" y="266700"/>
                    </a:moveTo>
                    <a:cubicBezTo>
                      <a:pt x="0" y="195967"/>
                      <a:pt x="28099" y="128131"/>
                      <a:pt x="78115" y="78115"/>
                    </a:cubicBezTo>
                    <a:cubicBezTo>
                      <a:pt x="128131" y="28099"/>
                      <a:pt x="195967" y="1"/>
                      <a:pt x="266701" y="1"/>
                    </a:cubicBezTo>
                    <a:cubicBezTo>
                      <a:pt x="337434" y="1"/>
                      <a:pt x="405270" y="28100"/>
                      <a:pt x="455286" y="78116"/>
                    </a:cubicBezTo>
                    <a:cubicBezTo>
                      <a:pt x="505302" y="128132"/>
                      <a:pt x="533400" y="195968"/>
                      <a:pt x="533400" y="266702"/>
                    </a:cubicBezTo>
                    <a:cubicBezTo>
                      <a:pt x="533400" y="337435"/>
                      <a:pt x="505301" y="405271"/>
                      <a:pt x="455285" y="455287"/>
                    </a:cubicBezTo>
                    <a:cubicBezTo>
                      <a:pt x="405269" y="505303"/>
                      <a:pt x="337433" y="533402"/>
                      <a:pt x="266700" y="533402"/>
                    </a:cubicBezTo>
                    <a:cubicBezTo>
                      <a:pt x="195967" y="533402"/>
                      <a:pt x="128131" y="505303"/>
                      <a:pt x="78115" y="455287"/>
                    </a:cubicBezTo>
                    <a:cubicBezTo>
                      <a:pt x="28099" y="405271"/>
                      <a:pt x="0" y="337435"/>
                      <a:pt x="1" y="266701"/>
                    </a:cubicBez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1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912830" y="3961995"/>
                <a:ext cx="225345" cy="239104"/>
              </a:xfrm>
              <a:prstGeom prst="ellipse">
                <a:avLst/>
              </a:pr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3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693554" y="2762342"/>
                <a:ext cx="225345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1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191000" y="3067142"/>
                <a:ext cx="225344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2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911806" y="3600542"/>
                <a:ext cx="225344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3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5410200" y="3067142"/>
                <a:ext cx="225344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4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6" name="Straight Connector 135"/>
              <p:cNvCxnSpPr>
                <a:stCxn id="132" idx="4"/>
                <a:endCxn id="130" idx="2"/>
              </p:cNvCxnSpPr>
              <p:nvPr/>
            </p:nvCxnSpPr>
            <p:spPr>
              <a:xfrm>
                <a:off x="4806227" y="3001446"/>
                <a:ext cx="0" cy="124276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133" idx="4"/>
                <a:endCxn id="129" idx="0"/>
              </p:cNvCxnSpPr>
              <p:nvPr/>
            </p:nvCxnSpPr>
            <p:spPr>
              <a:xfrm>
                <a:off x="4303672" y="3306246"/>
                <a:ext cx="1" cy="183322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>
                <a:stCxn id="135" idx="4"/>
                <a:endCxn id="141" idx="0"/>
              </p:cNvCxnSpPr>
              <p:nvPr/>
            </p:nvCxnSpPr>
            <p:spPr>
              <a:xfrm>
                <a:off x="5522872" y="3306246"/>
                <a:ext cx="2312" cy="141896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>
                <a:stCxn id="134" idx="4"/>
                <a:endCxn id="131" idx="0"/>
              </p:cNvCxnSpPr>
              <p:nvPr/>
            </p:nvCxnSpPr>
            <p:spPr>
              <a:xfrm>
                <a:off x="5024478" y="3839646"/>
                <a:ext cx="1025" cy="122349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H="1">
                <a:off x="4380725" y="3282330"/>
                <a:ext cx="344500" cy="30551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/>
              <p:cNvSpPr/>
              <p:nvPr/>
            </p:nvSpPr>
            <p:spPr>
              <a:xfrm>
                <a:off x="5412512" y="3448142"/>
                <a:ext cx="225344" cy="239104"/>
              </a:xfrm>
              <a:prstGeom prst="ellipse">
                <a:avLst/>
              </a:pr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4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7467600" y="46482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179802" y="1806538"/>
            <a:ext cx="553998" cy="3013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2" name="Rectangle 71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907305016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Pose Estimation </a:t>
            </a:r>
            <a:r>
              <a:rPr lang="en-US" sz="2000" b="0" i="1" dirty="0" smtClean="0"/>
              <a:t>[</a:t>
            </a:r>
            <a:r>
              <a:rPr lang="en-US" sz="2000" b="0" i="1" dirty="0" err="1" smtClean="0"/>
              <a:t>Eichner</a:t>
            </a:r>
            <a:r>
              <a:rPr lang="en-US" sz="2000" b="0" i="1" dirty="0" smtClean="0"/>
              <a:t> et. al., 2010]</a:t>
            </a:r>
            <a:endParaRPr lang="en-US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1041401"/>
            <a:ext cx="7689850" cy="2239010"/>
          </a:xfrm>
        </p:spPr>
        <p:txBody>
          <a:bodyPr/>
          <a:lstStyle/>
          <a:p>
            <a:r>
              <a:rPr lang="en-US" sz="2000" dirty="0" smtClean="0"/>
              <a:t>Perform upper body detection, by using complementary results from face detector and deformable part models.</a:t>
            </a:r>
          </a:p>
          <a:p>
            <a:r>
              <a:rPr lang="en-US" sz="2000" dirty="0" smtClean="0"/>
              <a:t>Foreground highlighting within the enlarged upper body bounding box.  </a:t>
            </a:r>
          </a:p>
          <a:p>
            <a:r>
              <a:rPr lang="en-US" sz="2000" dirty="0" smtClean="0"/>
              <a:t>Parse the upper body into head, torso, upper and lower parts of the left and right arms.</a:t>
            </a:r>
            <a:endParaRPr lang="en-US" sz="2000" dirty="0"/>
          </a:p>
        </p:txBody>
      </p:sp>
      <p:pic>
        <p:nvPicPr>
          <p:cNvPr id="1027" name="Picture 3" descr="C:\Users\Huizhong\Documents\MATLAB\clothing_pose_estimation_finalized\2011-07-20-00-49-13_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152" y="3337560"/>
            <a:ext cx="2039441" cy="3063240"/>
          </a:xfrm>
          <a:prstGeom prst="rect">
            <a:avLst/>
          </a:prstGeom>
          <a:noFill/>
        </p:spPr>
      </p:pic>
      <p:pic>
        <p:nvPicPr>
          <p:cNvPr id="1028" name="Picture 4" descr="C:\Users\Huizhong\Documents\MATLAB\clothing_pose_estimation_finalized\fghigh_ubf\00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948" y="3326132"/>
            <a:ext cx="2039439" cy="306324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30" name="Picture 6" descr="C:\Users\Huizhong\Documents\MATLAB\clothing_pose_estimation_finalized\poses_ubf\000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5091" y="3320348"/>
            <a:ext cx="2039441" cy="306324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171358707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8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1041401"/>
            <a:ext cx="7689850" cy="1656080"/>
          </a:xfrm>
        </p:spPr>
        <p:txBody>
          <a:bodyPr/>
          <a:lstStyle/>
          <a:p>
            <a:r>
              <a:rPr lang="en-US" dirty="0" smtClean="0"/>
              <a:t>SIFT descriptor </a:t>
            </a:r>
            <a:r>
              <a:rPr lang="en-US" sz="1600" i="1" dirty="0" smtClean="0">
                <a:solidFill>
                  <a:srgbClr val="0070C0"/>
                </a:solidFill>
              </a:rPr>
              <a:t>[Lowe, 2004]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extracted over the sampling grid.</a:t>
            </a:r>
          </a:p>
          <a:p>
            <a:pPr lvl="1"/>
            <a:r>
              <a:rPr lang="en-US" dirty="0" smtClean="0"/>
              <a:t>SIFT scale = torso area / reference area</a:t>
            </a:r>
          </a:p>
          <a:p>
            <a:pPr lvl="1"/>
            <a:r>
              <a:rPr lang="en-US" dirty="0" smtClean="0"/>
              <a:t>SIFT orientation given by the torso stick</a:t>
            </a:r>
          </a:p>
          <a:p>
            <a:r>
              <a:rPr lang="en-US" dirty="0" smtClean="0"/>
              <a:t> Similar procedure for the arm regions.</a:t>
            </a:r>
          </a:p>
          <a:p>
            <a:pPr lvl="1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209800" y="3048000"/>
            <a:ext cx="4012183" cy="3474720"/>
            <a:chOff x="2133600" y="2819400"/>
            <a:chExt cx="4223353" cy="3657600"/>
          </a:xfrm>
        </p:grpSpPr>
        <p:pic>
          <p:nvPicPr>
            <p:cNvPr id="6" name="Picture 5" descr="G:\sift_sampleovertorso.png"/>
            <p:cNvPicPr>
              <a:picLocks noChangeAspect="1" noChangeArrowheads="1"/>
            </p:cNvPicPr>
            <p:nvPr/>
          </p:nvPicPr>
          <p:blipFill>
            <a:blip r:embed="rId2" cstate="print"/>
            <a:srcRect l="34750" t="19400" r="35125" b="13419"/>
            <a:stretch>
              <a:fillRect/>
            </a:stretch>
          </p:blipFill>
          <p:spPr bwMode="auto">
            <a:xfrm>
              <a:off x="2133600" y="2819400"/>
              <a:ext cx="2624189" cy="3657600"/>
            </a:xfrm>
            <a:prstGeom prst="rect">
              <a:avLst/>
            </a:prstGeom>
            <a:noFill/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5527" t="32040" r="32473" b="15160"/>
            <a:stretch>
              <a:fillRect/>
            </a:stretch>
          </p:blipFill>
          <p:spPr bwMode="auto">
            <a:xfrm>
              <a:off x="4832953" y="3657600"/>
              <a:ext cx="15240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7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215775267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1041401"/>
            <a:ext cx="7689850" cy="1187449"/>
          </a:xfrm>
        </p:spPr>
        <p:txBody>
          <a:bodyPr/>
          <a:lstStyle/>
          <a:p>
            <a:r>
              <a:rPr lang="en-US" dirty="0" smtClean="0"/>
              <a:t>Maximum Response Filters (MRF) </a:t>
            </a:r>
            <a:r>
              <a:rPr lang="en-US" sz="1600" i="1" dirty="0" smtClean="0">
                <a:solidFill>
                  <a:srgbClr val="0070C0"/>
                </a:solidFill>
              </a:rPr>
              <a:t>[</a:t>
            </a:r>
            <a:r>
              <a:rPr lang="en-US" sz="1600" i="1" dirty="0" err="1" smtClean="0">
                <a:solidFill>
                  <a:srgbClr val="0070C0"/>
                </a:solidFill>
              </a:rPr>
              <a:t>Varma</a:t>
            </a:r>
            <a:r>
              <a:rPr lang="en-US" sz="1600" i="1" dirty="0" smtClean="0">
                <a:solidFill>
                  <a:srgbClr val="0070C0"/>
                </a:solidFill>
              </a:rPr>
              <a:t> 2005]</a:t>
            </a:r>
          </a:p>
          <a:p>
            <a:r>
              <a:rPr lang="en-US" dirty="0" smtClean="0"/>
              <a:t>LAB color</a:t>
            </a:r>
          </a:p>
          <a:p>
            <a:r>
              <a:rPr lang="en-US" dirty="0" smtClean="0"/>
              <a:t>Skin probability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819400"/>
            <a:ext cx="206524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871374" y="2743200"/>
            <a:ext cx="3815426" cy="3390040"/>
            <a:chOff x="2399578" y="2215197"/>
            <a:chExt cx="5108651" cy="451569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9829" y="2225310"/>
              <a:ext cx="2438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C:\ClothAttributeDataset3\00000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9578" y="2215197"/>
              <a:ext cx="2455930" cy="3683896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223065" y="5915278"/>
              <a:ext cx="1505116" cy="81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RGB image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22617" y="5913929"/>
              <a:ext cx="1684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Skin probability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00200" y="5562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MRF bank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31773020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3" y="990600"/>
            <a:ext cx="7696200" cy="5378450"/>
          </a:xfrm>
        </p:spPr>
        <p:txBody>
          <a:bodyPr/>
          <a:lstStyle/>
          <a:p>
            <a:r>
              <a:rPr lang="en-US" dirty="0" smtClean="0"/>
              <a:t>Raw features are quantized using soft K-means (K=5 in our implementation).</a:t>
            </a:r>
          </a:p>
          <a:p>
            <a:r>
              <a:rPr lang="en-US" dirty="0" smtClean="0"/>
              <a:t>Quantized features are aggregated over various body regions, by max or average pooling.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For learning color attributes, the feature is LAB color aggregated from non-skin regions.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28800" y="2895600"/>
          <a:ext cx="5516070" cy="2453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690"/>
                <a:gridCol w="1838690"/>
                <a:gridCol w="1838690"/>
              </a:tblGrid>
              <a:tr h="63230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Feature type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Pooling method</a:t>
                      </a:r>
                    </a:p>
                  </a:txBody>
                  <a:tcPr/>
                </a:tc>
              </a:tr>
              <a:tr h="36633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SIFT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Torso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Average</a:t>
                      </a:r>
                      <a:endParaRPr lang="en-US" sz="1600" dirty="0"/>
                    </a:p>
                  </a:txBody>
                  <a:tcPr/>
                </a:tc>
              </a:tr>
              <a:tr h="3556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Texture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Left upper</a:t>
                      </a:r>
                      <a:r>
                        <a:rPr lang="en-US" sz="1600" baseline="0" dirty="0" smtClean="0"/>
                        <a:t> 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endParaRPr lang="en-US" sz="1600" dirty="0"/>
                    </a:p>
                  </a:txBody>
                  <a:tcPr/>
                </a:tc>
              </a:tr>
              <a:tr h="36633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Right upper 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6633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Skin probability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Left lower 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6633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Right lower arm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167956538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SVM is a kernel-based classification technique.</a:t>
            </a:r>
          </a:p>
          <a:p>
            <a:pPr lvl="0"/>
            <a:r>
              <a:rPr lang="en-US" dirty="0" smtClean="0"/>
              <a:t>Feature fusion solution: combined SVM is trained using weighted sum of the kernels.</a:t>
            </a:r>
          </a:p>
          <a:p>
            <a:pPr lvl="0"/>
            <a:r>
              <a:rPr lang="en-US" dirty="0" smtClean="0"/>
              <a:t>For all attributes, combined feature consistently outperforms the single best feature.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5059" y="3754836"/>
            <a:ext cx="1116030" cy="400110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SVM 1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65058" y="4659795"/>
            <a:ext cx="1122775" cy="400110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SVM 2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65058" y="5630838"/>
            <a:ext cx="1138957" cy="400110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SVM 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71365" y="3754838"/>
            <a:ext cx="59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</a:t>
            </a:r>
            <a:r>
              <a:rPr lang="en-US" sz="2000" baseline="-25000" dirty="0" smtClean="0"/>
              <a:t>1</a:t>
            </a:r>
            <a:endParaRPr lang="en-US" sz="20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95641" y="4659796"/>
            <a:ext cx="5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95641" y="5629488"/>
            <a:ext cx="55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</a:t>
            </a:r>
            <a:r>
              <a:rPr lang="en-US" sz="2000" baseline="-25000" dirty="0" smtClean="0"/>
              <a:t>N</a:t>
            </a:r>
            <a:endParaRPr lang="en-US" sz="2000" baseline="-25000" dirty="0"/>
          </a:p>
        </p:txBody>
      </p:sp>
      <p:cxnSp>
        <p:nvCxnSpPr>
          <p:cNvPr id="11" name="Elbow Connector 13"/>
          <p:cNvCxnSpPr>
            <a:stCxn id="18" idx="6"/>
            <a:endCxn id="12" idx="0"/>
          </p:cNvCxnSpPr>
          <p:nvPr/>
        </p:nvCxnSpPr>
        <p:spPr bwMode="auto">
          <a:xfrm>
            <a:off x="4460740" y="3961184"/>
            <a:ext cx="546213" cy="70805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Flowchart: Or 11"/>
          <p:cNvSpPr/>
          <p:nvPr/>
        </p:nvSpPr>
        <p:spPr bwMode="auto">
          <a:xfrm>
            <a:off x="4816790" y="4669235"/>
            <a:ext cx="380326" cy="380325"/>
          </a:xfrm>
          <a:prstGeom prst="flowChar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3" name="Elbow Connector 13"/>
          <p:cNvCxnSpPr>
            <a:stCxn id="22" idx="6"/>
            <a:endCxn id="12" idx="4"/>
          </p:cNvCxnSpPr>
          <p:nvPr/>
        </p:nvCxnSpPr>
        <p:spPr bwMode="auto">
          <a:xfrm flipV="1">
            <a:off x="4482318" y="5049560"/>
            <a:ext cx="524635" cy="778185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444476" y="4805450"/>
            <a:ext cx="1792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Predict accuracy 2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8" idx="3"/>
            <a:endCxn id="5" idx="1"/>
          </p:cNvCxnSpPr>
          <p:nvPr/>
        </p:nvCxnSpPr>
        <p:spPr bwMode="auto">
          <a:xfrm flipV="1">
            <a:off x="1062084" y="3954891"/>
            <a:ext cx="202975" cy="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9" idx="3"/>
            <a:endCxn id="6" idx="1"/>
          </p:cNvCxnSpPr>
          <p:nvPr/>
        </p:nvCxnSpPr>
        <p:spPr bwMode="auto">
          <a:xfrm flipV="1">
            <a:off x="1060736" y="4859850"/>
            <a:ext cx="20432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10" idx="3"/>
            <a:endCxn id="7" idx="1"/>
          </p:cNvCxnSpPr>
          <p:nvPr/>
        </p:nvCxnSpPr>
        <p:spPr bwMode="auto">
          <a:xfrm>
            <a:off x="1051296" y="5829543"/>
            <a:ext cx="213762" cy="1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Flowchart: Summing Junction 17"/>
          <p:cNvSpPr/>
          <p:nvPr/>
        </p:nvSpPr>
        <p:spPr bwMode="auto">
          <a:xfrm>
            <a:off x="4128967" y="3795297"/>
            <a:ext cx="331773" cy="331774"/>
          </a:xfrm>
          <a:prstGeom prst="flowChartSummingJunc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>
            <a:stCxn id="5" idx="3"/>
            <a:endCxn id="18" idx="2"/>
          </p:cNvCxnSpPr>
          <p:nvPr/>
        </p:nvCxnSpPr>
        <p:spPr bwMode="auto">
          <a:xfrm>
            <a:off x="2381089" y="3954891"/>
            <a:ext cx="1747878" cy="62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Flowchart: Summing Junction 19"/>
          <p:cNvSpPr/>
          <p:nvPr/>
        </p:nvSpPr>
        <p:spPr bwMode="auto">
          <a:xfrm>
            <a:off x="4143802" y="4692163"/>
            <a:ext cx="331773" cy="331774"/>
          </a:xfrm>
          <a:prstGeom prst="flowChartSummingJunc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1" name="Straight Arrow Connector 20"/>
          <p:cNvCxnSpPr>
            <a:stCxn id="6" idx="3"/>
            <a:endCxn id="20" idx="2"/>
          </p:cNvCxnSpPr>
          <p:nvPr/>
        </p:nvCxnSpPr>
        <p:spPr bwMode="auto">
          <a:xfrm flipV="1">
            <a:off x="2387833" y="4858050"/>
            <a:ext cx="1755969" cy="1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Flowchart: Summing Junction 21"/>
          <p:cNvSpPr/>
          <p:nvPr/>
        </p:nvSpPr>
        <p:spPr bwMode="auto">
          <a:xfrm>
            <a:off x="4150545" y="5661858"/>
            <a:ext cx="331773" cy="331774"/>
          </a:xfrm>
          <a:prstGeom prst="flowChartSummingJunc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3" name="Straight Arrow Connector 22"/>
          <p:cNvCxnSpPr>
            <a:stCxn id="7" idx="3"/>
            <a:endCxn id="22" idx="2"/>
          </p:cNvCxnSpPr>
          <p:nvPr/>
        </p:nvCxnSpPr>
        <p:spPr bwMode="auto">
          <a:xfrm flipV="1">
            <a:off x="2404015" y="5827745"/>
            <a:ext cx="1746530" cy="31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20" idx="6"/>
            <a:endCxn id="12" idx="2"/>
          </p:cNvCxnSpPr>
          <p:nvPr/>
        </p:nvCxnSpPr>
        <p:spPr bwMode="auto">
          <a:xfrm>
            <a:off x="4475575" y="4858050"/>
            <a:ext cx="341215" cy="13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079065" y="3397440"/>
            <a:ext cx="4383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K</a:t>
            </a:r>
            <a:r>
              <a:rPr lang="en-US" sz="2000" baseline="-25000" dirty="0" smtClean="0"/>
              <a:t>1</a:t>
            </a:r>
            <a:endParaRPr lang="en-US" sz="2000" baseline="-25000" dirty="0"/>
          </a:p>
        </p:txBody>
      </p:sp>
      <p:cxnSp>
        <p:nvCxnSpPr>
          <p:cNvPr id="26" name="Straight Arrow Connector 25"/>
          <p:cNvCxnSpPr>
            <a:stCxn id="25" idx="2"/>
            <a:endCxn id="18" idx="0"/>
          </p:cNvCxnSpPr>
          <p:nvPr/>
        </p:nvCxnSpPr>
        <p:spPr bwMode="auto">
          <a:xfrm flipH="1">
            <a:off x="4294854" y="3612884"/>
            <a:ext cx="3371" cy="1824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4101993" y="4302400"/>
            <a:ext cx="4383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K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cxnSp>
        <p:nvCxnSpPr>
          <p:cNvPr id="28" name="Straight Arrow Connector 27"/>
          <p:cNvCxnSpPr>
            <a:stCxn id="27" idx="2"/>
            <a:endCxn id="20" idx="0"/>
          </p:cNvCxnSpPr>
          <p:nvPr/>
        </p:nvCxnSpPr>
        <p:spPr bwMode="auto">
          <a:xfrm flipH="1">
            <a:off x="4309689" y="4517844"/>
            <a:ext cx="11464" cy="1743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092551" y="5296714"/>
            <a:ext cx="4383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K</a:t>
            </a:r>
            <a:r>
              <a:rPr lang="en-US" sz="2000" baseline="-25000" dirty="0" smtClean="0"/>
              <a:t>N</a:t>
            </a:r>
            <a:endParaRPr lang="en-US" sz="2000" baseline="-25000" dirty="0"/>
          </a:p>
        </p:txBody>
      </p:sp>
      <p:cxnSp>
        <p:nvCxnSpPr>
          <p:cNvPr id="30" name="Straight Arrow Connector 29"/>
          <p:cNvCxnSpPr>
            <a:stCxn id="29" idx="2"/>
            <a:endCxn id="22" idx="0"/>
          </p:cNvCxnSpPr>
          <p:nvPr/>
        </p:nvCxnSpPr>
        <p:spPr bwMode="auto">
          <a:xfrm>
            <a:off x="4311711" y="5512158"/>
            <a:ext cx="4721" cy="149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12" idx="6"/>
            <a:endCxn id="32" idx="1"/>
          </p:cNvCxnSpPr>
          <p:nvPr/>
        </p:nvCxnSpPr>
        <p:spPr bwMode="auto">
          <a:xfrm>
            <a:off x="5197116" y="4859398"/>
            <a:ext cx="354700" cy="5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551816" y="4506047"/>
            <a:ext cx="1433635" cy="707886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SVM Combined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2444476" y="3911958"/>
            <a:ext cx="1792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Predict accuracy 1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03058" y="5207358"/>
            <a:ext cx="492443" cy="83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b="1" dirty="0" smtClean="0"/>
              <a:t>…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408058" y="5788223"/>
            <a:ext cx="1792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Predict accuracy N</a:t>
            </a:r>
            <a:endParaRPr lang="en-US" sz="1400" dirty="0"/>
          </a:p>
        </p:txBody>
      </p:sp>
      <p:cxnSp>
        <p:nvCxnSpPr>
          <p:cNvPr id="36" name="Straight Arrow Connector 35"/>
          <p:cNvCxnSpPr>
            <a:stCxn id="32" idx="3"/>
            <a:endCxn id="39" idx="1"/>
          </p:cNvCxnSpPr>
          <p:nvPr/>
        </p:nvCxnSpPr>
        <p:spPr bwMode="auto">
          <a:xfrm>
            <a:off x="6985451" y="4859990"/>
            <a:ext cx="420114" cy="26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405565" y="4508679"/>
            <a:ext cx="14336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Attribute prediction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83975938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Recap</a:t>
            </a:r>
            <a:endParaRPr lang="en-US" dirty="0"/>
          </a:p>
        </p:txBody>
      </p:sp>
      <p:grpSp>
        <p:nvGrpSpPr>
          <p:cNvPr id="3" name="Group 143"/>
          <p:cNvGrpSpPr>
            <a:grpSpLocks noChangeAspect="1"/>
          </p:cNvGrpSpPr>
          <p:nvPr/>
        </p:nvGrpSpPr>
        <p:grpSpPr>
          <a:xfrm>
            <a:off x="228600" y="1524000"/>
            <a:ext cx="8717279" cy="4107350"/>
            <a:chOff x="838200" y="1676400"/>
            <a:chExt cx="7924800" cy="3733955"/>
          </a:xfrm>
        </p:grpSpPr>
        <p:grpSp>
          <p:nvGrpSpPr>
            <p:cNvPr id="4" name="Group 206"/>
            <p:cNvGrpSpPr/>
            <p:nvPr/>
          </p:nvGrpSpPr>
          <p:grpSpPr>
            <a:xfrm>
              <a:off x="914400" y="2667000"/>
              <a:ext cx="6578600" cy="2743355"/>
              <a:chOff x="597408" y="1817132"/>
              <a:chExt cx="6578600" cy="2743355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597408" y="1817132"/>
                <a:ext cx="1676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Pose estimation</a:t>
                </a:r>
                <a:endParaRPr lang="en-US" sz="16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286000" y="2878943"/>
                <a:ext cx="1295400" cy="830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Feature extraction &amp; quantization</a:t>
                </a:r>
                <a:endParaRPr lang="en-US" sz="16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962400" y="2146757"/>
                <a:ext cx="1219200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Attribute classifier 1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962400" y="2908757"/>
                <a:ext cx="1219200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Attribute classifier 2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962400" y="3899357"/>
                <a:ext cx="1219200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Attribute classifier M</a:t>
                </a:r>
                <a:endParaRPr lang="en-US" sz="16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319016" y="3474482"/>
                <a:ext cx="861774" cy="3048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sz="4400" dirty="0" smtClean="0"/>
                  <a:t>…</a:t>
                </a:r>
                <a:endParaRPr lang="en-US" sz="4400" dirty="0"/>
              </a:p>
            </p:txBody>
          </p:sp>
          <p:cxnSp>
            <p:nvCxnSpPr>
              <p:cNvPr id="82" name="Straight Arrow Connector 81"/>
              <p:cNvCxnSpPr>
                <a:stCxn id="121" idx="3"/>
                <a:endCxn id="77" idx="1"/>
              </p:cNvCxnSpPr>
              <p:nvPr/>
            </p:nvCxnSpPr>
            <p:spPr>
              <a:xfrm flipV="1">
                <a:off x="2121408" y="3294442"/>
                <a:ext cx="164592" cy="13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hape 149"/>
              <p:cNvCxnSpPr>
                <a:stCxn id="77" idx="3"/>
                <a:endCxn id="78" idx="1"/>
              </p:cNvCxnSpPr>
              <p:nvPr/>
            </p:nvCxnSpPr>
            <p:spPr>
              <a:xfrm flipV="1">
                <a:off x="3581400" y="2439145"/>
                <a:ext cx="381000" cy="85529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hape 149"/>
              <p:cNvCxnSpPr>
                <a:stCxn id="77" idx="3"/>
                <a:endCxn id="79" idx="1"/>
              </p:cNvCxnSpPr>
              <p:nvPr/>
            </p:nvCxnSpPr>
            <p:spPr>
              <a:xfrm flipV="1">
                <a:off x="3581400" y="3201145"/>
                <a:ext cx="381000" cy="9329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hape 149"/>
              <p:cNvCxnSpPr>
                <a:stCxn id="77" idx="3"/>
                <a:endCxn id="80" idx="1"/>
              </p:cNvCxnSpPr>
              <p:nvPr/>
            </p:nvCxnSpPr>
            <p:spPr>
              <a:xfrm>
                <a:off x="3581400" y="3294442"/>
                <a:ext cx="381000" cy="897303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/>
              <p:cNvSpPr/>
              <p:nvPr/>
            </p:nvSpPr>
            <p:spPr>
              <a:xfrm>
                <a:off x="5410200" y="1893332"/>
                <a:ext cx="1588008" cy="2667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 flipV="1">
                <a:off x="5205984" y="4218955"/>
                <a:ext cx="180975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5283708" y="3914156"/>
                <a:ext cx="182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Multi-attribute CRF inference </a:t>
                </a:r>
                <a:endParaRPr lang="en-US" dirty="0"/>
              </a:p>
            </p:txBody>
          </p:sp>
          <p:cxnSp>
            <p:nvCxnSpPr>
              <p:cNvPr id="89" name="Straight Arrow Connector 88"/>
              <p:cNvCxnSpPr>
                <a:stCxn id="86" idx="3"/>
              </p:cNvCxnSpPr>
              <p:nvPr/>
            </p:nvCxnSpPr>
            <p:spPr>
              <a:xfrm>
                <a:off x="6998208" y="3226832"/>
                <a:ext cx="1778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V="1">
                <a:off x="5210175" y="2455163"/>
                <a:ext cx="180975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V="1">
                <a:off x="5205984" y="3216163"/>
                <a:ext cx="180975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Up Arrow 91"/>
            <p:cNvSpPr/>
            <p:nvPr/>
          </p:nvSpPr>
          <p:spPr>
            <a:xfrm>
              <a:off x="4800600" y="2636901"/>
              <a:ext cx="228600" cy="3048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277"/>
            <p:cNvGrpSpPr/>
            <p:nvPr/>
          </p:nvGrpSpPr>
          <p:grpSpPr>
            <a:xfrm>
              <a:off x="1828800" y="1676400"/>
              <a:ext cx="6400800" cy="923925"/>
              <a:chOff x="77045" y="1563718"/>
              <a:chExt cx="6564013" cy="1028107"/>
            </a:xfrm>
          </p:grpSpPr>
          <p:grpSp>
            <p:nvGrpSpPr>
              <p:cNvPr id="6" name="Group 241"/>
              <p:cNvGrpSpPr/>
              <p:nvPr/>
            </p:nvGrpSpPr>
            <p:grpSpPr>
              <a:xfrm>
                <a:off x="1619250" y="1624429"/>
                <a:ext cx="762000" cy="228600"/>
                <a:chOff x="2076450" y="2005429"/>
                <a:chExt cx="762000" cy="228600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2209800" y="2005429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2076450" y="2234029"/>
                  <a:ext cx="762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360838" y="2071907"/>
                  <a:ext cx="1362" cy="162122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514600" y="2157829"/>
                  <a:ext cx="0" cy="762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2667000" y="2005429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242"/>
              <p:cNvGrpSpPr/>
              <p:nvPr/>
            </p:nvGrpSpPr>
            <p:grpSpPr>
              <a:xfrm>
                <a:off x="1619250" y="2209800"/>
                <a:ext cx="762000" cy="228600"/>
                <a:chOff x="2076450" y="2590800"/>
                <a:chExt cx="762000" cy="228600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2209800" y="2667000"/>
                  <a:ext cx="0" cy="1524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2076450" y="2819400"/>
                  <a:ext cx="762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2362200" y="2590800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514600" y="2590800"/>
                  <a:ext cx="0" cy="2286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667000" y="2743200"/>
                  <a:ext cx="0" cy="76200"/>
                </a:xfrm>
                <a:prstGeom prst="line">
                  <a:avLst/>
                </a:pr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553007" y="1587853"/>
                <a:ext cx="1128554" cy="37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Feature 1</a:t>
                </a:r>
                <a:endParaRPr lang="en-US" sz="16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5903" y="2163699"/>
                <a:ext cx="1206697" cy="37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Feature N</a:t>
                </a:r>
                <a:endParaRPr lang="en-US" sz="1600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122658" y="1850257"/>
                <a:ext cx="516477" cy="30479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sz="2400" b="1" dirty="0" smtClean="0"/>
                  <a:t>…</a:t>
                </a:r>
                <a:endParaRPr lang="en-US" sz="2400" b="1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867025" y="1590675"/>
                <a:ext cx="762000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SVM</a:t>
                </a:r>
                <a:r>
                  <a:rPr lang="en-US" sz="1600" baseline="-25000" dirty="0" smtClean="0"/>
                  <a:t>1</a:t>
                </a:r>
              </a:p>
            </p:txBody>
          </p:sp>
          <p:cxnSp>
            <p:nvCxnSpPr>
              <p:cNvPr id="101" name="Straight Arrow Connector 100"/>
              <p:cNvCxnSpPr>
                <a:endCxn id="100" idx="1"/>
              </p:cNvCxnSpPr>
              <p:nvPr/>
            </p:nvCxnSpPr>
            <p:spPr>
              <a:xfrm>
                <a:off x="2486025" y="1757779"/>
                <a:ext cx="381000" cy="217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2895600" y="2200275"/>
                <a:ext cx="762000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SVM</a:t>
                </a:r>
                <a:r>
                  <a:rPr lang="en-US" sz="1600" baseline="-25000" dirty="0" smtClean="0"/>
                  <a:t>N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009067" y="1868269"/>
                <a:ext cx="677108" cy="3048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sz="3200" dirty="0" smtClean="0"/>
                  <a:t>…</a:t>
                </a:r>
                <a:endParaRPr lang="en-US" sz="3200" dirty="0"/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>
                <a:off x="2514600" y="2362200"/>
                <a:ext cx="381000" cy="217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ight Brace 104"/>
              <p:cNvSpPr/>
              <p:nvPr/>
            </p:nvSpPr>
            <p:spPr>
              <a:xfrm>
                <a:off x="3657600" y="1700629"/>
                <a:ext cx="304800" cy="661570"/>
              </a:xfrm>
              <a:prstGeom prst="rightBrac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037457" y="1737646"/>
                <a:ext cx="1275170" cy="650714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Combine features</a:t>
                </a:r>
                <a:endParaRPr lang="en-US" sz="1600" dirty="0"/>
              </a:p>
            </p:txBody>
          </p:sp>
          <p:cxnSp>
            <p:nvCxnSpPr>
              <p:cNvPr id="107" name="Straight Arrow Connector 106"/>
              <p:cNvCxnSpPr>
                <a:stCxn id="106" idx="3"/>
                <a:endCxn id="108" idx="1"/>
              </p:cNvCxnSpPr>
              <p:nvPr/>
            </p:nvCxnSpPr>
            <p:spPr>
              <a:xfrm flipV="1">
                <a:off x="5312627" y="2061595"/>
                <a:ext cx="234429" cy="14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5547056" y="1873230"/>
                <a:ext cx="720014" cy="37672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SVM</a:t>
                </a:r>
                <a:endParaRPr lang="en-US" sz="1600" baseline="-25000" dirty="0" smtClean="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7045" y="1563718"/>
                <a:ext cx="6564013" cy="1028107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7467600" y="3200400"/>
              <a:ext cx="1295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smtClean="0"/>
                <a:t>Predictions</a:t>
              </a:r>
            </a:p>
            <a:p>
              <a:r>
                <a:rPr lang="en-US" sz="1600" dirty="0" smtClean="0"/>
                <a:t>Blue</a:t>
              </a:r>
            </a:p>
            <a:p>
              <a:r>
                <a:rPr lang="en-US" sz="1600" dirty="0" smtClean="0"/>
                <a:t>Solid pattern</a:t>
              </a:r>
            </a:p>
            <a:p>
              <a:r>
                <a:rPr lang="en-US" sz="1600" dirty="0" smtClean="0"/>
                <a:t>Outerwear</a:t>
              </a:r>
            </a:p>
            <a:p>
              <a:r>
                <a:rPr lang="en-US" sz="1600" dirty="0" smtClean="0"/>
                <a:t>Wear scarf</a:t>
              </a:r>
            </a:p>
            <a:p>
              <a:r>
                <a:rPr lang="en-US" sz="1600" dirty="0" smtClean="0"/>
                <a:t>Long sleeve</a:t>
              </a:r>
            </a:p>
          </p:txBody>
        </p:sp>
        <p:pic>
          <p:nvPicPr>
            <p:cNvPr id="121" name="Picture 2" descr="C:\Users\Huizhong\Documents\MATLAB\clothing_pose_estimation_finalized\poses_ubf\00033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942692"/>
              <a:ext cx="1600200" cy="2403500"/>
            </a:xfrm>
            <a:prstGeom prst="rect">
              <a:avLst/>
            </a:prstGeom>
            <a:noFill/>
          </p:spPr>
        </p:pic>
        <p:sp>
          <p:nvSpPr>
            <p:cNvPr id="122" name="Rectangle 121"/>
            <p:cNvSpPr/>
            <p:nvPr/>
          </p:nvSpPr>
          <p:spPr>
            <a:xfrm>
              <a:off x="6324600" y="2743200"/>
              <a:ext cx="920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-2000" dirty="0" smtClean="0"/>
                <a:t>A: attribute</a:t>
              </a:r>
            </a:p>
            <a:p>
              <a:r>
                <a:rPr lang="en-US" b="1" baseline="-2000" dirty="0" smtClean="0"/>
                <a:t>F: feature</a:t>
              </a:r>
              <a:endParaRPr lang="en-US" b="1" baseline="-2000" dirty="0"/>
            </a:p>
          </p:txBody>
        </p:sp>
        <p:grpSp>
          <p:nvGrpSpPr>
            <p:cNvPr id="8" name="Group 80"/>
            <p:cNvGrpSpPr/>
            <p:nvPr/>
          </p:nvGrpSpPr>
          <p:grpSpPr>
            <a:xfrm>
              <a:off x="5791200" y="3276600"/>
              <a:ext cx="1446856" cy="1438757"/>
              <a:chOff x="4191000" y="2762342"/>
              <a:chExt cx="1446856" cy="1438757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4805110" y="3269804"/>
                <a:ext cx="192340" cy="7053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4419600" y="3600542"/>
                <a:ext cx="1033501" cy="2589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4903251" y="3286245"/>
                <a:ext cx="539218" cy="30033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5111943" y="3676742"/>
                <a:ext cx="374457" cy="33658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>
                <a:endCxn id="129" idx="5"/>
              </p:cNvCxnSpPr>
              <p:nvPr/>
            </p:nvCxnSpPr>
            <p:spPr>
              <a:xfrm flipH="1" flipV="1">
                <a:off x="4383344" y="3693656"/>
                <a:ext cx="650206" cy="3793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4191000" y="3489568"/>
                <a:ext cx="225345" cy="239104"/>
              </a:xfrm>
              <a:prstGeom prst="ellipse">
                <a:avLst/>
              </a:pr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2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4693554" y="3125722"/>
                <a:ext cx="225344" cy="239104"/>
              </a:xfrm>
              <a:custGeom>
                <a:avLst/>
                <a:gdLst>
                  <a:gd name="connsiteX0" fmla="*/ 0 w 533400"/>
                  <a:gd name="connsiteY0" fmla="*/ 266700 h 533400"/>
                  <a:gd name="connsiteX1" fmla="*/ 78115 w 533400"/>
                  <a:gd name="connsiteY1" fmla="*/ 78115 h 533400"/>
                  <a:gd name="connsiteX2" fmla="*/ 266701 w 533400"/>
                  <a:gd name="connsiteY2" fmla="*/ 1 h 533400"/>
                  <a:gd name="connsiteX3" fmla="*/ 455286 w 533400"/>
                  <a:gd name="connsiteY3" fmla="*/ 78116 h 533400"/>
                  <a:gd name="connsiteX4" fmla="*/ 533400 w 533400"/>
                  <a:gd name="connsiteY4" fmla="*/ 266702 h 533400"/>
                  <a:gd name="connsiteX5" fmla="*/ 455285 w 533400"/>
                  <a:gd name="connsiteY5" fmla="*/ 455287 h 533400"/>
                  <a:gd name="connsiteX6" fmla="*/ 266700 w 533400"/>
                  <a:gd name="connsiteY6" fmla="*/ 533402 h 533400"/>
                  <a:gd name="connsiteX7" fmla="*/ 78115 w 533400"/>
                  <a:gd name="connsiteY7" fmla="*/ 455287 h 533400"/>
                  <a:gd name="connsiteX8" fmla="*/ 1 w 533400"/>
                  <a:gd name="connsiteY8" fmla="*/ 266701 h 533400"/>
                  <a:gd name="connsiteX9" fmla="*/ 0 w 533400"/>
                  <a:gd name="connsiteY9" fmla="*/ 2667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3400" h="533400">
                    <a:moveTo>
                      <a:pt x="0" y="266700"/>
                    </a:moveTo>
                    <a:cubicBezTo>
                      <a:pt x="0" y="195967"/>
                      <a:pt x="28099" y="128131"/>
                      <a:pt x="78115" y="78115"/>
                    </a:cubicBezTo>
                    <a:cubicBezTo>
                      <a:pt x="128131" y="28099"/>
                      <a:pt x="195967" y="1"/>
                      <a:pt x="266701" y="1"/>
                    </a:cubicBezTo>
                    <a:cubicBezTo>
                      <a:pt x="337434" y="1"/>
                      <a:pt x="405270" y="28100"/>
                      <a:pt x="455286" y="78116"/>
                    </a:cubicBezTo>
                    <a:cubicBezTo>
                      <a:pt x="505302" y="128132"/>
                      <a:pt x="533400" y="195968"/>
                      <a:pt x="533400" y="266702"/>
                    </a:cubicBezTo>
                    <a:cubicBezTo>
                      <a:pt x="533400" y="337435"/>
                      <a:pt x="505301" y="405271"/>
                      <a:pt x="455285" y="455287"/>
                    </a:cubicBezTo>
                    <a:cubicBezTo>
                      <a:pt x="405269" y="505303"/>
                      <a:pt x="337433" y="533402"/>
                      <a:pt x="266700" y="533402"/>
                    </a:cubicBezTo>
                    <a:cubicBezTo>
                      <a:pt x="195967" y="533402"/>
                      <a:pt x="128131" y="505303"/>
                      <a:pt x="78115" y="455287"/>
                    </a:cubicBezTo>
                    <a:cubicBezTo>
                      <a:pt x="28099" y="405271"/>
                      <a:pt x="0" y="337435"/>
                      <a:pt x="1" y="266701"/>
                    </a:cubicBez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1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912830" y="3961995"/>
                <a:ext cx="225345" cy="239104"/>
              </a:xfrm>
              <a:prstGeom prst="ellipse">
                <a:avLst/>
              </a:pr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3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693554" y="2762342"/>
                <a:ext cx="225345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1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191000" y="3067142"/>
                <a:ext cx="225344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2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911806" y="3600542"/>
                <a:ext cx="225344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3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5410200" y="3067142"/>
                <a:ext cx="225344" cy="239104"/>
              </a:xfrm>
              <a:prstGeom prst="ellipse">
                <a:avLst/>
              </a:prstGeom>
              <a:solidFill>
                <a:srgbClr val="F53805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F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4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6" name="Straight Connector 135"/>
              <p:cNvCxnSpPr>
                <a:stCxn id="132" idx="4"/>
                <a:endCxn id="130" idx="2"/>
              </p:cNvCxnSpPr>
              <p:nvPr/>
            </p:nvCxnSpPr>
            <p:spPr>
              <a:xfrm>
                <a:off x="4806227" y="3001446"/>
                <a:ext cx="0" cy="124276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133" idx="4"/>
                <a:endCxn id="129" idx="0"/>
              </p:cNvCxnSpPr>
              <p:nvPr/>
            </p:nvCxnSpPr>
            <p:spPr>
              <a:xfrm>
                <a:off x="4303672" y="3306246"/>
                <a:ext cx="1" cy="183322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>
                <a:stCxn id="135" idx="4"/>
                <a:endCxn id="141" idx="0"/>
              </p:cNvCxnSpPr>
              <p:nvPr/>
            </p:nvCxnSpPr>
            <p:spPr>
              <a:xfrm>
                <a:off x="5522872" y="3306246"/>
                <a:ext cx="2312" cy="141896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>
                <a:stCxn id="134" idx="4"/>
                <a:endCxn id="131" idx="0"/>
              </p:cNvCxnSpPr>
              <p:nvPr/>
            </p:nvCxnSpPr>
            <p:spPr>
              <a:xfrm>
                <a:off x="5024478" y="3839646"/>
                <a:ext cx="1025" cy="122349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H="1">
                <a:off x="4380725" y="3282330"/>
                <a:ext cx="344500" cy="30551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/>
              <p:cNvSpPr/>
              <p:nvPr/>
            </p:nvSpPr>
            <p:spPr>
              <a:xfrm>
                <a:off x="5412512" y="3448142"/>
                <a:ext cx="225344" cy="239104"/>
              </a:xfrm>
              <a:prstGeom prst="ellipse">
                <a:avLst/>
              </a:prstGeom>
              <a:solidFill>
                <a:srgbClr val="00DE64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000" dirty="0" smtClean="0">
                    <a:solidFill>
                      <a:schemeClr val="tx1"/>
                    </a:solidFill>
                  </a:rPr>
                  <a:t>4</a:t>
                </a:r>
                <a:endParaRPr lang="en-US" sz="1200" b="1" baseline="-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7467600" y="46482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179802" y="1806538"/>
            <a:ext cx="553998" cy="3013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2" name="Rectangle 71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287986541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Feature selection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Has Wheel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vs.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Made of Metal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 Correlation</a:t>
            </a:r>
          </a:p>
          <a:p>
            <a:r>
              <a:rPr lang="en-US" sz="2800">
                <a:latin typeface="Calibri" charset="0"/>
              </a:rPr>
              <a:t>Ground truth</a:t>
            </a:r>
          </a:p>
          <a:p>
            <a:pPr lvl="1"/>
            <a:r>
              <a:rPr lang="en-US" sz="2400">
                <a:latin typeface="Calibri" charset="0"/>
              </a:rPr>
              <a:t>a-Pascal: 0.71 (cars, airplanes, boats, etc.)</a:t>
            </a:r>
          </a:p>
          <a:p>
            <a:pPr lvl="1"/>
            <a:r>
              <a:rPr lang="en-US" sz="2400">
                <a:latin typeface="Calibri" charset="0"/>
              </a:rPr>
              <a:t>a-Yahoo: 0.17  (carriages)</a:t>
            </a:r>
          </a:p>
          <a:p>
            <a:r>
              <a:rPr lang="en-US" sz="2800">
                <a:latin typeface="Calibri" charset="0"/>
              </a:rPr>
              <a:t>a-Yahoo, predicted with whole features: 0.56</a:t>
            </a:r>
          </a:p>
          <a:p>
            <a:r>
              <a:rPr lang="en-US" sz="2800">
                <a:latin typeface="Calibri" charset="0"/>
              </a:rPr>
              <a:t>a-Yahoo, predicted with selected features: 0.28</a:t>
            </a:r>
            <a:endParaRPr lang="en-US">
              <a:latin typeface="Calibri" charset="0"/>
            </a:endParaRPr>
          </a:p>
          <a:p>
            <a:pPr lvl="2"/>
            <a:endParaRPr lang="en-US"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3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Exploring the mutual relation between multiple attributes potentially offers better classification performance.</a:t>
            </a:r>
          </a:p>
          <a:p>
            <a:pPr lvl="1">
              <a:defRPr/>
            </a:pPr>
            <a:r>
              <a:rPr lang="en-US" dirty="0" smtClean="0"/>
              <a:t>Men rarely wear dresses.</a:t>
            </a:r>
          </a:p>
          <a:p>
            <a:pPr lvl="1">
              <a:defRPr/>
            </a:pPr>
            <a:r>
              <a:rPr lang="en-US" dirty="0" smtClean="0"/>
              <a:t>Suit should not be short-sleeves.</a:t>
            </a:r>
          </a:p>
          <a:p>
            <a:pPr lvl="1">
              <a:defRPr/>
            </a:pPr>
            <a:endParaRPr lang="en-US" dirty="0" smtClean="0">
              <a:solidFill>
                <a:srgbClr val="FF3300"/>
              </a:solidFill>
            </a:endParaRPr>
          </a:p>
          <a:p>
            <a:pPr>
              <a:defRPr/>
            </a:pPr>
            <a:r>
              <a:rPr lang="en-US" dirty="0" smtClean="0"/>
              <a:t>The presence of necktie strongly indicates the presence of collar. But NOT vice versa (relation is asymmetric).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119059664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Inference with 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116888" cy="4787900"/>
          </a:xfrm>
        </p:spPr>
        <p:txBody>
          <a:bodyPr/>
          <a:lstStyle/>
          <a:p>
            <a:r>
              <a:rPr lang="en-US" dirty="0" smtClean="0"/>
              <a:t>Apply a fully connected CRF on top of the SVM outputs.</a:t>
            </a:r>
          </a:p>
          <a:p>
            <a:pPr lvl="1"/>
            <a:r>
              <a:rPr lang="en-US" dirty="0" smtClean="0"/>
              <a:t>Each attribute is a node. All nodes are pair-wise connected.</a:t>
            </a:r>
          </a:p>
          <a:p>
            <a:pPr lvl="1"/>
            <a:r>
              <a:rPr lang="en-US" dirty="0" smtClean="0"/>
              <a:t>The edge connecting 2 nodes corresponds to the joint probability of these 2 attributes.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5791200"/>
            <a:ext cx="2057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r>
              <a:rPr lang="en-US" b="1" baseline="-2000" dirty="0" smtClean="0"/>
              <a:t>i</a:t>
            </a:r>
            <a:r>
              <a:rPr lang="en-US" dirty="0" smtClean="0"/>
              <a:t>: Attribute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b="1" dirty="0" err="1" smtClean="0"/>
              <a:t>F</a:t>
            </a:r>
            <a:r>
              <a:rPr lang="en-US" b="1" baseline="-2000" dirty="0" err="1" smtClean="0"/>
              <a:t>i</a:t>
            </a:r>
            <a:r>
              <a:rPr lang="en-US" dirty="0" smtClean="0"/>
              <a:t>: Features for </a:t>
            </a:r>
            <a:r>
              <a:rPr lang="en-US" b="1" dirty="0" smtClean="0"/>
              <a:t>A</a:t>
            </a:r>
            <a:r>
              <a:rPr lang="en-US" b="1" baseline="-2000" dirty="0" smtClean="0"/>
              <a:t>i</a:t>
            </a:r>
            <a:endParaRPr lang="en-US" dirty="0"/>
          </a:p>
        </p:txBody>
      </p:sp>
      <p:grpSp>
        <p:nvGrpSpPr>
          <p:cNvPr id="5" name="Group 31"/>
          <p:cNvGrpSpPr/>
          <p:nvPr/>
        </p:nvGrpSpPr>
        <p:grpSpPr>
          <a:xfrm>
            <a:off x="1371600" y="2514600"/>
            <a:ext cx="5105400" cy="4343400"/>
            <a:chOff x="1371600" y="1371600"/>
            <a:chExt cx="5105400" cy="43434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467100" y="2400300"/>
              <a:ext cx="2724150" cy="1533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352675" y="2409825"/>
              <a:ext cx="1057275" cy="2209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Hexagon 7"/>
            <p:cNvSpPr/>
            <p:nvPr/>
          </p:nvSpPr>
          <p:spPr>
            <a:xfrm>
              <a:off x="1600200" y="1752600"/>
              <a:ext cx="4648200" cy="396240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476625" y="2409825"/>
              <a:ext cx="895350" cy="26193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666875" y="2790825"/>
              <a:ext cx="3848100" cy="6762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362200" y="2819400"/>
              <a:ext cx="3162300" cy="18002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95450" y="3476625"/>
              <a:ext cx="4495800" cy="5143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295525" y="4000500"/>
              <a:ext cx="3857625" cy="6572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3200400" y="2133600"/>
              <a:ext cx="533400" cy="533400"/>
            </a:xfrm>
            <a:prstGeom prst="ellipse">
              <a:avLst/>
            </a:prstGeom>
            <a:solidFill>
              <a:srgbClr val="007E39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6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4391025" y="2809876"/>
              <a:ext cx="1143000" cy="22193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1600201" y="3467101"/>
              <a:ext cx="2800349" cy="15811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200400" y="1371600"/>
              <a:ext cx="533400" cy="533400"/>
            </a:xfrm>
            <a:prstGeom prst="ellipse">
              <a:avLst/>
            </a:prstGeom>
            <a:solidFill>
              <a:srgbClr val="F53805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6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17" idx="4"/>
              <a:endCxn id="14" idx="0"/>
            </p:cNvCxnSpPr>
            <p:nvPr/>
          </p:nvCxnSpPr>
          <p:spPr>
            <a:xfrm>
              <a:off x="3467100" y="1905000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2057400" y="4343400"/>
              <a:ext cx="533400" cy="533400"/>
            </a:xfrm>
            <a:prstGeom prst="ellipse">
              <a:avLst/>
            </a:prstGeom>
            <a:solidFill>
              <a:srgbClr val="007E39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2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371600" y="3200400"/>
              <a:ext cx="533400" cy="533400"/>
            </a:xfrm>
            <a:custGeom>
              <a:avLst/>
              <a:gdLst>
                <a:gd name="connsiteX0" fmla="*/ 0 w 533400"/>
                <a:gd name="connsiteY0" fmla="*/ 266700 h 533400"/>
                <a:gd name="connsiteX1" fmla="*/ 78115 w 533400"/>
                <a:gd name="connsiteY1" fmla="*/ 78115 h 533400"/>
                <a:gd name="connsiteX2" fmla="*/ 266701 w 533400"/>
                <a:gd name="connsiteY2" fmla="*/ 1 h 533400"/>
                <a:gd name="connsiteX3" fmla="*/ 455286 w 533400"/>
                <a:gd name="connsiteY3" fmla="*/ 78116 h 533400"/>
                <a:gd name="connsiteX4" fmla="*/ 533400 w 533400"/>
                <a:gd name="connsiteY4" fmla="*/ 266702 h 533400"/>
                <a:gd name="connsiteX5" fmla="*/ 455285 w 533400"/>
                <a:gd name="connsiteY5" fmla="*/ 455287 h 533400"/>
                <a:gd name="connsiteX6" fmla="*/ 266700 w 533400"/>
                <a:gd name="connsiteY6" fmla="*/ 533402 h 533400"/>
                <a:gd name="connsiteX7" fmla="*/ 78115 w 533400"/>
                <a:gd name="connsiteY7" fmla="*/ 455287 h 533400"/>
                <a:gd name="connsiteX8" fmla="*/ 1 w 533400"/>
                <a:gd name="connsiteY8" fmla="*/ 266701 h 533400"/>
                <a:gd name="connsiteX9" fmla="*/ 0 w 533400"/>
                <a:gd name="connsiteY9" fmla="*/ 2667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0" h="533400">
                  <a:moveTo>
                    <a:pt x="0" y="266700"/>
                  </a:moveTo>
                  <a:cubicBezTo>
                    <a:pt x="0" y="195967"/>
                    <a:pt x="28099" y="128131"/>
                    <a:pt x="78115" y="78115"/>
                  </a:cubicBezTo>
                  <a:cubicBezTo>
                    <a:pt x="128131" y="28099"/>
                    <a:pt x="195967" y="1"/>
                    <a:pt x="266701" y="1"/>
                  </a:cubicBezTo>
                  <a:cubicBezTo>
                    <a:pt x="337434" y="1"/>
                    <a:pt x="405270" y="28100"/>
                    <a:pt x="455286" y="78116"/>
                  </a:cubicBezTo>
                  <a:cubicBezTo>
                    <a:pt x="505302" y="128132"/>
                    <a:pt x="533400" y="195968"/>
                    <a:pt x="533400" y="266702"/>
                  </a:cubicBezTo>
                  <a:cubicBezTo>
                    <a:pt x="533400" y="337435"/>
                    <a:pt x="505301" y="405271"/>
                    <a:pt x="455285" y="455287"/>
                  </a:cubicBezTo>
                  <a:cubicBezTo>
                    <a:pt x="405269" y="505303"/>
                    <a:pt x="337433" y="533402"/>
                    <a:pt x="266700" y="533402"/>
                  </a:cubicBezTo>
                  <a:cubicBezTo>
                    <a:pt x="195967" y="533402"/>
                    <a:pt x="128131" y="505303"/>
                    <a:pt x="78115" y="455287"/>
                  </a:cubicBezTo>
                  <a:cubicBezTo>
                    <a:pt x="28099" y="405271"/>
                    <a:pt x="0" y="337435"/>
                    <a:pt x="1" y="266701"/>
                  </a:cubicBezTo>
                  <a:lnTo>
                    <a:pt x="0" y="266700"/>
                  </a:lnTo>
                  <a:close/>
                </a:path>
              </a:pathLst>
            </a:custGeom>
            <a:solidFill>
              <a:srgbClr val="007E39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1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14800" y="4800600"/>
              <a:ext cx="533400" cy="533400"/>
            </a:xfrm>
            <a:prstGeom prst="ellipse">
              <a:avLst/>
            </a:prstGeom>
            <a:solidFill>
              <a:srgbClr val="007E39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3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257800" y="2514600"/>
              <a:ext cx="533400" cy="533400"/>
            </a:xfrm>
            <a:prstGeom prst="ellipse">
              <a:avLst/>
            </a:prstGeom>
            <a:solidFill>
              <a:srgbClr val="007E39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5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43600" y="3733800"/>
              <a:ext cx="533400" cy="533400"/>
            </a:xfrm>
            <a:prstGeom prst="ellipse">
              <a:avLst/>
            </a:prstGeom>
            <a:solidFill>
              <a:srgbClr val="007E39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4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371600" y="2438400"/>
              <a:ext cx="533400" cy="533400"/>
            </a:xfrm>
            <a:prstGeom prst="ellipse">
              <a:avLst/>
            </a:prstGeom>
            <a:solidFill>
              <a:srgbClr val="F53805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1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7400" y="3581400"/>
              <a:ext cx="533400" cy="533400"/>
            </a:xfrm>
            <a:prstGeom prst="ellipse">
              <a:avLst/>
            </a:prstGeom>
            <a:solidFill>
              <a:srgbClr val="F53805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2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114800" y="4038600"/>
              <a:ext cx="533400" cy="533400"/>
            </a:xfrm>
            <a:prstGeom prst="ellipse">
              <a:avLst/>
            </a:prstGeom>
            <a:solidFill>
              <a:srgbClr val="F53805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3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943600" y="2971800"/>
              <a:ext cx="533400" cy="533400"/>
            </a:xfrm>
            <a:prstGeom prst="ellipse">
              <a:avLst/>
            </a:prstGeom>
            <a:solidFill>
              <a:srgbClr val="F53805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4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257800" y="1752600"/>
              <a:ext cx="533400" cy="533400"/>
            </a:xfrm>
            <a:prstGeom prst="ellipse">
              <a:avLst/>
            </a:prstGeom>
            <a:solidFill>
              <a:srgbClr val="F53805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F</a:t>
              </a:r>
              <a:r>
                <a:rPr lang="en-US" sz="2000" b="1" baseline="-2000" dirty="0" smtClean="0">
                  <a:solidFill>
                    <a:schemeClr val="tx1"/>
                  </a:solidFill>
                </a:rPr>
                <a:t>5</a:t>
              </a:r>
              <a:endParaRPr lang="en-US" sz="2000" b="1" baseline="-20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/>
            <p:cNvCxnSpPr>
              <a:stCxn id="24" idx="4"/>
              <a:endCxn id="20" idx="2"/>
            </p:cNvCxnSpPr>
            <p:nvPr/>
          </p:nvCxnSpPr>
          <p:spPr>
            <a:xfrm>
              <a:off x="1638300" y="2971800"/>
              <a:ext cx="1" cy="2286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5" idx="4"/>
              <a:endCxn id="19" idx="0"/>
            </p:cNvCxnSpPr>
            <p:nvPr/>
          </p:nvCxnSpPr>
          <p:spPr>
            <a:xfrm>
              <a:off x="2324100" y="4114800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7" idx="4"/>
              <a:endCxn id="23" idx="0"/>
            </p:cNvCxnSpPr>
            <p:nvPr/>
          </p:nvCxnSpPr>
          <p:spPr>
            <a:xfrm>
              <a:off x="6210300" y="3505200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8" idx="4"/>
              <a:endCxn id="22" idx="0"/>
            </p:cNvCxnSpPr>
            <p:nvPr/>
          </p:nvCxnSpPr>
          <p:spPr>
            <a:xfrm>
              <a:off x="5524500" y="2286000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6" idx="4"/>
              <a:endCxn id="21" idx="0"/>
            </p:cNvCxnSpPr>
            <p:nvPr/>
          </p:nvCxnSpPr>
          <p:spPr>
            <a:xfrm>
              <a:off x="4381500" y="4572000"/>
              <a:ext cx="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372084930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1000" y="43597"/>
            <a:ext cx="8153400" cy="6546047"/>
            <a:chOff x="-228600" y="0"/>
            <a:chExt cx="7181850" cy="5719000"/>
          </a:xfrm>
        </p:grpSpPr>
        <p:pic>
          <p:nvPicPr>
            <p:cNvPr id="5" name="Picture 2" descr="C:\Users\Huizhong\Documents\MATLAB\ClothAttributeDataset\ClothAttributeDataset_finalized_cleaned\0003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0"/>
              <a:ext cx="2077593" cy="312420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-228600" y="3124200"/>
              <a:ext cx="3048000" cy="259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00" i="1" dirty="0" smtClean="0">
                  <a:solidFill>
                    <a:srgbClr val="FF0000"/>
                  </a:solidFill>
                </a:rPr>
                <a:t>No necktie </a:t>
              </a:r>
              <a:r>
                <a:rPr lang="en-US" sz="1700" i="1" dirty="0" smtClean="0"/>
                <a:t>(</a:t>
              </a:r>
              <a:r>
                <a:rPr lang="en-US" sz="1700" i="1" dirty="0" smtClean="0">
                  <a:sym typeface="Wingdings" pitchFamily="2" charset="2"/>
                </a:rPr>
                <a:t>Wear necktie)</a:t>
              </a:r>
              <a:endParaRPr lang="en-US" sz="1700" i="1" dirty="0" smtClean="0"/>
            </a:p>
            <a:p>
              <a:pPr algn="ctr"/>
              <a:r>
                <a:rPr lang="en-US" sz="1700" dirty="0" smtClean="0"/>
                <a:t>Has collar</a:t>
              </a:r>
            </a:p>
            <a:p>
              <a:pPr algn="ctr"/>
              <a:r>
                <a:rPr lang="en-US" sz="1700" dirty="0" smtClean="0"/>
                <a:t>Men’s </a:t>
              </a:r>
            </a:p>
            <a:p>
              <a:pPr algn="ctr"/>
              <a:r>
                <a:rPr lang="en-US" sz="1700" dirty="0" smtClean="0"/>
                <a:t>Has placket</a:t>
              </a:r>
            </a:p>
            <a:p>
              <a:pPr algn="ctr"/>
              <a:r>
                <a:rPr lang="en-US" sz="1700" dirty="0" smtClean="0"/>
                <a:t>Low exposure </a:t>
              </a:r>
            </a:p>
            <a:p>
              <a:pPr algn="ctr"/>
              <a:r>
                <a:rPr lang="en-US" sz="1700" dirty="0" smtClean="0"/>
                <a:t>No scarf</a:t>
              </a:r>
            </a:p>
            <a:p>
              <a:pPr algn="ctr"/>
              <a:r>
                <a:rPr lang="en-US" sz="1700" dirty="0" smtClean="0"/>
                <a:t>Solid pattern</a:t>
              </a:r>
            </a:p>
            <a:p>
              <a:pPr algn="ctr"/>
              <a:r>
                <a:rPr lang="en-US" sz="1700" dirty="0" smtClean="0"/>
                <a:t>Black</a:t>
              </a:r>
            </a:p>
            <a:p>
              <a:pPr algn="ctr"/>
              <a:r>
                <a:rPr lang="en-US" sz="1700" i="1" dirty="0" smtClean="0">
                  <a:solidFill>
                    <a:srgbClr val="FF0000"/>
                  </a:solidFill>
                  <a:sym typeface="Wingdings" pitchFamily="2" charset="2"/>
                </a:rPr>
                <a:t>Short sleeve </a:t>
              </a:r>
              <a:r>
                <a:rPr lang="en-US" sz="1700" i="1" dirty="0" smtClean="0">
                  <a:sym typeface="Wingdings" pitchFamily="2" charset="2"/>
                </a:rPr>
                <a:t>(Long sleeve)</a:t>
              </a:r>
              <a:endParaRPr lang="en-US" sz="1700" i="1" dirty="0" smtClean="0"/>
            </a:p>
            <a:p>
              <a:pPr algn="ctr"/>
              <a:r>
                <a:rPr lang="en-US" sz="1700" dirty="0" smtClean="0"/>
                <a:t>V-shape neckline</a:t>
              </a:r>
            </a:p>
            <a:p>
              <a:pPr algn="ctr"/>
              <a:r>
                <a:rPr lang="en-US" sz="1700" i="1" dirty="0" smtClean="0">
                  <a:solidFill>
                    <a:srgbClr val="FF0000"/>
                  </a:solidFill>
                </a:rPr>
                <a:t>Dress </a:t>
              </a:r>
              <a:r>
                <a:rPr lang="en-US" sz="1700" i="1" dirty="0" smtClean="0"/>
                <a:t>(Suit)</a:t>
              </a:r>
              <a:r>
                <a:rPr lang="en-US" sz="1700" i="1" dirty="0" smtClean="0">
                  <a:solidFill>
                    <a:srgbClr val="FF0000"/>
                  </a:solidFill>
                </a:rPr>
                <a:t> </a:t>
              </a:r>
            </a:p>
          </p:txBody>
        </p:sp>
        <p:pic>
          <p:nvPicPr>
            <p:cNvPr id="9" name="Picture 10" descr="C:\Users\Huizhong\Documents\MATLAB\ClothAttributeDataset\ClothAttributeDataset_finalized_cleaned\00094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38400" y="0"/>
              <a:ext cx="2077593" cy="3124200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1828800" y="3124200"/>
              <a:ext cx="3219450" cy="259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00" dirty="0" smtClean="0"/>
                <a:t>Wear necktie</a:t>
              </a:r>
            </a:p>
            <a:p>
              <a:pPr algn="ctr"/>
              <a:r>
                <a:rPr lang="en-US" sz="1700" dirty="0" smtClean="0"/>
                <a:t>Has collar</a:t>
              </a:r>
            </a:p>
            <a:p>
              <a:pPr algn="ctr"/>
              <a:r>
                <a:rPr lang="en-US" sz="1700" dirty="0" smtClean="0"/>
                <a:t>Men’s</a:t>
              </a:r>
            </a:p>
            <a:p>
              <a:pPr algn="ctr"/>
              <a:r>
                <a:rPr lang="en-US" sz="1700" dirty="0" smtClean="0"/>
                <a:t>Has placket</a:t>
              </a:r>
            </a:p>
            <a:p>
              <a:pPr algn="ctr"/>
              <a:r>
                <a:rPr lang="en-US" sz="1700" i="1" dirty="0" smtClean="0">
                  <a:solidFill>
                    <a:srgbClr val="FF0000"/>
                  </a:solidFill>
                </a:rPr>
                <a:t>High exposure </a:t>
              </a:r>
              <a:r>
                <a:rPr lang="en-US" sz="1700" i="1" dirty="0" smtClean="0"/>
                <a:t>(Low exposure)</a:t>
              </a:r>
            </a:p>
            <a:p>
              <a:pPr algn="ctr"/>
              <a:r>
                <a:rPr lang="en-US" sz="1700" dirty="0" smtClean="0"/>
                <a:t>No scarf</a:t>
              </a:r>
            </a:p>
            <a:p>
              <a:pPr algn="ctr"/>
              <a:r>
                <a:rPr lang="en-US" sz="1700" dirty="0" smtClean="0"/>
                <a:t>Solid pattern</a:t>
              </a:r>
            </a:p>
            <a:p>
              <a:pPr algn="ctr"/>
              <a:r>
                <a:rPr lang="en-US" sz="1700" dirty="0" smtClean="0"/>
                <a:t>Gray &amp; </a:t>
              </a:r>
              <a:r>
                <a:rPr lang="en-US" sz="1700" i="1" dirty="0" smtClean="0">
                  <a:solidFill>
                    <a:srgbClr val="FF0000"/>
                  </a:solidFill>
                </a:rPr>
                <a:t>black</a:t>
              </a:r>
            </a:p>
            <a:p>
              <a:pPr algn="ctr"/>
              <a:r>
                <a:rPr lang="en-US" sz="1700" dirty="0" smtClean="0"/>
                <a:t>Long sleeve</a:t>
              </a:r>
            </a:p>
            <a:p>
              <a:pPr algn="ctr"/>
              <a:r>
                <a:rPr lang="en-US" sz="1700" dirty="0" smtClean="0"/>
                <a:t>V-shape neckline </a:t>
              </a:r>
            </a:p>
            <a:p>
              <a:pPr algn="ctr"/>
              <a:r>
                <a:rPr lang="en-US" sz="1700" dirty="0" smtClean="0"/>
                <a:t>Suit</a:t>
              </a:r>
              <a:endParaRPr lang="en-US" sz="17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19600" y="3124200"/>
              <a:ext cx="2533650" cy="259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00" dirty="0" smtClean="0"/>
                <a:t>No necktie</a:t>
              </a:r>
            </a:p>
            <a:p>
              <a:pPr algn="ctr"/>
              <a:r>
                <a:rPr lang="en-US" sz="1700" dirty="0" smtClean="0"/>
                <a:t>Has collar</a:t>
              </a:r>
            </a:p>
            <a:p>
              <a:pPr algn="ctr"/>
              <a:r>
                <a:rPr lang="en-US" sz="1700" dirty="0" smtClean="0"/>
                <a:t>Men’s</a:t>
              </a:r>
            </a:p>
            <a:p>
              <a:pPr algn="ctr"/>
              <a:r>
                <a:rPr lang="en-US" sz="1700" dirty="0" smtClean="0"/>
                <a:t>Has placket</a:t>
              </a:r>
            </a:p>
            <a:p>
              <a:pPr algn="ctr"/>
              <a:r>
                <a:rPr lang="en-US" sz="1700" dirty="0" smtClean="0"/>
                <a:t>Low exposure</a:t>
              </a:r>
            </a:p>
            <a:p>
              <a:pPr algn="ctr"/>
              <a:r>
                <a:rPr lang="en-US" sz="1700" dirty="0" smtClean="0"/>
                <a:t>Wear scarf</a:t>
              </a:r>
            </a:p>
            <a:p>
              <a:pPr algn="ctr"/>
              <a:r>
                <a:rPr lang="en-US" sz="1700" dirty="0" smtClean="0"/>
                <a:t>Solid pattern</a:t>
              </a:r>
            </a:p>
            <a:p>
              <a:pPr algn="ctr"/>
              <a:r>
                <a:rPr lang="en-US" sz="1700" dirty="0" smtClean="0"/>
                <a:t>Brown &amp; black</a:t>
              </a:r>
            </a:p>
            <a:p>
              <a:pPr algn="ctr"/>
              <a:r>
                <a:rPr lang="en-US" sz="1700" i="1" dirty="0" smtClean="0">
                  <a:solidFill>
                    <a:srgbClr val="FF0000"/>
                  </a:solidFill>
                </a:rPr>
                <a:t>No sleeve </a:t>
              </a:r>
              <a:r>
                <a:rPr lang="en-US" sz="1700" i="1" dirty="0" smtClean="0"/>
                <a:t>(long sleeve)</a:t>
              </a:r>
            </a:p>
            <a:p>
              <a:pPr algn="ctr"/>
              <a:r>
                <a:rPr lang="en-US" sz="1700" dirty="0" smtClean="0"/>
                <a:t>V-shape neckline</a:t>
              </a:r>
            </a:p>
            <a:p>
              <a:pPr algn="ctr"/>
              <a:r>
                <a:rPr lang="en-US" sz="1700" i="1" dirty="0" smtClean="0">
                  <a:solidFill>
                    <a:srgbClr val="FF0000"/>
                  </a:solidFill>
                </a:rPr>
                <a:t>Tank top </a:t>
              </a:r>
              <a:r>
                <a:rPr lang="en-US" sz="1700" i="1" dirty="0" smtClean="0"/>
                <a:t>(outerwear)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50904" y="0"/>
              <a:ext cx="2080026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9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8027484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/>
        </p:nvGraphicFramePr>
        <p:xfrm>
          <a:off x="0" y="0"/>
          <a:ext cx="9144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360916138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0" y="304800"/>
          <a:ext cx="91440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288034444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Dressing Style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predicted dressing style of Steve Jobs:</a:t>
            </a:r>
          </a:p>
          <a:p>
            <a:pPr>
              <a:buNone/>
            </a:pPr>
            <a:r>
              <a:rPr lang="en-US" dirty="0" smtClean="0"/>
              <a:t>	“solid pattern, men’s clothing, black color, long sleeves, round neckline, </a:t>
            </a:r>
            <a:r>
              <a:rPr lang="en-US" dirty="0" smtClean="0">
                <a:solidFill>
                  <a:srgbClr val="FF0000"/>
                </a:solidFill>
              </a:rPr>
              <a:t>outerwear, wearing scarf</a:t>
            </a:r>
            <a:r>
              <a:rPr lang="en-US" dirty="0" smtClean="0"/>
              <a:t>”</a:t>
            </a:r>
          </a:p>
        </p:txBody>
      </p:sp>
      <p:pic>
        <p:nvPicPr>
          <p:cNvPr id="63491" name="Picture 3" descr="I:\to_be_transferred\jobs_filtered\00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895601"/>
            <a:ext cx="2819400" cy="3608441"/>
          </a:xfrm>
          <a:prstGeom prst="rect">
            <a:avLst/>
          </a:prstGeom>
          <a:noFill/>
        </p:spPr>
      </p:pic>
      <p:pic>
        <p:nvPicPr>
          <p:cNvPr id="63493" name="Picture 5" descr="I:\to_be_transferred\jobs_filtered\00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895600"/>
            <a:ext cx="2362200" cy="3530849"/>
          </a:xfrm>
          <a:prstGeom prst="rect">
            <a:avLst/>
          </a:prstGeom>
          <a:noFill/>
        </p:spPr>
      </p:pic>
      <p:pic>
        <p:nvPicPr>
          <p:cNvPr id="63494" name="Picture 6" descr="I:\to_be_transferred\jobs_filtered\00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200401"/>
            <a:ext cx="2522483" cy="2514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340508043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01688"/>
          </a:xfrm>
        </p:spPr>
        <p:txBody>
          <a:bodyPr/>
          <a:lstStyle/>
          <a:p>
            <a:r>
              <a:rPr lang="en-US" dirty="0" smtClean="0"/>
              <a:t>Application: Dressing Style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3" y="685800"/>
            <a:ext cx="7696200" cy="4787900"/>
          </a:xfrm>
        </p:spPr>
        <p:txBody>
          <a:bodyPr/>
          <a:lstStyle/>
          <a:p>
            <a:r>
              <a:rPr lang="en-US" dirty="0" smtClean="0"/>
              <a:t>The predicted dressing style of weddings:</a:t>
            </a:r>
          </a:p>
          <a:p>
            <a:pPr lvl="1"/>
            <a:r>
              <a:rPr lang="en-US" dirty="0" smtClean="0"/>
              <a:t>Male: “solid pattern, suit, long-sleeves, V-shape neckline, wearing necktie, </a:t>
            </a:r>
            <a:r>
              <a:rPr lang="en-US" dirty="0" smtClean="0">
                <a:solidFill>
                  <a:srgbClr val="FF0000"/>
                </a:solidFill>
              </a:rPr>
              <a:t>wearing scarf</a:t>
            </a:r>
            <a:r>
              <a:rPr lang="en-US" dirty="0" smtClean="0"/>
              <a:t>, has collar, has placket”</a:t>
            </a:r>
          </a:p>
          <a:p>
            <a:pPr lvl="1"/>
            <a:r>
              <a:rPr lang="en-US" dirty="0" smtClean="0"/>
              <a:t>Female: “high skin exposure, no sleeves, dress, other neckline shapes, white, </a:t>
            </a:r>
            <a:r>
              <a:rPr lang="en-US" dirty="0" smtClean="0">
                <a:solidFill>
                  <a:srgbClr val="FF0000"/>
                </a:solidFill>
              </a:rPr>
              <a:t>&gt;2 colors, floral pattern</a:t>
            </a:r>
            <a:r>
              <a:rPr lang="en-US" dirty="0" smtClean="0"/>
              <a:t>”</a:t>
            </a:r>
          </a:p>
        </p:txBody>
      </p:sp>
      <p:pic>
        <p:nvPicPr>
          <p:cNvPr id="64515" name="Picture 3" descr="I:\to_be_transferred\wedding_filtered\00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438400"/>
            <a:ext cx="3334723" cy="1876347"/>
          </a:xfrm>
          <a:prstGeom prst="rect">
            <a:avLst/>
          </a:prstGeom>
          <a:noFill/>
        </p:spPr>
      </p:pic>
      <p:pic>
        <p:nvPicPr>
          <p:cNvPr id="64516" name="Picture 4" descr="I:\to_be_transferred\wedding_filtered\00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9400" y="2476500"/>
            <a:ext cx="2489200" cy="1866900"/>
          </a:xfrm>
          <a:prstGeom prst="rect">
            <a:avLst/>
          </a:prstGeom>
          <a:noFill/>
        </p:spPr>
      </p:pic>
      <p:pic>
        <p:nvPicPr>
          <p:cNvPr id="64517" name="Picture 5" descr="I:\to_be_transferred\wedding_filtered\000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419600"/>
            <a:ext cx="2624478" cy="2149475"/>
          </a:xfrm>
          <a:prstGeom prst="rect">
            <a:avLst/>
          </a:prstGeom>
          <a:noFill/>
        </p:spPr>
      </p:pic>
      <p:pic>
        <p:nvPicPr>
          <p:cNvPr id="64518" name="Picture 6" descr="I:\to_be_transferred\wedding_filtered\00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419600"/>
            <a:ext cx="2971800" cy="213985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298898533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Gender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Gender recognition</a:t>
            </a:r>
          </a:p>
          <a:p>
            <a:pPr lvl="1"/>
            <a:r>
              <a:rPr lang="en-US" dirty="0" smtClean="0"/>
              <a:t>Face-based: Project faces in the Fisher space.</a:t>
            </a:r>
          </a:p>
          <a:p>
            <a:pPr lvl="1"/>
            <a:r>
              <a:rPr lang="en-US" dirty="0" smtClean="0"/>
              <a:t>Clothing-based: The gender output of our system.</a:t>
            </a:r>
          </a:p>
          <a:p>
            <a:pPr lvl="1"/>
            <a:r>
              <a:rPr lang="en-US" dirty="0" smtClean="0"/>
              <a:t>Better gender recognition can be achieved by combining face and clothing.</a:t>
            </a:r>
            <a:endParaRPr lang="en-US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 l="16875" t="27000" r="10625" b="29000"/>
          <a:stretch>
            <a:fillRect/>
          </a:stretch>
        </p:blipFill>
        <p:spPr bwMode="auto">
          <a:xfrm>
            <a:off x="2057400" y="3581400"/>
            <a:ext cx="441959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62300" y="6488668"/>
            <a:ext cx="260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Slide:Andrew</a:t>
            </a:r>
            <a:r>
              <a:rPr lang="en-US" dirty="0" smtClean="0"/>
              <a:t> </a:t>
            </a:r>
            <a:r>
              <a:rPr lang="en-US" dirty="0"/>
              <a:t>Gallagher</a:t>
            </a:r>
          </a:p>
        </p:txBody>
      </p:sp>
    </p:spTree>
    <p:extLst>
      <p:ext uri="{BB962C8B-B14F-4D97-AF65-F5344CB8AC3E}">
        <p14:creationId xmlns:p14="http://schemas.microsoft.com/office/powerpoint/2010/main" val="49490420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Attributes for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42952" y="1474782"/>
            <a:ext cx="8272448" cy="4697418"/>
            <a:chOff x="19888199" y="8763000"/>
            <a:chExt cx="9661897" cy="5486401"/>
          </a:xfrm>
        </p:grpSpPr>
        <p:pic>
          <p:nvPicPr>
            <p:cNvPr id="5" name="Picture 4" descr="n02968473_2112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75970" y="8763000"/>
              <a:ext cx="7315201" cy="5486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20075970" y="10532012"/>
              <a:ext cx="3176198" cy="25323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007442" y="11776739"/>
              <a:ext cx="1126692" cy="112669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938914" y="10328135"/>
              <a:ext cx="2736252" cy="3058164"/>
            </a:xfrm>
            <a:prstGeom prst="rect">
              <a:avLst/>
            </a:prstGeom>
            <a:noFill/>
            <a:ln w="57150">
              <a:solidFill>
                <a:srgbClr val="0CE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87518" y="12098651"/>
              <a:ext cx="386294" cy="1126692"/>
            </a:xfrm>
            <a:prstGeom prst="rect">
              <a:avLst/>
            </a:prstGeom>
            <a:noFill/>
            <a:ln w="57150">
              <a:solidFill>
                <a:srgbClr val="0CE21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48474" y="10811005"/>
              <a:ext cx="959141" cy="1126692"/>
            </a:xfrm>
            <a:prstGeom prst="rect">
              <a:avLst/>
            </a:prstGeom>
            <a:noFill/>
            <a:ln w="57150">
              <a:solidFill>
                <a:srgbClr val="0CE21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1" name="Group 17"/>
            <p:cNvGrpSpPr/>
            <p:nvPr/>
          </p:nvGrpSpPr>
          <p:grpSpPr>
            <a:xfrm>
              <a:off x="19888199" y="9919979"/>
              <a:ext cx="1797329" cy="590572"/>
              <a:chOff x="5848818" y="2095313"/>
              <a:chExt cx="797719" cy="262117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5907896" y="2143116"/>
                <a:ext cx="642942" cy="214314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120"/>
              <p:cNvSpPr txBox="1"/>
              <p:nvPr/>
            </p:nvSpPr>
            <p:spPr>
              <a:xfrm>
                <a:off x="5848818" y="2095313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Vehicle</a:t>
                </a:r>
                <a:endParaRPr lang="en-US" sz="3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2" name="Group 18"/>
            <p:cNvGrpSpPr/>
            <p:nvPr/>
          </p:nvGrpSpPr>
          <p:grpSpPr>
            <a:xfrm>
              <a:off x="21846170" y="11238863"/>
              <a:ext cx="1797329" cy="553997"/>
              <a:chOff x="5050502" y="2028758"/>
              <a:chExt cx="797719" cy="245884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5128453" y="2068233"/>
                <a:ext cx="524645" cy="182880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118"/>
              <p:cNvSpPr txBox="1"/>
              <p:nvPr/>
            </p:nvSpPr>
            <p:spPr>
              <a:xfrm>
                <a:off x="5050502" y="2028758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W</a:t>
                </a:r>
                <a:r>
                  <a:rPr lang="en-US" sz="3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heel</a:t>
                </a:r>
                <a:endParaRPr lang="en-US" sz="3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9"/>
            <p:cNvGrpSpPr/>
            <p:nvPr/>
          </p:nvGrpSpPr>
          <p:grpSpPr>
            <a:xfrm>
              <a:off x="23836504" y="9721235"/>
              <a:ext cx="1797328" cy="553998"/>
              <a:chOff x="5886707" y="2131342"/>
              <a:chExt cx="797719" cy="24588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910272" y="2162166"/>
                <a:ext cx="642942" cy="214314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116"/>
              <p:cNvSpPr txBox="1"/>
              <p:nvPr/>
            </p:nvSpPr>
            <p:spPr>
              <a:xfrm>
                <a:off x="5886707" y="2131342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Animal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4" name="Group 20"/>
            <p:cNvGrpSpPr/>
            <p:nvPr/>
          </p:nvGrpSpPr>
          <p:grpSpPr>
            <a:xfrm>
              <a:off x="24660002" y="11517376"/>
              <a:ext cx="1826122" cy="566184"/>
              <a:chOff x="5262047" y="2583704"/>
              <a:chExt cx="810498" cy="251293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5262047" y="2606397"/>
                <a:ext cx="365760" cy="228600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114"/>
              <p:cNvSpPr txBox="1"/>
              <p:nvPr/>
            </p:nvSpPr>
            <p:spPr>
              <a:xfrm>
                <a:off x="5274826" y="2583704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L</a:t>
                </a:r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eg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25433731" y="10262919"/>
              <a:ext cx="1797331" cy="553997"/>
              <a:chOff x="6833285" y="2536395"/>
              <a:chExt cx="797719" cy="24588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6858016" y="2565465"/>
                <a:ext cx="475488" cy="201168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112"/>
              <p:cNvSpPr txBox="1"/>
              <p:nvPr/>
            </p:nvSpPr>
            <p:spPr>
              <a:xfrm>
                <a:off x="6833285" y="2536395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Head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26898599" y="9843109"/>
              <a:ext cx="2067460" cy="1142999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10"/>
            <p:cNvSpPr txBox="1"/>
            <p:nvPr/>
          </p:nvSpPr>
          <p:spPr>
            <a:xfrm>
              <a:off x="26974800" y="9937775"/>
              <a:ext cx="257529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Four-legged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Mammal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6746199" y="11461774"/>
              <a:ext cx="2397858" cy="1904999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28"/>
            <p:cNvSpPr txBox="1"/>
            <p:nvPr/>
          </p:nvSpPr>
          <p:spPr>
            <a:xfrm>
              <a:off x="26746200" y="11461774"/>
              <a:ext cx="2575855" cy="19051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Can run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Can Jump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Is Herbivorous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Facing right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9888200" y="13290575"/>
              <a:ext cx="2590800" cy="872972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130"/>
            <p:cNvSpPr txBox="1"/>
            <p:nvPr/>
          </p:nvSpPr>
          <p:spPr>
            <a:xfrm>
              <a:off x="19888200" y="13212930"/>
              <a:ext cx="2575296" cy="100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Moves on road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Facing right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638800" y="4572000"/>
            <a:ext cx="1920240" cy="1463040"/>
            <a:chOff x="5257800" y="3124200"/>
            <a:chExt cx="2209800" cy="1657350"/>
          </a:xfrm>
        </p:grpSpPr>
        <p:pic>
          <p:nvPicPr>
            <p:cNvPr id="20" name="Content Placeholder 3" descr="n02084071_1405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3124200"/>
              <a:ext cx="2209800" cy="165735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5715000" y="3352800"/>
              <a:ext cx="1447800" cy="1066800"/>
            </a:xfrm>
            <a:prstGeom prst="rect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pic>
        <p:nvPicPr>
          <p:cNvPr id="4" name="Content Placeholder 3" descr="n02084071_140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048000"/>
            <a:ext cx="1950720" cy="14630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19401" y="2971800"/>
            <a:ext cx="2228939" cy="1524000"/>
            <a:chOff x="2719908" y="2971800"/>
            <a:chExt cx="2456056" cy="1733550"/>
          </a:xfrm>
        </p:grpSpPr>
        <p:pic>
          <p:nvPicPr>
            <p:cNvPr id="5" name="Content Placeholder 3" descr="n02084071_1405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9908" y="3048000"/>
              <a:ext cx="2209800" cy="16573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3810000" y="3352800"/>
              <a:ext cx="1143000" cy="914400"/>
            </a:xfrm>
            <a:prstGeom prst="rect">
              <a:avLst/>
            </a:prstGeom>
            <a:noFill/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458496" y="3429000"/>
              <a:ext cx="381000" cy="304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2800" y="312420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</a:rPr>
                <a:t>ear</a:t>
              </a:r>
              <a:endParaRPr lang="en-US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71800" y="38862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</a:rPr>
                <a:t>nose</a:t>
              </a:r>
              <a:endParaRPr lang="en-US" b="1" dirty="0">
                <a:solidFill>
                  <a:srgbClr val="00B050"/>
                </a:solidFill>
                <a:latin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657600" y="3962400"/>
              <a:ext cx="381000" cy="304800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29718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5D7CD5">
                      <a:lumMod val="50000"/>
                    </a:srgbClr>
                  </a:solidFill>
                  <a:latin typeface="Arial" pitchFamily="34" charset="0"/>
                </a:rPr>
                <a:t>4-leg animal</a:t>
              </a:r>
              <a:endParaRPr lang="en-US" b="1" dirty="0">
                <a:solidFill>
                  <a:srgbClr val="5D7CD5">
                    <a:lumMod val="50000"/>
                  </a:srgbClr>
                </a:solidFill>
                <a:latin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62600" y="1543050"/>
            <a:ext cx="1920240" cy="1463040"/>
            <a:chOff x="5257800" y="3048000"/>
            <a:chExt cx="2209800" cy="1733550"/>
          </a:xfrm>
        </p:grpSpPr>
        <p:pic>
          <p:nvPicPr>
            <p:cNvPr id="14" name="Content Placeholder 3" descr="n02084071_1405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3124200"/>
              <a:ext cx="2209800" cy="165735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5715000" y="3352800"/>
              <a:ext cx="1447800" cy="1066800"/>
            </a:xfrm>
            <a:prstGeom prst="rect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7400" y="30480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Arial" pitchFamily="34" charset="0"/>
                </a:rPr>
                <a:t>animal</a:t>
              </a:r>
              <a:endParaRPr lang="en-US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543800" y="4038600"/>
            <a:ext cx="1600200" cy="2308324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Dog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4-legged animal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Has nose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has tail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Lying down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facing camera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Can jump,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</a:rPr>
              <a:t>Carnivorous</a:t>
            </a: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" y="2590800"/>
            <a:ext cx="190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Input Image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3816" y="2256472"/>
            <a:ext cx="2169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Part, Category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Detections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00" y="1162050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Find Objects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18740" y="6320135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Describe Objects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2209800" y="3505200"/>
            <a:ext cx="457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 rot="5400000">
            <a:off x="5867400" y="3581400"/>
            <a:ext cx="1143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2700000">
            <a:off x="5096949" y="4144448"/>
            <a:ext cx="457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-2700000">
            <a:off x="5096948" y="3153848"/>
            <a:ext cx="4572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6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Experiments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Calibri" charset="0"/>
              </a:rPr>
              <a:t>Predict attributes for unfamiliar objects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Learn new categories</a:t>
            </a:r>
          </a:p>
          <a:p>
            <a:pPr lvl="1"/>
            <a:r>
              <a:rPr lang="en-US">
                <a:latin typeface="Calibri" charset="0"/>
              </a:rPr>
              <a:t>From limited examples</a:t>
            </a:r>
          </a:p>
          <a:p>
            <a:pPr lvl="1"/>
            <a:r>
              <a:rPr lang="en-US">
                <a:latin typeface="Calibri" charset="0"/>
              </a:rPr>
              <a:t>Learn from verbal description alone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Identify what is unusual about an object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Provide evidence that we really learn intended attributes, not just correlated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2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Felzenszwalb</a:t>
            </a:r>
            <a:r>
              <a:rPr lang="en-US" dirty="0" smtClean="0"/>
              <a:t> et al. 2008 using default parameters</a:t>
            </a:r>
          </a:p>
          <a:p>
            <a:endParaRPr lang="en-US" dirty="0" smtClean="0"/>
          </a:p>
          <a:p>
            <a:r>
              <a:rPr lang="en-US" dirty="0" smtClean="0"/>
              <a:t>One detector for each part, category</a:t>
            </a:r>
          </a:p>
          <a:p>
            <a:endParaRPr lang="en-US" dirty="0" smtClean="0"/>
          </a:p>
          <a:p>
            <a:r>
              <a:rPr lang="en-US" dirty="0" smtClean="0"/>
              <a:t>Latent “parts” help detect semantic parts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5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60325"/>
            <a:ext cx="8458200" cy="1082675"/>
          </a:xfrm>
        </p:spPr>
        <p:txBody>
          <a:bodyPr/>
          <a:lstStyle/>
          <a:p>
            <a:r>
              <a:rPr lang="en-US" dirty="0" smtClean="0"/>
              <a:t>Finding Objects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057400"/>
            <a:ext cx="403731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1600200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Sample of Detections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1600200"/>
            <a:ext cx="3195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Votes from Detections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562600"/>
            <a:ext cx="840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</a:rPr>
              <a:t>Detectors and location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</a:rPr>
              <a:t>v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</a:rPr>
              <a:t>otes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</a:rPr>
              <a:t>l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</a:rPr>
              <a:t>earned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</a:rPr>
              <a:t>d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</a:rPr>
              <a:t>uring training</a:t>
            </a:r>
            <a:endParaRPr lang="en-US" sz="28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990600" y="6486436"/>
            <a:ext cx="11582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[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34" charset="0"/>
              </a:rPr>
              <a:t>Leibe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 et al. 09], [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34" charset="0"/>
              </a:rPr>
              <a:t>Maji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34" charset="0"/>
              </a:rPr>
              <a:t>Malik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 09], [Chum, 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34" charset="0"/>
              </a:rPr>
              <a:t>Zisserman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 07], [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34" charset="0"/>
              </a:rPr>
              <a:t>Veldadi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 et al.  09], [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34" charset="0"/>
              </a:rPr>
              <a:t>Bourdev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1500" dirty="0" err="1" smtClean="0">
                <a:solidFill>
                  <a:srgbClr val="000000"/>
                </a:solidFill>
                <a:latin typeface="Arial" pitchFamily="34" charset="0"/>
              </a:rPr>
              <a:t>Malik</a:t>
            </a: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 09]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0125" y="78078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3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60325"/>
            <a:ext cx="8458200" cy="1082675"/>
          </a:xfrm>
        </p:spPr>
        <p:txBody>
          <a:bodyPr/>
          <a:lstStyle/>
          <a:p>
            <a:r>
              <a:rPr lang="en-US" dirty="0" smtClean="0"/>
              <a:t>Finding Objects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43434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Detections that Support Object Candidate</a:t>
            </a: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71844" y="1680864"/>
            <a:ext cx="4272156" cy="2662536"/>
            <a:chOff x="4871844" y="1680864"/>
            <a:chExt cx="3814956" cy="243393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71844" y="1680864"/>
              <a:ext cx="3384911" cy="2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5484727" y="2032758"/>
              <a:ext cx="2451532" cy="15248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800" y="3581400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latin typeface="Arial" pitchFamily="34" charset="0"/>
                </a:rPr>
                <a:t>Animal Candidate</a:t>
              </a:r>
              <a:endParaRPr lang="en-US" sz="20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47663" y="1295400"/>
            <a:ext cx="4376737" cy="4800600"/>
          </a:xfrm>
        </p:spPr>
        <p:txBody>
          <a:bodyPr/>
          <a:lstStyle/>
          <a:p>
            <a:r>
              <a:rPr lang="en-US" sz="2800" dirty="0" smtClean="0"/>
              <a:t>Simple voting scheme</a:t>
            </a:r>
          </a:p>
          <a:p>
            <a:pPr lvl="1"/>
            <a:r>
              <a:rPr lang="en-US" sz="2400" dirty="0" smtClean="0"/>
              <a:t>Each detection votes, weighted by confidence</a:t>
            </a:r>
          </a:p>
          <a:p>
            <a:pPr lvl="1"/>
            <a:r>
              <a:rPr lang="en-US" sz="2400" dirty="0" smtClean="0"/>
              <a:t>K-means on voted object bounding boxes</a:t>
            </a:r>
          </a:p>
          <a:p>
            <a:r>
              <a:rPr lang="en-US" sz="2800" dirty="0" smtClean="0"/>
              <a:t>Candidate score</a:t>
            </a:r>
          </a:p>
          <a:p>
            <a:pPr lvl="1"/>
            <a:r>
              <a:rPr lang="en-US" sz="2400" dirty="0" smtClean="0"/>
              <a:t>logistic regression on sum of votes and localized detector responses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Is generalization across basic categories possible?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Yes!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04454" name="Object 6"/>
          <p:cNvGraphicFramePr>
            <a:graphicFrameLocks noChangeAspect="1"/>
          </p:cNvGraphicFramePr>
          <p:nvPr/>
        </p:nvGraphicFramePr>
        <p:xfrm>
          <a:off x="304800" y="2514600"/>
          <a:ext cx="4056062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5" name="Acrobat Document" r:id="rId3" imgW="4087800" imgH="3456000" progId="AcroExch.Document.7">
                  <p:embed/>
                </p:oleObj>
              </mc:Choice>
              <mc:Fallback>
                <p:oleObj name="Acrobat Document" r:id="rId3" imgW="4087800" imgH="3456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4600"/>
                        <a:ext cx="4056062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5" name="Object 7"/>
          <p:cNvGraphicFramePr>
            <a:graphicFrameLocks noChangeAspect="1"/>
          </p:cNvGraphicFramePr>
          <p:nvPr/>
        </p:nvGraphicFramePr>
        <p:xfrm>
          <a:off x="4571999" y="2514600"/>
          <a:ext cx="406664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6" name="Acrobat Document" r:id="rId5" imgW="4071960" imgH="3175920" progId="AcroExch.Document.7">
                  <p:embed/>
                </p:oleObj>
              </mc:Choice>
              <mc:Fallback>
                <p:oleObj name="Acrobat Document" r:id="rId5" imgW="4071960" imgH="317592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9" y="2514600"/>
                        <a:ext cx="4066647" cy="317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9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Is generalization across basic categories possible?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Yes!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05477" name="Object 5"/>
          <p:cNvGraphicFramePr>
            <a:graphicFrameLocks noChangeAspect="1"/>
          </p:cNvGraphicFramePr>
          <p:nvPr/>
        </p:nvGraphicFramePr>
        <p:xfrm>
          <a:off x="228600" y="2362200"/>
          <a:ext cx="4236332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9" name="Acrobat Document" r:id="rId3" imgW="4087800" imgH="3456000" progId="AcroExch.Document.7">
                  <p:embed/>
                </p:oleObj>
              </mc:Choice>
              <mc:Fallback>
                <p:oleObj name="Acrobat Document" r:id="rId3" imgW="4087800" imgH="3456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362200"/>
                        <a:ext cx="4236332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8" name="Object 6"/>
          <p:cNvGraphicFramePr>
            <a:graphicFrameLocks noChangeAspect="1"/>
          </p:cNvGraphicFramePr>
          <p:nvPr/>
        </p:nvGraphicFramePr>
        <p:xfrm>
          <a:off x="4648200" y="2362200"/>
          <a:ext cx="4262042" cy="332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0" name="Acrobat Document" r:id="rId5" imgW="4071960" imgH="3175920" progId="AcroExch.Document.7">
                  <p:embed/>
                </p:oleObj>
              </mc:Choice>
              <mc:Fallback>
                <p:oleObj name="Acrobat Document" r:id="rId5" imgW="4071960" imgH="317592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62200"/>
                        <a:ext cx="4262042" cy="332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706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i="1" dirty="0" smtClean="0">
                <a:solidFill>
                  <a:srgbClr val="0000FF"/>
                </a:solidFill>
              </a:rPr>
              <a:t>familiar</a:t>
            </a:r>
            <a:endParaRPr lang="en-US" sz="5000" dirty="0"/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685800" y="1447800"/>
          <a:ext cx="7961586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6" name="Acrobat Document" r:id="rId3" imgW="4039920" imgH="2551680" progId="AcroExch.Document.7">
                  <p:embed/>
                </p:oleObj>
              </mc:Choice>
              <mc:Fallback>
                <p:oleObj name="Acrobat Document" r:id="rId3" imgW="4039920" imgH="25516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447800"/>
                        <a:ext cx="7961586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4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1219200" y="1447800"/>
          <a:ext cx="6589389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0" name="Acrobat Document" r:id="rId3" imgW="3607920" imgH="2711880" progId="AcroExch.Document.7">
                  <p:embed/>
                </p:oleObj>
              </mc:Choice>
              <mc:Fallback>
                <p:oleObj name="Acrobat Document" r:id="rId3" imgW="3607920" imgH="27118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447800"/>
                        <a:ext cx="6589389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60325"/>
            <a:ext cx="8458200" cy="1082675"/>
          </a:xfrm>
        </p:spPr>
        <p:txBody>
          <a:bodyPr>
            <a:normAutofit/>
          </a:bodyPr>
          <a:lstStyle/>
          <a:p>
            <a:pPr algn="ctr"/>
            <a:r>
              <a:rPr lang="en-US" sz="5000" i="1" dirty="0" smtClean="0">
                <a:solidFill>
                  <a:srgbClr val="F46E0A"/>
                </a:solidFill>
              </a:rPr>
              <a:t>unfamiliar</a:t>
            </a:r>
            <a:endParaRPr lang="en-US" sz="5000" dirty="0">
              <a:solidFill>
                <a:srgbClr val="F46E0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2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914400" y="1295400"/>
          <a:ext cx="709626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4" name="Acrobat Document" r:id="rId3" imgW="3607920" imgH="2711880" progId="AcroExch.Document.7">
                  <p:embed/>
                </p:oleObj>
              </mc:Choice>
              <mc:Fallback>
                <p:oleObj name="Acrobat Document" r:id="rId3" imgW="3607920" imgH="27118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7096265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60325"/>
            <a:ext cx="8458200" cy="1082675"/>
          </a:xfrm>
        </p:spPr>
        <p:txBody>
          <a:bodyPr>
            <a:normAutofit/>
          </a:bodyPr>
          <a:lstStyle/>
          <a:p>
            <a:pPr algn="ctr"/>
            <a:r>
              <a:rPr lang="en-US" sz="5000" i="1" dirty="0" smtClean="0">
                <a:solidFill>
                  <a:srgbClr val="F46E0A"/>
                </a:solidFill>
              </a:rPr>
              <a:t>unfamiliar</a:t>
            </a:r>
            <a:endParaRPr lang="en-US" sz="5000" dirty="0">
              <a:solidFill>
                <a:srgbClr val="F46E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2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565" y="1371600"/>
            <a:ext cx="777823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60325"/>
            <a:ext cx="8458200" cy="1082675"/>
          </a:xfrm>
        </p:spPr>
        <p:txBody>
          <a:bodyPr>
            <a:normAutofit/>
          </a:bodyPr>
          <a:lstStyle/>
          <a:p>
            <a:pPr algn="ctr"/>
            <a:r>
              <a:rPr lang="en-US" sz="5000" i="1" dirty="0" smtClean="0">
                <a:solidFill>
                  <a:srgbClr val="F46E0A"/>
                </a:solidFill>
              </a:rPr>
              <a:t>unfamiliar</a:t>
            </a:r>
            <a:endParaRPr lang="en-US" sz="5000" dirty="0">
              <a:solidFill>
                <a:srgbClr val="F46E0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4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graphicFrame>
        <p:nvGraphicFramePr>
          <p:cNvPr id="122882" name="Object 2"/>
          <p:cNvGraphicFramePr>
            <a:graphicFrameLocks noChangeAspect="1"/>
          </p:cNvGraphicFramePr>
          <p:nvPr/>
        </p:nvGraphicFramePr>
        <p:xfrm>
          <a:off x="1828800" y="1524000"/>
          <a:ext cx="5858757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8" name="Acrobat Document" r:id="rId3" imgW="4087800" imgH="3456000" progId="AcroExch.Document.7">
                  <p:embed/>
                </p:oleObj>
              </mc:Choice>
              <mc:Fallback>
                <p:oleObj name="Acrobat Document" r:id="rId3" imgW="4087800" imgH="3456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524000"/>
                        <a:ext cx="5858757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Category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Semantic attributes not enough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charset="0"/>
              </a:rPr>
              <a:t>74% accuracy even with ground truth attributes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Introduce discriminative attributes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charset="0"/>
              </a:rPr>
              <a:t>Trained by selecting subset of classes and features</a:t>
            </a:r>
          </a:p>
          <a:p>
            <a:pPr lvl="2">
              <a:lnSpc>
                <a:spcPct val="90000"/>
              </a:lnSpc>
            </a:pPr>
            <a:r>
              <a:rPr lang="en-US">
                <a:latin typeface="Calibri" charset="0"/>
              </a:rPr>
              <a:t>Dogs vs. sheep using color</a:t>
            </a:r>
          </a:p>
          <a:p>
            <a:pPr lvl="2">
              <a:lnSpc>
                <a:spcPct val="90000"/>
              </a:lnSpc>
            </a:pPr>
            <a:r>
              <a:rPr lang="en-US">
                <a:latin typeface="Calibri" charset="0"/>
              </a:rPr>
              <a:t>Cars and buses vs. motorbikes and bicycles using edges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Calibri" charset="0"/>
              </a:rPr>
              <a:t>Train 10,000 and select 1,000 most reliable, according to a validation set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endParaRPr lang="en-US"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al. Describing Objects by their Attributes, CVPR 2009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15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1524000" y="1371600"/>
          <a:ext cx="6172200" cy="5217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2" name="Acrobat Document" r:id="rId3" imgW="4087800" imgH="3456000" progId="AcroExch.Document.7">
                  <p:embed/>
                </p:oleObj>
              </mc:Choice>
              <mc:Fallback>
                <p:oleObj name="Acrobat Document" r:id="rId3" imgW="4087800" imgH="34560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71600"/>
                        <a:ext cx="6172200" cy="5217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333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642952" y="1474782"/>
            <a:ext cx="8272448" cy="4697418"/>
            <a:chOff x="19888199" y="8763000"/>
            <a:chExt cx="9661897" cy="5486401"/>
          </a:xfrm>
        </p:grpSpPr>
        <p:pic>
          <p:nvPicPr>
            <p:cNvPr id="33" name="Picture 32" descr="n02968473_2112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75970" y="8763000"/>
              <a:ext cx="7315201" cy="5486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20075970" y="10532012"/>
              <a:ext cx="3176198" cy="25323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007442" y="11776739"/>
              <a:ext cx="1126692" cy="112669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3938914" y="10328135"/>
              <a:ext cx="2736252" cy="3058164"/>
            </a:xfrm>
            <a:prstGeom prst="rect">
              <a:avLst/>
            </a:prstGeom>
            <a:noFill/>
            <a:ln w="57150">
              <a:solidFill>
                <a:srgbClr val="0CE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387518" y="12098651"/>
              <a:ext cx="386294" cy="1126692"/>
            </a:xfrm>
            <a:prstGeom prst="rect">
              <a:avLst/>
            </a:prstGeom>
            <a:noFill/>
            <a:ln w="57150">
              <a:solidFill>
                <a:srgbClr val="0CE21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5548474" y="10811005"/>
              <a:ext cx="959141" cy="1126692"/>
            </a:xfrm>
            <a:prstGeom prst="rect">
              <a:avLst/>
            </a:prstGeom>
            <a:noFill/>
            <a:ln w="57150">
              <a:solidFill>
                <a:srgbClr val="0CE21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9" name="Group 17"/>
            <p:cNvGrpSpPr/>
            <p:nvPr/>
          </p:nvGrpSpPr>
          <p:grpSpPr>
            <a:xfrm>
              <a:off x="19888199" y="9919979"/>
              <a:ext cx="1797329" cy="590572"/>
              <a:chOff x="5848818" y="2095313"/>
              <a:chExt cx="797719" cy="262117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5907896" y="2143116"/>
                <a:ext cx="642942" cy="214314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TextBox 120"/>
              <p:cNvSpPr txBox="1"/>
              <p:nvPr/>
            </p:nvSpPr>
            <p:spPr>
              <a:xfrm>
                <a:off x="5848818" y="2095313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Vehicle</a:t>
                </a:r>
                <a:endParaRPr lang="en-US" sz="3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0" name="Group 18"/>
            <p:cNvGrpSpPr/>
            <p:nvPr/>
          </p:nvGrpSpPr>
          <p:grpSpPr>
            <a:xfrm>
              <a:off x="21846170" y="11238863"/>
              <a:ext cx="1797329" cy="553997"/>
              <a:chOff x="5050502" y="2028758"/>
              <a:chExt cx="797719" cy="245884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5128453" y="2068233"/>
                <a:ext cx="524645" cy="182880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TextBox 118"/>
              <p:cNvSpPr txBox="1"/>
              <p:nvPr/>
            </p:nvSpPr>
            <p:spPr>
              <a:xfrm>
                <a:off x="5050502" y="2028758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W</a:t>
                </a:r>
                <a:r>
                  <a:rPr lang="en-US" sz="3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heel</a:t>
                </a:r>
                <a:endParaRPr lang="en-US" sz="3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1" name="Group 19"/>
            <p:cNvGrpSpPr/>
            <p:nvPr/>
          </p:nvGrpSpPr>
          <p:grpSpPr>
            <a:xfrm>
              <a:off x="23836504" y="9721235"/>
              <a:ext cx="1797328" cy="553998"/>
              <a:chOff x="5886707" y="2131342"/>
              <a:chExt cx="797719" cy="24588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5910272" y="2162166"/>
                <a:ext cx="642942" cy="214314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TextBox 116"/>
              <p:cNvSpPr txBox="1"/>
              <p:nvPr/>
            </p:nvSpPr>
            <p:spPr>
              <a:xfrm>
                <a:off x="5886707" y="2131342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Animal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2" name="Group 20"/>
            <p:cNvGrpSpPr/>
            <p:nvPr/>
          </p:nvGrpSpPr>
          <p:grpSpPr>
            <a:xfrm>
              <a:off x="24660002" y="11517376"/>
              <a:ext cx="1826122" cy="566184"/>
              <a:chOff x="5262047" y="2583704"/>
              <a:chExt cx="810498" cy="251293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5262047" y="2606397"/>
                <a:ext cx="365760" cy="228600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TextBox 114"/>
              <p:cNvSpPr txBox="1"/>
              <p:nvPr/>
            </p:nvSpPr>
            <p:spPr>
              <a:xfrm>
                <a:off x="5274826" y="2583704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L</a:t>
                </a:r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eg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3" name="Group 21"/>
            <p:cNvGrpSpPr/>
            <p:nvPr/>
          </p:nvGrpSpPr>
          <p:grpSpPr>
            <a:xfrm>
              <a:off x="25433731" y="10262919"/>
              <a:ext cx="1797331" cy="553997"/>
              <a:chOff x="6833285" y="2536395"/>
              <a:chExt cx="797719" cy="245884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6858016" y="2565465"/>
                <a:ext cx="475488" cy="201168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TextBox 112"/>
              <p:cNvSpPr txBox="1"/>
              <p:nvPr/>
            </p:nvSpPr>
            <p:spPr>
              <a:xfrm>
                <a:off x="6833285" y="2536395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Head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44" name="Rounded Rectangle 43"/>
            <p:cNvSpPr/>
            <p:nvPr/>
          </p:nvSpPr>
          <p:spPr>
            <a:xfrm>
              <a:off x="26898599" y="9843109"/>
              <a:ext cx="2067460" cy="1142999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110"/>
            <p:cNvSpPr txBox="1"/>
            <p:nvPr/>
          </p:nvSpPr>
          <p:spPr>
            <a:xfrm>
              <a:off x="26974800" y="9937775"/>
              <a:ext cx="257529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Four-legged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Mammal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6746199" y="11461774"/>
              <a:ext cx="2397858" cy="1904999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128"/>
            <p:cNvSpPr txBox="1"/>
            <p:nvPr/>
          </p:nvSpPr>
          <p:spPr>
            <a:xfrm>
              <a:off x="26746200" y="11461774"/>
              <a:ext cx="2575855" cy="19051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Can run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Can Jump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Is Herbivorous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Facing right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9888200" y="13290575"/>
              <a:ext cx="2590800" cy="872972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130"/>
            <p:cNvSpPr txBox="1"/>
            <p:nvPr/>
          </p:nvSpPr>
          <p:spPr>
            <a:xfrm>
              <a:off x="19888200" y="13212930"/>
              <a:ext cx="2575296" cy="100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Moves on road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Facing right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et. </a:t>
            </a:r>
            <a:r>
              <a:rPr lang="en-US" sz="1400" dirty="0" smtClean="0">
                <a:solidFill>
                  <a:srgbClr val="A6A6A6"/>
                </a:solidFill>
              </a:rPr>
              <a:t>al. CVPR10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0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Image Representation: </a:t>
            </a:r>
            <a:br>
              <a:rPr lang="en-US" b="1" dirty="0" smtClean="0"/>
            </a:br>
            <a:r>
              <a:rPr lang="en-US" sz="3600" b="1" dirty="0" err="1" smtClean="0"/>
              <a:t>Classemes</a:t>
            </a:r>
            <a:r>
              <a:rPr lang="en-US" sz="3600" b="1" dirty="0" smtClean="0"/>
              <a:t> [</a:t>
            </a:r>
            <a:r>
              <a:rPr lang="en-US" sz="3600" b="1" dirty="0" err="1" smtClean="0"/>
              <a:t>Torresani</a:t>
            </a:r>
            <a:r>
              <a:rPr lang="en-US" sz="3600" b="1" dirty="0" smtClean="0"/>
              <a:t> ‘10]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828800"/>
            <a:ext cx="8153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  <a:ea typeface="Gill Sans" charset="0"/>
                <a:cs typeface="Gill Sans" charset="0"/>
              </a:rPr>
              <a:t>Key-idea</a:t>
            </a:r>
            <a:r>
              <a:rPr lang="en-US" sz="2400" dirty="0">
                <a:solidFill>
                  <a:prstClr val="black"/>
                </a:solidFill>
                <a:ea typeface="Gill Sans" charset="0"/>
                <a:cs typeface="Gill Sans" charset="0"/>
              </a:rPr>
              <a:t>:  represent each image      in terms of its “closeness” to a set of </a:t>
            </a:r>
            <a:r>
              <a:rPr lang="en-US" sz="2400" i="1" dirty="0">
                <a:solidFill>
                  <a:prstClr val="black"/>
                </a:solidFill>
                <a:ea typeface="Gill Sans" charset="0"/>
                <a:cs typeface="Gill Sans" charset="0"/>
              </a:rPr>
              <a:t>C</a:t>
            </a:r>
            <a:r>
              <a:rPr lang="en-US" sz="2400" dirty="0">
                <a:solidFill>
                  <a:prstClr val="black"/>
                </a:solidFill>
                <a:ea typeface="Gill Sans" charset="0"/>
                <a:cs typeface="Gill Sans" charset="0"/>
              </a:rPr>
              <a:t> basis classes (“</a:t>
            </a:r>
            <a:r>
              <a:rPr lang="en-US" sz="2400" dirty="0" err="1">
                <a:solidFill>
                  <a:srgbClr val="9E1000"/>
                </a:solidFill>
                <a:ea typeface="Gill Sans" charset="0"/>
                <a:cs typeface="Gill Sans" charset="0"/>
              </a:rPr>
              <a:t>classemes</a:t>
            </a:r>
            <a:r>
              <a:rPr lang="en-US" sz="2400" dirty="0">
                <a:solidFill>
                  <a:prstClr val="black"/>
                </a:solidFill>
                <a:ea typeface="Gill Sans" charset="0"/>
                <a:cs typeface="Gill Sans" charset="0"/>
              </a:rPr>
              <a:t>”)</a:t>
            </a:r>
          </a:p>
          <a:p>
            <a:endParaRPr lang="en-US" dirty="0">
              <a:solidFill>
                <a:prstClr val="black"/>
              </a:solidFill>
              <a:ea typeface="Gill Sans" charset="0"/>
              <a:cs typeface="Gill Sans" charset="0"/>
            </a:endParaRPr>
          </a:p>
          <a:p>
            <a:endParaRPr lang="en-US" dirty="0">
              <a:solidFill>
                <a:prstClr val="black"/>
              </a:solidFill>
              <a:ea typeface="Gill Sans" charset="0"/>
              <a:cs typeface="Gill Sans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1640114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6"/>
          <p:cNvSpPr>
            <a:spLocks/>
          </p:cNvSpPr>
          <p:nvPr/>
        </p:nvSpPr>
        <p:spPr bwMode="auto">
          <a:xfrm>
            <a:off x="2728588" y="3401684"/>
            <a:ext cx="929012" cy="587899"/>
          </a:xfrm>
          <a:prstGeom prst="rightArrow">
            <a:avLst>
              <a:gd name="adj1" fmla="val 32000"/>
              <a:gd name="adj2" fmla="val 95658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181359" cy="3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77" y="2858756"/>
            <a:ext cx="181359" cy="3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937416" y="2912511"/>
            <a:ext cx="2245669" cy="15541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6016" y="5029200"/>
            <a:ext cx="7568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Each       is  a classifier for class </a:t>
            </a:r>
            <a:r>
              <a:rPr lang="en-US" sz="2400" i="1" dirty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There are 2659 categories, selected from the LSCOM word list, e.g. “helmet”, “straight”, “cd player, …</a:t>
            </a: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85" y="5089098"/>
            <a:ext cx="27203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9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Bank</a:t>
            </a:r>
            <a:endParaRPr lang="en-US" dirty="0"/>
          </a:p>
        </p:txBody>
      </p:sp>
      <p:pic>
        <p:nvPicPr>
          <p:cNvPr id="4" name="Content Placeholder 3" descr="pull_figure_or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08" b="-12108"/>
          <a:stretch>
            <a:fillRect/>
          </a:stretch>
        </p:blipFill>
        <p:spPr>
          <a:xfrm>
            <a:off x="347663" y="1143000"/>
            <a:ext cx="8415337" cy="5257800"/>
          </a:xfrm>
        </p:spPr>
      </p:pic>
      <p:sp>
        <p:nvSpPr>
          <p:cNvPr id="5" name="TextBox 4"/>
          <p:cNvSpPr txBox="1"/>
          <p:nvPr/>
        </p:nvSpPr>
        <p:spPr>
          <a:xfrm>
            <a:off x="-912" y="6551089"/>
            <a:ext cx="211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Li et. </a:t>
            </a:r>
            <a:r>
              <a:rPr lang="en-US" sz="1400" dirty="0" smtClean="0">
                <a:solidFill>
                  <a:srgbClr val="A6A6A6"/>
                </a:solidFill>
              </a:rPr>
              <a:t>al. NIPS 10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4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as Intermediate </a:t>
            </a:r>
            <a:r>
              <a:rPr lang="en-US" dirty="0"/>
              <a:t>R</a:t>
            </a:r>
            <a:r>
              <a:rPr lang="en-US" dirty="0" smtClean="0"/>
              <a:t>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not obvious that having semantic attributes always achieves better numbers in naming tasks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Augmenting discriminative and semantic attributes</a:t>
            </a:r>
          </a:p>
          <a:p>
            <a:endParaRPr lang="en-US" dirty="0"/>
          </a:p>
          <a:p>
            <a:r>
              <a:rPr lang="en-US" dirty="0" smtClean="0"/>
              <a:t>Learning the right thing might hurt the performance numbers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3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5|5.1|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|1.6|1.6|0.8|0.6|0.7|2.3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6.5|2.9|8.7|1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27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5|3.9|1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8|6.6|5.3|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5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$&#10;\mathbf{f(x)} = &#10;\left[&#10;\begin{array}{c}&#10;\phi_1(\mathbf{x}) \\&#10;\phi_2(\mathbf{x}) \\&#10;\vdots \\&#10;\phi_C(\mathbf{x}) \\&#10;\end{array}&#10;\right]&#10;$$&#10;&#10;\end{document}"/>
  <p:tag name="IGUANATEXSIZE" val="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usepackage{amssymb}&#10;&#10;&#10;\newcommand{\bbf}{\mathbf{f}}&#10;\newcommand{\bh}{\mathbf{h}}&#10;\newcommand{\bx}{\mathbf{x}}&#10;\newcommand{\bphi}{\boldsymbol{\phi}}&#10;\newcommand{\bw}{\mathbf{w}}&#10;\newcommand{\by}{\mathbf{y}}&#10;\newcommand{\bb}{\mathbf{b}}&#10;\newcommand{\bz}{\mathbf{z}}&#10;\newcommand{\bsigma}{\boldsymbol{\sigma}}&#10;\newcommand{\bpsi}{\boldsymbol{\psi}}&#10;\pagestyle{empty}&#10;&#10;\begin{document}&#10;$$&#10;\phi_c&#10;$$&#10;\end{document}"/>
  <p:tag name="IGUANATEXSIZE" val="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VMS_Theme">
  <a:themeElements>
    <a:clrScheme name="1_Crayons 3">
      <a:dk1>
        <a:srgbClr val="000000"/>
      </a:dk1>
      <a:lt1>
        <a:srgbClr val="FFFFFF"/>
      </a:lt1>
      <a:dk2>
        <a:srgbClr val="000000"/>
      </a:dk2>
      <a:lt2>
        <a:srgbClr val="3399FF"/>
      </a:lt2>
      <a:accent1>
        <a:srgbClr val="CCECFF"/>
      </a:accent1>
      <a:accent2>
        <a:srgbClr val="008080"/>
      </a:accent2>
      <a:accent3>
        <a:srgbClr val="FFFFFF"/>
      </a:accent3>
      <a:accent4>
        <a:srgbClr val="000000"/>
      </a:accent4>
      <a:accent5>
        <a:srgbClr val="E2F4FF"/>
      </a:accent5>
      <a:accent6>
        <a:srgbClr val="007373"/>
      </a:accent6>
      <a:hlink>
        <a:srgbClr val="009999"/>
      </a:hlink>
      <a:folHlink>
        <a:srgbClr val="3366CC"/>
      </a:folHlink>
    </a:clrScheme>
    <a:fontScheme name="1_Crayon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D7CD5"/>
      </a:accent1>
      <a:accent2>
        <a:srgbClr val="20B43C"/>
      </a:accent2>
      <a:accent3>
        <a:srgbClr val="FFFFFF"/>
      </a:accent3>
      <a:accent4>
        <a:srgbClr val="000000"/>
      </a:accent4>
      <a:accent5>
        <a:srgbClr val="B6BFE7"/>
      </a:accent5>
      <a:accent6>
        <a:srgbClr val="1CA335"/>
      </a:accent6>
      <a:hlink>
        <a:srgbClr val="62BD19"/>
      </a:hlink>
      <a:folHlink>
        <a:srgbClr val="9933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rm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D7CD5"/>
        </a:accent1>
        <a:accent2>
          <a:srgbClr val="20B43C"/>
        </a:accent2>
        <a:accent3>
          <a:srgbClr val="FFFFFF"/>
        </a:accent3>
        <a:accent4>
          <a:srgbClr val="000000"/>
        </a:accent4>
        <a:accent5>
          <a:srgbClr val="B6BFE7"/>
        </a:accent5>
        <a:accent6>
          <a:srgbClr val="1CA335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336699"/>
        </a:dk1>
        <a:lt1>
          <a:srgbClr val="FFFFFF"/>
        </a:lt1>
        <a:dk2>
          <a:srgbClr val="000000"/>
        </a:dk2>
        <a:lt2>
          <a:srgbClr val="F8F8F8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2796</Words>
  <Application>Microsoft Macintosh PowerPoint</Application>
  <PresentationFormat>On-screen Show (4:3)</PresentationFormat>
  <Paragraphs>743</Paragraphs>
  <Slides>94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Office Theme</vt:lpstr>
      <vt:lpstr>Default Design</vt:lpstr>
      <vt:lpstr>Folio</vt:lpstr>
      <vt:lpstr>IVMS_Theme</vt:lpstr>
      <vt:lpstr>Custom Design</vt:lpstr>
      <vt:lpstr>Acrobat Document</vt:lpstr>
      <vt:lpstr>  Attributes as Intermediate Representation for Categorization  </vt:lpstr>
      <vt:lpstr>PowerPoint Presentation</vt:lpstr>
      <vt:lpstr>Learning Attributes</vt:lpstr>
      <vt:lpstr>Dealing with Correlated Attributes</vt:lpstr>
      <vt:lpstr>Decorrelating attributes</vt:lpstr>
      <vt:lpstr>Feature Selection</vt:lpstr>
      <vt:lpstr>Feature selection</vt:lpstr>
      <vt:lpstr>Experiments</vt:lpstr>
      <vt:lpstr>Category Recognition</vt:lpstr>
      <vt:lpstr>Attributes not big help when sufficient data</vt:lpstr>
      <vt:lpstr>Learning New Categories</vt:lpstr>
      <vt:lpstr>Recognition of New Categories</vt:lpstr>
      <vt:lpstr>How do we know if we learn what we intend?</vt:lpstr>
      <vt:lpstr>Feature selection improves classifier semantics</vt:lpstr>
      <vt:lpstr>Attribute Localization</vt:lpstr>
      <vt:lpstr>Unusual attribute localization</vt:lpstr>
      <vt:lpstr>Correlation of Attributes</vt:lpstr>
      <vt:lpstr>Better semantics does not necessarily lead to higher overall accuracy</vt:lpstr>
      <vt:lpstr>Learning the wrong thing sometimes gives much better numbers</vt:lpstr>
      <vt:lpstr>Using attributes to perform verification</vt:lpstr>
      <vt:lpstr>Attributes are intuitive</vt:lpstr>
      <vt:lpstr>Describe faces using similes</vt:lpstr>
      <vt:lpstr>Training simile classifiers</vt:lpstr>
      <vt:lpstr>Using simile classifiers for verification</vt:lpstr>
      <vt:lpstr>Previous state-of-the-art on LFW</vt:lpstr>
      <vt:lpstr>Our performance on LFW</vt:lpstr>
      <vt:lpstr>Human face verification performance</vt:lpstr>
      <vt:lpstr>Poselets  for Attribute Classification</vt:lpstr>
      <vt:lpstr>Male or female?</vt:lpstr>
      <vt:lpstr>Gender recognition is easier if we factor out the pose</vt:lpstr>
      <vt:lpstr>Poselets</vt:lpstr>
      <vt:lpstr>Poselets</vt:lpstr>
      <vt:lpstr>How do we train a poselet?</vt:lpstr>
      <vt:lpstr>Finding correspondences at training time</vt:lpstr>
      <vt:lpstr>Finding correspondences at training time</vt:lpstr>
      <vt:lpstr>Finding correspondences at training time</vt:lpstr>
      <vt:lpstr>Training poselet classifiers</vt:lpstr>
      <vt:lpstr>Training poselet classifiers</vt:lpstr>
      <vt:lpstr>Attribute Classification Algorithm at Test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with its poselet activations</vt:lpstr>
      <vt:lpstr>Features</vt:lpstr>
      <vt:lpstr>Attribute Classification Overview</vt:lpstr>
      <vt:lpstr>PowerPoint Presentation</vt:lpstr>
      <vt:lpstr>Attribute Classification Overview</vt:lpstr>
      <vt:lpstr>Visual search on our test set</vt:lpstr>
      <vt:lpstr>PowerPoint Presentation</vt:lpstr>
      <vt:lpstr>PowerPoint Presentation</vt:lpstr>
      <vt:lpstr>PowerPoint Presentation</vt:lpstr>
      <vt:lpstr>baselines</vt:lpstr>
      <vt:lpstr>Precision/recall on the test set</vt:lpstr>
      <vt:lpstr>Confusions</vt:lpstr>
      <vt:lpstr>PowerPoint Presentation</vt:lpstr>
      <vt:lpstr>Best poselets per attribute</vt:lpstr>
      <vt:lpstr>We can describe a picture of a person</vt:lpstr>
      <vt:lpstr>Objective</vt:lpstr>
      <vt:lpstr>Motivation – Shopping Recommendation</vt:lpstr>
      <vt:lpstr>System Overview</vt:lpstr>
      <vt:lpstr>Pose Estimation [Eichner et. al., 2010]</vt:lpstr>
      <vt:lpstr>Feature Extraction</vt:lpstr>
      <vt:lpstr>Feature Extraction</vt:lpstr>
      <vt:lpstr>Feature Extraction</vt:lpstr>
      <vt:lpstr>Feature Fusion</vt:lpstr>
      <vt:lpstr>Recap</vt:lpstr>
      <vt:lpstr>Attribute Dependencies</vt:lpstr>
      <vt:lpstr>Attribute Inference with CRF</vt:lpstr>
      <vt:lpstr>PowerPoint Presentation</vt:lpstr>
      <vt:lpstr>PowerPoint Presentation</vt:lpstr>
      <vt:lpstr>PowerPoint Presentation</vt:lpstr>
      <vt:lpstr>Application: Dressing Style Analysis</vt:lpstr>
      <vt:lpstr>Application: Dressing Style Analysis</vt:lpstr>
      <vt:lpstr>Application: Gender Recognition</vt:lpstr>
      <vt:lpstr>Attributes for Detection</vt:lpstr>
      <vt:lpstr>Our approach</vt:lpstr>
      <vt:lpstr>Detectors</vt:lpstr>
      <vt:lpstr>Finding Objects</vt:lpstr>
      <vt:lpstr>Finding Objects</vt:lpstr>
      <vt:lpstr>Is generalization across basic categories possible? </vt:lpstr>
      <vt:lpstr>Is generalization across basic categories possible? </vt:lpstr>
      <vt:lpstr>familiar</vt:lpstr>
      <vt:lpstr>unfamiliar</vt:lpstr>
      <vt:lpstr>unfamiliar</vt:lpstr>
      <vt:lpstr>unfamiliar</vt:lpstr>
      <vt:lpstr>Quantitative Results</vt:lpstr>
      <vt:lpstr>Quantitative Results</vt:lpstr>
      <vt:lpstr>PowerPoint Presentation</vt:lpstr>
      <vt:lpstr>Image Representation:  Classemes [Torresani ‘10]</vt:lpstr>
      <vt:lpstr>Object Bank</vt:lpstr>
      <vt:lpstr>Attributes as Intermediate Representation</vt:lpstr>
    </vt:vector>
  </TitlesOfParts>
  <Company>University of Illinois Computer Science Dept.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Attributes as Intermediate Representation </dc:title>
  <dc:creator>David Forsyth</dc:creator>
  <cp:lastModifiedBy>Ali Farhadi</cp:lastModifiedBy>
  <cp:revision>25</cp:revision>
  <dcterms:created xsi:type="dcterms:W3CDTF">2013-06-13T20:03:04Z</dcterms:created>
  <dcterms:modified xsi:type="dcterms:W3CDTF">2013-07-03T18:50:25Z</dcterms:modified>
</cp:coreProperties>
</file>