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8"/>
  </p:notesMasterIdLst>
  <p:sldIdLst>
    <p:sldId id="818" r:id="rId2"/>
    <p:sldId id="556" r:id="rId3"/>
    <p:sldId id="622" r:id="rId4"/>
    <p:sldId id="705" r:id="rId5"/>
    <p:sldId id="725" r:id="rId6"/>
    <p:sldId id="747" r:id="rId7"/>
    <p:sldId id="724" r:id="rId8"/>
    <p:sldId id="695" r:id="rId9"/>
    <p:sldId id="824" r:id="rId10"/>
    <p:sldId id="930" r:id="rId11"/>
    <p:sldId id="630" r:id="rId12"/>
    <p:sldId id="557" r:id="rId13"/>
    <p:sldId id="558" r:id="rId14"/>
    <p:sldId id="559" r:id="rId15"/>
    <p:sldId id="560" r:id="rId16"/>
    <p:sldId id="561" r:id="rId17"/>
    <p:sldId id="562" r:id="rId18"/>
    <p:sldId id="563" r:id="rId19"/>
    <p:sldId id="564" r:id="rId20"/>
    <p:sldId id="565" r:id="rId21"/>
    <p:sldId id="566" r:id="rId22"/>
    <p:sldId id="567" r:id="rId23"/>
    <p:sldId id="569" r:id="rId24"/>
    <p:sldId id="570" r:id="rId25"/>
    <p:sldId id="571" r:id="rId26"/>
    <p:sldId id="572" r:id="rId27"/>
    <p:sldId id="781" r:id="rId28"/>
    <p:sldId id="792" r:id="rId29"/>
    <p:sldId id="576" r:id="rId30"/>
    <p:sldId id="578" r:id="rId31"/>
    <p:sldId id="579" r:id="rId32"/>
    <p:sldId id="826" r:id="rId33"/>
    <p:sldId id="932" r:id="rId34"/>
    <p:sldId id="913" r:id="rId35"/>
    <p:sldId id="912" r:id="rId36"/>
    <p:sldId id="918" r:id="rId37"/>
    <p:sldId id="921" r:id="rId38"/>
    <p:sldId id="916" r:id="rId39"/>
    <p:sldId id="917" r:id="rId40"/>
    <p:sldId id="922" r:id="rId41"/>
    <p:sldId id="925" r:id="rId42"/>
    <p:sldId id="924" r:id="rId43"/>
    <p:sldId id="923" r:id="rId44"/>
    <p:sldId id="830" r:id="rId45"/>
    <p:sldId id="828" r:id="rId46"/>
    <p:sldId id="829" r:id="rId47"/>
    <p:sldId id="819" r:id="rId48"/>
    <p:sldId id="827" r:id="rId49"/>
    <p:sldId id="582" r:id="rId50"/>
    <p:sldId id="583" r:id="rId51"/>
    <p:sldId id="584" r:id="rId52"/>
    <p:sldId id="667" r:id="rId53"/>
    <p:sldId id="816" r:id="rId54"/>
    <p:sldId id="817" r:id="rId55"/>
    <p:sldId id="682" r:id="rId56"/>
    <p:sldId id="634" r:id="rId57"/>
    <p:sldId id="638" r:id="rId58"/>
    <p:sldId id="658" r:id="rId59"/>
    <p:sldId id="684" r:id="rId60"/>
    <p:sldId id="685" r:id="rId61"/>
    <p:sldId id="656" r:id="rId62"/>
    <p:sldId id="672" r:id="rId63"/>
    <p:sldId id="660" r:id="rId64"/>
    <p:sldId id="652" r:id="rId65"/>
    <p:sldId id="686" r:id="rId66"/>
    <p:sldId id="933" r:id="rId67"/>
    <p:sldId id="934" r:id="rId68"/>
    <p:sldId id="935" r:id="rId69"/>
    <p:sldId id="936" r:id="rId70"/>
    <p:sldId id="937" r:id="rId71"/>
    <p:sldId id="938" r:id="rId72"/>
    <p:sldId id="661" r:id="rId73"/>
    <p:sldId id="703" r:id="rId74"/>
    <p:sldId id="662" r:id="rId75"/>
    <p:sldId id="704" r:id="rId76"/>
    <p:sldId id="926" r:id="rId7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63" autoAdjust="0"/>
    <p:restoredTop sz="90419" autoAdjust="0"/>
  </p:normalViewPr>
  <p:slideViewPr>
    <p:cSldViewPr snapToGrid="0" snapToObjects="1">
      <p:cViewPr>
        <p:scale>
          <a:sx n="100" d="100"/>
          <a:sy n="100" d="100"/>
        </p:scale>
        <p:origin x="-1656" y="-256"/>
      </p:cViewPr>
      <p:guideLst>
        <p:guide orient="horz" pos="2160"/>
        <p:guide pos="2880"/>
      </p:guideLst>
    </p:cSldViewPr>
  </p:slideViewPr>
  <p:notesTextViewPr>
    <p:cViewPr>
      <p:scale>
        <a:sx n="100" d="100"/>
        <a:sy n="100" d="100"/>
      </p:scale>
      <p:origin x="0" y="0"/>
    </p:cViewPr>
  </p:notesTextViewPr>
  <p:sorterViewPr>
    <p:cViewPr>
      <p:scale>
        <a:sx n="76" d="100"/>
        <a:sy n="7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presProps" Target="presProps.xml"/><Relationship Id="rId81" Type="http://schemas.openxmlformats.org/officeDocument/2006/relationships/viewProps" Target="viewProps.xml"/><Relationship Id="rId82" Type="http://schemas.openxmlformats.org/officeDocument/2006/relationships/theme" Target="theme/theme1.xml"/><Relationship Id="rId83"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notesMaster" Target="notesMasters/notesMaster1.xml"/><Relationship Id="rId79" Type="http://schemas.openxmlformats.org/officeDocument/2006/relationships/printerSettings" Target="printerSettings/printerSettings1.bin"/><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Helvetica Neue Light"/>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Helvetica Neue Light"/>
              </a:defRPr>
            </a:lvl1pPr>
          </a:lstStyle>
          <a:p>
            <a:fld id="{61AF89E8-61ED-3F40-9665-5A2F6581A11B}" type="datetimeFigureOut">
              <a:rPr lang="en-US" smtClean="0"/>
              <a:pPr/>
              <a:t>7/5/13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Helvetica Neue Light"/>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Helvetica Neue Light"/>
              </a:defRPr>
            </a:lvl1pPr>
          </a:lstStyle>
          <a:p>
            <a:fld id="{C8CC26E2-EF77-9F4B-B158-EB7E88518AF0}" type="slidenum">
              <a:rPr lang="en-US" smtClean="0"/>
              <a:pPr/>
              <a:t>‹#›</a:t>
            </a:fld>
            <a:endParaRPr lang="en-US" dirty="0"/>
          </a:p>
        </p:txBody>
      </p:sp>
    </p:spTree>
    <p:extLst>
      <p:ext uri="{BB962C8B-B14F-4D97-AF65-F5344CB8AC3E}">
        <p14:creationId xmlns:p14="http://schemas.microsoft.com/office/powerpoint/2010/main" val="405889724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Helvetica Neue Light"/>
        <a:ea typeface="+mn-ea"/>
        <a:cs typeface="+mn-cs"/>
      </a:defRPr>
    </a:lvl1pPr>
    <a:lvl2pPr marL="457200" algn="l" defTabSz="457200" rtl="0" eaLnBrk="1" latinLnBrk="0" hangingPunct="1">
      <a:defRPr sz="1200" kern="1200">
        <a:solidFill>
          <a:schemeClr val="tx1"/>
        </a:solidFill>
        <a:latin typeface="Helvetica Neue Light"/>
        <a:ea typeface="+mn-ea"/>
        <a:cs typeface="+mn-cs"/>
      </a:defRPr>
    </a:lvl2pPr>
    <a:lvl3pPr marL="914400" algn="l" defTabSz="457200" rtl="0" eaLnBrk="1" latinLnBrk="0" hangingPunct="1">
      <a:defRPr sz="1200" kern="1200">
        <a:solidFill>
          <a:schemeClr val="tx1"/>
        </a:solidFill>
        <a:latin typeface="Helvetica Neue Light"/>
        <a:ea typeface="+mn-ea"/>
        <a:cs typeface="+mn-cs"/>
      </a:defRPr>
    </a:lvl3pPr>
    <a:lvl4pPr marL="1371600" algn="l" defTabSz="457200" rtl="0" eaLnBrk="1" latinLnBrk="0" hangingPunct="1">
      <a:defRPr sz="1200" kern="1200">
        <a:solidFill>
          <a:schemeClr val="tx1"/>
        </a:solidFill>
        <a:latin typeface="Helvetica Neue Light"/>
        <a:ea typeface="+mn-ea"/>
        <a:cs typeface="+mn-cs"/>
      </a:defRPr>
    </a:lvl4pPr>
    <a:lvl5pPr marL="1828800" algn="l" defTabSz="457200" rtl="0" eaLnBrk="1" latinLnBrk="0" hangingPunct="1">
      <a:defRPr sz="1200" kern="1200">
        <a:solidFill>
          <a:schemeClr val="tx1"/>
        </a:solidFill>
        <a:latin typeface="Helvetica Neue Ligh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People sometimes produce very vivid and richly informative descriptions about the visual world. For example, here the writer says “it was an arresting face, pointed of chin, …”</a:t>
            </a:r>
          </a:p>
          <a:p>
            <a:endParaRPr lang="en-US" baseline="0"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method 1 is recognize some image content and generate natural language descriptions based on those recognition predictions</a:t>
            </a:r>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C8CC26E2-EF77-9F4B-B158-EB7E88518AF0}" type="slidenum">
              <a:rPr lang="en-US" smtClean="0"/>
              <a:pPr/>
              <a:t>11</a:t>
            </a:fld>
            <a:endParaRPr lang="en-US" dirty="0"/>
          </a:p>
        </p:txBody>
      </p:sp>
    </p:spTree>
    <p:extLst>
      <p:ext uri="{BB962C8B-B14F-4D97-AF65-F5344CB8AC3E}">
        <p14:creationId xmlns:p14="http://schemas.microsoft.com/office/powerpoint/2010/main" val="4587202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 called this </a:t>
            </a:r>
            <a:r>
              <a:rPr lang="en-US" baseline="0" dirty="0" err="1" smtClean="0"/>
              <a:t>babytalk</a:t>
            </a:r>
            <a:r>
              <a:rPr lang="en-US" baseline="0" dirty="0" smtClean="0"/>
              <a:t> and maybe you’ll understand why in a moment</a:t>
            </a:r>
            <a:endParaRPr lang="en-US" dirty="0"/>
          </a:p>
        </p:txBody>
      </p:sp>
      <p:sp>
        <p:nvSpPr>
          <p:cNvPr id="4" name="Slide Number Placeholder 3"/>
          <p:cNvSpPr>
            <a:spLocks noGrp="1"/>
          </p:cNvSpPr>
          <p:nvPr>
            <p:ph type="sldNum" sz="quarter" idx="10"/>
          </p:nvPr>
        </p:nvSpPr>
        <p:spPr/>
        <p:txBody>
          <a:bodyPr/>
          <a:lstStyle/>
          <a:p>
            <a:fld id="{C8CC26E2-EF77-9F4B-B158-EB7E88518AF0}" type="slidenum">
              <a:rPr lang="en-US" smtClean="0"/>
              <a:pPr/>
              <a:t>12</a:t>
            </a:fld>
            <a:endParaRPr lang="en-US" dirty="0"/>
          </a:p>
        </p:txBody>
      </p:sp>
    </p:spTree>
    <p:extLst>
      <p:ext uri="{BB962C8B-B14F-4D97-AF65-F5344CB8AC3E}">
        <p14:creationId xmlns:p14="http://schemas.microsoft.com/office/powerpoint/2010/main" val="37010509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ea typeface="Helvetica Neue Light"/>
                <a:cs typeface="Helvetica Neue Light"/>
              </a:rPr>
              <a:t>For an image like this one we generate a description that reads</a:t>
            </a:r>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ea typeface="Helvetica Neue Light"/>
                <a:cs typeface="Helvetica Neue Light"/>
              </a:rPr>
              <a:t>“This picture shows one person…”</a:t>
            </a:r>
          </a:p>
          <a:p>
            <a:endParaRPr lang="en-US" dirty="0" smtClean="0"/>
          </a:p>
          <a:p>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ea typeface="Helvetica Neue Light"/>
                <a:cs typeface="Helvetica Neue Light"/>
              </a:rPr>
              <a:t>One grass</a:t>
            </a:r>
          </a:p>
          <a:p>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ea typeface="Helvetica Neue Light"/>
                <a:cs typeface="Helvetica Neue Light"/>
              </a:rPr>
              <a:t>One chair</a:t>
            </a:r>
          </a:p>
          <a:p>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ea typeface="Helvetica Neue Light"/>
                <a:cs typeface="Helvetica Neue Light"/>
              </a:rPr>
              <a:t>And one potted plant</a:t>
            </a:r>
          </a:p>
          <a:p>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ea typeface="Helvetica Neue Light"/>
                <a:cs typeface="Helvetica Neue Light"/>
              </a:rPr>
              <a:t>The person is near the green grass</a:t>
            </a:r>
          </a:p>
          <a:p>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ea typeface="Helvetica Neue Light"/>
                <a:cs typeface="Helvetica Neue Light"/>
              </a:rPr>
              <a:t>And in the chair (well not quite, but perhaps a reasonable interpretation given the image and what we know about people and chairs)</a:t>
            </a:r>
          </a:p>
          <a:p>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ea typeface="Helvetica Neue Light"/>
                <a:cs typeface="Helvetica Neue Light"/>
              </a:rPr>
              <a:t>The green grass is by the chair</a:t>
            </a:r>
          </a:p>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You’ll notice that</a:t>
            </a:r>
            <a:r>
              <a:rPr lang="en-US" baseline="0" dirty="0" smtClean="0"/>
              <a:t> this </a:t>
            </a:r>
            <a:r>
              <a:rPr lang="en-US" dirty="0" smtClean="0"/>
              <a:t>human output of recognition is quite different from traditional computer vision recognition outputs which</a:t>
            </a:r>
            <a:r>
              <a:rPr lang="en-US" baseline="0" dirty="0" smtClean="0"/>
              <a:t> might recognize this picture as a person, this one as a shoe or this one as a car.</a:t>
            </a:r>
          </a:p>
          <a:p>
            <a:endParaRPr lang="en-US" baseline="0"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ea typeface="Helvetica Neue Light"/>
                <a:cs typeface="Helvetica Neue Light"/>
              </a:rPr>
              <a:t>And near the potted plant. </a:t>
            </a:r>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ea typeface="Helvetica Neue Light"/>
                <a:cs typeface="Helvetica Neue Light"/>
              </a:rPr>
              <a:t>So this generates a pretty simplistic, but perhaps somewhat relevant description.</a:t>
            </a:r>
            <a:endParaRPr lang="en-US" dirty="0" smtClean="0"/>
          </a:p>
          <a:p>
            <a:r>
              <a:rPr lang="en-US" baseline="0" dirty="0" smtClean="0">
                <a:ea typeface="Helvetica Neue Light"/>
                <a:cs typeface="Helvetica Neue Light"/>
              </a:rPr>
              <a:t> </a:t>
            </a:r>
          </a:p>
          <a:p>
            <a:r>
              <a:rPr lang="en-US" baseline="0" dirty="0" smtClean="0">
                <a:ea typeface="Helvetica Neue Light"/>
                <a:cs typeface="Helvetica Neue Light"/>
              </a:rPr>
              <a:t>How did we do it?</a:t>
            </a:r>
          </a:p>
          <a:p>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Being </a:t>
            </a:r>
            <a:r>
              <a:rPr lang="en-US" baseline="0" dirty="0" smtClean="0"/>
              <a:t>computer vision people the first thing we thought to try is to generate descriptions using state of the art visual recognition algorithms to determine the content of the image.</a:t>
            </a:r>
          </a:p>
          <a:p>
            <a:endParaRPr lang="en-US" baseline="0" dirty="0" smtClean="0"/>
          </a:p>
        </p:txBody>
      </p:sp>
      <p:sp>
        <p:nvSpPr>
          <p:cNvPr id="4" name="Slide Number Placeholder 3"/>
          <p:cNvSpPr>
            <a:spLocks noGrp="1"/>
          </p:cNvSpPr>
          <p:nvPr>
            <p:ph type="sldNum" sz="quarter" idx="10"/>
          </p:nvPr>
        </p:nvSpPr>
        <p:spPr/>
        <p:txBody>
          <a:bodyPr/>
          <a:lstStyle/>
          <a:p>
            <a:fld id="{C8CC26E2-EF77-9F4B-B158-EB7E88518AF0}" type="slidenum">
              <a:rPr lang="en-US" smtClean="0"/>
              <a:t>23</a:t>
            </a:fld>
            <a:endParaRPr lang="en-US"/>
          </a:p>
        </p:txBody>
      </p:sp>
    </p:spTree>
    <p:extLst>
      <p:ext uri="{BB962C8B-B14F-4D97-AF65-F5344CB8AC3E}">
        <p14:creationId xmlns:p14="http://schemas.microsoft.com/office/powerpoint/2010/main" val="2637984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a:t>
            </a:r>
            <a:r>
              <a:rPr lang="en-US" baseline="0" dirty="0" smtClean="0"/>
              <a:t>we can detect objects in the image. Here we correctly detect a sheep, but as we all know vision isn’t perfect so we might predict this as the bounding box for our sheep, and if we’re not careful we might predict this as a green sheep. Clearly that’s not right! So our idea here was that if we can extract some simple world knowledge from descriptive text then we could use that to smooth noisy vision predictions like this.</a:t>
            </a:r>
            <a:endParaRPr lang="en-US" dirty="0"/>
          </a:p>
        </p:txBody>
      </p:sp>
      <p:sp>
        <p:nvSpPr>
          <p:cNvPr id="4" name="Slide Number Placeholder 3"/>
          <p:cNvSpPr>
            <a:spLocks noGrp="1"/>
          </p:cNvSpPr>
          <p:nvPr>
            <p:ph type="sldNum" sz="quarter" idx="10"/>
          </p:nvPr>
        </p:nvSpPr>
        <p:spPr/>
        <p:txBody>
          <a:bodyPr/>
          <a:lstStyle/>
          <a:p>
            <a:fld id="{C8CC26E2-EF77-9F4B-B158-EB7E88518AF0}" type="slidenum">
              <a:rPr lang="en-US" smtClean="0"/>
              <a:pPr/>
              <a:t>24</a:t>
            </a:fld>
            <a:endParaRPr lang="en-US" dirty="0"/>
          </a:p>
        </p:txBody>
      </p:sp>
    </p:spTree>
    <p:extLst>
      <p:ext uri="{BB962C8B-B14F-4D97-AF65-F5344CB8AC3E}">
        <p14:creationId xmlns:p14="http://schemas.microsoft.com/office/powerpoint/2010/main" val="21601650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So in addition to using computer vision predictions it turns out to be quite useful to incorporate information gleaned from parsing </a:t>
            </a:r>
            <a:r>
              <a:rPr lang="en-US" b="1" baseline="0" dirty="0" smtClean="0"/>
              <a:t>lots and lots </a:t>
            </a:r>
            <a:r>
              <a:rPr lang="en-US" baseline="0" dirty="0" smtClean="0"/>
              <a:t>of descriptive text. </a:t>
            </a:r>
            <a:endParaRPr lang="en-US" dirty="0"/>
          </a:p>
        </p:txBody>
      </p:sp>
      <p:sp>
        <p:nvSpPr>
          <p:cNvPr id="4" name="Slide Number Placeholder 3"/>
          <p:cNvSpPr>
            <a:spLocks noGrp="1"/>
          </p:cNvSpPr>
          <p:nvPr>
            <p:ph type="sldNum" sz="quarter" idx="10"/>
          </p:nvPr>
        </p:nvSpPr>
        <p:spPr/>
        <p:txBody>
          <a:bodyPr/>
          <a:lstStyle/>
          <a:p>
            <a:fld id="{C8CC26E2-EF77-9F4B-B158-EB7E88518AF0}" type="slidenum">
              <a:rPr lang="en-US" smtClean="0"/>
              <a:t>25</a:t>
            </a:fld>
            <a:endParaRPr lang="en-US"/>
          </a:p>
        </p:txBody>
      </p:sp>
    </p:spTree>
    <p:extLst>
      <p:ext uri="{BB962C8B-B14F-4D97-AF65-F5344CB8AC3E}">
        <p14:creationId xmlns:p14="http://schemas.microsoft.com/office/powerpoint/2010/main" val="2637984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You can think of this as a</a:t>
            </a:r>
            <a:r>
              <a:rPr lang="en-US" baseline="0" dirty="0" smtClean="0"/>
              <a:t> sort of simple world knowledge learned from textual descriptions, specifically from text associated with Flickr images. </a:t>
            </a:r>
            <a:r>
              <a:rPr lang="en-US" dirty="0" smtClean="0"/>
              <a:t>In this</a:t>
            </a:r>
            <a:r>
              <a:rPr lang="en-US" baseline="0" dirty="0" smtClean="0"/>
              <a:t> paper we collect information from descriptive text to learn about attributes of objects such as that grass is green or cars can be shiny. We also use descriptive text to learn about relationships between pairs of objects. Such as the fact that people are often in chairs or cats can be on sofas.</a:t>
            </a:r>
            <a:endParaRPr lang="en-US" dirty="0" smtClean="0"/>
          </a:p>
          <a:p>
            <a:endParaRPr lang="en-US" dirty="0"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So in the end our method combines vision predictions for an image smoothed with text. We put that into a </a:t>
            </a:r>
            <a:r>
              <a:rPr lang="en-US" baseline="0" dirty="0" err="1" smtClean="0"/>
              <a:t>crf</a:t>
            </a:r>
            <a:r>
              <a:rPr lang="en-US" baseline="0" dirty="0" smtClean="0"/>
              <a:t> to predict image content given vision and text based potentials, and then finally use some simple generation algorithms to compose natural language from the </a:t>
            </a:r>
            <a:r>
              <a:rPr lang="en-US" baseline="0" dirty="0" err="1" smtClean="0"/>
              <a:t>crf</a:t>
            </a:r>
            <a:r>
              <a:rPr lang="en-US" baseline="0" dirty="0" smtClean="0"/>
              <a:t> prediction.</a:t>
            </a:r>
            <a:endParaRPr lang="en-US" dirty="0"/>
          </a:p>
        </p:txBody>
      </p:sp>
      <p:sp>
        <p:nvSpPr>
          <p:cNvPr id="4" name="Slide Number Placeholder 3"/>
          <p:cNvSpPr>
            <a:spLocks noGrp="1"/>
          </p:cNvSpPr>
          <p:nvPr>
            <p:ph type="sldNum" sz="quarter" idx="10"/>
          </p:nvPr>
        </p:nvSpPr>
        <p:spPr/>
        <p:txBody>
          <a:bodyPr/>
          <a:lstStyle/>
          <a:p>
            <a:fld id="{C8CC26E2-EF77-9F4B-B158-EB7E88518AF0}" type="slidenum">
              <a:rPr lang="en-US" smtClean="0"/>
              <a:t>27</a:t>
            </a:fld>
            <a:endParaRPr lang="en-US"/>
          </a:p>
        </p:txBody>
      </p:sp>
    </p:spTree>
    <p:extLst>
      <p:ext uri="{BB962C8B-B14F-4D97-AF65-F5344CB8AC3E}">
        <p14:creationId xmlns:p14="http://schemas.microsoft.com/office/powerpoint/2010/main" val="2637984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here’s the</a:t>
            </a:r>
            <a:r>
              <a:rPr lang="en-US" baseline="0" dirty="0" smtClean="0"/>
              <a:t> overall flow</a:t>
            </a:r>
            <a:endParaRPr lang="en-US" dirty="0" smtClean="0"/>
          </a:p>
          <a:p>
            <a:endParaRPr lang="en-US" dirty="0" smtClean="0"/>
          </a:p>
          <a:p>
            <a:r>
              <a:rPr lang="en-US" dirty="0" smtClean="0"/>
              <a:t>We start off with an input image.</a:t>
            </a:r>
            <a:r>
              <a:rPr lang="en-US" baseline="0" dirty="0" smtClean="0"/>
              <a:t> We</a:t>
            </a:r>
            <a:r>
              <a:rPr lang="en-US" dirty="0" smtClean="0"/>
              <a:t> detect objects and</a:t>
            </a:r>
            <a:r>
              <a:rPr lang="en-US" baseline="0" dirty="0" smtClean="0"/>
              <a:t> stuff </a:t>
            </a:r>
            <a:r>
              <a:rPr lang="en-US" dirty="0" smtClean="0"/>
              <a:t>present in that</a:t>
            </a:r>
            <a:r>
              <a:rPr lang="en-US" baseline="0" dirty="0" smtClean="0"/>
              <a:t> image – here a dog, a person, and a sofa. For each object we can predict possible attributes -- such as this dog may be furry, the sofa is probably brown. between pairs of objects we can predict preposition relationships such as the dog is near the person, or the person is against the sofa. </a:t>
            </a:r>
          </a:p>
          <a:p>
            <a:endParaRPr lang="en-US" baseline="0" dirty="0" smtClean="0"/>
          </a:p>
          <a:p>
            <a:r>
              <a:rPr lang="en-US" baseline="0" dirty="0" smtClean="0"/>
              <a:t>These vision based potentials are combined with text potentials in a CRF framework to produce a final labeling for the image. In this case we predict “null – or no attribute -- person against brown sofa, dog near person, dog beside brown sofa.” Finally we utilize simple generation methods to compose a resulting English description “this is a photograph of one person and one brown sofa and one dog. The person is against the brown sofa. And the dog is near the person, and beside the brown sofa” </a:t>
            </a:r>
          </a:p>
          <a:p>
            <a:endParaRPr lang="en-US" baseline="0" dirty="0" smtClean="0"/>
          </a:p>
          <a:p>
            <a:r>
              <a:rPr lang="en-US" baseline="0" dirty="0" smtClean="0"/>
              <a:t>(</a:t>
            </a:r>
            <a:r>
              <a:rPr lang="en-US" sz="1200" b="0" i="0" u="none" strike="noStrike" kern="1200" baseline="0" dirty="0" smtClean="0">
                <a:solidFill>
                  <a:schemeClr val="tx1"/>
                </a:solidFill>
                <a:latin typeface="Helvetica Neue Light"/>
                <a:ea typeface="+mn-ea"/>
                <a:cs typeface="+mn-cs"/>
              </a:rPr>
              <a:t>sequential tree re-weighted message passing) (set parameters with cross validation on a training set – this was sort of a prototype. I think there is probably room for improvement in the model and learning. For example, we only use a single parameter for weighting for example the detection scores, but we know that these models are not necessarily calibrated well </a:t>
            </a:r>
            <a:r>
              <a:rPr lang="en-US" sz="1200" b="0" i="0" u="none" strike="noStrike" kern="1200" baseline="0" dirty="0" err="1" smtClean="0">
                <a:solidFill>
                  <a:schemeClr val="tx1"/>
                </a:solidFill>
                <a:latin typeface="Helvetica Neue Light"/>
                <a:ea typeface="+mn-ea"/>
                <a:cs typeface="+mn-cs"/>
              </a:rPr>
              <a:t>wrt</a:t>
            </a:r>
            <a:r>
              <a:rPr lang="en-US" sz="1200" b="0" i="0" u="none" strike="noStrike" kern="1200" baseline="0" dirty="0" smtClean="0">
                <a:solidFill>
                  <a:schemeClr val="tx1"/>
                </a:solidFill>
                <a:latin typeface="Helvetica Neue Light"/>
                <a:ea typeface="+mn-ea"/>
                <a:cs typeface="+mn-cs"/>
              </a:rPr>
              <a:t> each other.) (TRW - These algorithms are inspired by the problem of maximizing a lower bound on the energy)</a:t>
            </a:r>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picture of one</a:t>
            </a:r>
            <a:r>
              <a:rPr lang="en-US" baseline="0" dirty="0" smtClean="0"/>
              <a:t> sky, one road…</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8CC26E2-EF77-9F4B-B158-EB7E88518AF0}" type="slidenum">
              <a:rPr lang="en-US" smtClean="0"/>
              <a:pPr/>
              <a:t>29</a:t>
            </a:fld>
            <a:endParaRPr lang="en-US" dirty="0"/>
          </a:p>
        </p:txBody>
      </p:sp>
    </p:spTree>
    <p:extLst>
      <p:ext uri="{BB962C8B-B14F-4D97-AF65-F5344CB8AC3E}">
        <p14:creationId xmlns:p14="http://schemas.microsoft.com/office/powerpoint/2010/main" val="25513964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Of course it doesn’t always work!</a:t>
            </a:r>
            <a:endParaRPr lang="en-US" baseline="0" dirty="0" smtClean="0"/>
          </a:p>
          <a:p>
            <a:endParaRPr lang="en-US" baseline="0" dirty="0" smtClean="0"/>
          </a:p>
          <a:p>
            <a:r>
              <a:rPr lang="en-US" baseline="0" dirty="0" smtClean="0"/>
              <a:t>Some common mistakes are: missing detections, false detections, </a:t>
            </a:r>
          </a:p>
          <a:p>
            <a:r>
              <a:rPr lang="en-US" baseline="0" dirty="0" smtClean="0"/>
              <a:t>Incorrectly predicted attributes.</a:t>
            </a:r>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 lot of research in visual recognition has focused on producing categorical labels for items</a:t>
            </a:r>
            <a:endParaRPr lang="en-US" dirty="0"/>
          </a:p>
        </p:txBody>
      </p:sp>
      <p:sp>
        <p:nvSpPr>
          <p:cNvPr id="4" name="Slide Number Placeholder 3"/>
          <p:cNvSpPr>
            <a:spLocks noGrp="1"/>
          </p:cNvSpPr>
          <p:nvPr>
            <p:ph type="sldNum" sz="quarter" idx="10"/>
          </p:nvPr>
        </p:nvSpPr>
        <p:spPr/>
        <p:txBody>
          <a:bodyPr/>
          <a:lstStyle/>
          <a:p>
            <a:fld id="{C8CC26E2-EF77-9F4B-B158-EB7E88518AF0}" type="slidenum">
              <a:rPr lang="en-US" smtClean="0"/>
              <a:pPr/>
              <a:t>4</a:t>
            </a:fld>
            <a:endParaRPr lang="en-US" dirty="0"/>
          </a:p>
        </p:txBody>
      </p:sp>
    </p:spTree>
    <p:extLst>
      <p:ext uri="{BB962C8B-B14F-4D97-AF65-F5344CB8AC3E}">
        <p14:creationId xmlns:p14="http://schemas.microsoft.com/office/powerpoint/2010/main" val="11103082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So where are we in image description generation?</a:t>
            </a:r>
          </a:p>
          <a:p>
            <a:endParaRPr lang="en-US" baseline="0" dirty="0" smtClean="0"/>
          </a:p>
          <a:p>
            <a:r>
              <a:rPr lang="en-US" baseline="0" dirty="0" smtClean="0"/>
              <a:t>Well, s</a:t>
            </a:r>
            <a:r>
              <a:rPr lang="en-US" dirty="0" smtClean="0"/>
              <a:t>omething you may have noticed, is that our descriptions don’t really</a:t>
            </a:r>
            <a:r>
              <a:rPr lang="en-US" baseline="0" dirty="0" smtClean="0"/>
              <a:t> sound very human, in fact they sound kind of robotic as compared to the descriptions provided by people for an image.</a:t>
            </a:r>
          </a:p>
          <a:p>
            <a:endParaRPr lang="en-US" baseline="0" dirty="0" smtClean="0"/>
          </a:p>
          <a:p>
            <a:r>
              <a:rPr lang="en-US" baseline="0" dirty="0" smtClean="0"/>
              <a:t>This motivates a need for another type of approach to description </a:t>
            </a:r>
            <a:r>
              <a:rPr lang="en-US" baseline="0" dirty="0" err="1" smtClean="0"/>
              <a:t>generatiion</a:t>
            </a:r>
            <a:endParaRPr lang="en-US" dirty="0"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a:t>
            </a:r>
            <a:r>
              <a:rPr lang="en-US" baseline="0" dirty="0" smtClean="0"/>
              <a:t>retrieval based algorithms that make use of existing text for description generation </a:t>
            </a:r>
            <a:endParaRPr lang="en-US" dirty="0"/>
          </a:p>
        </p:txBody>
      </p:sp>
      <p:sp>
        <p:nvSpPr>
          <p:cNvPr id="4" name="Slide Number Placeholder 3"/>
          <p:cNvSpPr>
            <a:spLocks noGrp="1"/>
          </p:cNvSpPr>
          <p:nvPr>
            <p:ph type="sldNum" sz="quarter" idx="10"/>
          </p:nvPr>
        </p:nvSpPr>
        <p:spPr/>
        <p:txBody>
          <a:bodyPr/>
          <a:lstStyle/>
          <a:p>
            <a:fld id="{C8CC26E2-EF77-9F4B-B158-EB7E88518AF0}" type="slidenum">
              <a:rPr lang="en-US" smtClean="0"/>
              <a:pPr/>
              <a:t>32</a:t>
            </a:fld>
            <a:endParaRPr lang="en-US" dirty="0"/>
          </a:p>
        </p:txBody>
      </p:sp>
    </p:spTree>
    <p:extLst>
      <p:ext uri="{BB962C8B-B14F-4D97-AF65-F5344CB8AC3E}">
        <p14:creationId xmlns:p14="http://schemas.microsoft.com/office/powerpoint/2010/main" val="8904035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co-organizer</a:t>
            </a:r>
            <a:r>
              <a:rPr lang="en-US" baseline="0" dirty="0" smtClean="0"/>
              <a:t> </a:t>
            </a:r>
            <a:r>
              <a:rPr lang="en-US" baseline="0" dirty="0" err="1" smtClean="0"/>
              <a:t>ali</a:t>
            </a:r>
            <a:r>
              <a:rPr lang="en-US" baseline="0" dirty="0" smtClean="0"/>
              <a:t> </a:t>
            </a:r>
            <a:r>
              <a:rPr lang="en-US" baseline="0" dirty="0" err="1" smtClean="0"/>
              <a:t>farhadi</a:t>
            </a:r>
            <a:r>
              <a:rPr lang="en-US" baseline="0" dirty="0" smtClean="0"/>
              <a:t> did some of the first work in this area</a:t>
            </a:r>
            <a:endParaRPr lang="en-US" dirty="0"/>
          </a:p>
        </p:txBody>
      </p:sp>
      <p:sp>
        <p:nvSpPr>
          <p:cNvPr id="4" name="Slide Number Placeholder 3"/>
          <p:cNvSpPr>
            <a:spLocks noGrp="1"/>
          </p:cNvSpPr>
          <p:nvPr>
            <p:ph type="sldNum" sz="quarter" idx="10"/>
          </p:nvPr>
        </p:nvSpPr>
        <p:spPr/>
        <p:txBody>
          <a:bodyPr/>
          <a:lstStyle/>
          <a:p>
            <a:fld id="{C8CC26E2-EF77-9F4B-B158-EB7E88518AF0}" type="slidenum">
              <a:rPr lang="en-US" smtClean="0"/>
              <a:pPr/>
              <a:t>33</a:t>
            </a:fld>
            <a:endParaRPr lang="en-US" dirty="0"/>
          </a:p>
        </p:txBody>
      </p:sp>
    </p:spTree>
    <p:extLst>
      <p:ext uri="{BB962C8B-B14F-4D97-AF65-F5344CB8AC3E}">
        <p14:creationId xmlns:p14="http://schemas.microsoft.com/office/powerpoint/2010/main" val="32653583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the idea</a:t>
            </a:r>
            <a:r>
              <a:rPr lang="en-US" baseline="0" dirty="0" smtClean="0"/>
              <a:t> was to simplify the generation problem a bit </a:t>
            </a:r>
            <a:r>
              <a:rPr lang="en-US" baseline="0" smtClean="0"/>
              <a:t>by defining </a:t>
            </a:r>
            <a:r>
              <a:rPr lang="en-US" baseline="0" dirty="0" smtClean="0"/>
              <a:t>a new representation where you represent images or text descriptions as a subject-verb-scene triple – called the meaning space. </a:t>
            </a:r>
          </a:p>
          <a:p>
            <a:endParaRPr lang="en-US" baseline="0" dirty="0" smtClean="0"/>
          </a:p>
          <a:p>
            <a:r>
              <a:rPr lang="en-US" baseline="0" dirty="0" smtClean="0"/>
              <a:t>Some good triples for this image might be (ship, sail, sea) or (boat, sail, river) while some bad triples might be (boat, smiling, sea) or (train, moving, rail)</a:t>
            </a:r>
            <a:endParaRPr lang="en-US" dirty="0"/>
          </a:p>
        </p:txBody>
      </p:sp>
      <p:sp>
        <p:nvSpPr>
          <p:cNvPr id="4" name="Slide Number Placeholder 3"/>
          <p:cNvSpPr>
            <a:spLocks noGrp="1"/>
          </p:cNvSpPr>
          <p:nvPr>
            <p:ph type="sldNum" sz="quarter" idx="10"/>
          </p:nvPr>
        </p:nvSpPr>
        <p:spPr/>
        <p:txBody>
          <a:bodyPr/>
          <a:lstStyle/>
          <a:p>
            <a:fld id="{C8CC26E2-EF77-9F4B-B158-EB7E88518AF0}" type="slidenum">
              <a:rPr lang="en-US" smtClean="0"/>
              <a:pPr/>
              <a:t>34</a:t>
            </a:fld>
            <a:endParaRPr lang="en-US" dirty="0"/>
          </a:p>
        </p:txBody>
      </p:sp>
    </p:spTree>
    <p:extLst>
      <p:ext uri="{BB962C8B-B14F-4D97-AF65-F5344CB8AC3E}">
        <p14:creationId xmlns:p14="http://schemas.microsoft.com/office/powerpoint/2010/main" val="27770286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idea of their</a:t>
            </a:r>
            <a:r>
              <a:rPr lang="en-US" baseline="0" dirty="0" smtClean="0"/>
              <a:t> approach was to map from the image space to the meaning space, and from the sentence space to the meaning space. Then for a new query image you could caption it via this meaning space.</a:t>
            </a:r>
            <a:endParaRPr lang="en-US" dirty="0"/>
          </a:p>
        </p:txBody>
      </p:sp>
      <p:sp>
        <p:nvSpPr>
          <p:cNvPr id="4" name="Slide Number Placeholder 3"/>
          <p:cNvSpPr>
            <a:spLocks noGrp="1"/>
          </p:cNvSpPr>
          <p:nvPr>
            <p:ph type="sldNum" sz="quarter" idx="10"/>
          </p:nvPr>
        </p:nvSpPr>
        <p:spPr/>
        <p:txBody>
          <a:bodyPr/>
          <a:lstStyle/>
          <a:p>
            <a:fld id="{C8CC26E2-EF77-9F4B-B158-EB7E88518AF0}" type="slidenum">
              <a:rPr lang="en-US" smtClean="0"/>
              <a:pPr/>
              <a:t>35</a:t>
            </a:fld>
            <a:endParaRPr lang="en-US" dirty="0"/>
          </a:p>
        </p:txBody>
      </p:sp>
    </p:spTree>
    <p:extLst>
      <p:ext uri="{BB962C8B-B14F-4D97-AF65-F5344CB8AC3E}">
        <p14:creationId xmlns:p14="http://schemas.microsoft.com/office/powerpoint/2010/main" val="8874269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the</a:t>
            </a:r>
            <a:r>
              <a:rPr lang="en-US" baseline="0" dirty="0" smtClean="0"/>
              <a:t> first thing you have to do is define these mappings.</a:t>
            </a:r>
            <a:endParaRPr lang="en-US" dirty="0"/>
          </a:p>
        </p:txBody>
      </p:sp>
      <p:sp>
        <p:nvSpPr>
          <p:cNvPr id="4" name="Slide Number Placeholder 3"/>
          <p:cNvSpPr>
            <a:spLocks noGrp="1"/>
          </p:cNvSpPr>
          <p:nvPr>
            <p:ph type="sldNum" sz="quarter" idx="10"/>
          </p:nvPr>
        </p:nvSpPr>
        <p:spPr/>
        <p:txBody>
          <a:bodyPr/>
          <a:lstStyle/>
          <a:p>
            <a:fld id="{C8CC26E2-EF77-9F4B-B158-EB7E88518AF0}" type="slidenum">
              <a:rPr lang="en-US" smtClean="0"/>
              <a:pPr/>
              <a:t>36</a:t>
            </a:fld>
            <a:endParaRPr lang="en-US" dirty="0"/>
          </a:p>
        </p:txBody>
      </p:sp>
    </p:spTree>
    <p:extLst>
      <p:ext uri="{BB962C8B-B14F-4D97-AF65-F5344CB8AC3E}">
        <p14:creationId xmlns:p14="http://schemas.microsoft.com/office/powerpoint/2010/main" val="891782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 the image side mapping was performed by</a:t>
            </a:r>
            <a:r>
              <a:rPr lang="en-US" baseline="0" dirty="0" smtClean="0"/>
              <a:t> predicting image content using trained classifiers for words. For example here you would hopefully predict (horse, ride, field)</a:t>
            </a:r>
            <a:endParaRPr lang="en-US" dirty="0"/>
          </a:p>
        </p:txBody>
      </p:sp>
      <p:sp>
        <p:nvSpPr>
          <p:cNvPr id="4" name="Slide Number Placeholder 3"/>
          <p:cNvSpPr>
            <a:spLocks noGrp="1"/>
          </p:cNvSpPr>
          <p:nvPr>
            <p:ph type="sldNum" sz="quarter" idx="10"/>
          </p:nvPr>
        </p:nvSpPr>
        <p:spPr/>
        <p:txBody>
          <a:bodyPr/>
          <a:lstStyle/>
          <a:p>
            <a:fld id="{C8CC26E2-EF77-9F4B-B158-EB7E88518AF0}" type="slidenum">
              <a:rPr lang="en-US" smtClean="0"/>
              <a:pPr/>
              <a:t>37</a:t>
            </a:fld>
            <a:endParaRPr lang="en-US" dirty="0"/>
          </a:p>
        </p:txBody>
      </p:sp>
    </p:spTree>
    <p:extLst>
      <p:ext uri="{BB962C8B-B14F-4D97-AF65-F5344CB8AC3E}">
        <p14:creationId xmlns:p14="http://schemas.microsoft.com/office/powerpoint/2010/main" val="15220518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 the text</a:t>
            </a:r>
            <a:r>
              <a:rPr lang="en-US" baseline="0" dirty="0" smtClean="0"/>
              <a:t> side you want to do the same thing, map from the sentence space to the same meaning space</a:t>
            </a:r>
            <a:endParaRPr lang="en-US" dirty="0"/>
          </a:p>
        </p:txBody>
      </p:sp>
      <p:sp>
        <p:nvSpPr>
          <p:cNvPr id="4" name="Slide Number Placeholder 3"/>
          <p:cNvSpPr>
            <a:spLocks noGrp="1"/>
          </p:cNvSpPr>
          <p:nvPr>
            <p:ph type="sldNum" sz="quarter" idx="10"/>
          </p:nvPr>
        </p:nvSpPr>
        <p:spPr/>
        <p:txBody>
          <a:bodyPr/>
          <a:lstStyle/>
          <a:p>
            <a:fld id="{C8CC26E2-EF77-9F4B-B158-EB7E88518AF0}" type="slidenum">
              <a:rPr lang="en-US" smtClean="0"/>
              <a:pPr/>
              <a:t>38</a:t>
            </a:fld>
            <a:endParaRPr lang="en-US" dirty="0"/>
          </a:p>
        </p:txBody>
      </p:sp>
    </p:spTree>
    <p:extLst>
      <p:ext uri="{BB962C8B-B14F-4D97-AF65-F5344CB8AC3E}">
        <p14:creationId xmlns:p14="http://schemas.microsoft.com/office/powerpoint/2010/main" val="20151346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they used</a:t>
            </a:r>
            <a:r>
              <a:rPr lang="en-US" baseline="0" dirty="0" smtClean="0"/>
              <a:t> some text processing to map from sentences to subject, verb, and scene, incorporating taxonomy trees make this mapping more robust to differences between words used in sentences to the words in the meaning space</a:t>
            </a:r>
            <a:endParaRPr lang="en-US" dirty="0"/>
          </a:p>
        </p:txBody>
      </p:sp>
      <p:sp>
        <p:nvSpPr>
          <p:cNvPr id="4" name="Slide Number Placeholder 3"/>
          <p:cNvSpPr>
            <a:spLocks noGrp="1"/>
          </p:cNvSpPr>
          <p:nvPr>
            <p:ph type="sldNum" sz="quarter" idx="10"/>
          </p:nvPr>
        </p:nvSpPr>
        <p:spPr/>
        <p:txBody>
          <a:bodyPr/>
          <a:lstStyle/>
          <a:p>
            <a:fld id="{C8CC26E2-EF77-9F4B-B158-EB7E88518AF0}" type="slidenum">
              <a:rPr lang="en-US" smtClean="0"/>
              <a:pPr/>
              <a:t>39</a:t>
            </a:fld>
            <a:endParaRPr lang="en-US" dirty="0"/>
          </a:p>
        </p:txBody>
      </p:sp>
    </p:spTree>
    <p:extLst>
      <p:ext uri="{BB962C8B-B14F-4D97-AF65-F5344CB8AC3E}">
        <p14:creationId xmlns:p14="http://schemas.microsoft.com/office/powerpoint/2010/main" val="7573656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Given a new image you can map it to the meaning space and then retrieve sentences with the</a:t>
            </a:r>
            <a:r>
              <a:rPr lang="en-US" baseline="0" dirty="0" smtClean="0"/>
              <a:t> same or similar mappings</a:t>
            </a:r>
            <a:endParaRPr lang="en-US" dirty="0"/>
          </a:p>
        </p:txBody>
      </p:sp>
      <p:sp>
        <p:nvSpPr>
          <p:cNvPr id="4" name="Slide Number Placeholder 3"/>
          <p:cNvSpPr>
            <a:spLocks noGrp="1"/>
          </p:cNvSpPr>
          <p:nvPr>
            <p:ph type="sldNum" sz="quarter" idx="10"/>
          </p:nvPr>
        </p:nvSpPr>
        <p:spPr/>
        <p:txBody>
          <a:bodyPr/>
          <a:lstStyle/>
          <a:p>
            <a:fld id="{C8CC26E2-EF77-9F4B-B158-EB7E88518AF0}" type="slidenum">
              <a:rPr lang="en-US" smtClean="0"/>
              <a:pPr/>
              <a:t>40</a:t>
            </a:fld>
            <a:endParaRPr lang="en-US" dirty="0"/>
          </a:p>
        </p:txBody>
      </p:sp>
    </p:spTree>
    <p:extLst>
      <p:ext uri="{BB962C8B-B14F-4D97-AF65-F5344CB8AC3E}">
        <p14:creationId xmlns:p14="http://schemas.microsoft.com/office/powerpoint/2010/main" val="35501416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Today we’ve been talking about attributes which is a first step toward producing more complex structured recognition outputs</a:t>
            </a:r>
            <a:endParaRPr lang="en-US" dirty="0" smtClean="0"/>
          </a:p>
          <a:p>
            <a:endParaRPr lang="en-US" dirty="0"/>
          </a:p>
        </p:txBody>
      </p:sp>
      <p:sp>
        <p:nvSpPr>
          <p:cNvPr id="4" name="Slide Number Placeholder 3"/>
          <p:cNvSpPr>
            <a:spLocks noGrp="1"/>
          </p:cNvSpPr>
          <p:nvPr>
            <p:ph type="sldNum" sz="quarter" idx="10"/>
          </p:nvPr>
        </p:nvSpPr>
        <p:spPr/>
        <p:txBody>
          <a:bodyPr/>
          <a:lstStyle/>
          <a:p>
            <a:fld id="{C8CC26E2-EF77-9F4B-B158-EB7E88518AF0}" type="slidenum">
              <a:rPr lang="en-US" smtClean="0"/>
              <a:pPr/>
              <a:t>5</a:t>
            </a:fld>
            <a:endParaRPr lang="en-US" dirty="0"/>
          </a:p>
        </p:txBody>
      </p:sp>
    </p:spTree>
    <p:extLst>
      <p:ext uri="{BB962C8B-B14F-4D97-AF65-F5344CB8AC3E}">
        <p14:creationId xmlns:p14="http://schemas.microsoft.com/office/powerpoint/2010/main" val="111030821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often produces reasonable results – </a:t>
            </a:r>
            <a:r>
              <a:rPr lang="en-US" baseline="0" dirty="0" err="1" smtClean="0"/>
              <a:t>e..g</a:t>
            </a:r>
            <a:r>
              <a:rPr lang="en-US" baseline="0" dirty="0" smtClean="0"/>
              <a:t> beautiful scenery surrounds a fluffy sheep</a:t>
            </a:r>
            <a:endParaRPr lang="en-US" dirty="0"/>
          </a:p>
        </p:txBody>
      </p:sp>
      <p:sp>
        <p:nvSpPr>
          <p:cNvPr id="4" name="Slide Number Placeholder 3"/>
          <p:cNvSpPr>
            <a:spLocks noGrp="1"/>
          </p:cNvSpPr>
          <p:nvPr>
            <p:ph type="sldNum" sz="quarter" idx="10"/>
          </p:nvPr>
        </p:nvSpPr>
        <p:spPr/>
        <p:txBody>
          <a:bodyPr/>
          <a:lstStyle/>
          <a:p>
            <a:fld id="{C8CC26E2-EF77-9F4B-B158-EB7E88518AF0}" type="slidenum">
              <a:rPr lang="en-US" smtClean="0"/>
              <a:pPr/>
              <a:t>41</a:t>
            </a:fld>
            <a:endParaRPr lang="en-US" dirty="0"/>
          </a:p>
        </p:txBody>
      </p:sp>
    </p:spTree>
    <p:extLst>
      <p:ext uri="{BB962C8B-B14F-4D97-AF65-F5344CB8AC3E}">
        <p14:creationId xmlns:p14="http://schemas.microsoft.com/office/powerpoint/2010/main" val="30682528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 eatables</a:t>
            </a:r>
            <a:r>
              <a:rPr lang="en-US" baseline="0" dirty="0" smtClean="0"/>
              <a:t> in the refrigerator</a:t>
            </a:r>
          </a:p>
          <a:p>
            <a:endParaRPr lang="en-US" baseline="0" dirty="0" smtClean="0"/>
          </a:p>
          <a:p>
            <a:r>
              <a:rPr lang="en-US" baseline="0" dirty="0" smtClean="0"/>
              <a:t>You can see that these descriptions sound a lot more human than the ones I showed earlier – because they were actually written by people</a:t>
            </a:r>
            <a:endParaRPr lang="en-US" dirty="0"/>
          </a:p>
        </p:txBody>
      </p:sp>
      <p:sp>
        <p:nvSpPr>
          <p:cNvPr id="4" name="Slide Number Placeholder 3"/>
          <p:cNvSpPr>
            <a:spLocks noGrp="1"/>
          </p:cNvSpPr>
          <p:nvPr>
            <p:ph type="sldNum" sz="quarter" idx="10"/>
          </p:nvPr>
        </p:nvSpPr>
        <p:spPr/>
        <p:txBody>
          <a:bodyPr/>
          <a:lstStyle/>
          <a:p>
            <a:fld id="{C8CC26E2-EF77-9F4B-B158-EB7E88518AF0}" type="slidenum">
              <a:rPr lang="en-US" smtClean="0"/>
              <a:pPr/>
              <a:t>42</a:t>
            </a:fld>
            <a:endParaRPr lang="en-US" dirty="0"/>
          </a:p>
        </p:txBody>
      </p:sp>
    </p:spTree>
    <p:extLst>
      <p:ext uri="{BB962C8B-B14F-4D97-AF65-F5344CB8AC3E}">
        <p14:creationId xmlns:p14="http://schemas.microsoft.com/office/powerpoint/2010/main" val="11323930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of course you can have mistakes like “the two girls</a:t>
            </a:r>
            <a:r>
              <a:rPr lang="en-US" baseline="0" dirty="0" smtClean="0"/>
              <a:t> read to drive big bullet”. </a:t>
            </a:r>
            <a:endParaRPr lang="en-US" dirty="0"/>
          </a:p>
        </p:txBody>
      </p:sp>
      <p:sp>
        <p:nvSpPr>
          <p:cNvPr id="4" name="Slide Number Placeholder 3"/>
          <p:cNvSpPr>
            <a:spLocks noGrp="1"/>
          </p:cNvSpPr>
          <p:nvPr>
            <p:ph type="sldNum" sz="quarter" idx="10"/>
          </p:nvPr>
        </p:nvSpPr>
        <p:spPr/>
        <p:txBody>
          <a:bodyPr/>
          <a:lstStyle/>
          <a:p>
            <a:fld id="{C8CC26E2-EF77-9F4B-B158-EB7E88518AF0}" type="slidenum">
              <a:rPr lang="en-US" smtClean="0"/>
              <a:pPr/>
              <a:t>43</a:t>
            </a:fld>
            <a:endParaRPr lang="en-US" dirty="0"/>
          </a:p>
        </p:txBody>
      </p:sp>
    </p:spTree>
    <p:extLst>
      <p:ext uri="{BB962C8B-B14F-4D97-AF65-F5344CB8AC3E}">
        <p14:creationId xmlns:p14="http://schemas.microsoft.com/office/powerpoint/2010/main" val="42334653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dataset used in this approach was</a:t>
            </a:r>
            <a:r>
              <a:rPr lang="en-US" baseline="0" dirty="0" smtClean="0"/>
              <a:t> derived from </a:t>
            </a:r>
            <a:r>
              <a:rPr lang="en-US" baseline="0" dirty="0" err="1" smtClean="0"/>
              <a:t>pascal</a:t>
            </a:r>
            <a:r>
              <a:rPr lang="en-US" baseline="0" dirty="0" smtClean="0"/>
              <a:t> images with relatively limited image content and contained only 1000 images. Perhaps not enough for general retrieval based generation methods. There is also a nice dataset from the </a:t>
            </a:r>
            <a:r>
              <a:rPr lang="en-US" baseline="0" dirty="0" err="1" smtClean="0"/>
              <a:t>imageclef</a:t>
            </a:r>
            <a:r>
              <a:rPr lang="en-US" baseline="0" dirty="0" smtClean="0"/>
              <a:t> folks containing 20k images with associated descriptions. But is this enough for data driven generation? Perhaps more data is needed.</a:t>
            </a:r>
            <a:endParaRPr lang="en-US" dirty="0" smtClean="0"/>
          </a:p>
          <a:p>
            <a:r>
              <a:rPr lang="en-US" dirty="0" smtClean="0"/>
              <a:t> </a:t>
            </a:r>
          </a:p>
        </p:txBody>
      </p:sp>
      <p:sp>
        <p:nvSpPr>
          <p:cNvPr id="4" name="Slide Number Placeholder 3"/>
          <p:cNvSpPr>
            <a:spLocks noGrp="1"/>
          </p:cNvSpPr>
          <p:nvPr>
            <p:ph type="sldNum" sz="quarter" idx="10"/>
          </p:nvPr>
        </p:nvSpPr>
        <p:spPr/>
        <p:txBody>
          <a:bodyPr/>
          <a:lstStyle/>
          <a:p>
            <a:fld id="{C8CC26E2-EF77-9F4B-B158-EB7E88518AF0}" type="slidenum">
              <a:rPr lang="en-US" smtClean="0"/>
              <a:pPr/>
              <a:t>44</a:t>
            </a:fld>
            <a:endParaRPr lang="en-US" dirty="0"/>
          </a:p>
        </p:txBody>
      </p:sp>
    </p:spTree>
    <p:extLst>
      <p:ext uri="{BB962C8B-B14F-4D97-AF65-F5344CB8AC3E}">
        <p14:creationId xmlns:p14="http://schemas.microsoft.com/office/powerpoint/2010/main" val="16519614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do</a:t>
            </a:r>
            <a:r>
              <a:rPr lang="en-US" baseline="0" dirty="0" smtClean="0"/>
              <a:t> images with nice descriptive captions exist? Well it turns out that they do, but they are somewhat obscured by lots and lots of images with text that does not directly describe the image content. </a:t>
            </a:r>
            <a:endParaRPr lang="en-US" dirty="0"/>
          </a:p>
        </p:txBody>
      </p:sp>
      <p:sp>
        <p:nvSpPr>
          <p:cNvPr id="4" name="Slide Number Placeholder 3"/>
          <p:cNvSpPr>
            <a:spLocks noGrp="1"/>
          </p:cNvSpPr>
          <p:nvPr>
            <p:ph type="sldNum" sz="quarter" idx="10"/>
          </p:nvPr>
        </p:nvSpPr>
        <p:spPr/>
        <p:txBody>
          <a:bodyPr/>
          <a:lstStyle/>
          <a:p>
            <a:fld id="{C8CC26E2-EF77-9F4B-B158-EB7E88518AF0}" type="slidenum">
              <a:rPr lang="en-US" smtClean="0"/>
              <a:pPr/>
              <a:t>45</a:t>
            </a:fld>
            <a:endParaRPr lang="en-US" dirty="0"/>
          </a:p>
        </p:txBody>
      </p:sp>
    </p:spTree>
    <p:extLst>
      <p:ext uri="{BB962C8B-B14F-4D97-AF65-F5344CB8AC3E}">
        <p14:creationId xmlns:p14="http://schemas.microsoft.com/office/powerpoint/2010/main" val="371865188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So my student </a:t>
            </a:r>
            <a:r>
              <a:rPr lang="en-US" baseline="0" dirty="0" err="1" smtClean="0"/>
              <a:t>vicente</a:t>
            </a:r>
            <a:r>
              <a:rPr lang="en-US" baseline="0" dirty="0" smtClean="0"/>
              <a:t> put in a lot of effort to sift through all of these images and find those that have descriptive image captions. He went to </a:t>
            </a:r>
            <a:r>
              <a:rPr lang="en-US" baseline="0" dirty="0" err="1" smtClean="0"/>
              <a:t>flickr</a:t>
            </a:r>
            <a:r>
              <a:rPr lang="en-US" baseline="0" dirty="0" smtClean="0"/>
              <a:t> and performed a ton of search queries to find images. He downloaded about 500 million images using 12 parallel download streams over a period of about 2 months</a:t>
            </a:r>
            <a:r>
              <a:rPr lang="en-US" sz="1200" b="0" i="0" u="none" strike="noStrike" kern="1200" baseline="0" dirty="0" smtClean="0">
                <a:solidFill>
                  <a:schemeClr val="tx1"/>
                </a:solidFill>
                <a:latin typeface="Helvetica Neue Light"/>
                <a:ea typeface="+mn-ea"/>
                <a:cs typeface="+mn-cs"/>
              </a:rPr>
              <a:t>. Then, we automatically filtered the set using various heuristics to get captions that are often visually descriptive of the associated image. In the end we got a collection of over 1 million captioned photos.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Helvetica Neue Ligh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Helvetica Neue Light"/>
                <a:ea typeface="+mn-ea"/>
                <a:cs typeface="+mn-cs"/>
              </a:rPr>
              <a:t>These captions tend to be visually relevant to their associated image. For example, “man sits in a rusted car buried in the sand on </a:t>
            </a:r>
            <a:r>
              <a:rPr lang="en-US" sz="1200" b="0" i="0" u="none" strike="noStrike" kern="1200" baseline="0" dirty="0" err="1" smtClean="0">
                <a:solidFill>
                  <a:schemeClr val="tx1"/>
                </a:solidFill>
                <a:latin typeface="Helvetica Neue Light"/>
                <a:ea typeface="+mn-ea"/>
                <a:cs typeface="+mn-cs"/>
              </a:rPr>
              <a:t>waitarere</a:t>
            </a:r>
            <a:r>
              <a:rPr lang="en-US" sz="1200" b="0" i="0" u="none" strike="noStrike" kern="1200" baseline="0" dirty="0" smtClean="0">
                <a:solidFill>
                  <a:schemeClr val="tx1"/>
                </a:solidFill>
                <a:latin typeface="Helvetica Neue Light"/>
                <a:ea typeface="+mn-ea"/>
                <a:cs typeface="+mn-cs"/>
              </a:rPr>
              <a:t> beach” or “little girl and her dog in northern </a:t>
            </a:r>
            <a:r>
              <a:rPr lang="en-US" sz="1200" b="0" i="0" u="none" strike="noStrike" kern="1200" baseline="0" dirty="0" err="1" smtClean="0">
                <a:solidFill>
                  <a:schemeClr val="tx1"/>
                </a:solidFill>
                <a:latin typeface="Helvetica Neue Light"/>
                <a:ea typeface="+mn-ea"/>
                <a:cs typeface="+mn-cs"/>
              </a:rPr>
              <a:t>thailand</a:t>
            </a:r>
            <a:r>
              <a:rPr lang="en-US" sz="1200" b="0" i="0" u="none" strike="noStrike" kern="1200" baseline="0" dirty="0" smtClean="0">
                <a:solidFill>
                  <a:schemeClr val="tx1"/>
                </a:solidFill>
                <a:latin typeface="Helvetica Neue Light"/>
                <a:ea typeface="+mn-ea"/>
                <a:cs typeface="+mn-cs"/>
              </a:rPr>
              <a:t>. They both seemed interested in what we were doing”</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Helvetica Neue Ligh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sz="1200" b="0" i="0" u="none" strike="noStrike" kern="1200" baseline="0" dirty="0" smtClean="0">
              <a:solidFill>
                <a:schemeClr val="tx1"/>
              </a:solidFill>
              <a:latin typeface="Helvetica Neue Light"/>
              <a:ea typeface="+mn-ea"/>
              <a:cs typeface="+mn-cs"/>
            </a:endParaRPr>
          </a:p>
          <a:p>
            <a:r>
              <a:rPr lang="en-US" sz="1200" b="0" i="0" u="none" strike="noStrike" kern="1200" baseline="0" dirty="0" smtClean="0">
                <a:solidFill>
                  <a:schemeClr val="tx1"/>
                </a:solidFill>
                <a:latin typeface="Helvetica Neue Light"/>
                <a:ea typeface="+mn-ea"/>
                <a:cs typeface="+mn-cs"/>
              </a:rPr>
              <a:t>(by requiring image captions to be satisfactory length and contain at least 2 object, attribute, scene, or action words and a prepositional word. )</a:t>
            </a:r>
          </a:p>
          <a:p>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49BD9F88-8D28-9646-A4DD-F1ED215F2CCE}" type="slidenum">
              <a:rPr lang="en-US" smtClean="0"/>
              <a:t>46</a:t>
            </a:fld>
            <a:endParaRPr lang="en-US"/>
          </a:p>
        </p:txBody>
      </p:sp>
    </p:spTree>
    <p:extLst>
      <p:ext uri="{BB962C8B-B14F-4D97-AF65-F5344CB8AC3E}">
        <p14:creationId xmlns:p14="http://schemas.microsoft.com/office/powerpoint/2010/main" val="42931710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was the result</a:t>
            </a:r>
            <a:endParaRPr lang="en-US" dirty="0"/>
          </a:p>
        </p:txBody>
      </p:sp>
      <p:sp>
        <p:nvSpPr>
          <p:cNvPr id="4" name="Slide Number Placeholder 3"/>
          <p:cNvSpPr>
            <a:spLocks noGrp="1"/>
          </p:cNvSpPr>
          <p:nvPr>
            <p:ph type="sldNum" sz="quarter" idx="10"/>
          </p:nvPr>
        </p:nvSpPr>
        <p:spPr/>
        <p:txBody>
          <a:bodyPr/>
          <a:lstStyle/>
          <a:p>
            <a:fld id="{C8CC26E2-EF77-9F4B-B158-EB7E88518AF0}" type="slidenum">
              <a:rPr lang="en-US" smtClean="0"/>
              <a:pPr/>
              <a:t>47</a:t>
            </a:fld>
            <a:endParaRPr lang="en-US" dirty="0"/>
          </a:p>
        </p:txBody>
      </p:sp>
    </p:spTree>
    <p:extLst>
      <p:ext uri="{BB962C8B-B14F-4D97-AF65-F5344CB8AC3E}">
        <p14:creationId xmlns:p14="http://schemas.microsoft.com/office/powerpoint/2010/main" val="413943483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With that much data we can now generate natural sounding descriptions for a wide variety of image contents. </a:t>
            </a:r>
          </a:p>
          <a:p>
            <a:r>
              <a:rPr lang="en-US" baseline="0" dirty="0" smtClean="0"/>
              <a:t> </a:t>
            </a:r>
          </a:p>
          <a:p>
            <a:r>
              <a:rPr lang="en-US" baseline="0" dirty="0" smtClean="0"/>
              <a:t>For example for this query image, we might produce a caption like “an old gray bridge over dirty green water. Or “a stone bridge over a peaceful river”</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C8CC26E2-EF77-9F4B-B158-EB7E88518AF0}" type="slidenum">
              <a:rPr lang="en-US" smtClean="0"/>
              <a:pPr/>
              <a:t>48</a:t>
            </a:fld>
            <a:endParaRPr lang="en-US" dirty="0"/>
          </a:p>
        </p:txBody>
      </p:sp>
    </p:spTree>
    <p:extLst>
      <p:ext uri="{BB962C8B-B14F-4D97-AF65-F5344CB8AC3E}">
        <p14:creationId xmlns:p14="http://schemas.microsoft.com/office/powerpoint/2010/main" val="363200999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 tried a number of methods from really simple tricks like gist and color based global matching for retrieval. </a:t>
            </a:r>
          </a:p>
          <a:p>
            <a:endParaRPr lang="en-US" baseline="0" dirty="0" smtClean="0"/>
          </a:p>
          <a:p>
            <a:r>
              <a:rPr lang="en-US" baseline="0" dirty="0" smtClean="0"/>
              <a:t>here we might caption the query with “the water is clear enough to see fish swimming around in it”</a:t>
            </a:r>
          </a:p>
          <a:p>
            <a:endParaRPr lang="en-US" baseline="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C8CC26E2-EF77-9F4B-B158-EB7E88518AF0}" type="slidenum">
              <a:rPr lang="en-US" smtClean="0"/>
              <a:pPr/>
              <a:t>49</a:t>
            </a:fld>
            <a:endParaRPr lang="en-US" dirty="0"/>
          </a:p>
        </p:txBody>
      </p:sp>
    </p:spTree>
    <p:extLst>
      <p:ext uri="{BB962C8B-B14F-4D97-AF65-F5344CB8AC3E}">
        <p14:creationId xmlns:p14="http://schemas.microsoft.com/office/powerpoint/2010/main" val="220440328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Once we have a small set of globally matched images, we also try to re-rank this set using text based measures from the matched set, as well as more computationally intensive visual recognition predictions like detection and visual similarity of objects, stuff, scene, or activities.  For this query we now generate for example “the bridge over the lake on </a:t>
            </a:r>
            <a:r>
              <a:rPr lang="en-US" baseline="0" dirty="0" err="1" smtClean="0"/>
              <a:t>Suzhhou</a:t>
            </a:r>
            <a:r>
              <a:rPr lang="en-US" baseline="0" dirty="0" smtClean="0"/>
              <a:t> Street”</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C8CC26E2-EF77-9F4B-B158-EB7E88518AF0}" type="slidenum">
              <a:rPr lang="en-US" smtClean="0"/>
              <a:pPr/>
              <a:t>50</a:t>
            </a:fld>
            <a:endParaRPr lang="en-US" dirty="0"/>
          </a:p>
        </p:txBody>
      </p:sp>
    </p:spTree>
    <p:extLst>
      <p:ext uri="{BB962C8B-B14F-4D97-AF65-F5344CB8AC3E}">
        <p14:creationId xmlns:p14="http://schemas.microsoft.com/office/powerpoint/2010/main" val="41364375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We can also think about recognizing the context of where objects are located with respect to the overall scene or relative to other objects – maybe recognizing that this is a car on a road</a:t>
            </a:r>
            <a:endParaRPr lang="en-US" dirty="0"/>
          </a:p>
        </p:txBody>
      </p:sp>
      <p:sp>
        <p:nvSpPr>
          <p:cNvPr id="4" name="Slide Number Placeholder 3"/>
          <p:cNvSpPr>
            <a:spLocks noGrp="1"/>
          </p:cNvSpPr>
          <p:nvPr>
            <p:ph type="sldNum" sz="quarter" idx="10"/>
          </p:nvPr>
        </p:nvSpPr>
        <p:spPr/>
        <p:txBody>
          <a:bodyPr/>
          <a:lstStyle/>
          <a:p>
            <a:fld id="{C8CC26E2-EF77-9F4B-B158-EB7E88518AF0}" type="slidenum">
              <a:rPr lang="en-US" smtClean="0"/>
              <a:pPr/>
              <a:t>6</a:t>
            </a:fld>
            <a:endParaRPr lang="en-US" dirty="0"/>
          </a:p>
        </p:txBody>
      </p:sp>
    </p:spTree>
    <p:extLst>
      <p:ext uri="{BB962C8B-B14F-4D97-AF65-F5344CB8AC3E}">
        <p14:creationId xmlns:p14="http://schemas.microsoft.com/office/powerpoint/2010/main" val="111030821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simple methods </a:t>
            </a:r>
            <a:r>
              <a:rPr lang="en-US" baseline="0" dirty="0" smtClean="0"/>
              <a:t>sometimes work surprisingly well – producing natural and relevant captions like: “cat in sink” or “fresh fruit and vegetables at the market in Port Louis Mauritius” </a:t>
            </a:r>
          </a:p>
          <a:p>
            <a:endParaRPr lang="en-US" baseline="0" dirty="0" smtClean="0"/>
          </a:p>
          <a:p>
            <a:r>
              <a:rPr lang="en-US" baseline="0" dirty="0" smtClean="0"/>
              <a:t>Other times things can go wrong, for example we predict “the cat in the window” for this owl picture. Strange or unusual depictions sometimes can’t be captioned well because it’s hard to find relevant text.</a:t>
            </a:r>
            <a:endParaRPr lang="en-US" dirty="0" smtClean="0"/>
          </a:p>
        </p:txBody>
      </p:sp>
      <p:sp>
        <p:nvSpPr>
          <p:cNvPr id="4" name="Slide Number Placeholder 3"/>
          <p:cNvSpPr>
            <a:spLocks noGrp="1"/>
          </p:cNvSpPr>
          <p:nvPr>
            <p:ph type="sldNum" sz="quarter" idx="10"/>
          </p:nvPr>
        </p:nvSpPr>
        <p:spPr/>
        <p:txBody>
          <a:bodyPr/>
          <a:lstStyle/>
          <a:p>
            <a:fld id="{355C7C3F-4E61-4B3A-A4F3-EC5A229F2AF0}" type="slidenum">
              <a:rPr lang="en-US" smtClean="0"/>
              <a:t>51</a:t>
            </a:fld>
            <a:endParaRPr lang="en-US"/>
          </a:p>
        </p:txBody>
      </p:sp>
    </p:spTree>
    <p:extLst>
      <p:ext uri="{BB962C8B-B14F-4D97-AF65-F5344CB8AC3E}">
        <p14:creationId xmlns:p14="http://schemas.microsoft.com/office/powerpoint/2010/main" val="147001320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Some of you may have</a:t>
            </a:r>
            <a:r>
              <a:rPr lang="en-US" baseline="0" dirty="0" smtClean="0"/>
              <a:t> guessed where we went next --- there may not always be a whole caption in your database that describes the specific content of a query image. But there might be little parts of existing captions that are appropriate. So next we looked at how to compose novel captions from pieces of existing ones. </a:t>
            </a:r>
            <a:endParaRPr lang="en-US" dirty="0" smtClean="0"/>
          </a:p>
          <a:p>
            <a:endParaRPr lang="en-US" dirty="0"/>
          </a:p>
        </p:txBody>
      </p:sp>
      <p:sp>
        <p:nvSpPr>
          <p:cNvPr id="4" name="Slide Number Placeholder 3"/>
          <p:cNvSpPr>
            <a:spLocks noGrp="1"/>
          </p:cNvSpPr>
          <p:nvPr>
            <p:ph type="sldNum" sz="quarter" idx="10"/>
          </p:nvPr>
        </p:nvSpPr>
        <p:spPr/>
        <p:txBody>
          <a:bodyPr/>
          <a:lstStyle/>
          <a:p>
            <a:fld id="{C8CC26E2-EF77-9F4B-B158-EB7E88518AF0}" type="slidenum">
              <a:rPr lang="en-US" smtClean="0"/>
              <a:pPr/>
              <a:t>52</a:t>
            </a:fld>
            <a:endParaRPr lang="en-US" dirty="0"/>
          </a:p>
        </p:txBody>
      </p:sp>
    </p:spTree>
    <p:extLst>
      <p:ext uri="{BB962C8B-B14F-4D97-AF65-F5344CB8AC3E}">
        <p14:creationId xmlns:p14="http://schemas.microsoft.com/office/powerpoint/2010/main" val="363649989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before I tell you what we did let’s play a game.</a:t>
            </a:r>
          </a:p>
          <a:p>
            <a:endParaRPr lang="en-US" dirty="0" smtClean="0"/>
          </a:p>
          <a:p>
            <a:r>
              <a:rPr lang="en-US" dirty="0" smtClean="0"/>
              <a:t>Here</a:t>
            </a:r>
            <a:r>
              <a:rPr lang="en-US" baseline="0" dirty="0" smtClean="0"/>
              <a:t> is an image with 4 automatically generated captions, and one real caption generated by the photographer.</a:t>
            </a:r>
          </a:p>
          <a:p>
            <a:endParaRPr lang="en-US" baseline="0" dirty="0" smtClean="0"/>
          </a:p>
          <a:p>
            <a:r>
              <a:rPr lang="en-US" baseline="0" dirty="0" smtClean="0"/>
              <a:t>Can you guess which is the real one? ;)</a:t>
            </a:r>
          </a:p>
          <a:p>
            <a:endParaRPr lang="en-US" baseline="0" dirty="0" smtClean="0"/>
          </a:p>
          <a:p>
            <a:r>
              <a:rPr lang="en-US" baseline="0" dirty="0" smtClean="0"/>
              <a:t>Is it a) monkey playing in the tree canopy, </a:t>
            </a:r>
            <a:r>
              <a:rPr lang="en-US" baseline="0" dirty="0" err="1" smtClean="0"/>
              <a:t>monte</a:t>
            </a:r>
            <a:r>
              <a:rPr lang="en-US" baseline="0" dirty="0" smtClean="0"/>
              <a:t> </a:t>
            </a:r>
            <a:r>
              <a:rPr lang="en-US" baseline="0" dirty="0" err="1" smtClean="0"/>
              <a:t>verde</a:t>
            </a:r>
            <a:r>
              <a:rPr lang="en-US" baseline="0" dirty="0" smtClean="0"/>
              <a:t> in the rain forest, b) capuchin monkey in front of my window, c) monkey spotted in </a:t>
            </a:r>
            <a:r>
              <a:rPr lang="en-US" baseline="0" dirty="0" err="1" smtClean="0"/>
              <a:t>apenheul</a:t>
            </a:r>
            <a:r>
              <a:rPr lang="en-US" baseline="0" dirty="0" smtClean="0"/>
              <a:t> </a:t>
            </a:r>
            <a:r>
              <a:rPr lang="en-US" baseline="0" dirty="0" err="1" smtClean="0"/>
              <a:t>netherlands</a:t>
            </a:r>
            <a:r>
              <a:rPr lang="en-US" baseline="0" dirty="0" smtClean="0"/>
              <a:t> under the tree…</a:t>
            </a:r>
            <a:endParaRPr lang="en-US" dirty="0" smtClean="0"/>
          </a:p>
          <a:p>
            <a:endParaRPr lang="en-US" dirty="0" smtClean="0"/>
          </a:p>
          <a:p>
            <a:r>
              <a:rPr lang="en-US" dirty="0" smtClean="0"/>
              <a:t>How many of you think it was a? b? c? d? e?</a:t>
            </a:r>
            <a:endParaRPr lang="en-US" dirty="0"/>
          </a:p>
        </p:txBody>
      </p:sp>
      <p:sp>
        <p:nvSpPr>
          <p:cNvPr id="4" name="Slide Number Placeholder 3"/>
          <p:cNvSpPr>
            <a:spLocks noGrp="1"/>
          </p:cNvSpPr>
          <p:nvPr>
            <p:ph type="sldNum" sz="quarter" idx="10"/>
          </p:nvPr>
        </p:nvSpPr>
        <p:spPr/>
        <p:txBody>
          <a:bodyPr/>
          <a:lstStyle/>
          <a:p>
            <a:fld id="{6FCC76FD-3C98-1641-9F22-E94132AB6694}" type="slidenum">
              <a:rPr lang="en-US" smtClean="0"/>
              <a:t>53</a:t>
            </a:fld>
            <a:endParaRPr lang="en-US"/>
          </a:p>
        </p:txBody>
      </p:sp>
    </p:spTree>
    <p:extLst>
      <p:ext uri="{BB962C8B-B14F-4D97-AF65-F5344CB8AC3E}">
        <p14:creationId xmlns:p14="http://schemas.microsoft.com/office/powerpoint/2010/main" val="125823371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 bad right? </a:t>
            </a:r>
            <a:endParaRPr lang="en-US" dirty="0"/>
          </a:p>
        </p:txBody>
      </p:sp>
      <p:sp>
        <p:nvSpPr>
          <p:cNvPr id="4" name="Slide Number Placeholder 3"/>
          <p:cNvSpPr>
            <a:spLocks noGrp="1"/>
          </p:cNvSpPr>
          <p:nvPr>
            <p:ph type="sldNum" sz="quarter" idx="10"/>
          </p:nvPr>
        </p:nvSpPr>
        <p:spPr/>
        <p:txBody>
          <a:bodyPr/>
          <a:lstStyle/>
          <a:p>
            <a:fld id="{6FCC76FD-3C98-1641-9F22-E94132AB6694}" type="slidenum">
              <a:rPr lang="en-US" smtClean="0"/>
              <a:t>54</a:t>
            </a:fld>
            <a:endParaRPr lang="en-US"/>
          </a:p>
        </p:txBody>
      </p:sp>
    </p:spTree>
    <p:extLst>
      <p:ext uri="{BB962C8B-B14F-4D97-AF65-F5344CB8AC3E}">
        <p14:creationId xmlns:p14="http://schemas.microsoft.com/office/powerpoint/2010/main" val="125823371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This work appeared at ACL last summer</a:t>
            </a:r>
            <a:endParaRPr lang="en-US" dirty="0" smtClean="0"/>
          </a:p>
          <a:p>
            <a:endParaRPr lang="en-US" dirty="0"/>
          </a:p>
        </p:txBody>
      </p:sp>
      <p:sp>
        <p:nvSpPr>
          <p:cNvPr id="4" name="Slide Number Placeholder 3"/>
          <p:cNvSpPr>
            <a:spLocks noGrp="1"/>
          </p:cNvSpPr>
          <p:nvPr>
            <p:ph type="sldNum" sz="quarter" idx="10"/>
          </p:nvPr>
        </p:nvSpPr>
        <p:spPr/>
        <p:txBody>
          <a:bodyPr/>
          <a:lstStyle/>
          <a:p>
            <a:fld id="{C8CC26E2-EF77-9F4B-B158-EB7E88518AF0}" type="slidenum">
              <a:rPr lang="en-US" smtClean="0"/>
              <a:pPr/>
              <a:t>55</a:t>
            </a:fld>
            <a:endParaRPr lang="en-US" dirty="0"/>
          </a:p>
        </p:txBody>
      </p:sp>
    </p:spTree>
    <p:extLst>
      <p:ext uri="{BB962C8B-B14F-4D97-AF65-F5344CB8AC3E}">
        <p14:creationId xmlns:p14="http://schemas.microsoft.com/office/powerpoint/2010/main" val="332054334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Here we compose new image descriptions from phrases </a:t>
            </a:r>
            <a:r>
              <a:rPr lang="en-US" baseline="0" dirty="0" err="1" smtClean="0"/>
              <a:t>retreived</a:t>
            </a:r>
            <a:r>
              <a:rPr lang="en-US" baseline="0" dirty="0" smtClean="0"/>
              <a:t> from other captions. So for this image we could use measures of object appearance to retrieve noun phrases from captions with similar looking objects, verb phrases related to object pose, prepositional phrases related to the general scene characteristics, or to specific relationships between objects and their background.  </a:t>
            </a:r>
          </a:p>
          <a:p>
            <a:endParaRPr lang="en-US" baseline="0" dirty="0" smtClean="0"/>
          </a:p>
          <a:p>
            <a:r>
              <a:rPr lang="en-US" baseline="0" dirty="0" smtClean="0"/>
              <a:t>We can then form new captions from retrieved phrases, for example to construct a description like “the dirty sheep…”</a:t>
            </a:r>
            <a:endParaRPr lang="en-US" dirty="0" smtClean="0"/>
          </a:p>
          <a:p>
            <a:endParaRPr lang="en-US" dirty="0"/>
          </a:p>
        </p:txBody>
      </p:sp>
      <p:sp>
        <p:nvSpPr>
          <p:cNvPr id="4" name="Slide Number Placeholder 3"/>
          <p:cNvSpPr>
            <a:spLocks noGrp="1"/>
          </p:cNvSpPr>
          <p:nvPr>
            <p:ph type="sldNum" sz="quarter" idx="10"/>
          </p:nvPr>
        </p:nvSpPr>
        <p:spPr/>
        <p:txBody>
          <a:bodyPr/>
          <a:lstStyle/>
          <a:p>
            <a:fld id="{C8CC26E2-EF77-9F4B-B158-EB7E88518AF0}" type="slidenum">
              <a:rPr lang="en-US" smtClean="0"/>
              <a:pPr/>
              <a:t>56</a:t>
            </a:fld>
            <a:endParaRPr lang="en-US" dirty="0"/>
          </a:p>
        </p:txBody>
      </p:sp>
    </p:spTree>
    <p:extLst>
      <p:ext uri="{BB962C8B-B14F-4D97-AF65-F5344CB8AC3E}">
        <p14:creationId xmlns:p14="http://schemas.microsoft.com/office/powerpoint/2010/main" val="333824969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Again we make use of our captioned photo dataset</a:t>
            </a:r>
          </a:p>
        </p:txBody>
      </p:sp>
      <p:sp>
        <p:nvSpPr>
          <p:cNvPr id="4" name="Slide Number Placeholder 3"/>
          <p:cNvSpPr>
            <a:spLocks noGrp="1"/>
          </p:cNvSpPr>
          <p:nvPr>
            <p:ph type="sldNum" sz="quarter" idx="10"/>
          </p:nvPr>
        </p:nvSpPr>
        <p:spPr/>
        <p:txBody>
          <a:bodyPr/>
          <a:lstStyle/>
          <a:p>
            <a:fld id="{49BD9F88-8D28-9646-A4DD-F1ED215F2CCE}" type="slidenum">
              <a:rPr lang="en-US" smtClean="0"/>
              <a:t>57</a:t>
            </a:fld>
            <a:endParaRPr lang="en-US"/>
          </a:p>
        </p:txBody>
      </p:sp>
    </p:spTree>
    <p:extLst>
      <p:ext uri="{BB962C8B-B14F-4D97-AF65-F5344CB8AC3E}">
        <p14:creationId xmlns:p14="http://schemas.microsoft.com/office/powerpoint/2010/main" val="429317104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But first we do some extensive pre-processing on the database to</a:t>
            </a:r>
            <a:r>
              <a:rPr lang="en-US" baseline="0" dirty="0" smtClean="0"/>
              <a:t> make it more useful for doing things like retrieving similar detected objects. This processing includes </a:t>
            </a:r>
            <a:r>
              <a:rPr lang="en-US" dirty="0" smtClean="0"/>
              <a:t>running about 100 object detectors, regional stuff detectors, and global</a:t>
            </a:r>
            <a:r>
              <a:rPr lang="en-US" baseline="0" dirty="0" smtClean="0"/>
              <a:t> scene classifiers. We also parse the captions using the </a:t>
            </a:r>
            <a:r>
              <a:rPr lang="en-US" baseline="0" dirty="0" err="1" smtClean="0"/>
              <a:t>berkeley</a:t>
            </a:r>
            <a:r>
              <a:rPr lang="en-US" baseline="0" dirty="0" smtClean="0"/>
              <a:t> parser to get phrases </a:t>
            </a:r>
            <a:endParaRPr lang="en-US" dirty="0" smtClean="0"/>
          </a:p>
          <a:p>
            <a:endParaRPr lang="en-US" dirty="0"/>
          </a:p>
        </p:txBody>
      </p:sp>
      <p:sp>
        <p:nvSpPr>
          <p:cNvPr id="4" name="Slide Number Placeholder 3"/>
          <p:cNvSpPr>
            <a:spLocks noGrp="1"/>
          </p:cNvSpPr>
          <p:nvPr>
            <p:ph type="sldNum" sz="quarter" idx="10"/>
          </p:nvPr>
        </p:nvSpPr>
        <p:spPr/>
        <p:txBody>
          <a:bodyPr/>
          <a:lstStyle/>
          <a:p>
            <a:fld id="{C8CC26E2-EF77-9F4B-B158-EB7E88518AF0}" type="slidenum">
              <a:rPr lang="en-US" smtClean="0"/>
              <a:pPr/>
              <a:t>58</a:t>
            </a:fld>
            <a:endParaRPr lang="en-US" dirty="0"/>
          </a:p>
        </p:txBody>
      </p:sp>
    </p:spTree>
    <p:extLst>
      <p:ext uri="{BB962C8B-B14F-4D97-AF65-F5344CB8AC3E}">
        <p14:creationId xmlns:p14="http://schemas.microsoft.com/office/powerpoint/2010/main" val="29290787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general flow of our system is given a query image we run a bunch of detectors and classifiers to extract estimates of the image content like objects, background, and general scene category. Then we can retrieve phrases referring to the extracted image content, and generate captions from the set of retrieved phrases to produce a description for the query image.</a:t>
            </a:r>
            <a:endParaRPr lang="en-US" dirty="0" smtClean="0"/>
          </a:p>
          <a:p>
            <a:endParaRPr lang="en-US" baseline="0" dirty="0" smtClean="0"/>
          </a:p>
          <a:p>
            <a:r>
              <a:rPr lang="en-US" baseline="0" dirty="0" smtClean="0"/>
              <a:t>The new work here is really in two of these modules, the phrase retrieval step and the generation step.</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B3246DEA-36E1-4B08-BB2B-0FFCC6194069}" type="slidenum">
              <a:rPr lang="en-US" smtClean="0"/>
              <a:t>59</a:t>
            </a:fld>
            <a:endParaRPr lang="en-US"/>
          </a:p>
        </p:txBody>
      </p:sp>
    </p:spTree>
    <p:extLst>
      <p:ext uri="{BB962C8B-B14F-4D97-AF65-F5344CB8AC3E}">
        <p14:creationId xmlns:p14="http://schemas.microsoft.com/office/powerpoint/2010/main" val="70757652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So how does phrase retrieval work?</a:t>
            </a:r>
          </a:p>
          <a:p>
            <a:endParaRPr lang="en-US" dirty="0"/>
          </a:p>
        </p:txBody>
      </p:sp>
      <p:sp>
        <p:nvSpPr>
          <p:cNvPr id="4" name="Slide Number Placeholder 3"/>
          <p:cNvSpPr>
            <a:spLocks noGrp="1"/>
          </p:cNvSpPr>
          <p:nvPr>
            <p:ph type="sldNum" sz="quarter" idx="10"/>
          </p:nvPr>
        </p:nvSpPr>
        <p:spPr/>
        <p:txBody>
          <a:bodyPr/>
          <a:lstStyle/>
          <a:p>
            <a:fld id="{B3246DEA-36E1-4B08-BB2B-0FFCC6194069}" type="slidenum">
              <a:rPr lang="en-US" smtClean="0"/>
              <a:t>60</a:t>
            </a:fld>
            <a:endParaRPr lang="en-US"/>
          </a:p>
        </p:txBody>
      </p:sp>
    </p:spTree>
    <p:extLst>
      <p:ext uri="{BB962C8B-B14F-4D97-AF65-F5344CB8AC3E}">
        <p14:creationId xmlns:p14="http://schemas.microsoft.com/office/powerpoint/2010/main" val="7075765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Ultimately we might like our recognition systems to produce more complete predictions about the objects, their appearance, their relationships, actions, and context. Perhaps even going so far as to produce a short description of the image that tells the “story behind the image.” For this image we might like to say something like “little pink smart car…” </a:t>
            </a:r>
            <a:endParaRPr lang="en-US" dirty="0" smtClean="0"/>
          </a:p>
          <a:p>
            <a:endParaRPr lang="en-US" dirty="0"/>
          </a:p>
        </p:txBody>
      </p:sp>
      <p:sp>
        <p:nvSpPr>
          <p:cNvPr id="4" name="Slide Number Placeholder 3"/>
          <p:cNvSpPr>
            <a:spLocks noGrp="1"/>
          </p:cNvSpPr>
          <p:nvPr>
            <p:ph type="sldNum" sz="quarter" idx="10"/>
          </p:nvPr>
        </p:nvSpPr>
        <p:spPr/>
        <p:txBody>
          <a:bodyPr/>
          <a:lstStyle/>
          <a:p>
            <a:fld id="{C8CC26E2-EF77-9F4B-B158-EB7E88518AF0}" type="slidenum">
              <a:rPr lang="en-US" smtClean="0"/>
              <a:pPr/>
              <a:t>7</a:t>
            </a:fld>
            <a:endParaRPr lang="en-US" dirty="0"/>
          </a:p>
        </p:txBody>
      </p:sp>
    </p:spTree>
    <p:extLst>
      <p:ext uri="{BB962C8B-B14F-4D97-AF65-F5344CB8AC3E}">
        <p14:creationId xmlns:p14="http://schemas.microsoft.com/office/powerpoint/2010/main" val="111030821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Well, if we detect a dog in our query image, we can look for detections from the database showing dogs in visually similar poses. Then we can transfer the verb phrases referring to that object to the query. For example giving us – laying on the edge of the road in front of a house .</a:t>
            </a:r>
            <a:endParaRPr lang="en-US" dirty="0"/>
          </a:p>
        </p:txBody>
      </p:sp>
      <p:sp>
        <p:nvSpPr>
          <p:cNvPr id="4" name="Slide Number Placeholder 3"/>
          <p:cNvSpPr>
            <a:spLocks noGrp="1"/>
          </p:cNvSpPr>
          <p:nvPr>
            <p:ph type="sldNum" sz="quarter" idx="10"/>
          </p:nvPr>
        </p:nvSpPr>
        <p:spPr/>
        <p:txBody>
          <a:bodyPr/>
          <a:lstStyle/>
          <a:p>
            <a:fld id="{C8CC26E2-EF77-9F4B-B158-EB7E88518AF0}" type="slidenum">
              <a:rPr lang="en-US" smtClean="0"/>
              <a:pPr/>
              <a:t>61</a:t>
            </a:fld>
            <a:endParaRPr lang="en-US" dirty="0"/>
          </a:p>
        </p:txBody>
      </p:sp>
    </p:spTree>
    <p:extLst>
      <p:ext uri="{BB962C8B-B14F-4D97-AF65-F5344CB8AC3E}">
        <p14:creationId xmlns:p14="http://schemas.microsoft.com/office/powerpoint/2010/main" val="128280508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We can use a similar</a:t>
            </a:r>
            <a:r>
              <a:rPr lang="en-US" baseline="0" dirty="0" smtClean="0"/>
              <a:t> approach to </a:t>
            </a:r>
            <a:r>
              <a:rPr lang="en-US" dirty="0" smtClean="0"/>
              <a:t>retrieve</a:t>
            </a:r>
            <a:r>
              <a:rPr lang="en-US" baseline="0" dirty="0" smtClean="0"/>
              <a:t> noun phrases relating to a detected object.</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baseline="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6FCC76FD-3C98-1641-9F22-E94132AB6694}" type="slidenum">
              <a:rPr lang="en-US" smtClean="0"/>
              <a:t>62</a:t>
            </a:fld>
            <a:endParaRPr lang="en-US"/>
          </a:p>
        </p:txBody>
      </p:sp>
    </p:spTree>
    <p:extLst>
      <p:ext uri="{BB962C8B-B14F-4D97-AF65-F5344CB8AC3E}">
        <p14:creationId xmlns:p14="http://schemas.microsoft.com/office/powerpoint/2010/main" val="241338313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 prepositional phrases referring to relationships between objects and</a:t>
            </a:r>
            <a:r>
              <a:rPr lang="en-US" baseline="0" dirty="0" smtClean="0"/>
              <a:t> their direct surroundings.</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C8CC26E2-EF77-9F4B-B158-EB7E88518AF0}" type="slidenum">
              <a:rPr lang="en-US" smtClean="0"/>
              <a:pPr/>
              <a:t>63</a:t>
            </a:fld>
            <a:endParaRPr lang="en-US" dirty="0"/>
          </a:p>
        </p:txBody>
      </p:sp>
    </p:spTree>
    <p:extLst>
      <p:ext uri="{BB962C8B-B14F-4D97-AF65-F5344CB8AC3E}">
        <p14:creationId xmlns:p14="http://schemas.microsoft.com/office/powerpoint/2010/main" val="362113758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 to retrieve</a:t>
            </a:r>
            <a:r>
              <a:rPr lang="en-US" baseline="0" dirty="0" smtClean="0"/>
              <a:t> prepositional phrases referring to the general scene context. </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6FCC76FD-3C98-1641-9F22-E94132AB6694}" type="slidenum">
              <a:rPr lang="en-US" smtClean="0"/>
              <a:t>64</a:t>
            </a:fld>
            <a:endParaRPr lang="en-US"/>
          </a:p>
        </p:txBody>
      </p:sp>
    </p:spTree>
    <p:extLst>
      <p:ext uri="{BB962C8B-B14F-4D97-AF65-F5344CB8AC3E}">
        <p14:creationId xmlns:p14="http://schemas.microsoft.com/office/powerpoint/2010/main" val="68858305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Once we have retrieved a bunch of phrases we’d like to form them into a coherent description</a:t>
            </a:r>
            <a:endParaRPr lang="en-US" dirty="0" smtClean="0"/>
          </a:p>
          <a:p>
            <a:endParaRPr lang="en-US" dirty="0"/>
          </a:p>
        </p:txBody>
      </p:sp>
      <p:sp>
        <p:nvSpPr>
          <p:cNvPr id="4" name="Slide Number Placeholder 3"/>
          <p:cNvSpPr>
            <a:spLocks noGrp="1"/>
          </p:cNvSpPr>
          <p:nvPr>
            <p:ph type="sldNum" sz="quarter" idx="10"/>
          </p:nvPr>
        </p:nvSpPr>
        <p:spPr/>
        <p:txBody>
          <a:bodyPr/>
          <a:lstStyle/>
          <a:p>
            <a:fld id="{B3246DEA-36E1-4B08-BB2B-0FFCC6194069}" type="slidenum">
              <a:rPr lang="en-US" smtClean="0"/>
              <a:t>65</a:t>
            </a:fld>
            <a:endParaRPr lang="en-US"/>
          </a:p>
        </p:txBody>
      </p:sp>
    </p:spTree>
    <p:extLst>
      <p:ext uri="{BB962C8B-B14F-4D97-AF65-F5344CB8AC3E}">
        <p14:creationId xmlns:p14="http://schemas.microsoft.com/office/powerpoint/2010/main" val="70757652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Consider this</a:t>
            </a:r>
            <a:r>
              <a:rPr lang="en-US" baseline="0" dirty="0" smtClean="0"/>
              <a:t> example image. For a detected object we can retrieve relevant phrases. Then w</a:t>
            </a:r>
            <a:r>
              <a:rPr lang="en-US" dirty="0" smtClean="0"/>
              <a:t>e want to select and combine these phrases into</a:t>
            </a:r>
            <a:r>
              <a:rPr lang="en-US" baseline="0" dirty="0" smtClean="0"/>
              <a:t> a plausible sentence about the object.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B3246DEA-36E1-4B08-BB2B-0FFCC6194069}" type="slidenum">
              <a:rPr lang="en-US" smtClean="0"/>
              <a:t>66</a:t>
            </a:fld>
            <a:endParaRPr lang="en-US"/>
          </a:p>
        </p:txBody>
      </p:sp>
    </p:spTree>
    <p:extLst>
      <p:ext uri="{BB962C8B-B14F-4D97-AF65-F5344CB8AC3E}">
        <p14:creationId xmlns:p14="http://schemas.microsoft.com/office/powerpoint/2010/main" val="175130619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but</a:t>
            </a:r>
            <a:r>
              <a:rPr lang="en-US" baseline="0" dirty="0" smtClean="0"/>
              <a:t> this gives us a  large </a:t>
            </a:r>
            <a:r>
              <a:rPr lang="en-US" dirty="0" smtClean="0"/>
              <a:t>number of potential assignments.</a:t>
            </a:r>
          </a:p>
        </p:txBody>
      </p:sp>
      <p:sp>
        <p:nvSpPr>
          <p:cNvPr id="4" name="Slide Number Placeholder 3"/>
          <p:cNvSpPr>
            <a:spLocks noGrp="1"/>
          </p:cNvSpPr>
          <p:nvPr>
            <p:ph type="sldNum" sz="quarter" idx="10"/>
          </p:nvPr>
        </p:nvSpPr>
        <p:spPr/>
        <p:txBody>
          <a:bodyPr/>
          <a:lstStyle/>
          <a:p>
            <a:fld id="{B3246DEA-36E1-4B08-BB2B-0FFCC6194069}" type="slidenum">
              <a:rPr lang="en-US" smtClean="0"/>
              <a:t>67</a:t>
            </a:fld>
            <a:endParaRPr lang="en-US"/>
          </a:p>
        </p:txBody>
      </p:sp>
    </p:spTree>
    <p:extLst>
      <p:ext uri="{BB962C8B-B14F-4D97-AF65-F5344CB8AC3E}">
        <p14:creationId xmlns:p14="http://schemas.microsoft.com/office/powerpoint/2010/main" val="427282170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For</a:t>
            </a:r>
            <a:r>
              <a:rPr lang="en-US" baseline="0" dirty="0" smtClean="0"/>
              <a:t> instance, … (** read **)</a:t>
            </a:r>
            <a:endParaRPr lang="en-US" dirty="0" smtClean="0"/>
          </a:p>
        </p:txBody>
      </p:sp>
      <p:sp>
        <p:nvSpPr>
          <p:cNvPr id="4" name="Slide Number Placeholder 3"/>
          <p:cNvSpPr>
            <a:spLocks noGrp="1"/>
          </p:cNvSpPr>
          <p:nvPr>
            <p:ph type="sldNum" sz="quarter" idx="10"/>
          </p:nvPr>
        </p:nvSpPr>
        <p:spPr/>
        <p:txBody>
          <a:bodyPr/>
          <a:lstStyle/>
          <a:p>
            <a:fld id="{B3246DEA-36E1-4B08-BB2B-0FFCC6194069}" type="slidenum">
              <a:rPr lang="en-US" smtClean="0"/>
              <a:t>68</a:t>
            </a:fld>
            <a:endParaRPr lang="en-US"/>
          </a:p>
        </p:txBody>
      </p:sp>
    </p:spTree>
    <p:extLst>
      <p:ext uri="{BB962C8B-B14F-4D97-AF65-F5344CB8AC3E}">
        <p14:creationId xmlns:p14="http://schemas.microsoft.com/office/powerpoint/2010/main" val="427282170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Or …. </a:t>
            </a:r>
            <a:r>
              <a:rPr lang="en-US" baseline="0" dirty="0" smtClean="0"/>
              <a:t>(** read **)</a:t>
            </a:r>
            <a:endParaRPr lang="en-US" dirty="0" smtClean="0"/>
          </a:p>
        </p:txBody>
      </p:sp>
      <p:sp>
        <p:nvSpPr>
          <p:cNvPr id="4" name="Slide Number Placeholder 3"/>
          <p:cNvSpPr>
            <a:spLocks noGrp="1"/>
          </p:cNvSpPr>
          <p:nvPr>
            <p:ph type="sldNum" sz="quarter" idx="10"/>
          </p:nvPr>
        </p:nvSpPr>
        <p:spPr/>
        <p:txBody>
          <a:bodyPr/>
          <a:lstStyle/>
          <a:p>
            <a:fld id="{B3246DEA-36E1-4B08-BB2B-0FFCC6194069}" type="slidenum">
              <a:rPr lang="en-US" smtClean="0"/>
              <a:t>69</a:t>
            </a:fld>
            <a:endParaRPr lang="en-US"/>
          </a:p>
        </p:txBody>
      </p:sp>
    </p:spTree>
    <p:extLst>
      <p:ext uri="{BB962C8B-B14F-4D97-AF65-F5344CB8AC3E}">
        <p14:creationId xmlns:p14="http://schemas.microsoft.com/office/powerpoint/2010/main" val="427282170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But there</a:t>
            </a:r>
            <a:r>
              <a:rPr lang="en-US" baseline="0" dirty="0" smtClean="0"/>
              <a:t> are a few limitations. For instance we might construct a sentence with two noun phrases describing the same object – the bird, birds</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a:t>
            </a:r>
            <a:r>
              <a:rPr lang="en-US" baseline="0" dirty="0" smtClean="0"/>
              <a:t> we’d like to add a constraint that we shouldn’t</a:t>
            </a:r>
            <a:r>
              <a:rPr lang="en-US" dirty="0" smtClean="0"/>
              <a:t> include multiple phases of the same type</a:t>
            </a:r>
          </a:p>
        </p:txBody>
      </p:sp>
      <p:sp>
        <p:nvSpPr>
          <p:cNvPr id="4" name="Slide Number Placeholder 3"/>
          <p:cNvSpPr>
            <a:spLocks noGrp="1"/>
          </p:cNvSpPr>
          <p:nvPr>
            <p:ph type="sldNum" sz="quarter" idx="10"/>
          </p:nvPr>
        </p:nvSpPr>
        <p:spPr/>
        <p:txBody>
          <a:bodyPr/>
          <a:lstStyle/>
          <a:p>
            <a:fld id="{B3246DEA-36E1-4B08-BB2B-0FFCC6194069}" type="slidenum">
              <a:rPr lang="en-US" smtClean="0"/>
              <a:t>70</a:t>
            </a:fld>
            <a:endParaRPr lang="en-US"/>
          </a:p>
        </p:txBody>
      </p:sp>
    </p:spTree>
    <p:extLst>
      <p:ext uri="{BB962C8B-B14F-4D97-AF65-F5344CB8AC3E}">
        <p14:creationId xmlns:p14="http://schemas.microsoft.com/office/powerpoint/2010/main" val="42728217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 think looking at human descriptions can help inform computer vision in terms of what we should recognize and also what kinds of structured outputs we might produce about image content.</a:t>
            </a:r>
          </a:p>
          <a:p>
            <a:pPr marL="0" indent="0">
              <a:buNone/>
            </a:pPr>
            <a:endParaRPr lang="en-US" baseline="0" dirty="0" smtClean="0"/>
          </a:p>
          <a:p>
            <a:pPr marL="0" indent="0">
              <a:buNone/>
            </a:pPr>
            <a:r>
              <a:rPr lang="en-US" baseline="0" dirty="0" smtClean="0"/>
              <a:t>In general, I believe we can learn from studying visually descriptive language in a number of ways:</a:t>
            </a:r>
          </a:p>
          <a:p>
            <a:pPr marL="228600" marR="0" indent="-228600" algn="l" defTabSz="457200" rtl="0" eaLnBrk="1" fontAlgn="auto" latinLnBrk="0" hangingPunct="1">
              <a:lnSpc>
                <a:spcPct val="100000"/>
              </a:lnSpc>
              <a:spcBef>
                <a:spcPts val="0"/>
              </a:spcBef>
              <a:spcAft>
                <a:spcPts val="0"/>
              </a:spcAft>
              <a:buClrTx/>
              <a:buSzTx/>
              <a:buFontTx/>
              <a:buAutoNum type="arabicParenR"/>
              <a:tabLst/>
              <a:defRPr/>
            </a:pPr>
            <a:r>
              <a:rPr lang="en-US" dirty="0" smtClean="0"/>
              <a:t>descriptive language can provide</a:t>
            </a:r>
            <a:r>
              <a:rPr lang="en-US" baseline="0" dirty="0" smtClean="0"/>
              <a:t> information about how the world works, especially the visual world. for example looking at lots of descriptive like this could tell us what the possible modifiers of eyebrows are – they can be black, slanted, bushy, thin etc. </a:t>
            </a:r>
          </a:p>
          <a:p>
            <a:pPr marL="228600" indent="-228600">
              <a:buAutoNum type="arabicParenR"/>
            </a:pPr>
            <a:r>
              <a:rPr lang="en-US" baseline="0" dirty="0" smtClean="0"/>
              <a:t>descriptive text can also provide data for understanding how people describe the world, and how they construct natural language related to images, so what kinds of things do they mention or what do they perceive as important</a:t>
            </a:r>
          </a:p>
          <a:p>
            <a:r>
              <a:rPr lang="en-US" baseline="0" dirty="0" smtClean="0"/>
              <a:t>3) Lastly, I think collections of descriptive text might guide visual recognition research of the future </a:t>
            </a:r>
          </a:p>
          <a:p>
            <a:endParaRPr lang="en-US" baseline="0" dirty="0" smtClean="0"/>
          </a:p>
          <a:p>
            <a:endParaRPr lang="en-US" baseline="0" dirty="0"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We’d also like to include other constraints such</a:t>
            </a:r>
            <a:r>
              <a:rPr lang="en-US" baseline="0" dirty="0" smtClean="0"/>
              <a:t> as </a:t>
            </a:r>
            <a:r>
              <a:rPr lang="en-US" dirty="0" smtClean="0"/>
              <a:t>enforcing singular/plural</a:t>
            </a:r>
            <a:r>
              <a:rPr lang="en-US" baseline="0" dirty="0" smtClean="0"/>
              <a:t> relationships (to avoid situations like “the bird are standing”). and so on…</a:t>
            </a:r>
            <a:endParaRPr lang="en-US" dirty="0" smtClean="0"/>
          </a:p>
        </p:txBody>
      </p:sp>
      <p:sp>
        <p:nvSpPr>
          <p:cNvPr id="4" name="Slide Number Placeholder 3"/>
          <p:cNvSpPr>
            <a:spLocks noGrp="1"/>
          </p:cNvSpPr>
          <p:nvPr>
            <p:ph type="sldNum" sz="quarter" idx="10"/>
          </p:nvPr>
        </p:nvSpPr>
        <p:spPr/>
        <p:txBody>
          <a:bodyPr/>
          <a:lstStyle/>
          <a:p>
            <a:fld id="{B3246DEA-36E1-4B08-BB2B-0FFCC6194069}" type="slidenum">
              <a:rPr lang="en-US" smtClean="0"/>
              <a:t>71</a:t>
            </a:fld>
            <a:endParaRPr lang="en-US"/>
          </a:p>
        </p:txBody>
      </p:sp>
    </p:spTree>
    <p:extLst>
      <p:ext uri="{BB962C8B-B14F-4D97-AF65-F5344CB8AC3E}">
        <p14:creationId xmlns:p14="http://schemas.microsoft.com/office/powerpoint/2010/main" val="427282170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we formulate our problem as an ILP optimization where we’re trying to</a:t>
            </a:r>
            <a:r>
              <a:rPr lang="en-US" baseline="0" dirty="0" smtClean="0"/>
              <a:t> to select and combine phrases into sentences such that our description has good vision scores and good cohesion between phrases subject to some linguistic and discourse constraints.</a:t>
            </a:r>
          </a:p>
          <a:p>
            <a:endParaRPr lang="en-US" baseline="0" dirty="0" smtClean="0"/>
          </a:p>
          <a:p>
            <a:r>
              <a:rPr lang="en-US" baseline="0" dirty="0" smtClean="0"/>
              <a:t>(note: commercial software to optimize – </a:t>
            </a:r>
            <a:r>
              <a:rPr lang="en-US" baseline="0" dirty="0" err="1" smtClean="0"/>
              <a:t>cplex</a:t>
            </a:r>
            <a:r>
              <a:rPr lang="en-US" baseline="0" dirty="0" smtClean="0"/>
              <a:t>)</a:t>
            </a:r>
            <a:endParaRPr lang="en-US" dirty="0" smtClean="0"/>
          </a:p>
        </p:txBody>
      </p:sp>
      <p:sp>
        <p:nvSpPr>
          <p:cNvPr id="4" name="Slide Number Placeholder 3"/>
          <p:cNvSpPr>
            <a:spLocks noGrp="1"/>
          </p:cNvSpPr>
          <p:nvPr>
            <p:ph type="sldNum" sz="quarter" idx="10"/>
          </p:nvPr>
        </p:nvSpPr>
        <p:spPr/>
        <p:txBody>
          <a:bodyPr/>
          <a:lstStyle/>
          <a:p>
            <a:fld id="{C8CC26E2-EF77-9F4B-B158-EB7E88518AF0}" type="slidenum">
              <a:rPr lang="en-US" smtClean="0"/>
              <a:pPr/>
              <a:t>72</a:t>
            </a:fld>
            <a:endParaRPr lang="en-US" dirty="0"/>
          </a:p>
        </p:txBody>
      </p:sp>
    </p:spTree>
    <p:extLst>
      <p:ext uri="{BB962C8B-B14F-4D97-AF65-F5344CB8AC3E}">
        <p14:creationId xmlns:p14="http://schemas.microsoft.com/office/powerpoint/2010/main" val="403993405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this allows us to generate captions like “this is a sporty little…”</a:t>
            </a:r>
          </a:p>
        </p:txBody>
      </p:sp>
      <p:sp>
        <p:nvSpPr>
          <p:cNvPr id="4" name="Slide Number Placeholder 3"/>
          <p:cNvSpPr>
            <a:spLocks noGrp="1"/>
          </p:cNvSpPr>
          <p:nvPr>
            <p:ph type="sldNum" sz="quarter" idx="10"/>
          </p:nvPr>
        </p:nvSpPr>
        <p:spPr/>
        <p:txBody>
          <a:bodyPr/>
          <a:lstStyle/>
          <a:p>
            <a:fld id="{B3246DEA-36E1-4B08-BB2B-0FFCC6194069}" type="slidenum">
              <a:rPr lang="en-US" smtClean="0"/>
              <a:t>73</a:t>
            </a:fld>
            <a:endParaRPr lang="en-US"/>
          </a:p>
        </p:txBody>
      </p:sp>
    </p:spTree>
    <p:extLst>
      <p:ext uri="{BB962C8B-B14F-4D97-AF65-F5344CB8AC3E}">
        <p14:creationId xmlns:p14="http://schemas.microsoft.com/office/powerpoint/2010/main" val="228582224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sometimes our captions are even preferred over the original human written</a:t>
            </a:r>
            <a:r>
              <a:rPr lang="en-US" baseline="0" dirty="0" smtClean="0"/>
              <a:t> ones! </a:t>
            </a:r>
            <a:r>
              <a:rPr lang="en-US" dirty="0" smtClean="0"/>
              <a:t> </a:t>
            </a:r>
          </a:p>
          <a:p>
            <a:endParaRPr lang="en-US" dirty="0"/>
          </a:p>
        </p:txBody>
      </p:sp>
      <p:sp>
        <p:nvSpPr>
          <p:cNvPr id="4" name="Slide Number Placeholder 3"/>
          <p:cNvSpPr>
            <a:spLocks noGrp="1"/>
          </p:cNvSpPr>
          <p:nvPr>
            <p:ph type="sldNum" sz="quarter" idx="10"/>
          </p:nvPr>
        </p:nvSpPr>
        <p:spPr/>
        <p:txBody>
          <a:bodyPr/>
          <a:lstStyle/>
          <a:p>
            <a:fld id="{C8CC26E2-EF77-9F4B-B158-EB7E88518AF0}" type="slidenum">
              <a:rPr lang="en-US" smtClean="0"/>
              <a:pPr/>
              <a:t>74</a:t>
            </a:fld>
            <a:endParaRPr lang="en-US" dirty="0"/>
          </a:p>
        </p:txBody>
      </p:sp>
    </p:spTree>
    <p:extLst>
      <p:ext uri="{BB962C8B-B14F-4D97-AF65-F5344CB8AC3E}">
        <p14:creationId xmlns:p14="http://schemas.microsoft.com/office/powerpoint/2010/main" val="173664993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Of course it</a:t>
            </a:r>
            <a:r>
              <a:rPr lang="en-US" baseline="0" dirty="0" smtClean="0"/>
              <a:t> also makes mistakes. Since we are composing new captions from phrases grammatical problems can be introduced. The content can be misidentified. Or you can just produce very odd descriptions like “here you can see a cross by the frog in the sky”</a:t>
            </a:r>
            <a:endParaRPr lang="en-US" dirty="0" smtClean="0"/>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B3246DEA-36E1-4B08-BB2B-0FFCC6194069}" type="slidenum">
              <a:rPr lang="en-US" smtClean="0"/>
              <a:t>75</a:t>
            </a:fld>
            <a:endParaRPr lang="en-US"/>
          </a:p>
        </p:txBody>
      </p:sp>
    </p:spTree>
    <p:extLst>
      <p:ext uri="{BB962C8B-B14F-4D97-AF65-F5344CB8AC3E}">
        <p14:creationId xmlns:p14="http://schemas.microsoft.com/office/powerpoint/2010/main" val="9685407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I’ll talk about two types of methods being used for generating image descriptions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first is to recognize some bits of image content in the query image and then directly construct a description based on those predictions.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second is to find relevant text that we might re-use to produce a description for the query image. </a:t>
            </a:r>
          </a:p>
          <a:p>
            <a:endParaRPr lang="en-US" baseline="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C8CC26E2-EF77-9F4B-B158-EB7E88518AF0}" type="slidenum">
              <a:rPr lang="en-US" smtClean="0"/>
              <a:pPr/>
              <a:t>9</a:t>
            </a:fld>
            <a:endParaRPr lang="en-US" dirty="0"/>
          </a:p>
        </p:txBody>
      </p:sp>
    </p:spTree>
    <p:extLst>
      <p:ext uri="{BB962C8B-B14F-4D97-AF65-F5344CB8AC3E}">
        <p14:creationId xmlns:p14="http://schemas.microsoft.com/office/powerpoint/2010/main" val="11103082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has been a fair</a:t>
            </a:r>
            <a:r>
              <a:rPr lang="en-US" baseline="0" dirty="0" smtClean="0"/>
              <a:t> amount of related work in this area recently ranging from the generation methodologies I just described to methods that take advantage of pre-associated relevant descriptive text to methods that work on related problems like image annotation or video description.</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Due to time restrictions I will just talk about a few methods related to the first two kinds of image description composition – </a:t>
            </a:r>
            <a:r>
              <a:rPr lang="en-US" sz="1200" dirty="0" smtClean="0"/>
              <a:t>Composing descriptions directly from recognized content and description generation as retrieval</a:t>
            </a:r>
          </a:p>
          <a:p>
            <a:endParaRPr lang="en-US" dirty="0"/>
          </a:p>
        </p:txBody>
      </p:sp>
      <p:sp>
        <p:nvSpPr>
          <p:cNvPr id="4" name="Slide Number Placeholder 3"/>
          <p:cNvSpPr>
            <a:spLocks noGrp="1"/>
          </p:cNvSpPr>
          <p:nvPr>
            <p:ph type="sldNum" sz="quarter" idx="10"/>
          </p:nvPr>
        </p:nvSpPr>
        <p:spPr/>
        <p:txBody>
          <a:bodyPr/>
          <a:lstStyle/>
          <a:p>
            <a:fld id="{C8CC26E2-EF77-9F4B-B158-EB7E88518AF0}" type="slidenum">
              <a:rPr lang="en-US" smtClean="0"/>
              <a:pPr/>
              <a:t>10</a:t>
            </a:fld>
            <a:endParaRPr lang="en-US" dirty="0"/>
          </a:p>
        </p:txBody>
      </p:sp>
    </p:spTree>
    <p:extLst>
      <p:ext uri="{BB962C8B-B14F-4D97-AF65-F5344CB8AC3E}">
        <p14:creationId xmlns:p14="http://schemas.microsoft.com/office/powerpoint/2010/main" val="41556098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7" name="Date Placeholder 6"/>
          <p:cNvSpPr>
            <a:spLocks noGrp="1"/>
          </p:cNvSpPr>
          <p:nvPr>
            <p:ph type="dt" sz="half" idx="10"/>
          </p:nvPr>
        </p:nvSpPr>
        <p:spPr/>
        <p:txBody>
          <a:bodyPr/>
          <a:lstStyle/>
          <a:p>
            <a:fld id="{216C5678-EE20-4FA5-88E2-6E0BD67A2E26}" type="datetime1">
              <a:rPr lang="en-US" smtClean="0"/>
              <a:t>7/5/13</a:t>
            </a:fld>
            <a:endParaRPr lang="en-US" dirty="0"/>
          </a:p>
        </p:txBody>
      </p:sp>
      <p:sp>
        <p:nvSpPr>
          <p:cNvPr id="8" name="Slide Number Placeholder 7"/>
          <p:cNvSpPr>
            <a:spLocks noGrp="1"/>
          </p:cNvSpPr>
          <p:nvPr>
            <p:ph type="sldNum" sz="quarter" idx="11"/>
          </p:nvPr>
        </p:nvSpPr>
        <p:spPr/>
        <p:txBody>
          <a:bodyPr/>
          <a:lstStyle/>
          <a:p>
            <a:fld id="{BA9B540C-44DA-4F69-89C9-7C84606640D3}" type="slidenum">
              <a:rPr lang="en-US" smtClean="0"/>
              <a:pPr/>
              <a:t>‹#›</a:t>
            </a:fld>
            <a:endParaRPr lang="en-US" dirty="0"/>
          </a:p>
        </p:txBody>
      </p:sp>
      <p:sp>
        <p:nvSpPr>
          <p:cNvPr id="9" name="Footer Placeholder 8"/>
          <p:cNvSpPr>
            <a:spLocks noGrp="1"/>
          </p:cNvSpPr>
          <p:nvPr>
            <p:ph type="ftr" sz="quarter" idx="12"/>
          </p:nvPr>
        </p:nvSpPr>
        <p:spPr/>
        <p:txBody>
          <a:bodyPr/>
          <a:lstStyle/>
          <a:p>
            <a:r>
              <a:rPr lang="en-US" smtClean="0"/>
              <a:t>Footer Text</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051B39-B140-43FE-96DB-472A2B59CE7C}" type="datetime1">
              <a:rPr lang="en-US" smtClean="0"/>
              <a:t>7/5/13</a:t>
            </a:fld>
            <a:endParaRPr lang="en-US"/>
          </a:p>
        </p:txBody>
      </p:sp>
      <p:sp>
        <p:nvSpPr>
          <p:cNvPr id="5" name="Footer Placeholder 4"/>
          <p:cNvSpPr>
            <a:spLocks noGrp="1"/>
          </p:cNvSpPr>
          <p:nvPr>
            <p:ph type="ftr" sz="quarter" idx="11"/>
          </p:nvPr>
        </p:nvSpPr>
        <p:spPr/>
        <p:txBody>
          <a:bodyPr/>
          <a:lstStyle/>
          <a:p>
            <a:r>
              <a:rPr lang="en-US" smtClean="0"/>
              <a:t>Footer Text</a:t>
            </a:r>
            <a:endParaRPr lang="en-US"/>
          </a:p>
        </p:txBody>
      </p:sp>
      <p:sp>
        <p:nvSpPr>
          <p:cNvPr id="6" name="Slide Number Placeholder 5"/>
          <p:cNvSpPr>
            <a:spLocks noGrp="1"/>
          </p:cNvSpPr>
          <p:nvPr>
            <p:ph type="sldNum" sz="quarter" idx="12"/>
          </p:nvPr>
        </p:nvSpPr>
        <p:spPr/>
        <p:txBody>
          <a:bodyPr/>
          <a:lstStyle/>
          <a:p>
            <a:fld id="{BA9B540C-44DA-4F69-89C9-7C84606640D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600BB2-27C5-458B-ABCE-839C88CF47CE}" type="datetime1">
              <a:rPr lang="en-US" smtClean="0"/>
              <a:t>7/5/13</a:t>
            </a:fld>
            <a:endParaRPr lang="en-US"/>
          </a:p>
        </p:txBody>
      </p:sp>
      <p:sp>
        <p:nvSpPr>
          <p:cNvPr id="5" name="Footer Placeholder 4"/>
          <p:cNvSpPr>
            <a:spLocks noGrp="1"/>
          </p:cNvSpPr>
          <p:nvPr>
            <p:ph type="ftr" sz="quarter" idx="11"/>
          </p:nvPr>
        </p:nvSpPr>
        <p:spPr/>
        <p:txBody>
          <a:bodyPr/>
          <a:lstStyle/>
          <a:p>
            <a:r>
              <a:rPr lang="en-US" smtClean="0"/>
              <a:t>Footer Text</a:t>
            </a:r>
            <a:endParaRPr lang="en-US"/>
          </a:p>
        </p:txBody>
      </p:sp>
      <p:sp>
        <p:nvSpPr>
          <p:cNvPr id="6" name="Slide Number Placeholder 5"/>
          <p:cNvSpPr>
            <a:spLocks noGrp="1"/>
          </p:cNvSpPr>
          <p:nvPr>
            <p:ph type="sldNum" sz="quarter" idx="12"/>
          </p:nvPr>
        </p:nvSpPr>
        <p:spPr/>
        <p:txBody>
          <a:bodyPr/>
          <a:lstStyle/>
          <a:p>
            <a:fld id="{BA9B540C-44DA-4F69-89C9-7C84606640D3}"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71040" y="789204"/>
            <a:ext cx="7801920" cy="699913"/>
          </a:xfrm>
        </p:spPr>
        <p:txBody>
          <a:bodyPr/>
          <a:lstStyle/>
          <a:p>
            <a:r>
              <a:rPr lang="en-US" smtClean="0"/>
              <a:t>Click to edit Master title style</a:t>
            </a:r>
            <a:endParaRPr lang="en-US"/>
          </a:p>
        </p:txBody>
      </p:sp>
    </p:spTree>
    <p:extLst>
      <p:ext uri="{BB962C8B-B14F-4D97-AF65-F5344CB8AC3E}">
        <p14:creationId xmlns:p14="http://schemas.microsoft.com/office/powerpoint/2010/main" val="7335046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71040" y="789204"/>
            <a:ext cx="7801920" cy="699913"/>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71040" y="1906760"/>
            <a:ext cx="3831840" cy="3439081"/>
          </a:xfrm>
        </p:spPr>
        <p:txBody>
          <a:bodyPr/>
          <a:lstStyle/>
          <a:p>
            <a:pPr lvl="0"/>
            <a:endParaRPr lang="en-US" noProof="0" smtClean="0"/>
          </a:p>
        </p:txBody>
      </p:sp>
      <p:sp>
        <p:nvSpPr>
          <p:cNvPr id="4" name="Text Placeholder 3"/>
          <p:cNvSpPr>
            <a:spLocks noGrp="1"/>
          </p:cNvSpPr>
          <p:nvPr>
            <p:ph type="body" sz="half" idx="2"/>
          </p:nvPr>
        </p:nvSpPr>
        <p:spPr>
          <a:xfrm>
            <a:off x="4641121" y="1906760"/>
            <a:ext cx="3831840" cy="343908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974532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 name="Date Placeholder 3"/>
          <p:cNvSpPr>
            <a:spLocks noGrp="1"/>
          </p:cNvSpPr>
          <p:nvPr>
            <p:ph type="dt" sz="half" idx="10"/>
          </p:nvPr>
        </p:nvSpPr>
        <p:spPr/>
        <p:txBody>
          <a:bodyPr/>
          <a:lstStyle/>
          <a:p>
            <a:fld id="{B11D738E-8962-435F-8C43-147B8DD7E819}" type="datetime1">
              <a:rPr lang="en-US" smtClean="0"/>
              <a:t>7/5/13</a:t>
            </a:fld>
            <a:endParaRPr lang="en-US"/>
          </a:p>
        </p:txBody>
      </p:sp>
      <p:sp>
        <p:nvSpPr>
          <p:cNvPr id="5" name="Footer Placeholder 4"/>
          <p:cNvSpPr>
            <a:spLocks noGrp="1"/>
          </p:cNvSpPr>
          <p:nvPr>
            <p:ph type="ftr" sz="quarter" idx="11"/>
          </p:nvPr>
        </p:nvSpPr>
        <p:spPr/>
        <p:txBody>
          <a:bodyPr/>
          <a:lstStyle/>
          <a:p>
            <a:r>
              <a:rPr lang="en-US" smtClean="0"/>
              <a:t>Footer Text</a:t>
            </a:r>
            <a:endParaRPr lang="en-US"/>
          </a:p>
        </p:txBody>
      </p:sp>
      <p:sp>
        <p:nvSpPr>
          <p:cNvPr id="6" name="Slide Number Placeholder 5"/>
          <p:cNvSpPr>
            <a:spLocks noGrp="1"/>
          </p:cNvSpPr>
          <p:nvPr>
            <p:ph type="sldNum" sz="quarter" idx="12"/>
          </p:nvPr>
        </p:nvSpPr>
        <p:spPr/>
        <p:txBody>
          <a:bodyPr/>
          <a:lstStyle/>
          <a:p>
            <a:fld id="{BA9B540C-44DA-4F69-89C9-7C84606640D3}"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Helvetica Neue Light"/>
                <a:ea typeface="+mj-ea"/>
                <a:cs typeface="+mj-cs"/>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9CAEA93-55E7-4DA9-90C2-089A26EEFEC4}" type="datetime1">
              <a:rPr lang="en-US" smtClean="0"/>
              <a:t>7/5/13</a:t>
            </a:fld>
            <a:endParaRPr lang="en-US"/>
          </a:p>
        </p:txBody>
      </p:sp>
      <p:sp>
        <p:nvSpPr>
          <p:cNvPr id="5" name="Footer Placeholder 4"/>
          <p:cNvSpPr>
            <a:spLocks noGrp="1"/>
          </p:cNvSpPr>
          <p:nvPr>
            <p:ph type="ftr" sz="quarter" idx="11"/>
          </p:nvPr>
        </p:nvSpPr>
        <p:spPr/>
        <p:txBody>
          <a:bodyPr/>
          <a:lstStyle/>
          <a:p>
            <a:r>
              <a:rPr lang="en-US" smtClean="0"/>
              <a:t>Footer Text</a:t>
            </a:r>
            <a:endParaRPr lang="en-US"/>
          </a:p>
        </p:txBody>
      </p:sp>
      <p:sp>
        <p:nvSpPr>
          <p:cNvPr id="6" name="Slide Number Placeholder 5"/>
          <p:cNvSpPr>
            <a:spLocks noGrp="1"/>
          </p:cNvSpPr>
          <p:nvPr>
            <p:ph type="sldNum" sz="quarter" idx="12"/>
          </p:nvPr>
        </p:nvSpPr>
        <p:spPr/>
        <p:txBody>
          <a:bodyPr/>
          <a:lstStyle/>
          <a:p>
            <a:fld id="{BA9B540C-44DA-4F69-89C9-7C84606640D3}" type="slidenum">
              <a:rPr lang="en-US" smtClean="0"/>
              <a:pPr/>
              <a:t>‹#›</a:t>
            </a:fld>
            <a:endParaRPr lang="en-US"/>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Light"/>
            </a:endParaRPr>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Light"/>
            </a:endParaRPr>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Light"/>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4"/>
          <p:cNvSpPr>
            <a:spLocks noGrp="1"/>
          </p:cNvSpPr>
          <p:nvPr>
            <p:ph type="dt" sz="half" idx="10"/>
          </p:nvPr>
        </p:nvSpPr>
        <p:spPr/>
        <p:txBody>
          <a:bodyPr/>
          <a:lstStyle/>
          <a:p>
            <a:fld id="{E34CF3C7-6809-4F39-BD67-A75817BDDE0A}" type="datetime1">
              <a:rPr lang="en-US" smtClean="0"/>
              <a:t>7/5/13</a:t>
            </a:fld>
            <a:endParaRPr lang="en-US"/>
          </a:p>
        </p:txBody>
      </p:sp>
      <p:sp>
        <p:nvSpPr>
          <p:cNvPr id="6" name="Footer Placeholder 5"/>
          <p:cNvSpPr>
            <a:spLocks noGrp="1"/>
          </p:cNvSpPr>
          <p:nvPr>
            <p:ph type="ftr" sz="quarter" idx="11"/>
          </p:nvPr>
        </p:nvSpPr>
        <p:spPr/>
        <p:txBody>
          <a:bodyPr/>
          <a:lstStyle/>
          <a:p>
            <a:r>
              <a:rPr lang="en-US" smtClean="0"/>
              <a:t>Footer Text</a:t>
            </a:r>
            <a:endParaRPr lang="en-US"/>
          </a:p>
        </p:txBody>
      </p:sp>
      <p:sp>
        <p:nvSpPr>
          <p:cNvPr id="7" name="Slide Number Placeholder 6"/>
          <p:cNvSpPr>
            <a:spLocks noGrp="1"/>
          </p:cNvSpPr>
          <p:nvPr>
            <p:ph type="sldNum" sz="quarter" idx="12"/>
          </p:nvPr>
        </p:nvSpPr>
        <p:spPr/>
        <p:txBody>
          <a:bodyPr/>
          <a:lstStyle/>
          <a:p>
            <a:fld id="{BA9B540C-44DA-4F69-89C9-7C84606640D3}" type="slidenum">
              <a:rPr lang="en-US" smtClean="0"/>
              <a:pPr/>
              <a:t>‹#›</a:t>
            </a:fld>
            <a:endParaRPr lang="en-US"/>
          </a:p>
        </p:txBody>
      </p:sp>
      <p:sp>
        <p:nvSpPr>
          <p:cNvPr id="9" name="Content Placeholder 8"/>
          <p:cNvSpPr>
            <a:spLocks noGrp="1"/>
          </p:cNvSpPr>
          <p:nvPr>
            <p:ph sz="quarter" idx="13"/>
          </p:nvPr>
        </p:nvSpPr>
        <p:spPr>
          <a:xfrm>
            <a:off x="365760" y="1600200"/>
            <a:ext cx="4041648" cy="452628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F7EAEB24-CE78-465C-A726-91D0868FA48F}" type="datetime1">
              <a:rPr lang="en-US" smtClean="0"/>
              <a:t>7/5/13</a:t>
            </a:fld>
            <a:endParaRPr lang="en-US"/>
          </a:p>
        </p:txBody>
      </p:sp>
      <p:sp>
        <p:nvSpPr>
          <p:cNvPr id="8" name="Footer Placeholder 7"/>
          <p:cNvSpPr>
            <a:spLocks noGrp="1"/>
          </p:cNvSpPr>
          <p:nvPr>
            <p:ph type="ftr" sz="quarter" idx="11"/>
          </p:nvPr>
        </p:nvSpPr>
        <p:spPr/>
        <p:txBody>
          <a:bodyPr/>
          <a:lstStyle/>
          <a:p>
            <a:r>
              <a:rPr lang="en-US" smtClean="0"/>
              <a:t>Footer Text</a:t>
            </a:r>
            <a:endParaRPr lang="en-US"/>
          </a:p>
        </p:txBody>
      </p:sp>
      <p:sp>
        <p:nvSpPr>
          <p:cNvPr id="9" name="Slide Number Placeholder 8"/>
          <p:cNvSpPr>
            <a:spLocks noGrp="1"/>
          </p:cNvSpPr>
          <p:nvPr>
            <p:ph type="sldNum" sz="quarter" idx="12"/>
          </p:nvPr>
        </p:nvSpPr>
        <p:spPr/>
        <p:txBody>
          <a:bodyPr/>
          <a:lstStyle/>
          <a:p>
            <a:fld id="{BA9B540C-44DA-4F69-89C9-7C84606640D3}" type="slidenum">
              <a:rPr lang="en-US" smtClean="0"/>
              <a:pPr/>
              <a:t>‹#›</a:t>
            </a:fld>
            <a:endParaRPr lang="en-US"/>
          </a:p>
        </p:txBody>
      </p:sp>
      <p:sp>
        <p:nvSpPr>
          <p:cNvPr id="11" name="Content Placeholder 10"/>
          <p:cNvSpPr>
            <a:spLocks noGrp="1"/>
          </p:cNvSpPr>
          <p:nvPr>
            <p:ph sz="quarter" idx="13"/>
          </p:nvPr>
        </p:nvSpPr>
        <p:spPr>
          <a:xfrm>
            <a:off x="457200" y="2212848"/>
            <a:ext cx="4041648"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0BAADF0-1749-4E8B-9691-B44A5F8C0895}" type="datetime1">
              <a:rPr lang="en-US" smtClean="0"/>
              <a:t>7/5/13</a:t>
            </a:fld>
            <a:endParaRPr lang="en-US"/>
          </a:p>
        </p:txBody>
      </p:sp>
      <p:sp>
        <p:nvSpPr>
          <p:cNvPr id="4" name="Footer Placeholder 3"/>
          <p:cNvSpPr>
            <a:spLocks noGrp="1"/>
          </p:cNvSpPr>
          <p:nvPr>
            <p:ph type="ftr" sz="quarter" idx="11"/>
          </p:nvPr>
        </p:nvSpPr>
        <p:spPr/>
        <p:txBody>
          <a:bodyPr/>
          <a:lstStyle/>
          <a:p>
            <a:r>
              <a:rPr lang="en-US" smtClean="0"/>
              <a:t>Footer Text</a:t>
            </a:r>
            <a:endParaRPr lang="en-US"/>
          </a:p>
        </p:txBody>
      </p:sp>
      <p:sp>
        <p:nvSpPr>
          <p:cNvPr id="5" name="Slide Number Placeholder 4"/>
          <p:cNvSpPr>
            <a:spLocks noGrp="1"/>
          </p:cNvSpPr>
          <p:nvPr>
            <p:ph type="sldNum" sz="quarter" idx="12"/>
          </p:nvPr>
        </p:nvSpPr>
        <p:spPr/>
        <p:txBody>
          <a:bodyPr/>
          <a:lstStyle/>
          <a:p>
            <a:fld id="{BA9B540C-44DA-4F69-89C9-7C84606640D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AF628A-A867-4937-BBE5-207DB6F9C51A}" type="datetime1">
              <a:rPr lang="en-US" smtClean="0"/>
              <a:t>7/5/13</a:t>
            </a:fld>
            <a:endParaRPr lang="en-US"/>
          </a:p>
        </p:txBody>
      </p:sp>
      <p:sp>
        <p:nvSpPr>
          <p:cNvPr id="3" name="Footer Placeholder 2"/>
          <p:cNvSpPr>
            <a:spLocks noGrp="1"/>
          </p:cNvSpPr>
          <p:nvPr>
            <p:ph type="ftr" sz="quarter" idx="11"/>
          </p:nvPr>
        </p:nvSpPr>
        <p:spPr/>
        <p:txBody>
          <a:bodyPr/>
          <a:lstStyle/>
          <a:p>
            <a:r>
              <a:rPr lang="en-US" smtClean="0"/>
              <a:t>Footer Text</a:t>
            </a:r>
            <a:endParaRPr lang="en-US"/>
          </a:p>
        </p:txBody>
      </p:sp>
      <p:sp>
        <p:nvSpPr>
          <p:cNvPr id="4" name="Slide Number Placeholder 3"/>
          <p:cNvSpPr>
            <a:spLocks noGrp="1"/>
          </p:cNvSpPr>
          <p:nvPr>
            <p:ph type="sldNum" sz="quarter" idx="12"/>
          </p:nvPr>
        </p:nvSpPr>
        <p:spPr/>
        <p:txBody>
          <a:bodyPr/>
          <a:lstStyle/>
          <a:p>
            <a:fld id="{BA9B540C-44DA-4F69-89C9-7C84606640D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18BBB94-68E6-4675-A946-F1C5994EDBD7}" type="datetime1">
              <a:rPr lang="en-US" smtClean="0"/>
              <a:t>7/5/13</a:t>
            </a:fld>
            <a:endParaRPr lang="en-US"/>
          </a:p>
        </p:txBody>
      </p:sp>
      <p:sp>
        <p:nvSpPr>
          <p:cNvPr id="6" name="Footer Placeholder 5"/>
          <p:cNvSpPr>
            <a:spLocks noGrp="1"/>
          </p:cNvSpPr>
          <p:nvPr>
            <p:ph type="ftr" sz="quarter" idx="11"/>
          </p:nvPr>
        </p:nvSpPr>
        <p:spPr/>
        <p:txBody>
          <a:bodyPr/>
          <a:lstStyle/>
          <a:p>
            <a:r>
              <a:rPr lang="en-US" smtClean="0"/>
              <a:t>Footer Text</a:t>
            </a:r>
            <a:endParaRPr lang="en-US"/>
          </a:p>
        </p:txBody>
      </p:sp>
      <p:sp>
        <p:nvSpPr>
          <p:cNvPr id="7" name="Slide Number Placeholder 6"/>
          <p:cNvSpPr>
            <a:spLocks noGrp="1"/>
          </p:cNvSpPr>
          <p:nvPr>
            <p:ph type="sldNum" sz="quarter" idx="12"/>
          </p:nvPr>
        </p:nvSpPr>
        <p:spPr/>
        <p:txBody>
          <a:bodyPr/>
          <a:lstStyle/>
          <a:p>
            <a:fld id="{BA9B540C-44DA-4F69-89C9-7C84606640D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en-US" smtClean="0"/>
              <a:t>Click to edit Master title style</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C3B8377-21E3-4835-B75D-4E2847E2750F}" type="datetime1">
              <a:rPr lang="en-US" smtClean="0"/>
              <a:t>7/5/13</a:t>
            </a:fld>
            <a:endParaRPr lang="en-US"/>
          </a:p>
        </p:txBody>
      </p:sp>
      <p:sp>
        <p:nvSpPr>
          <p:cNvPr id="6" name="Footer Placeholder 5"/>
          <p:cNvSpPr>
            <a:spLocks noGrp="1"/>
          </p:cNvSpPr>
          <p:nvPr>
            <p:ph type="ftr" sz="quarter" idx="11"/>
          </p:nvPr>
        </p:nvSpPr>
        <p:spPr/>
        <p:txBody>
          <a:bodyPr/>
          <a:lstStyle/>
          <a:p>
            <a:r>
              <a:rPr lang="en-US" smtClean="0"/>
              <a:t>Footer Text</a:t>
            </a:r>
            <a:endParaRPr lang="en-US"/>
          </a:p>
        </p:txBody>
      </p:sp>
      <p:sp>
        <p:nvSpPr>
          <p:cNvPr id="7" name="Slide Number Placeholder 6"/>
          <p:cNvSpPr>
            <a:spLocks noGrp="1"/>
          </p:cNvSpPr>
          <p:nvPr>
            <p:ph type="sldNum" sz="quarter" idx="12"/>
          </p:nvPr>
        </p:nvSpPr>
        <p:spPr/>
        <p:txBody>
          <a:bodyPr/>
          <a:lstStyle/>
          <a:p>
            <a:fld id="{BA9B540C-44DA-4F69-89C9-7C84606640D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B0C4986D-6BE9-4264-908F-02DB36FD8D6C}" type="datetime1">
              <a:rPr lang="en-US" smtClean="0"/>
              <a:t>7/5/13</a:t>
            </a:fld>
            <a:endParaRPr lang="en-US" dirty="0"/>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r>
              <a:rPr lang="en-US" smtClean="0"/>
              <a:t>Footer Text</a:t>
            </a:r>
            <a:endParaRPr lang="en-US" dirty="0"/>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BA9B540C-44DA-4F69-89C9-7C84606640D3}" type="slidenum">
              <a:rPr lang="en-US" smtClean="0"/>
              <a:pPr/>
              <a:t>‹#›</a:t>
            </a:fld>
            <a:endParaRPr lang="en-US" dirty="0"/>
          </a:p>
        </p:txBody>
      </p:sp>
      <p:sp>
        <p:nvSpPr>
          <p:cNvPr id="9" name="TextBox 8"/>
          <p:cNvSpPr txBox="1"/>
          <p:nvPr userDrawn="1"/>
        </p:nvSpPr>
        <p:spPr>
          <a:xfrm>
            <a:off x="209325" y="2316821"/>
            <a:ext cx="184666" cy="369332"/>
          </a:xfrm>
          <a:prstGeom prst="rect">
            <a:avLst/>
          </a:prstGeom>
          <a:noFill/>
        </p:spPr>
        <p:txBody>
          <a:bodyPr wrap="none" rtlCol="0">
            <a:spAutoFit/>
          </a:bodyPr>
          <a:lstStyle/>
          <a:p>
            <a:endParaRPr lang="en-US" dirty="0">
              <a:latin typeface="Helvetica Neue Light"/>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iming>
    <p:tnLst>
      <p:par>
        <p:cTn xmlns:p14="http://schemas.microsoft.com/office/powerpoint/2010/main" id="1" dur="indefinite" restart="never" nodeType="tmRoot"/>
      </p:par>
    </p:tnLst>
  </p:timing>
  <p:hf sldNum="0" hdr="0" ftr="0" dt="0"/>
  <p:txStyles>
    <p:titleStyle>
      <a:lvl1pPr algn="ctr" defTabSz="914400" rtl="0" eaLnBrk="1" latinLnBrk="0" hangingPunct="1">
        <a:lnSpc>
          <a:spcPts val="5800"/>
        </a:lnSpc>
        <a:spcBef>
          <a:spcPct val="0"/>
        </a:spcBef>
        <a:buNone/>
        <a:defRPr sz="5400" kern="1200" baseline="0">
          <a:solidFill>
            <a:schemeClr val="tx2"/>
          </a:solidFill>
          <a:effectLst>
            <a:outerShdw blurRad="63500" dist="38100" dir="5400000" algn="t" rotWithShape="0">
              <a:prstClr val="black">
                <a:alpha val="25000"/>
              </a:prstClr>
            </a:outerShdw>
          </a:effectLst>
          <a:latin typeface="Helvetica Neue Light"/>
          <a:ea typeface="+mj-ea"/>
          <a:cs typeface="+mj-cs"/>
        </a:defRPr>
      </a:lvl1pPr>
    </p:titleStyle>
    <p:bodyStyle>
      <a:lvl1pPr marL="342900" indent="-342900" algn="l" defTabSz="914400" rtl="0" eaLnBrk="1" latinLnBrk="0" hangingPunct="1">
        <a:spcBef>
          <a:spcPct val="20000"/>
        </a:spcBef>
        <a:buFont typeface="Arial" pitchFamily="34" charset="0"/>
        <a:buChar char="•"/>
        <a:defRPr sz="2400" b="0" i="0" kern="1200">
          <a:solidFill>
            <a:schemeClr val="tx1">
              <a:lumMod val="50000"/>
              <a:lumOff val="50000"/>
            </a:schemeClr>
          </a:solidFill>
          <a:latin typeface="Helvetica Neue Light"/>
          <a:ea typeface="+mn-ea"/>
          <a:cs typeface="Helvetica Neue Light"/>
        </a:defRPr>
      </a:lvl1pPr>
      <a:lvl2pPr marL="742950" indent="-285750" algn="l" defTabSz="914400" rtl="0" eaLnBrk="1" latinLnBrk="0" hangingPunct="1">
        <a:spcBef>
          <a:spcPct val="20000"/>
        </a:spcBef>
        <a:buFont typeface="Courier New" pitchFamily="49" charset="0"/>
        <a:buChar char="o"/>
        <a:defRPr sz="1600" b="0" i="0" kern="1200">
          <a:solidFill>
            <a:schemeClr val="tx1">
              <a:lumMod val="50000"/>
              <a:lumOff val="50000"/>
            </a:schemeClr>
          </a:solidFill>
          <a:latin typeface="Helvetica Neue Light"/>
          <a:ea typeface="+mn-ea"/>
          <a:cs typeface="Helvetica Neue Light"/>
        </a:defRPr>
      </a:lvl2pPr>
      <a:lvl3pPr marL="1143000" indent="-228600" algn="l" defTabSz="914400" rtl="0" eaLnBrk="1" latinLnBrk="0" hangingPunct="1">
        <a:spcBef>
          <a:spcPct val="20000"/>
        </a:spcBef>
        <a:buFont typeface="Arial" pitchFamily="34" charset="0"/>
        <a:buChar char="•"/>
        <a:defRPr sz="1600" b="0" i="0" kern="1200">
          <a:solidFill>
            <a:schemeClr val="tx1">
              <a:lumMod val="50000"/>
              <a:lumOff val="50000"/>
            </a:schemeClr>
          </a:solidFill>
          <a:latin typeface="Helvetica Neue Light"/>
          <a:ea typeface="+mn-ea"/>
          <a:cs typeface="Helvetica Neue Light"/>
        </a:defRPr>
      </a:lvl3pPr>
      <a:lvl4pPr marL="1600200" indent="-228600" algn="l" defTabSz="914400" rtl="0" eaLnBrk="1" latinLnBrk="0" hangingPunct="1">
        <a:spcBef>
          <a:spcPct val="20000"/>
        </a:spcBef>
        <a:buFont typeface="Courier New" pitchFamily="49" charset="0"/>
        <a:buChar char="o"/>
        <a:defRPr sz="1600" b="0" i="0" kern="1200">
          <a:solidFill>
            <a:schemeClr val="tx1">
              <a:lumMod val="50000"/>
              <a:lumOff val="50000"/>
            </a:schemeClr>
          </a:solidFill>
          <a:latin typeface="Helvetica Neue Light"/>
          <a:ea typeface="+mn-ea"/>
          <a:cs typeface="Helvetica Neue Light"/>
        </a:defRPr>
      </a:lvl4pPr>
      <a:lvl5pPr marL="2057400" indent="-228600" algn="l" defTabSz="914400" rtl="0" eaLnBrk="1" latinLnBrk="0" hangingPunct="1">
        <a:spcBef>
          <a:spcPct val="20000"/>
        </a:spcBef>
        <a:buFont typeface="Arial" pitchFamily="34" charset="0"/>
        <a:buChar char="•"/>
        <a:defRPr sz="1600" b="0" i="0" kern="1200">
          <a:solidFill>
            <a:schemeClr val="tx1">
              <a:lumMod val="50000"/>
              <a:lumOff val="50000"/>
            </a:schemeClr>
          </a:solidFill>
          <a:latin typeface="Helvetica Neue Light"/>
          <a:ea typeface="+mn-ea"/>
          <a:cs typeface="Helvetica Neue Light"/>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7.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7.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7.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7.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7.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7.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7.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7.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7.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8.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image" Target="../media/image9.jpg"/><Relationship Id="rId4" Type="http://schemas.openxmlformats.org/officeDocument/2006/relationships/image" Target="../media/image10.jpg"/><Relationship Id="rId5" Type="http://schemas.openxmlformats.org/officeDocument/2006/relationships/image" Target="../media/image11.jpg"/><Relationship Id="rId6" Type="http://schemas.openxmlformats.org/officeDocument/2006/relationships/image" Target="../media/image12.jp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jpe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17.png"/><Relationship Id="rId8" Type="http://schemas.openxmlformats.org/officeDocument/2006/relationships/image" Target="../media/image18.emf"/><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png"/><Relationship Id="rId5" Type="http://schemas.openxmlformats.org/officeDocument/2006/relationships/image" Target="../media/image4.jp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5.png"/><Relationship Id="rId7" Type="http://schemas.openxmlformats.org/officeDocument/2006/relationships/image" Target="../media/image26.png"/><Relationship Id="rId8"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7.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28.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2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2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3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2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 Id="rId3" Type="http://schemas.openxmlformats.org/officeDocument/2006/relationships/image" Target="../media/image31.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2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3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3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34.png"/></Relationships>
</file>

<file path=ppt/slides/_rels/slide44.xml.rels><?xml version="1.0" encoding="UTF-8" standalone="yes"?>
<Relationships xmlns="http://schemas.openxmlformats.org/package/2006/relationships"><Relationship Id="rId3" Type="http://schemas.openxmlformats.org/officeDocument/2006/relationships/image" Target="../media/image35.jpg"/><Relationship Id="rId4" Type="http://schemas.openxmlformats.org/officeDocument/2006/relationships/image" Target="../media/image36.jpg"/><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5.xml.rels><?xml version="1.0" encoding="UTF-8" standalone="yes"?>
<Relationships xmlns="http://schemas.openxmlformats.org/package/2006/relationships"><Relationship Id="rId3" Type="http://schemas.openxmlformats.org/officeDocument/2006/relationships/image" Target="../media/image37.jpg"/><Relationship Id="rId4" Type="http://schemas.openxmlformats.org/officeDocument/2006/relationships/image" Target="../media/image38.png"/><Relationship Id="rId5" Type="http://schemas.openxmlformats.org/officeDocument/2006/relationships/image" Target="../media/image39.jpg"/><Relationship Id="rId6"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6.xml.rels><?xml version="1.0" encoding="UTF-8" standalone="yes"?>
<Relationships xmlns="http://schemas.openxmlformats.org/package/2006/relationships"><Relationship Id="rId3" Type="http://schemas.openxmlformats.org/officeDocument/2006/relationships/image" Target="../media/image41.jpg"/><Relationship Id="rId4" Type="http://schemas.openxmlformats.org/officeDocument/2006/relationships/image" Target="../media/image42.jpg"/><Relationship Id="rId5" Type="http://schemas.openxmlformats.org/officeDocument/2006/relationships/image" Target="../media/image43.jpg"/><Relationship Id="rId6" Type="http://schemas.openxmlformats.org/officeDocument/2006/relationships/image" Target="../media/image44.jpg"/><Relationship Id="rId7" Type="http://schemas.openxmlformats.org/officeDocument/2006/relationships/image" Target="../media/image45.jpg"/><Relationship Id="rId8" Type="http://schemas.openxmlformats.org/officeDocument/2006/relationships/image" Target="../media/image46.jpg"/><Relationship Id="rId1" Type="http://schemas.openxmlformats.org/officeDocument/2006/relationships/slideLayout" Target="../slideLayouts/slideLayout4.xml"/><Relationship Id="rId2" Type="http://schemas.openxmlformats.org/officeDocument/2006/relationships/notesSlide" Target="../notesSlides/notesSlide4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6.xml"/></Relationships>
</file>

<file path=ppt/slides/_rels/slide48.xml.rels><?xml version="1.0" encoding="UTF-8" standalone="yes"?>
<Relationships xmlns="http://schemas.openxmlformats.org/package/2006/relationships"><Relationship Id="rId3" Type="http://schemas.openxmlformats.org/officeDocument/2006/relationships/image" Target="../media/image47.jpeg"/><Relationship Id="rId4"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49.xml.rels><?xml version="1.0" encoding="UTF-8" standalone="yes"?>
<Relationships xmlns="http://schemas.openxmlformats.org/package/2006/relationships"><Relationship Id="rId3" Type="http://schemas.openxmlformats.org/officeDocument/2006/relationships/image" Target="../media/image47.jpeg"/><Relationship Id="rId4" Type="http://schemas.microsoft.com/office/2007/relationships/hdphoto" Target="../media/hdphoto1.wdp"/><Relationship Id="rId5" Type="http://schemas.openxmlformats.org/officeDocument/2006/relationships/image" Target="../media/image48.jpeg"/><Relationship Id="rId6" Type="http://schemas.openxmlformats.org/officeDocument/2006/relationships/image" Target="../media/image49.jpeg"/><Relationship Id="rId7" Type="http://schemas.openxmlformats.org/officeDocument/2006/relationships/image" Target="../media/image50.jpeg"/><Relationship Id="rId8" Type="http://schemas.openxmlformats.org/officeDocument/2006/relationships/image" Target="../media/image51.jpeg"/><Relationship Id="rId9" Type="http://schemas.openxmlformats.org/officeDocument/2006/relationships/image" Target="../media/image52.jpeg"/><Relationship Id="rId10" Type="http://schemas.openxmlformats.org/officeDocument/2006/relationships/image" Target="../media/image53.jpeg"/><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jpg"/></Relationships>
</file>

<file path=ppt/slides/_rels/slide50.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image" Target="../media/image47.jpeg"/><Relationship Id="rId5" Type="http://schemas.microsoft.com/office/2007/relationships/hdphoto" Target="../media/hdphoto1.wdp"/><Relationship Id="rId6" Type="http://schemas.openxmlformats.org/officeDocument/2006/relationships/image" Target="../media/image55.jpeg"/><Relationship Id="rId7" Type="http://schemas.openxmlformats.org/officeDocument/2006/relationships/image" Target="../media/image56.jpeg"/><Relationship Id="rId8" Type="http://schemas.openxmlformats.org/officeDocument/2006/relationships/image" Target="../media/image57.jpeg"/><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1.xml.rels><?xml version="1.0" encoding="UTF-8" standalone="yes"?>
<Relationships xmlns="http://schemas.openxmlformats.org/package/2006/relationships"><Relationship Id="rId3" Type="http://schemas.openxmlformats.org/officeDocument/2006/relationships/image" Target="../media/image58.jpeg"/><Relationship Id="rId4" Type="http://schemas.openxmlformats.org/officeDocument/2006/relationships/image" Target="../media/image59.jpeg"/><Relationship Id="rId5" Type="http://schemas.openxmlformats.org/officeDocument/2006/relationships/image" Target="../media/image60.jpeg"/><Relationship Id="rId6" Type="http://schemas.openxmlformats.org/officeDocument/2006/relationships/image" Target="../media/image61.jpeg"/><Relationship Id="rId7" Type="http://schemas.openxmlformats.org/officeDocument/2006/relationships/image" Target="../media/image62.jpeg"/><Relationship Id="rId8" Type="http://schemas.openxmlformats.org/officeDocument/2006/relationships/image" Target="../media/image63.jpeg"/><Relationship Id="rId1" Type="http://schemas.openxmlformats.org/officeDocument/2006/relationships/slideLayout" Target="../slideLayouts/slideLayout1.xml"/><Relationship Id="rId2" Type="http://schemas.openxmlformats.org/officeDocument/2006/relationships/notesSlide" Target="../notesSlides/notesSlide5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64.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64.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65.jpg"/></Relationships>
</file>

<file path=ppt/slides/_rels/slide57.xml.rels><?xml version="1.0" encoding="UTF-8" standalone="yes"?>
<Relationships xmlns="http://schemas.openxmlformats.org/package/2006/relationships"><Relationship Id="rId3" Type="http://schemas.openxmlformats.org/officeDocument/2006/relationships/image" Target="../media/image41.jpg"/><Relationship Id="rId4" Type="http://schemas.openxmlformats.org/officeDocument/2006/relationships/image" Target="../media/image42.jpg"/><Relationship Id="rId5" Type="http://schemas.openxmlformats.org/officeDocument/2006/relationships/image" Target="../media/image43.jpg"/><Relationship Id="rId6" Type="http://schemas.openxmlformats.org/officeDocument/2006/relationships/image" Target="../media/image44.jpg"/><Relationship Id="rId7" Type="http://schemas.openxmlformats.org/officeDocument/2006/relationships/image" Target="../media/image45.jpg"/><Relationship Id="rId8" Type="http://schemas.openxmlformats.org/officeDocument/2006/relationships/image" Target="../media/image46.jpg"/><Relationship Id="rId1" Type="http://schemas.openxmlformats.org/officeDocument/2006/relationships/slideLayout" Target="../slideLayouts/slideLayout4.xml"/><Relationship Id="rId2" Type="http://schemas.openxmlformats.org/officeDocument/2006/relationships/notesSlide" Target="../notesSlides/notesSlide5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66.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66.jpeg"/></Relationships>
</file>

<file path=ppt/slides/_rels/slide61.xml.rels><?xml version="1.0" encoding="UTF-8" standalone="yes"?>
<Relationships xmlns="http://schemas.openxmlformats.org/package/2006/relationships"><Relationship Id="rId3" Type="http://schemas.openxmlformats.org/officeDocument/2006/relationships/image" Target="../media/image67.jpeg"/><Relationship Id="rId4" Type="http://schemas.microsoft.com/office/2007/relationships/hdphoto" Target="../media/hdphoto2.wdp"/><Relationship Id="rId5" Type="http://schemas.openxmlformats.org/officeDocument/2006/relationships/image" Target="../media/image68.JPG"/><Relationship Id="rId6" Type="http://schemas.openxmlformats.org/officeDocument/2006/relationships/image" Target="../media/image69.jpeg"/><Relationship Id="rId7" Type="http://schemas.openxmlformats.org/officeDocument/2006/relationships/image" Target="../media/image70.jpeg"/><Relationship Id="rId8" Type="http://schemas.openxmlformats.org/officeDocument/2006/relationships/image" Target="../media/image71.jpeg"/><Relationship Id="rId1" Type="http://schemas.openxmlformats.org/officeDocument/2006/relationships/slideLayout" Target="../slideLayouts/slideLayout1.xml"/><Relationship Id="rId2" Type="http://schemas.openxmlformats.org/officeDocument/2006/relationships/notesSlide" Target="../notesSlides/notesSlide60.xml"/></Relationships>
</file>

<file path=ppt/slides/_rels/slide62.xml.rels><?xml version="1.0" encoding="UTF-8" standalone="yes"?>
<Relationships xmlns="http://schemas.openxmlformats.org/package/2006/relationships"><Relationship Id="rId3" Type="http://schemas.openxmlformats.org/officeDocument/2006/relationships/image" Target="../media/image72.jpg"/><Relationship Id="rId4" Type="http://schemas.openxmlformats.org/officeDocument/2006/relationships/image" Target="../media/image73.jpg"/><Relationship Id="rId5" Type="http://schemas.openxmlformats.org/officeDocument/2006/relationships/image" Target="../media/image74.jpg"/><Relationship Id="rId6" Type="http://schemas.openxmlformats.org/officeDocument/2006/relationships/image" Target="../media/image75.jpg"/><Relationship Id="rId7" Type="http://schemas.openxmlformats.org/officeDocument/2006/relationships/image" Target="../media/image76.jpg"/><Relationship Id="rId8" Type="http://schemas.openxmlformats.org/officeDocument/2006/relationships/image" Target="../media/image77.jpg"/><Relationship Id="rId9" Type="http://schemas.openxmlformats.org/officeDocument/2006/relationships/image" Target="../media/image78.jpg"/><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63.xml.rels><?xml version="1.0" encoding="UTF-8" standalone="yes"?>
<Relationships xmlns="http://schemas.openxmlformats.org/package/2006/relationships"><Relationship Id="rId3" Type="http://schemas.openxmlformats.org/officeDocument/2006/relationships/image" Target="../media/image79.jpeg"/><Relationship Id="rId4" Type="http://schemas.openxmlformats.org/officeDocument/2006/relationships/image" Target="../media/image80.jpeg"/><Relationship Id="rId5" Type="http://schemas.openxmlformats.org/officeDocument/2006/relationships/image" Target="../media/image81.jpeg"/><Relationship Id="rId6" Type="http://schemas.openxmlformats.org/officeDocument/2006/relationships/image" Target="../media/image82.jpeg"/><Relationship Id="rId7" Type="http://schemas.openxmlformats.org/officeDocument/2006/relationships/image" Target="../media/image83.jpeg"/><Relationship Id="rId1" Type="http://schemas.openxmlformats.org/officeDocument/2006/relationships/slideLayout" Target="../slideLayouts/slideLayout1.xml"/><Relationship Id="rId2" Type="http://schemas.openxmlformats.org/officeDocument/2006/relationships/notesSlide" Target="../notesSlides/notesSlide62.xml"/></Relationships>
</file>

<file path=ppt/slides/_rels/slide64.xml.rels><?xml version="1.0" encoding="UTF-8" standalone="yes"?>
<Relationships xmlns="http://schemas.openxmlformats.org/package/2006/relationships"><Relationship Id="rId3" Type="http://schemas.openxmlformats.org/officeDocument/2006/relationships/image" Target="../media/image84.jpg"/><Relationship Id="rId4" Type="http://schemas.openxmlformats.org/officeDocument/2006/relationships/image" Target="../media/image85.jpg"/><Relationship Id="rId5" Type="http://schemas.openxmlformats.org/officeDocument/2006/relationships/image" Target="../media/image86.jpg"/><Relationship Id="rId6" Type="http://schemas.openxmlformats.org/officeDocument/2006/relationships/image" Target="../media/image87.jpg"/><Relationship Id="rId7" Type="http://schemas.openxmlformats.org/officeDocument/2006/relationships/image" Target="../media/image88.jpg"/><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66.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66.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4.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s>
</file>

<file path=ppt/slides/_rels/slide73.xml.rels><?xml version="1.0" encoding="UTF-8" standalone="yes"?>
<Relationships xmlns="http://schemas.openxmlformats.org/package/2006/relationships"><Relationship Id="rId3" Type="http://schemas.openxmlformats.org/officeDocument/2006/relationships/image" Target="../media/image89.jpeg"/><Relationship Id="rId4" Type="http://schemas.openxmlformats.org/officeDocument/2006/relationships/image" Target="../media/image90.jpeg"/><Relationship Id="rId5" Type="http://schemas.openxmlformats.org/officeDocument/2006/relationships/image" Target="../media/image91.png"/><Relationship Id="rId1" Type="http://schemas.openxmlformats.org/officeDocument/2006/relationships/slideLayout" Target="../slideLayouts/slideLayout2.xml"/><Relationship Id="rId2" Type="http://schemas.openxmlformats.org/officeDocument/2006/relationships/notesSlide" Target="../notesSlides/notesSlide72.xml"/></Relationships>
</file>

<file path=ppt/slides/_rels/slide74.xml.rels><?xml version="1.0" encoding="UTF-8" standalone="yes"?>
<Relationships xmlns="http://schemas.openxmlformats.org/package/2006/relationships"><Relationship Id="rId3" Type="http://schemas.openxmlformats.org/officeDocument/2006/relationships/image" Target="../media/image92.png"/><Relationship Id="rId4" Type="http://schemas.openxmlformats.org/officeDocument/2006/relationships/image" Target="../media/image93.png"/><Relationship Id="rId1" Type="http://schemas.openxmlformats.org/officeDocument/2006/relationships/slideLayout" Target="../slideLayouts/slideLayout2.xml"/><Relationship Id="rId2" Type="http://schemas.openxmlformats.org/officeDocument/2006/relationships/notesSlide" Target="../notesSlides/notesSlide73.xml"/></Relationships>
</file>

<file path=ppt/slides/_rels/slide75.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image" Target="../media/image95.png"/><Relationship Id="rId5" Type="http://schemas.openxmlformats.org/officeDocument/2006/relationships/image" Target="../media/image96.jpeg"/><Relationship Id="rId1" Type="http://schemas.openxmlformats.org/officeDocument/2006/relationships/slideLayout" Target="../slideLayouts/slideLayout2.xml"/><Relationship Id="rId2" Type="http://schemas.openxmlformats.org/officeDocument/2006/relationships/notesSlide" Target="../notesSlides/notesSlide7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jpeg"/></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5.jpeg"/><Relationship Id="rId5"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3920" y="1525804"/>
            <a:ext cx="7801920" cy="699913"/>
          </a:xfrm>
        </p:spPr>
        <p:txBody>
          <a:bodyPr/>
          <a:lstStyle/>
          <a:p>
            <a:r>
              <a:rPr lang="en-US" sz="4800" dirty="0" smtClean="0"/>
              <a:t>Beyond Attributes -&gt; </a:t>
            </a:r>
            <a:br>
              <a:rPr lang="en-US" sz="4800" dirty="0" smtClean="0"/>
            </a:br>
            <a:r>
              <a:rPr lang="en-US" sz="4800" dirty="0" smtClean="0"/>
              <a:t>Describing Images</a:t>
            </a:r>
            <a:endParaRPr lang="en-US" sz="4800" dirty="0"/>
          </a:p>
        </p:txBody>
      </p:sp>
      <p:sp>
        <p:nvSpPr>
          <p:cNvPr id="3" name="Rectangle 2"/>
          <p:cNvSpPr txBox="1">
            <a:spLocks noChangeArrowheads="1"/>
          </p:cNvSpPr>
          <p:nvPr/>
        </p:nvSpPr>
        <p:spPr>
          <a:xfrm>
            <a:off x="668160" y="3936441"/>
            <a:ext cx="7807680" cy="2281199"/>
          </a:xfrm>
          <a:prstGeom prst="rect">
            <a:avLst/>
          </a:prstGeom>
        </p:spPr>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2400" b="0" i="0" kern="1200">
                <a:solidFill>
                  <a:schemeClr val="tx1">
                    <a:lumMod val="50000"/>
                    <a:lumOff val="50000"/>
                  </a:schemeClr>
                </a:solidFill>
                <a:latin typeface="Helvetica Neue Light"/>
                <a:ea typeface="+mn-ea"/>
                <a:cs typeface="Helvetica Neue Light"/>
              </a:defRPr>
            </a:lvl1pPr>
            <a:lvl2pPr marL="742950" indent="-285750" algn="l" defTabSz="914400" rtl="0" eaLnBrk="1" latinLnBrk="0" hangingPunct="1">
              <a:spcBef>
                <a:spcPct val="20000"/>
              </a:spcBef>
              <a:buFont typeface="Courier New" pitchFamily="49" charset="0"/>
              <a:buChar char="o"/>
              <a:defRPr sz="1600" b="0" i="0" kern="1200">
                <a:solidFill>
                  <a:schemeClr val="tx1">
                    <a:lumMod val="50000"/>
                    <a:lumOff val="50000"/>
                  </a:schemeClr>
                </a:solidFill>
                <a:latin typeface="Helvetica Neue Light"/>
                <a:ea typeface="+mn-ea"/>
                <a:cs typeface="Helvetica Neue Light"/>
              </a:defRPr>
            </a:lvl2pPr>
            <a:lvl3pPr marL="1143000" indent="-228600" algn="l" defTabSz="914400" rtl="0" eaLnBrk="1" latinLnBrk="0" hangingPunct="1">
              <a:spcBef>
                <a:spcPct val="20000"/>
              </a:spcBef>
              <a:buFont typeface="Arial" pitchFamily="34" charset="0"/>
              <a:buChar char="•"/>
              <a:defRPr sz="1600" b="0" i="0" kern="1200">
                <a:solidFill>
                  <a:schemeClr val="tx1">
                    <a:lumMod val="50000"/>
                    <a:lumOff val="50000"/>
                  </a:schemeClr>
                </a:solidFill>
                <a:latin typeface="Helvetica Neue Light"/>
                <a:ea typeface="+mn-ea"/>
                <a:cs typeface="Helvetica Neue Light"/>
              </a:defRPr>
            </a:lvl3pPr>
            <a:lvl4pPr marL="1600200" indent="-228600" algn="l" defTabSz="914400" rtl="0" eaLnBrk="1" latinLnBrk="0" hangingPunct="1">
              <a:spcBef>
                <a:spcPct val="20000"/>
              </a:spcBef>
              <a:buFont typeface="Courier New" pitchFamily="49" charset="0"/>
              <a:buChar char="o"/>
              <a:defRPr sz="1600" b="0" i="0" kern="1200">
                <a:solidFill>
                  <a:schemeClr val="tx1">
                    <a:lumMod val="50000"/>
                    <a:lumOff val="50000"/>
                  </a:schemeClr>
                </a:solidFill>
                <a:latin typeface="Helvetica Neue Light"/>
                <a:ea typeface="+mn-ea"/>
                <a:cs typeface="Helvetica Neue Light"/>
              </a:defRPr>
            </a:lvl4pPr>
            <a:lvl5pPr marL="2057400" indent="-228600" algn="l" defTabSz="914400" rtl="0" eaLnBrk="1" latinLnBrk="0" hangingPunct="1">
              <a:spcBef>
                <a:spcPct val="20000"/>
              </a:spcBef>
              <a:buFont typeface="Arial" pitchFamily="34" charset="0"/>
              <a:buChar char="•"/>
              <a:defRPr sz="1600" b="0" i="0" kern="1200">
                <a:solidFill>
                  <a:schemeClr val="tx1">
                    <a:lumMod val="50000"/>
                    <a:lumOff val="50000"/>
                  </a:schemeClr>
                </a:solidFill>
                <a:latin typeface="Helvetica Neue Light"/>
                <a:ea typeface="+mn-ea"/>
                <a:cs typeface="Helvetica Neue Light"/>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387366" lvl="1" indent="-195843" algn="ctr">
              <a:spcAft>
                <a:spcPct val="0"/>
              </a:spcAft>
              <a:buSzPct val="47000"/>
              <a:buFont typeface="Courier New" pitchFamily="49" charset="0"/>
              <a:buNone/>
              <a:tabLst>
                <a:tab pos="482408" algn="l"/>
                <a:tab pos="889933" algn="l"/>
                <a:tab pos="1297460" algn="l"/>
                <a:tab pos="1704985" algn="l"/>
                <a:tab pos="2112512" algn="l"/>
                <a:tab pos="2520037" algn="l"/>
                <a:tab pos="2927564" algn="l"/>
                <a:tab pos="3335089" algn="l"/>
                <a:tab pos="3742616" algn="l"/>
                <a:tab pos="4150141" algn="l"/>
                <a:tab pos="4557668" algn="l"/>
                <a:tab pos="4965193" algn="l"/>
                <a:tab pos="5372720" algn="l"/>
                <a:tab pos="5780245" algn="l"/>
                <a:tab pos="6187772" algn="l"/>
                <a:tab pos="6595297" algn="l"/>
                <a:tab pos="7002824" algn="l"/>
                <a:tab pos="7410349" algn="l"/>
                <a:tab pos="7817876" algn="l"/>
                <a:tab pos="8225401" algn="l"/>
              </a:tabLst>
            </a:pPr>
            <a:r>
              <a:rPr lang="en-GB" sz="3300" i="1" dirty="0" smtClean="0"/>
              <a:t>Tamara L. Berg</a:t>
            </a:r>
          </a:p>
          <a:p>
            <a:pPr marL="387366" lvl="1" indent="-195843" algn="ctr">
              <a:spcAft>
                <a:spcPct val="0"/>
              </a:spcAft>
              <a:buSzPct val="47000"/>
              <a:buFont typeface="Courier New" pitchFamily="49" charset="0"/>
              <a:buNone/>
              <a:tabLst>
                <a:tab pos="482408" algn="l"/>
                <a:tab pos="889933" algn="l"/>
                <a:tab pos="1297460" algn="l"/>
                <a:tab pos="1704985" algn="l"/>
                <a:tab pos="2112512" algn="l"/>
                <a:tab pos="2520037" algn="l"/>
                <a:tab pos="2927564" algn="l"/>
                <a:tab pos="3335089" algn="l"/>
                <a:tab pos="3742616" algn="l"/>
                <a:tab pos="4150141" algn="l"/>
                <a:tab pos="4557668" algn="l"/>
                <a:tab pos="4965193" algn="l"/>
                <a:tab pos="5372720" algn="l"/>
                <a:tab pos="5780245" algn="l"/>
                <a:tab pos="6187772" algn="l"/>
                <a:tab pos="6595297" algn="l"/>
                <a:tab pos="7002824" algn="l"/>
                <a:tab pos="7410349" algn="l"/>
                <a:tab pos="7817876" algn="l"/>
                <a:tab pos="8225401" algn="l"/>
              </a:tabLst>
            </a:pPr>
            <a:r>
              <a:rPr lang="en-GB" sz="3300" i="1" dirty="0" smtClean="0"/>
              <a:t>UNC Chapel Hill</a:t>
            </a:r>
          </a:p>
          <a:p>
            <a:pPr marL="387366" lvl="1" indent="-195843" algn="ctr">
              <a:spcAft>
                <a:spcPct val="0"/>
              </a:spcAft>
              <a:buSzPct val="47000"/>
              <a:buFont typeface="Courier New" pitchFamily="49" charset="0"/>
              <a:buNone/>
              <a:tabLst>
                <a:tab pos="482408" algn="l"/>
                <a:tab pos="889933" algn="l"/>
                <a:tab pos="1297460" algn="l"/>
                <a:tab pos="1704985" algn="l"/>
                <a:tab pos="2112512" algn="l"/>
                <a:tab pos="2520037" algn="l"/>
                <a:tab pos="2927564" algn="l"/>
                <a:tab pos="3335089" algn="l"/>
                <a:tab pos="3742616" algn="l"/>
                <a:tab pos="4150141" algn="l"/>
                <a:tab pos="4557668" algn="l"/>
                <a:tab pos="4965193" algn="l"/>
                <a:tab pos="5372720" algn="l"/>
                <a:tab pos="5780245" algn="l"/>
                <a:tab pos="6187772" algn="l"/>
                <a:tab pos="6595297" algn="l"/>
                <a:tab pos="7002824" algn="l"/>
                <a:tab pos="7410349" algn="l"/>
                <a:tab pos="7817876" algn="l"/>
                <a:tab pos="8225401" algn="l"/>
              </a:tabLst>
            </a:pPr>
            <a:endParaRPr lang="en-GB" sz="900" i="1" dirty="0" smtClean="0"/>
          </a:p>
          <a:p>
            <a:pPr marL="387366" lvl="1" indent="-195843" algn="ctr">
              <a:spcAft>
                <a:spcPct val="0"/>
              </a:spcAft>
              <a:buSzPct val="47000"/>
              <a:buFont typeface="Courier New" pitchFamily="49" charset="0"/>
              <a:buNone/>
              <a:tabLst>
                <a:tab pos="482408" algn="l"/>
                <a:tab pos="889933" algn="l"/>
                <a:tab pos="1297460" algn="l"/>
                <a:tab pos="1704985" algn="l"/>
                <a:tab pos="2112512" algn="l"/>
                <a:tab pos="2520037" algn="l"/>
                <a:tab pos="2927564" algn="l"/>
                <a:tab pos="3335089" algn="l"/>
                <a:tab pos="3742616" algn="l"/>
                <a:tab pos="4150141" algn="l"/>
                <a:tab pos="4557668" algn="l"/>
                <a:tab pos="4965193" algn="l"/>
                <a:tab pos="5372720" algn="l"/>
                <a:tab pos="5780245" algn="l"/>
                <a:tab pos="6187772" algn="l"/>
                <a:tab pos="6595297" algn="l"/>
                <a:tab pos="7002824" algn="l"/>
                <a:tab pos="7410349" algn="l"/>
                <a:tab pos="7817876" algn="l"/>
                <a:tab pos="8225401" algn="l"/>
              </a:tabLst>
            </a:pPr>
            <a:endParaRPr lang="en-GB" sz="3300" i="1" dirty="0"/>
          </a:p>
        </p:txBody>
      </p:sp>
    </p:spTree>
    <p:extLst>
      <p:ext uri="{BB962C8B-B14F-4D97-AF65-F5344CB8AC3E}">
        <p14:creationId xmlns:p14="http://schemas.microsoft.com/office/powerpoint/2010/main" val="157356356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8300"/>
            <a:ext cx="8229600" cy="1600200"/>
          </a:xfrm>
        </p:spPr>
        <p:txBody>
          <a:bodyPr/>
          <a:lstStyle/>
          <a:p>
            <a:r>
              <a:rPr lang="en-US" dirty="0" smtClean="0"/>
              <a:t>Related Work</a:t>
            </a:r>
            <a:endParaRPr lang="en-US" dirty="0"/>
          </a:p>
        </p:txBody>
      </p:sp>
      <p:sp>
        <p:nvSpPr>
          <p:cNvPr id="3" name="Content Placeholder 2"/>
          <p:cNvSpPr>
            <a:spLocks noGrp="1"/>
          </p:cNvSpPr>
          <p:nvPr>
            <p:ph idx="1"/>
          </p:nvPr>
        </p:nvSpPr>
        <p:spPr>
          <a:xfrm>
            <a:off x="723900" y="1600200"/>
            <a:ext cx="7721600" cy="4525963"/>
          </a:xfrm>
        </p:spPr>
        <p:txBody>
          <a:bodyPr>
            <a:normAutofit fontScale="77500" lnSpcReduction="20000"/>
          </a:bodyPr>
          <a:lstStyle/>
          <a:p>
            <a:pPr marL="0" indent="0">
              <a:buNone/>
            </a:pPr>
            <a:endParaRPr lang="en-US" dirty="0" smtClean="0">
              <a:solidFill>
                <a:schemeClr val="tx1">
                  <a:lumMod val="75000"/>
                  <a:lumOff val="25000"/>
                </a:schemeClr>
              </a:solidFill>
            </a:endParaRPr>
          </a:p>
          <a:p>
            <a:r>
              <a:rPr lang="en-US" dirty="0" smtClean="0">
                <a:solidFill>
                  <a:schemeClr val="tx1">
                    <a:lumMod val="75000"/>
                    <a:lumOff val="25000"/>
                  </a:schemeClr>
                </a:solidFill>
              </a:rPr>
              <a:t> Compose descriptions given recognized content </a:t>
            </a:r>
            <a:endParaRPr lang="en-US" dirty="0">
              <a:solidFill>
                <a:schemeClr val="tx1">
                  <a:lumMod val="75000"/>
                  <a:lumOff val="25000"/>
                </a:schemeClr>
              </a:solidFill>
            </a:endParaRPr>
          </a:p>
          <a:p>
            <a:pPr marL="0" indent="0">
              <a:buNone/>
            </a:pPr>
            <a:r>
              <a:rPr lang="en-US" dirty="0" smtClean="0">
                <a:solidFill>
                  <a:schemeClr val="tx1">
                    <a:lumMod val="75000"/>
                    <a:lumOff val="25000"/>
                  </a:schemeClr>
                </a:solidFill>
              </a:rPr>
              <a:t>Yao </a:t>
            </a:r>
            <a:r>
              <a:rPr lang="en-US" dirty="0">
                <a:solidFill>
                  <a:schemeClr val="tx1">
                    <a:lumMod val="75000"/>
                    <a:lumOff val="25000"/>
                  </a:schemeClr>
                </a:solidFill>
              </a:rPr>
              <a:t>et al. (2010), Yang et al. (2011</a:t>
            </a:r>
            <a:r>
              <a:rPr lang="en-US" dirty="0" smtClean="0">
                <a:solidFill>
                  <a:schemeClr val="tx1">
                    <a:lumMod val="75000"/>
                    <a:lumOff val="25000"/>
                  </a:schemeClr>
                </a:solidFill>
              </a:rPr>
              <a:t>), Li </a:t>
            </a:r>
            <a:r>
              <a:rPr lang="en-US" dirty="0">
                <a:solidFill>
                  <a:schemeClr val="tx1">
                    <a:lumMod val="75000"/>
                    <a:lumOff val="25000"/>
                  </a:schemeClr>
                </a:solidFill>
              </a:rPr>
              <a:t>et al. ( 2011), </a:t>
            </a:r>
            <a:r>
              <a:rPr lang="en-US" dirty="0" err="1" smtClean="0">
                <a:solidFill>
                  <a:schemeClr val="tx1">
                    <a:lumMod val="75000"/>
                    <a:lumOff val="25000"/>
                  </a:schemeClr>
                </a:solidFill>
              </a:rPr>
              <a:t>Kulkarni</a:t>
            </a:r>
            <a:r>
              <a:rPr lang="en-US" dirty="0">
                <a:solidFill>
                  <a:schemeClr val="tx1">
                    <a:lumMod val="75000"/>
                    <a:lumOff val="25000"/>
                  </a:schemeClr>
                </a:solidFill>
              </a:rPr>
              <a:t> </a:t>
            </a:r>
            <a:r>
              <a:rPr lang="en-US" dirty="0" smtClean="0">
                <a:solidFill>
                  <a:schemeClr val="tx1">
                    <a:lumMod val="75000"/>
                    <a:lumOff val="25000"/>
                  </a:schemeClr>
                </a:solidFill>
              </a:rPr>
              <a:t>et </a:t>
            </a:r>
            <a:r>
              <a:rPr lang="en-US" dirty="0">
                <a:solidFill>
                  <a:schemeClr val="tx1">
                    <a:lumMod val="75000"/>
                    <a:lumOff val="25000"/>
                  </a:schemeClr>
                </a:solidFill>
              </a:rPr>
              <a:t>al. (2011</a:t>
            </a:r>
            <a:r>
              <a:rPr lang="en-US" dirty="0" smtClean="0">
                <a:solidFill>
                  <a:schemeClr val="tx1">
                    <a:lumMod val="75000"/>
                    <a:lumOff val="25000"/>
                  </a:schemeClr>
                </a:solidFill>
              </a:rPr>
              <a:t>)</a:t>
            </a:r>
            <a:endParaRPr lang="en-US" dirty="0">
              <a:solidFill>
                <a:schemeClr val="tx1">
                  <a:lumMod val="75000"/>
                  <a:lumOff val="25000"/>
                </a:schemeClr>
              </a:solidFill>
            </a:endParaRPr>
          </a:p>
          <a:p>
            <a:pPr marL="0" indent="0">
              <a:buNone/>
            </a:pPr>
            <a:endParaRPr lang="en-US" dirty="0" smtClean="0">
              <a:solidFill>
                <a:schemeClr val="tx1">
                  <a:lumMod val="75000"/>
                  <a:lumOff val="25000"/>
                </a:schemeClr>
              </a:solidFill>
            </a:endParaRPr>
          </a:p>
          <a:p>
            <a:r>
              <a:rPr lang="en-US" dirty="0" smtClean="0">
                <a:solidFill>
                  <a:schemeClr val="tx1">
                    <a:lumMod val="75000"/>
                    <a:lumOff val="25000"/>
                  </a:schemeClr>
                </a:solidFill>
              </a:rPr>
              <a:t>Generation </a:t>
            </a:r>
            <a:r>
              <a:rPr lang="en-US" dirty="0">
                <a:solidFill>
                  <a:schemeClr val="tx1">
                    <a:lumMod val="75000"/>
                    <a:lumOff val="25000"/>
                  </a:schemeClr>
                </a:solidFill>
              </a:rPr>
              <a:t>as </a:t>
            </a:r>
            <a:r>
              <a:rPr lang="en-US" dirty="0" smtClean="0">
                <a:solidFill>
                  <a:schemeClr val="tx1">
                    <a:lumMod val="75000"/>
                    <a:lumOff val="25000"/>
                  </a:schemeClr>
                </a:solidFill>
              </a:rPr>
              <a:t>retrieval </a:t>
            </a:r>
            <a:endParaRPr lang="en-US" dirty="0">
              <a:solidFill>
                <a:schemeClr val="tx1">
                  <a:lumMod val="75000"/>
                  <a:lumOff val="25000"/>
                </a:schemeClr>
              </a:solidFill>
            </a:endParaRPr>
          </a:p>
          <a:p>
            <a:pPr marL="0" indent="0">
              <a:buNone/>
            </a:pPr>
            <a:r>
              <a:rPr lang="en-US" dirty="0" err="1" smtClean="0">
                <a:solidFill>
                  <a:schemeClr val="tx1">
                    <a:lumMod val="75000"/>
                    <a:lumOff val="25000"/>
                  </a:schemeClr>
                </a:solidFill>
              </a:rPr>
              <a:t>Farhadi</a:t>
            </a:r>
            <a:r>
              <a:rPr lang="en-US" dirty="0">
                <a:solidFill>
                  <a:schemeClr val="tx1">
                    <a:lumMod val="75000"/>
                    <a:lumOff val="25000"/>
                  </a:schemeClr>
                </a:solidFill>
              </a:rPr>
              <a:t> </a:t>
            </a:r>
            <a:r>
              <a:rPr lang="en-US" dirty="0" smtClean="0">
                <a:solidFill>
                  <a:schemeClr val="tx1">
                    <a:lumMod val="75000"/>
                    <a:lumOff val="25000"/>
                  </a:schemeClr>
                </a:solidFill>
              </a:rPr>
              <a:t>et </a:t>
            </a:r>
            <a:r>
              <a:rPr lang="en-US" dirty="0">
                <a:solidFill>
                  <a:schemeClr val="tx1">
                    <a:lumMod val="75000"/>
                    <a:lumOff val="25000"/>
                  </a:schemeClr>
                </a:solidFill>
              </a:rPr>
              <a:t>al. (2010), Ordonez </a:t>
            </a:r>
            <a:r>
              <a:rPr lang="en-US" dirty="0" smtClean="0">
                <a:solidFill>
                  <a:schemeClr val="tx1">
                    <a:lumMod val="75000"/>
                    <a:lumOff val="25000"/>
                  </a:schemeClr>
                </a:solidFill>
              </a:rPr>
              <a:t>et al (2011), Gupta et al (2012), </a:t>
            </a:r>
            <a:r>
              <a:rPr lang="en-US" dirty="0" err="1" smtClean="0">
                <a:solidFill>
                  <a:schemeClr val="tx1">
                    <a:lumMod val="75000"/>
                    <a:lumOff val="25000"/>
                  </a:schemeClr>
                </a:solidFill>
              </a:rPr>
              <a:t>Kuznetsova</a:t>
            </a:r>
            <a:r>
              <a:rPr lang="en-US" dirty="0" smtClean="0">
                <a:solidFill>
                  <a:schemeClr val="tx1">
                    <a:lumMod val="75000"/>
                    <a:lumOff val="25000"/>
                  </a:schemeClr>
                </a:solidFill>
              </a:rPr>
              <a:t> et al (2012)</a:t>
            </a:r>
            <a:endParaRPr lang="en-US" dirty="0">
              <a:solidFill>
                <a:schemeClr val="tx1">
                  <a:lumMod val="75000"/>
                  <a:lumOff val="25000"/>
                </a:schemeClr>
              </a:solidFill>
            </a:endParaRPr>
          </a:p>
          <a:p>
            <a:endParaRPr lang="en-US" dirty="0" smtClean="0">
              <a:solidFill>
                <a:schemeClr val="tx1">
                  <a:lumMod val="75000"/>
                  <a:lumOff val="25000"/>
                </a:schemeClr>
              </a:solidFill>
            </a:endParaRPr>
          </a:p>
          <a:p>
            <a:r>
              <a:rPr lang="en-US" dirty="0" smtClean="0">
                <a:solidFill>
                  <a:schemeClr val="tx1">
                    <a:lumMod val="75000"/>
                    <a:lumOff val="25000"/>
                  </a:schemeClr>
                </a:solidFill>
              </a:rPr>
              <a:t>Generation </a:t>
            </a:r>
            <a:r>
              <a:rPr lang="en-US" dirty="0">
                <a:solidFill>
                  <a:schemeClr val="tx1">
                    <a:lumMod val="75000"/>
                    <a:lumOff val="25000"/>
                  </a:schemeClr>
                </a:solidFill>
              </a:rPr>
              <a:t>using pre-associated relevant text  </a:t>
            </a:r>
          </a:p>
          <a:p>
            <a:pPr marL="0" indent="0">
              <a:buNone/>
            </a:pPr>
            <a:r>
              <a:rPr lang="en-US" dirty="0">
                <a:solidFill>
                  <a:schemeClr val="tx1">
                    <a:lumMod val="75000"/>
                    <a:lumOff val="25000"/>
                  </a:schemeClr>
                </a:solidFill>
              </a:rPr>
              <a:t> Leong et al (2010), Aker and </a:t>
            </a:r>
            <a:r>
              <a:rPr lang="en-US" dirty="0" err="1">
                <a:solidFill>
                  <a:schemeClr val="tx1">
                    <a:lumMod val="75000"/>
                    <a:lumOff val="25000"/>
                  </a:schemeClr>
                </a:solidFill>
              </a:rPr>
              <a:t>Gaizauskas</a:t>
            </a:r>
            <a:r>
              <a:rPr lang="en-US" dirty="0">
                <a:solidFill>
                  <a:schemeClr val="tx1">
                    <a:lumMod val="75000"/>
                    <a:lumOff val="25000"/>
                  </a:schemeClr>
                </a:solidFill>
              </a:rPr>
              <a:t> (2010), </a:t>
            </a:r>
            <a:r>
              <a:rPr lang="en-US" dirty="0" err="1">
                <a:solidFill>
                  <a:schemeClr val="tx1">
                    <a:lumMod val="75000"/>
                    <a:lumOff val="25000"/>
                  </a:schemeClr>
                </a:solidFill>
              </a:rPr>
              <a:t>Feng</a:t>
            </a:r>
            <a:r>
              <a:rPr lang="en-US" dirty="0">
                <a:solidFill>
                  <a:schemeClr val="tx1">
                    <a:lumMod val="75000"/>
                    <a:lumOff val="25000"/>
                  </a:schemeClr>
                </a:solidFill>
              </a:rPr>
              <a:t> and </a:t>
            </a:r>
            <a:r>
              <a:rPr lang="en-US" dirty="0" err="1">
                <a:solidFill>
                  <a:schemeClr val="tx1">
                    <a:lumMod val="75000"/>
                    <a:lumOff val="25000"/>
                  </a:schemeClr>
                </a:solidFill>
              </a:rPr>
              <a:t>Lapata</a:t>
            </a:r>
            <a:r>
              <a:rPr lang="en-US" dirty="0">
                <a:solidFill>
                  <a:schemeClr val="tx1">
                    <a:lumMod val="75000"/>
                    <a:lumOff val="25000"/>
                  </a:schemeClr>
                </a:solidFill>
              </a:rPr>
              <a:t> (2010a)</a:t>
            </a:r>
          </a:p>
          <a:p>
            <a:pPr marL="0" indent="0">
              <a:buNone/>
            </a:pPr>
            <a:endParaRPr lang="en-US" dirty="0">
              <a:solidFill>
                <a:schemeClr val="tx1">
                  <a:lumMod val="75000"/>
                  <a:lumOff val="25000"/>
                </a:schemeClr>
              </a:solidFill>
            </a:endParaRPr>
          </a:p>
          <a:p>
            <a:r>
              <a:rPr lang="en-US" dirty="0">
                <a:solidFill>
                  <a:schemeClr val="tx1">
                    <a:lumMod val="75000"/>
                    <a:lumOff val="25000"/>
                  </a:schemeClr>
                </a:solidFill>
              </a:rPr>
              <a:t>Other (image </a:t>
            </a:r>
            <a:r>
              <a:rPr lang="en-US" dirty="0" smtClean="0">
                <a:solidFill>
                  <a:schemeClr val="tx1">
                    <a:lumMod val="75000"/>
                    <a:lumOff val="25000"/>
                  </a:schemeClr>
                </a:solidFill>
              </a:rPr>
              <a:t>annotation</a:t>
            </a:r>
            <a:r>
              <a:rPr lang="en-US" dirty="0">
                <a:solidFill>
                  <a:schemeClr val="tx1">
                    <a:lumMod val="75000"/>
                    <a:lumOff val="25000"/>
                  </a:schemeClr>
                </a:solidFill>
              </a:rPr>
              <a:t>, </a:t>
            </a:r>
            <a:r>
              <a:rPr lang="en-US" dirty="0" smtClean="0">
                <a:solidFill>
                  <a:schemeClr val="tx1">
                    <a:lumMod val="75000"/>
                    <a:lumOff val="25000"/>
                  </a:schemeClr>
                </a:solidFill>
              </a:rPr>
              <a:t>video description, </a:t>
            </a:r>
            <a:r>
              <a:rPr lang="en-US" dirty="0" err="1" smtClean="0">
                <a:solidFill>
                  <a:schemeClr val="tx1">
                    <a:lumMod val="75000"/>
                    <a:lumOff val="25000"/>
                  </a:schemeClr>
                </a:solidFill>
              </a:rPr>
              <a:t>etc</a:t>
            </a:r>
            <a:r>
              <a:rPr lang="en-US" dirty="0" smtClean="0">
                <a:solidFill>
                  <a:schemeClr val="tx1">
                    <a:lumMod val="75000"/>
                    <a:lumOff val="25000"/>
                  </a:schemeClr>
                </a:solidFill>
              </a:rPr>
              <a:t>) </a:t>
            </a:r>
            <a:endParaRPr lang="en-US" dirty="0">
              <a:solidFill>
                <a:schemeClr val="tx1">
                  <a:lumMod val="75000"/>
                  <a:lumOff val="25000"/>
                </a:schemeClr>
              </a:solidFill>
            </a:endParaRPr>
          </a:p>
          <a:p>
            <a:pPr marL="0" indent="0">
              <a:buNone/>
            </a:pPr>
            <a:r>
              <a:rPr lang="en-US" dirty="0">
                <a:solidFill>
                  <a:schemeClr val="tx1">
                    <a:lumMod val="75000"/>
                    <a:lumOff val="25000"/>
                  </a:schemeClr>
                </a:solidFill>
              </a:rPr>
              <a:t>Barnard et al (2003), </a:t>
            </a:r>
            <a:r>
              <a:rPr lang="en-US" dirty="0" err="1" smtClean="0">
                <a:solidFill>
                  <a:schemeClr val="tx1">
                    <a:lumMod val="75000"/>
                    <a:lumOff val="25000"/>
                  </a:schemeClr>
                </a:solidFill>
              </a:rPr>
              <a:t>Pastra</a:t>
            </a:r>
            <a:r>
              <a:rPr lang="en-US" dirty="0">
                <a:solidFill>
                  <a:schemeClr val="tx1">
                    <a:lumMod val="75000"/>
                    <a:lumOff val="25000"/>
                  </a:schemeClr>
                </a:solidFill>
              </a:rPr>
              <a:t> </a:t>
            </a:r>
            <a:r>
              <a:rPr lang="en-US" dirty="0" smtClean="0">
                <a:solidFill>
                  <a:schemeClr val="tx1">
                    <a:lumMod val="75000"/>
                    <a:lumOff val="25000"/>
                  </a:schemeClr>
                </a:solidFill>
              </a:rPr>
              <a:t>et </a:t>
            </a:r>
            <a:r>
              <a:rPr lang="en-US" dirty="0">
                <a:solidFill>
                  <a:schemeClr val="tx1">
                    <a:lumMod val="75000"/>
                    <a:lumOff val="25000"/>
                  </a:schemeClr>
                </a:solidFill>
              </a:rPr>
              <a:t>al (2003), </a:t>
            </a:r>
            <a:r>
              <a:rPr lang="en-US" dirty="0" smtClean="0">
                <a:solidFill>
                  <a:schemeClr val="tx1">
                    <a:lumMod val="75000"/>
                    <a:lumOff val="25000"/>
                  </a:schemeClr>
                </a:solidFill>
              </a:rPr>
              <a:t>Gupta et al (2008), Gupta et al (2009), </a:t>
            </a:r>
            <a:r>
              <a:rPr lang="en-US" dirty="0" err="1" smtClean="0">
                <a:solidFill>
                  <a:schemeClr val="tx1">
                    <a:lumMod val="75000"/>
                    <a:lumOff val="25000"/>
                  </a:schemeClr>
                </a:solidFill>
              </a:rPr>
              <a:t>Feng</a:t>
            </a:r>
            <a:r>
              <a:rPr lang="en-US" dirty="0" smtClean="0">
                <a:solidFill>
                  <a:schemeClr val="tx1">
                    <a:lumMod val="75000"/>
                    <a:lumOff val="25000"/>
                  </a:schemeClr>
                </a:solidFill>
              </a:rPr>
              <a:t> and </a:t>
            </a:r>
            <a:r>
              <a:rPr lang="en-US" dirty="0" err="1" smtClean="0">
                <a:solidFill>
                  <a:schemeClr val="tx1">
                    <a:lumMod val="75000"/>
                    <a:lumOff val="25000"/>
                  </a:schemeClr>
                </a:solidFill>
              </a:rPr>
              <a:t>Lapata</a:t>
            </a:r>
            <a:r>
              <a:rPr lang="en-US" dirty="0">
                <a:solidFill>
                  <a:schemeClr val="tx1">
                    <a:lumMod val="75000"/>
                    <a:lumOff val="25000"/>
                  </a:schemeClr>
                </a:solidFill>
              </a:rPr>
              <a:t> </a:t>
            </a:r>
            <a:r>
              <a:rPr lang="en-US" dirty="0" smtClean="0">
                <a:solidFill>
                  <a:schemeClr val="tx1">
                    <a:lumMod val="75000"/>
                    <a:lumOff val="25000"/>
                  </a:schemeClr>
                </a:solidFill>
              </a:rPr>
              <a:t>(</a:t>
            </a:r>
            <a:r>
              <a:rPr lang="en-US" dirty="0">
                <a:solidFill>
                  <a:schemeClr val="tx1">
                    <a:lumMod val="75000"/>
                    <a:lumOff val="25000"/>
                  </a:schemeClr>
                </a:solidFill>
              </a:rPr>
              <a:t>2010b</a:t>
            </a:r>
            <a:r>
              <a:rPr lang="en-US" dirty="0" smtClean="0">
                <a:solidFill>
                  <a:schemeClr val="tx1">
                    <a:lumMod val="75000"/>
                    <a:lumOff val="25000"/>
                  </a:schemeClr>
                </a:solidFill>
              </a:rPr>
              <a:t>), del </a:t>
            </a:r>
            <a:r>
              <a:rPr lang="en-US" dirty="0" err="1" smtClean="0">
                <a:solidFill>
                  <a:schemeClr val="tx1">
                    <a:lumMod val="75000"/>
                    <a:lumOff val="25000"/>
                  </a:schemeClr>
                </a:solidFill>
              </a:rPr>
              <a:t>Pero</a:t>
            </a:r>
            <a:r>
              <a:rPr lang="en-US" dirty="0" smtClean="0">
                <a:solidFill>
                  <a:schemeClr val="tx1">
                    <a:lumMod val="75000"/>
                    <a:lumOff val="25000"/>
                  </a:schemeClr>
                </a:solidFill>
              </a:rPr>
              <a:t> et al (</a:t>
            </a:r>
            <a:r>
              <a:rPr lang="en-US" dirty="0">
                <a:solidFill>
                  <a:schemeClr val="tx1">
                    <a:lumMod val="75000"/>
                    <a:lumOff val="25000"/>
                  </a:schemeClr>
                </a:solidFill>
              </a:rPr>
              <a:t>2011), </a:t>
            </a:r>
            <a:r>
              <a:rPr lang="en-US" dirty="0" err="1" smtClean="0">
                <a:solidFill>
                  <a:schemeClr val="tx1">
                    <a:lumMod val="75000"/>
                    <a:lumOff val="25000"/>
                  </a:schemeClr>
                </a:solidFill>
              </a:rPr>
              <a:t>Krishnamoorthy</a:t>
            </a:r>
            <a:r>
              <a:rPr lang="en-US" dirty="0">
                <a:solidFill>
                  <a:schemeClr val="tx1">
                    <a:lumMod val="75000"/>
                    <a:lumOff val="25000"/>
                  </a:schemeClr>
                </a:solidFill>
              </a:rPr>
              <a:t> </a:t>
            </a:r>
            <a:r>
              <a:rPr lang="en-US" dirty="0" smtClean="0">
                <a:solidFill>
                  <a:schemeClr val="tx1">
                    <a:lumMod val="75000"/>
                    <a:lumOff val="25000"/>
                  </a:schemeClr>
                </a:solidFill>
              </a:rPr>
              <a:t>et al (2012), </a:t>
            </a:r>
            <a:r>
              <a:rPr lang="en-US" dirty="0" err="1" smtClean="0">
                <a:solidFill>
                  <a:schemeClr val="tx1">
                    <a:lumMod val="75000"/>
                    <a:lumOff val="25000"/>
                  </a:schemeClr>
                </a:solidFill>
              </a:rPr>
              <a:t>Barbu</a:t>
            </a:r>
            <a:r>
              <a:rPr lang="en-US" dirty="0" smtClean="0">
                <a:solidFill>
                  <a:schemeClr val="tx1">
                    <a:lumMod val="75000"/>
                    <a:lumOff val="25000"/>
                  </a:schemeClr>
                </a:solidFill>
              </a:rPr>
              <a:t> et al (</a:t>
            </a:r>
            <a:r>
              <a:rPr lang="en-US" dirty="0">
                <a:solidFill>
                  <a:schemeClr val="tx1">
                    <a:lumMod val="75000"/>
                    <a:lumOff val="25000"/>
                  </a:schemeClr>
                </a:solidFill>
              </a:rPr>
              <a:t>2012),  </a:t>
            </a:r>
            <a:r>
              <a:rPr lang="en-US" dirty="0" smtClean="0">
                <a:solidFill>
                  <a:schemeClr val="tx1">
                    <a:lumMod val="75000"/>
                    <a:lumOff val="25000"/>
                  </a:schemeClr>
                </a:solidFill>
              </a:rPr>
              <a:t>Das et al (2013)</a:t>
            </a:r>
            <a:endParaRPr lang="en-US" dirty="0">
              <a:solidFill>
                <a:schemeClr val="tx1">
                  <a:lumMod val="75000"/>
                  <a:lumOff val="25000"/>
                </a:schemeClr>
              </a:solidFill>
            </a:endParaRPr>
          </a:p>
          <a:p>
            <a:endParaRPr lang="en-US" dirty="0">
              <a:solidFill>
                <a:schemeClr val="tx1">
                  <a:lumMod val="75000"/>
                  <a:lumOff val="25000"/>
                </a:schemeClr>
              </a:solidFill>
            </a:endParaRPr>
          </a:p>
        </p:txBody>
      </p:sp>
      <p:sp>
        <p:nvSpPr>
          <p:cNvPr id="4" name="Footer Placeholder 28"/>
          <p:cNvSpPr txBox="1">
            <a:spLocks/>
          </p:cNvSpPr>
          <p:nvPr/>
        </p:nvSpPr>
        <p:spPr>
          <a:xfrm>
            <a:off x="6248400" y="6511841"/>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ko-KR" dirty="0" smtClean="0"/>
              <a:t>Berg, Attributes Tutorial CVPR13</a:t>
            </a:r>
            <a:endParaRPr lang="ko-KR" altLang="en-US" dirty="0"/>
          </a:p>
        </p:txBody>
      </p:sp>
    </p:spTree>
    <p:extLst>
      <p:ext uri="{BB962C8B-B14F-4D97-AF65-F5344CB8AC3E}">
        <p14:creationId xmlns:p14="http://schemas.microsoft.com/office/powerpoint/2010/main" val="233480398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4944" y="2897908"/>
            <a:ext cx="9188824" cy="699913"/>
          </a:xfrm>
        </p:spPr>
        <p:txBody>
          <a:bodyPr/>
          <a:lstStyle/>
          <a:p>
            <a:r>
              <a:rPr lang="en-US" sz="4400" dirty="0" smtClean="0"/>
              <a:t>Method 1: Recognize &amp; Generate</a:t>
            </a:r>
            <a:endParaRPr lang="en-US" sz="4400" dirty="0"/>
          </a:p>
        </p:txBody>
      </p:sp>
      <p:sp>
        <p:nvSpPr>
          <p:cNvPr id="3" name="Footer Placeholder 28"/>
          <p:cNvSpPr txBox="1">
            <a:spLocks/>
          </p:cNvSpPr>
          <p:nvPr/>
        </p:nvSpPr>
        <p:spPr>
          <a:xfrm>
            <a:off x="6248400" y="6511841"/>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ko-KR" dirty="0" smtClean="0"/>
              <a:t>Berg, Attributes Tutorial CVPR13</a:t>
            </a:r>
            <a:endParaRPr lang="ko-KR" altLang="en-US" dirty="0"/>
          </a:p>
        </p:txBody>
      </p:sp>
    </p:spTree>
    <p:extLst>
      <p:ext uri="{BB962C8B-B14F-4D97-AF65-F5344CB8AC3E}">
        <p14:creationId xmlns:p14="http://schemas.microsoft.com/office/powerpoint/2010/main" val="332263450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54583"/>
            <a:ext cx="7772400" cy="2444928"/>
          </a:xfrm>
        </p:spPr>
        <p:txBody>
          <a:bodyPr/>
          <a:lstStyle/>
          <a:p>
            <a:r>
              <a:rPr lang="en-US" sz="4800" dirty="0" smtClean="0"/>
              <a:t>Baby Talk: Understanding and Generating Simple Image Descriptions</a:t>
            </a:r>
            <a:endParaRPr lang="en-US" sz="4800" dirty="0"/>
          </a:p>
        </p:txBody>
      </p:sp>
      <p:sp>
        <p:nvSpPr>
          <p:cNvPr id="3" name="Subtitle 2"/>
          <p:cNvSpPr>
            <a:spLocks noGrp="1"/>
          </p:cNvSpPr>
          <p:nvPr>
            <p:ph type="subTitle" idx="1"/>
          </p:nvPr>
        </p:nvSpPr>
        <p:spPr>
          <a:xfrm>
            <a:off x="1223588" y="3988250"/>
            <a:ext cx="6985296" cy="1384843"/>
          </a:xfrm>
        </p:spPr>
        <p:txBody>
          <a:bodyPr>
            <a:normAutofit fontScale="92500" lnSpcReduction="20000"/>
          </a:bodyPr>
          <a:lstStyle/>
          <a:p>
            <a:r>
              <a:rPr lang="en-US" dirty="0" err="1" smtClean="0"/>
              <a:t>Girish</a:t>
            </a:r>
            <a:r>
              <a:rPr lang="en-US" dirty="0" smtClean="0"/>
              <a:t> </a:t>
            </a:r>
            <a:r>
              <a:rPr lang="en-US" dirty="0" err="1" smtClean="0"/>
              <a:t>Kulkarni</a:t>
            </a:r>
            <a:r>
              <a:rPr lang="en-US" dirty="0" smtClean="0"/>
              <a:t>,  </a:t>
            </a:r>
            <a:r>
              <a:rPr lang="en-US" dirty="0" err="1" smtClean="0"/>
              <a:t>Visruth</a:t>
            </a:r>
            <a:r>
              <a:rPr lang="en-US" dirty="0" smtClean="0"/>
              <a:t> </a:t>
            </a:r>
            <a:r>
              <a:rPr lang="en-US" dirty="0" err="1" smtClean="0"/>
              <a:t>Premraj</a:t>
            </a:r>
            <a:r>
              <a:rPr lang="en-US" dirty="0" smtClean="0"/>
              <a:t>,  </a:t>
            </a:r>
            <a:r>
              <a:rPr lang="en-US" dirty="0" err="1" smtClean="0"/>
              <a:t>Sagnik</a:t>
            </a:r>
            <a:r>
              <a:rPr lang="en-US" dirty="0" smtClean="0"/>
              <a:t> </a:t>
            </a:r>
            <a:r>
              <a:rPr lang="en-US" dirty="0" err="1" smtClean="0"/>
              <a:t>Dhar</a:t>
            </a:r>
            <a:r>
              <a:rPr lang="en-US" dirty="0" smtClean="0"/>
              <a:t>,  </a:t>
            </a:r>
            <a:r>
              <a:rPr lang="en-US" dirty="0" err="1" smtClean="0"/>
              <a:t>Siming</a:t>
            </a:r>
            <a:r>
              <a:rPr lang="en-US" dirty="0" smtClean="0"/>
              <a:t> Li, </a:t>
            </a:r>
            <a:r>
              <a:rPr lang="en-US" dirty="0" err="1" smtClean="0"/>
              <a:t>Yejin</a:t>
            </a:r>
            <a:r>
              <a:rPr lang="en-US" dirty="0" smtClean="0"/>
              <a:t> Choi, Alexander C Berg, Tamara L Berg</a:t>
            </a:r>
          </a:p>
          <a:p>
            <a:endParaRPr lang="en-US" dirty="0"/>
          </a:p>
          <a:p>
            <a:r>
              <a:rPr lang="en-US" dirty="0" smtClean="0"/>
              <a:t>CVPR 2011</a:t>
            </a:r>
          </a:p>
        </p:txBody>
      </p:sp>
      <p:sp>
        <p:nvSpPr>
          <p:cNvPr id="10" name="TextBox 9"/>
          <p:cNvSpPr txBox="1"/>
          <p:nvPr/>
        </p:nvSpPr>
        <p:spPr>
          <a:xfrm>
            <a:off x="-2483115" y="3581499"/>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8957804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2008_001467.jpg"/>
          <p:cNvPicPr>
            <a:picLocks noChangeAspect="1"/>
          </p:cNvPicPr>
          <p:nvPr/>
        </p:nvPicPr>
        <p:blipFill>
          <a:blip r:embed="rId3"/>
          <a:stretch>
            <a:fillRect/>
          </a:stretch>
        </p:blipFill>
        <p:spPr>
          <a:xfrm>
            <a:off x="2124000" y="1378995"/>
            <a:ext cx="4896000" cy="3433320"/>
          </a:xfrm>
          <a:prstGeom prst="rect">
            <a:avLst/>
          </a:prstGeom>
        </p:spPr>
      </p:pic>
      <p:sp>
        <p:nvSpPr>
          <p:cNvPr id="6" name="TextBox 5"/>
          <p:cNvSpPr txBox="1"/>
          <p:nvPr/>
        </p:nvSpPr>
        <p:spPr>
          <a:xfrm>
            <a:off x="217439" y="5179534"/>
            <a:ext cx="8640001" cy="1099419"/>
          </a:xfrm>
          <a:prstGeom prst="rect">
            <a:avLst/>
          </a:prstGeom>
          <a:noFill/>
        </p:spPr>
        <p:txBody>
          <a:bodyPr wrap="square" lIns="82945" tIns="41473" rIns="82945" bIns="41473" rtlCol="0">
            <a:spAutoFit/>
          </a:bodyPr>
          <a:lstStyle/>
          <a:p>
            <a:r>
              <a:rPr lang="en-US" sz="2200" dirty="0" smtClean="0">
                <a:solidFill>
                  <a:schemeClr val="tx2"/>
                </a:solidFill>
                <a:latin typeface="Helvetica Neue Light"/>
              </a:rPr>
              <a:t>“</a:t>
            </a:r>
            <a:r>
              <a:rPr lang="en-US" sz="2200" dirty="0">
                <a:solidFill>
                  <a:schemeClr val="tx2"/>
                </a:solidFill>
                <a:latin typeface="Helvetica Neue Light"/>
              </a:rPr>
              <a:t>This picture shows </a:t>
            </a:r>
            <a:r>
              <a:rPr lang="en-US" sz="2200" dirty="0">
                <a:solidFill>
                  <a:srgbClr val="008000"/>
                </a:solidFill>
                <a:latin typeface="Helvetica Neue Light"/>
              </a:rPr>
              <a:t>one person</a:t>
            </a:r>
            <a:r>
              <a:rPr lang="en-US" sz="2200" dirty="0">
                <a:solidFill>
                  <a:schemeClr val="tx2"/>
                </a:solidFill>
                <a:latin typeface="Helvetica Neue Light"/>
              </a:rPr>
              <a:t>, </a:t>
            </a:r>
            <a:r>
              <a:rPr lang="en-US" sz="2200" dirty="0">
                <a:solidFill>
                  <a:srgbClr val="FF0000"/>
                </a:solidFill>
                <a:latin typeface="Helvetica Neue Light"/>
              </a:rPr>
              <a:t>one grass</a:t>
            </a:r>
            <a:r>
              <a:rPr lang="en-US" sz="2200" dirty="0">
                <a:solidFill>
                  <a:schemeClr val="tx2"/>
                </a:solidFill>
                <a:latin typeface="Helvetica Neue Light"/>
              </a:rPr>
              <a:t>, </a:t>
            </a:r>
            <a:r>
              <a:rPr lang="en-US" sz="2200" dirty="0" smtClean="0">
                <a:solidFill>
                  <a:srgbClr val="0000FF"/>
                </a:solidFill>
                <a:latin typeface="Helvetica Neue Light"/>
              </a:rPr>
              <a:t>one chair</a:t>
            </a:r>
            <a:r>
              <a:rPr lang="en-US" sz="2200" dirty="0" smtClean="0">
                <a:solidFill>
                  <a:schemeClr val="tx2"/>
                </a:solidFill>
                <a:latin typeface="Helvetica Neue Light"/>
              </a:rPr>
              <a:t>, and </a:t>
            </a:r>
            <a:r>
              <a:rPr lang="en-US" sz="2200" dirty="0" smtClean="0">
                <a:solidFill>
                  <a:srgbClr val="660066"/>
                </a:solidFill>
                <a:latin typeface="Helvetica Neue Light"/>
              </a:rPr>
              <a:t>one potted plant</a:t>
            </a:r>
            <a:r>
              <a:rPr lang="en-US" sz="2200" dirty="0" smtClean="0">
                <a:solidFill>
                  <a:schemeClr val="tx2"/>
                </a:solidFill>
                <a:latin typeface="Helvetica Neue Light"/>
              </a:rPr>
              <a:t>. The person is near the green grass, and in the chair. The green grass is by the chair, and near the potted plant.”</a:t>
            </a:r>
            <a:endParaRPr lang="en-US" sz="2200" dirty="0">
              <a:solidFill>
                <a:schemeClr val="tx2"/>
              </a:solidFill>
              <a:latin typeface="Helvetica Neue Light"/>
            </a:endParaRPr>
          </a:p>
        </p:txBody>
      </p:sp>
      <p:sp>
        <p:nvSpPr>
          <p:cNvPr id="3" name="Rectangle 2"/>
          <p:cNvSpPr/>
          <p:nvPr/>
        </p:nvSpPr>
        <p:spPr>
          <a:xfrm>
            <a:off x="114166" y="5179534"/>
            <a:ext cx="8743274" cy="121294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Light"/>
            </a:endParaRPr>
          </a:p>
        </p:txBody>
      </p:sp>
      <p:sp>
        <p:nvSpPr>
          <p:cNvPr id="7" name="Footer Placeholder 28"/>
          <p:cNvSpPr txBox="1">
            <a:spLocks/>
          </p:cNvSpPr>
          <p:nvPr/>
        </p:nvSpPr>
        <p:spPr>
          <a:xfrm>
            <a:off x="6248400" y="6511841"/>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ko-KR" dirty="0" err="1" smtClean="0"/>
              <a:t>Kulkarni</a:t>
            </a:r>
            <a:r>
              <a:rPr lang="en-US" altLang="ko-KR" dirty="0" smtClean="0"/>
              <a:t> et al</a:t>
            </a:r>
            <a:r>
              <a:rPr lang="en-US" altLang="ko-KR" dirty="0" smtClean="0"/>
              <a:t>, CVPR11</a:t>
            </a:r>
            <a:endParaRPr lang="ko-KR" altLang="en-US" dirty="0"/>
          </a:p>
        </p:txBody>
      </p:sp>
    </p:spTree>
    <p:extLst>
      <p:ext uri="{BB962C8B-B14F-4D97-AF65-F5344CB8AC3E}">
        <p14:creationId xmlns:p14="http://schemas.microsoft.com/office/powerpoint/2010/main" val="358153782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2008_001467.jpg"/>
          <p:cNvPicPr>
            <a:picLocks noChangeAspect="1"/>
          </p:cNvPicPr>
          <p:nvPr/>
        </p:nvPicPr>
        <p:blipFill>
          <a:blip r:embed="rId3"/>
          <a:stretch>
            <a:fillRect/>
          </a:stretch>
        </p:blipFill>
        <p:spPr>
          <a:xfrm>
            <a:off x="2124000" y="1378995"/>
            <a:ext cx="4896000" cy="3433320"/>
          </a:xfrm>
          <a:prstGeom prst="rect">
            <a:avLst/>
          </a:prstGeom>
        </p:spPr>
      </p:pic>
      <p:sp>
        <p:nvSpPr>
          <p:cNvPr id="6" name="TextBox 5"/>
          <p:cNvSpPr txBox="1"/>
          <p:nvPr/>
        </p:nvSpPr>
        <p:spPr>
          <a:xfrm>
            <a:off x="217439" y="5179534"/>
            <a:ext cx="8640001" cy="1099419"/>
          </a:xfrm>
          <a:prstGeom prst="rect">
            <a:avLst/>
          </a:prstGeom>
          <a:noFill/>
        </p:spPr>
        <p:txBody>
          <a:bodyPr wrap="square" lIns="82945" tIns="41473" rIns="82945" bIns="41473" rtlCol="0">
            <a:spAutoFit/>
          </a:bodyPr>
          <a:lstStyle/>
          <a:p>
            <a:r>
              <a:rPr lang="en-US" sz="2200" dirty="0" smtClean="0">
                <a:solidFill>
                  <a:schemeClr val="tx2"/>
                </a:solidFill>
                <a:latin typeface="Helvetica Neue Light"/>
              </a:rPr>
              <a:t>“</a:t>
            </a:r>
            <a:r>
              <a:rPr lang="en-US" sz="2200" dirty="0">
                <a:solidFill>
                  <a:schemeClr val="tx2"/>
                </a:solidFill>
                <a:latin typeface="Helvetica Neue Light"/>
              </a:rPr>
              <a:t>This picture shows </a:t>
            </a:r>
            <a:r>
              <a:rPr lang="en-US" sz="2200" dirty="0">
                <a:solidFill>
                  <a:srgbClr val="008000"/>
                </a:solidFill>
                <a:latin typeface="Helvetica Neue Light"/>
              </a:rPr>
              <a:t>one person</a:t>
            </a:r>
            <a:r>
              <a:rPr lang="en-US" sz="2200" dirty="0">
                <a:solidFill>
                  <a:schemeClr val="tx2"/>
                </a:solidFill>
                <a:latin typeface="Helvetica Neue Light"/>
              </a:rPr>
              <a:t>, </a:t>
            </a:r>
            <a:r>
              <a:rPr lang="en-US" sz="2200" dirty="0">
                <a:solidFill>
                  <a:srgbClr val="FF0000"/>
                </a:solidFill>
                <a:latin typeface="Helvetica Neue Light"/>
              </a:rPr>
              <a:t>one grass</a:t>
            </a:r>
            <a:r>
              <a:rPr lang="en-US" sz="2200" dirty="0">
                <a:solidFill>
                  <a:schemeClr val="tx2"/>
                </a:solidFill>
                <a:latin typeface="Helvetica Neue Light"/>
              </a:rPr>
              <a:t>, </a:t>
            </a:r>
            <a:r>
              <a:rPr lang="en-US" sz="2200" dirty="0" smtClean="0">
                <a:solidFill>
                  <a:srgbClr val="0000FF"/>
                </a:solidFill>
                <a:latin typeface="Helvetica Neue Light"/>
              </a:rPr>
              <a:t>one chair</a:t>
            </a:r>
            <a:r>
              <a:rPr lang="en-US" sz="2200" dirty="0" smtClean="0">
                <a:solidFill>
                  <a:schemeClr val="tx2"/>
                </a:solidFill>
                <a:latin typeface="Helvetica Neue Light"/>
              </a:rPr>
              <a:t>, and </a:t>
            </a:r>
            <a:r>
              <a:rPr lang="en-US" sz="2200" dirty="0" smtClean="0">
                <a:solidFill>
                  <a:srgbClr val="660066"/>
                </a:solidFill>
                <a:latin typeface="Helvetica Neue Light"/>
              </a:rPr>
              <a:t>one potted plant</a:t>
            </a:r>
            <a:r>
              <a:rPr lang="en-US" sz="2200" dirty="0" smtClean="0">
                <a:solidFill>
                  <a:schemeClr val="tx2"/>
                </a:solidFill>
                <a:latin typeface="Helvetica Neue Light"/>
              </a:rPr>
              <a:t>. The person is near the green grass, and in the chair. The green grass is by the chair, and near the potted plant.”</a:t>
            </a:r>
            <a:endParaRPr lang="en-US" sz="2200" dirty="0">
              <a:solidFill>
                <a:schemeClr val="tx2"/>
              </a:solidFill>
              <a:latin typeface="Helvetica Neue Light"/>
            </a:endParaRPr>
          </a:p>
        </p:txBody>
      </p:sp>
      <p:sp>
        <p:nvSpPr>
          <p:cNvPr id="4" name="Rectangle 3"/>
          <p:cNvSpPr/>
          <p:nvPr/>
        </p:nvSpPr>
        <p:spPr>
          <a:xfrm>
            <a:off x="2447177" y="1734830"/>
            <a:ext cx="1254565" cy="1796788"/>
          </a:xfrm>
          <a:prstGeom prst="rect">
            <a:avLst/>
          </a:prstGeom>
          <a:noFill/>
          <a:ln w="38100">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2F5897"/>
              </a:solidFill>
              <a:latin typeface="Helvetica Neue Light"/>
            </a:endParaRPr>
          </a:p>
        </p:txBody>
      </p:sp>
      <p:sp>
        <p:nvSpPr>
          <p:cNvPr id="3" name="Rectangle 2"/>
          <p:cNvSpPr/>
          <p:nvPr/>
        </p:nvSpPr>
        <p:spPr>
          <a:xfrm>
            <a:off x="4181338" y="5179534"/>
            <a:ext cx="4704643" cy="121294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Light"/>
            </a:endParaRPr>
          </a:p>
        </p:txBody>
      </p:sp>
      <p:sp>
        <p:nvSpPr>
          <p:cNvPr id="10" name="Rectangle 9"/>
          <p:cNvSpPr/>
          <p:nvPr/>
        </p:nvSpPr>
        <p:spPr>
          <a:xfrm>
            <a:off x="217439" y="5602251"/>
            <a:ext cx="4704643" cy="121294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Light"/>
            </a:endParaRPr>
          </a:p>
        </p:txBody>
      </p:sp>
      <p:sp>
        <p:nvSpPr>
          <p:cNvPr id="7" name="Footer Placeholder 28"/>
          <p:cNvSpPr txBox="1">
            <a:spLocks/>
          </p:cNvSpPr>
          <p:nvPr/>
        </p:nvSpPr>
        <p:spPr>
          <a:xfrm>
            <a:off x="6248400" y="6511841"/>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ko-KR" dirty="0" err="1" smtClean="0"/>
              <a:t>Kulkarni</a:t>
            </a:r>
            <a:r>
              <a:rPr lang="en-US" altLang="ko-KR" dirty="0" smtClean="0"/>
              <a:t> et al</a:t>
            </a:r>
            <a:r>
              <a:rPr lang="en-US" altLang="ko-KR" dirty="0" smtClean="0"/>
              <a:t>, CVPR11</a:t>
            </a:r>
            <a:endParaRPr lang="ko-KR" altLang="en-US" dirty="0"/>
          </a:p>
        </p:txBody>
      </p:sp>
    </p:spTree>
    <p:extLst>
      <p:ext uri="{BB962C8B-B14F-4D97-AF65-F5344CB8AC3E}">
        <p14:creationId xmlns:p14="http://schemas.microsoft.com/office/powerpoint/2010/main" val="425077857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2008_001467.jpg"/>
          <p:cNvPicPr>
            <a:picLocks noChangeAspect="1"/>
          </p:cNvPicPr>
          <p:nvPr/>
        </p:nvPicPr>
        <p:blipFill>
          <a:blip r:embed="rId3"/>
          <a:stretch>
            <a:fillRect/>
          </a:stretch>
        </p:blipFill>
        <p:spPr>
          <a:xfrm>
            <a:off x="2124000" y="1378995"/>
            <a:ext cx="4896000" cy="3433320"/>
          </a:xfrm>
          <a:prstGeom prst="rect">
            <a:avLst/>
          </a:prstGeom>
        </p:spPr>
      </p:pic>
      <p:sp>
        <p:nvSpPr>
          <p:cNvPr id="6" name="TextBox 5"/>
          <p:cNvSpPr txBox="1"/>
          <p:nvPr/>
        </p:nvSpPr>
        <p:spPr>
          <a:xfrm>
            <a:off x="217439" y="5179534"/>
            <a:ext cx="8640001" cy="1099419"/>
          </a:xfrm>
          <a:prstGeom prst="rect">
            <a:avLst/>
          </a:prstGeom>
          <a:noFill/>
        </p:spPr>
        <p:txBody>
          <a:bodyPr wrap="square" lIns="82945" tIns="41473" rIns="82945" bIns="41473" rtlCol="0">
            <a:spAutoFit/>
          </a:bodyPr>
          <a:lstStyle/>
          <a:p>
            <a:r>
              <a:rPr lang="en-US" sz="2200" dirty="0" smtClean="0">
                <a:solidFill>
                  <a:schemeClr val="tx2"/>
                </a:solidFill>
                <a:latin typeface="Helvetica Neue Light"/>
              </a:rPr>
              <a:t>“</a:t>
            </a:r>
            <a:r>
              <a:rPr lang="en-US" sz="2200" dirty="0">
                <a:solidFill>
                  <a:schemeClr val="tx2"/>
                </a:solidFill>
                <a:latin typeface="Helvetica Neue Light"/>
              </a:rPr>
              <a:t>This picture shows </a:t>
            </a:r>
            <a:r>
              <a:rPr lang="en-US" sz="2200" dirty="0">
                <a:solidFill>
                  <a:srgbClr val="008000"/>
                </a:solidFill>
                <a:latin typeface="Helvetica Neue Light"/>
              </a:rPr>
              <a:t>one person</a:t>
            </a:r>
            <a:r>
              <a:rPr lang="en-US" sz="2200" dirty="0">
                <a:solidFill>
                  <a:schemeClr val="tx2"/>
                </a:solidFill>
                <a:latin typeface="Helvetica Neue Light"/>
              </a:rPr>
              <a:t>, </a:t>
            </a:r>
            <a:r>
              <a:rPr lang="en-US" sz="2200" dirty="0">
                <a:solidFill>
                  <a:srgbClr val="FF0000"/>
                </a:solidFill>
                <a:latin typeface="Helvetica Neue Light"/>
              </a:rPr>
              <a:t>one grass</a:t>
            </a:r>
            <a:r>
              <a:rPr lang="en-US" sz="2200" dirty="0">
                <a:solidFill>
                  <a:schemeClr val="tx2"/>
                </a:solidFill>
                <a:latin typeface="Helvetica Neue Light"/>
              </a:rPr>
              <a:t>, </a:t>
            </a:r>
            <a:r>
              <a:rPr lang="en-US" sz="2200" dirty="0" smtClean="0">
                <a:solidFill>
                  <a:srgbClr val="0000FF"/>
                </a:solidFill>
                <a:latin typeface="Helvetica Neue Light"/>
              </a:rPr>
              <a:t>one chair</a:t>
            </a:r>
            <a:r>
              <a:rPr lang="en-US" sz="2200" dirty="0" smtClean="0">
                <a:solidFill>
                  <a:schemeClr val="tx2"/>
                </a:solidFill>
                <a:latin typeface="Helvetica Neue Light"/>
              </a:rPr>
              <a:t>, and </a:t>
            </a:r>
            <a:r>
              <a:rPr lang="en-US" sz="2200" dirty="0" smtClean="0">
                <a:solidFill>
                  <a:srgbClr val="660066"/>
                </a:solidFill>
                <a:latin typeface="Helvetica Neue Light"/>
              </a:rPr>
              <a:t>one potted plant</a:t>
            </a:r>
            <a:r>
              <a:rPr lang="en-US" sz="2200" dirty="0" smtClean="0">
                <a:solidFill>
                  <a:schemeClr val="tx2"/>
                </a:solidFill>
                <a:latin typeface="Helvetica Neue Light"/>
              </a:rPr>
              <a:t>. The person is near the green grass, and in the chair. The green grass is by the chair, and near the potted plant.”</a:t>
            </a:r>
            <a:endParaRPr lang="en-US" sz="2200" dirty="0">
              <a:solidFill>
                <a:schemeClr val="tx2"/>
              </a:solidFill>
              <a:latin typeface="Helvetica Neue Light"/>
            </a:endParaRPr>
          </a:p>
        </p:txBody>
      </p:sp>
      <p:sp>
        <p:nvSpPr>
          <p:cNvPr id="4" name="Rectangle 3"/>
          <p:cNvSpPr/>
          <p:nvPr/>
        </p:nvSpPr>
        <p:spPr>
          <a:xfrm>
            <a:off x="2447177" y="1734830"/>
            <a:ext cx="1254565" cy="1796788"/>
          </a:xfrm>
          <a:prstGeom prst="rect">
            <a:avLst/>
          </a:prstGeom>
          <a:noFill/>
          <a:ln w="38100">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2F5897"/>
              </a:solidFill>
              <a:latin typeface="Helvetica Neue Light"/>
            </a:endParaRPr>
          </a:p>
        </p:txBody>
      </p:sp>
      <p:sp>
        <p:nvSpPr>
          <p:cNvPr id="7" name="Rectangle 6"/>
          <p:cNvSpPr/>
          <p:nvPr/>
        </p:nvSpPr>
        <p:spPr>
          <a:xfrm>
            <a:off x="4783451" y="2199517"/>
            <a:ext cx="1071187" cy="619582"/>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2F5897"/>
              </a:solidFill>
              <a:latin typeface="Helvetica Neue Light"/>
            </a:endParaRPr>
          </a:p>
        </p:txBody>
      </p:sp>
      <p:sp>
        <p:nvSpPr>
          <p:cNvPr id="3" name="Rectangle 2"/>
          <p:cNvSpPr/>
          <p:nvPr/>
        </p:nvSpPr>
        <p:spPr>
          <a:xfrm>
            <a:off x="5551332" y="5179534"/>
            <a:ext cx="3306107" cy="121294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Light"/>
            </a:endParaRPr>
          </a:p>
        </p:txBody>
      </p:sp>
      <p:sp>
        <p:nvSpPr>
          <p:cNvPr id="10" name="Rectangle 9"/>
          <p:cNvSpPr/>
          <p:nvPr/>
        </p:nvSpPr>
        <p:spPr>
          <a:xfrm>
            <a:off x="217439" y="5602251"/>
            <a:ext cx="5847641" cy="121294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Light"/>
            </a:endParaRPr>
          </a:p>
        </p:txBody>
      </p:sp>
      <p:sp>
        <p:nvSpPr>
          <p:cNvPr id="8" name="Footer Placeholder 28"/>
          <p:cNvSpPr txBox="1">
            <a:spLocks/>
          </p:cNvSpPr>
          <p:nvPr/>
        </p:nvSpPr>
        <p:spPr>
          <a:xfrm>
            <a:off x="6248400" y="6511841"/>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ko-KR" dirty="0" err="1" smtClean="0"/>
              <a:t>Kulkarni</a:t>
            </a:r>
            <a:r>
              <a:rPr lang="en-US" altLang="ko-KR" dirty="0" smtClean="0"/>
              <a:t> et al</a:t>
            </a:r>
            <a:r>
              <a:rPr lang="en-US" altLang="ko-KR" dirty="0" smtClean="0"/>
              <a:t>, CVPR11</a:t>
            </a:r>
            <a:endParaRPr lang="ko-KR" altLang="en-US" dirty="0"/>
          </a:p>
        </p:txBody>
      </p:sp>
    </p:spTree>
    <p:extLst>
      <p:ext uri="{BB962C8B-B14F-4D97-AF65-F5344CB8AC3E}">
        <p14:creationId xmlns:p14="http://schemas.microsoft.com/office/powerpoint/2010/main" val="105315968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2008_001467.jpg"/>
          <p:cNvPicPr>
            <a:picLocks noChangeAspect="1"/>
          </p:cNvPicPr>
          <p:nvPr/>
        </p:nvPicPr>
        <p:blipFill>
          <a:blip r:embed="rId3"/>
          <a:stretch>
            <a:fillRect/>
          </a:stretch>
        </p:blipFill>
        <p:spPr>
          <a:xfrm>
            <a:off x="2124000" y="1378995"/>
            <a:ext cx="4896000" cy="3433320"/>
          </a:xfrm>
          <a:prstGeom prst="rect">
            <a:avLst/>
          </a:prstGeom>
        </p:spPr>
      </p:pic>
      <p:sp>
        <p:nvSpPr>
          <p:cNvPr id="6" name="TextBox 5"/>
          <p:cNvSpPr txBox="1"/>
          <p:nvPr/>
        </p:nvSpPr>
        <p:spPr>
          <a:xfrm>
            <a:off x="217439" y="5179534"/>
            <a:ext cx="8640001" cy="1099419"/>
          </a:xfrm>
          <a:prstGeom prst="rect">
            <a:avLst/>
          </a:prstGeom>
          <a:noFill/>
        </p:spPr>
        <p:txBody>
          <a:bodyPr wrap="square" lIns="82945" tIns="41473" rIns="82945" bIns="41473" rtlCol="0">
            <a:spAutoFit/>
          </a:bodyPr>
          <a:lstStyle/>
          <a:p>
            <a:r>
              <a:rPr lang="en-US" sz="2200" dirty="0" smtClean="0">
                <a:solidFill>
                  <a:schemeClr val="tx2"/>
                </a:solidFill>
                <a:latin typeface="Helvetica Neue Light"/>
              </a:rPr>
              <a:t>“</a:t>
            </a:r>
            <a:r>
              <a:rPr lang="en-US" sz="2200" dirty="0">
                <a:solidFill>
                  <a:schemeClr val="tx2"/>
                </a:solidFill>
                <a:latin typeface="Helvetica Neue Light"/>
              </a:rPr>
              <a:t>This picture shows </a:t>
            </a:r>
            <a:r>
              <a:rPr lang="en-US" sz="2200" dirty="0">
                <a:solidFill>
                  <a:srgbClr val="008000"/>
                </a:solidFill>
                <a:latin typeface="Helvetica Neue Light"/>
              </a:rPr>
              <a:t>one person</a:t>
            </a:r>
            <a:r>
              <a:rPr lang="en-US" sz="2200" dirty="0">
                <a:solidFill>
                  <a:schemeClr val="tx2"/>
                </a:solidFill>
                <a:latin typeface="Helvetica Neue Light"/>
              </a:rPr>
              <a:t>, </a:t>
            </a:r>
            <a:r>
              <a:rPr lang="en-US" sz="2200" dirty="0">
                <a:solidFill>
                  <a:srgbClr val="FF0000"/>
                </a:solidFill>
                <a:latin typeface="Helvetica Neue Light"/>
              </a:rPr>
              <a:t>one grass</a:t>
            </a:r>
            <a:r>
              <a:rPr lang="en-US" sz="2200" dirty="0">
                <a:solidFill>
                  <a:schemeClr val="tx2"/>
                </a:solidFill>
                <a:latin typeface="Helvetica Neue Light"/>
              </a:rPr>
              <a:t>, </a:t>
            </a:r>
            <a:r>
              <a:rPr lang="en-US" sz="2200" dirty="0" smtClean="0">
                <a:solidFill>
                  <a:srgbClr val="0000FF"/>
                </a:solidFill>
                <a:latin typeface="Helvetica Neue Light"/>
              </a:rPr>
              <a:t>one chair</a:t>
            </a:r>
            <a:r>
              <a:rPr lang="en-US" sz="2200" dirty="0" smtClean="0">
                <a:solidFill>
                  <a:schemeClr val="tx2"/>
                </a:solidFill>
                <a:latin typeface="Helvetica Neue Light"/>
              </a:rPr>
              <a:t>, and </a:t>
            </a:r>
            <a:r>
              <a:rPr lang="en-US" sz="2200" dirty="0" smtClean="0">
                <a:solidFill>
                  <a:srgbClr val="660066"/>
                </a:solidFill>
                <a:latin typeface="Helvetica Neue Light"/>
              </a:rPr>
              <a:t>one potted plant</a:t>
            </a:r>
            <a:r>
              <a:rPr lang="en-US" sz="2200" dirty="0" smtClean="0">
                <a:solidFill>
                  <a:schemeClr val="tx2"/>
                </a:solidFill>
                <a:latin typeface="Helvetica Neue Light"/>
              </a:rPr>
              <a:t>. The person is near the green grass, and in the chair. The green grass is by the chair, and near the potted plant.”</a:t>
            </a:r>
            <a:endParaRPr lang="en-US" sz="2200" dirty="0">
              <a:solidFill>
                <a:schemeClr val="tx2"/>
              </a:solidFill>
              <a:latin typeface="Helvetica Neue Light"/>
            </a:endParaRPr>
          </a:p>
        </p:txBody>
      </p:sp>
      <p:sp>
        <p:nvSpPr>
          <p:cNvPr id="4" name="Rectangle 3"/>
          <p:cNvSpPr/>
          <p:nvPr/>
        </p:nvSpPr>
        <p:spPr>
          <a:xfrm>
            <a:off x="2447177" y="1734830"/>
            <a:ext cx="1254565" cy="1796788"/>
          </a:xfrm>
          <a:prstGeom prst="rect">
            <a:avLst/>
          </a:prstGeom>
          <a:noFill/>
          <a:ln w="38100">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2F5897"/>
              </a:solidFill>
              <a:latin typeface="Helvetica Neue Light"/>
            </a:endParaRPr>
          </a:p>
        </p:txBody>
      </p:sp>
      <p:sp>
        <p:nvSpPr>
          <p:cNvPr id="7" name="Rectangle 6"/>
          <p:cNvSpPr/>
          <p:nvPr/>
        </p:nvSpPr>
        <p:spPr>
          <a:xfrm>
            <a:off x="4783451" y="2199517"/>
            <a:ext cx="1071187" cy="619582"/>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2F5897"/>
              </a:solidFill>
              <a:latin typeface="Helvetica Neue Light"/>
            </a:endParaRPr>
          </a:p>
        </p:txBody>
      </p:sp>
      <p:sp>
        <p:nvSpPr>
          <p:cNvPr id="8" name="Rectangle 7"/>
          <p:cNvSpPr/>
          <p:nvPr/>
        </p:nvSpPr>
        <p:spPr>
          <a:xfrm>
            <a:off x="2707995" y="2633224"/>
            <a:ext cx="1254565" cy="1161717"/>
          </a:xfrm>
          <a:prstGeom prst="rect">
            <a:avLst/>
          </a:prstGeom>
          <a:noFill/>
          <a:ln w="38100">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2F5897"/>
              </a:solidFill>
              <a:latin typeface="Helvetica Neue Light"/>
            </a:endParaRPr>
          </a:p>
        </p:txBody>
      </p:sp>
      <p:sp>
        <p:nvSpPr>
          <p:cNvPr id="3" name="Rectangle 2"/>
          <p:cNvSpPr/>
          <p:nvPr/>
        </p:nvSpPr>
        <p:spPr>
          <a:xfrm>
            <a:off x="6795782" y="5179534"/>
            <a:ext cx="2104470" cy="121294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Light"/>
            </a:endParaRPr>
          </a:p>
        </p:txBody>
      </p:sp>
      <p:sp>
        <p:nvSpPr>
          <p:cNvPr id="10" name="Rectangle 9"/>
          <p:cNvSpPr/>
          <p:nvPr/>
        </p:nvSpPr>
        <p:spPr>
          <a:xfrm>
            <a:off x="217439" y="5602251"/>
            <a:ext cx="7303260" cy="121294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Light"/>
            </a:endParaRPr>
          </a:p>
        </p:txBody>
      </p:sp>
      <p:sp>
        <p:nvSpPr>
          <p:cNvPr id="9" name="Footer Placeholder 28"/>
          <p:cNvSpPr txBox="1">
            <a:spLocks/>
          </p:cNvSpPr>
          <p:nvPr/>
        </p:nvSpPr>
        <p:spPr>
          <a:xfrm>
            <a:off x="6248400" y="6511841"/>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ko-KR" dirty="0" err="1" smtClean="0"/>
              <a:t>Kulkarni</a:t>
            </a:r>
            <a:r>
              <a:rPr lang="en-US" altLang="ko-KR" dirty="0" smtClean="0"/>
              <a:t> et al</a:t>
            </a:r>
            <a:r>
              <a:rPr lang="en-US" altLang="ko-KR" dirty="0" smtClean="0"/>
              <a:t>, CVPR11</a:t>
            </a:r>
            <a:endParaRPr lang="ko-KR" altLang="en-US" dirty="0"/>
          </a:p>
        </p:txBody>
      </p:sp>
    </p:spTree>
    <p:extLst>
      <p:ext uri="{BB962C8B-B14F-4D97-AF65-F5344CB8AC3E}">
        <p14:creationId xmlns:p14="http://schemas.microsoft.com/office/powerpoint/2010/main" val="113354679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2008_001467.jpg"/>
          <p:cNvPicPr>
            <a:picLocks noChangeAspect="1"/>
          </p:cNvPicPr>
          <p:nvPr/>
        </p:nvPicPr>
        <p:blipFill>
          <a:blip r:embed="rId3"/>
          <a:stretch>
            <a:fillRect/>
          </a:stretch>
        </p:blipFill>
        <p:spPr>
          <a:xfrm>
            <a:off x="2124000" y="1378995"/>
            <a:ext cx="4896000" cy="3433320"/>
          </a:xfrm>
          <a:prstGeom prst="rect">
            <a:avLst/>
          </a:prstGeom>
        </p:spPr>
      </p:pic>
      <p:sp>
        <p:nvSpPr>
          <p:cNvPr id="6" name="TextBox 5"/>
          <p:cNvSpPr txBox="1"/>
          <p:nvPr/>
        </p:nvSpPr>
        <p:spPr>
          <a:xfrm>
            <a:off x="217439" y="5179534"/>
            <a:ext cx="8640001" cy="1099419"/>
          </a:xfrm>
          <a:prstGeom prst="rect">
            <a:avLst/>
          </a:prstGeom>
          <a:noFill/>
        </p:spPr>
        <p:txBody>
          <a:bodyPr wrap="square" lIns="82945" tIns="41473" rIns="82945" bIns="41473" rtlCol="0">
            <a:spAutoFit/>
          </a:bodyPr>
          <a:lstStyle/>
          <a:p>
            <a:r>
              <a:rPr lang="en-US" sz="2200" dirty="0" smtClean="0">
                <a:solidFill>
                  <a:schemeClr val="tx2"/>
                </a:solidFill>
                <a:latin typeface="Helvetica Neue Light"/>
              </a:rPr>
              <a:t>“</a:t>
            </a:r>
            <a:r>
              <a:rPr lang="en-US" sz="2200" dirty="0">
                <a:solidFill>
                  <a:schemeClr val="tx2"/>
                </a:solidFill>
                <a:latin typeface="Helvetica Neue Light"/>
              </a:rPr>
              <a:t>This picture shows </a:t>
            </a:r>
            <a:r>
              <a:rPr lang="en-US" sz="2200" dirty="0">
                <a:solidFill>
                  <a:srgbClr val="008000"/>
                </a:solidFill>
                <a:latin typeface="Helvetica Neue Light"/>
              </a:rPr>
              <a:t>one person</a:t>
            </a:r>
            <a:r>
              <a:rPr lang="en-US" sz="2200" dirty="0">
                <a:solidFill>
                  <a:schemeClr val="tx2"/>
                </a:solidFill>
                <a:latin typeface="Helvetica Neue Light"/>
              </a:rPr>
              <a:t>, </a:t>
            </a:r>
            <a:r>
              <a:rPr lang="en-US" sz="2200" dirty="0">
                <a:solidFill>
                  <a:srgbClr val="FF0000"/>
                </a:solidFill>
                <a:latin typeface="Helvetica Neue Light"/>
              </a:rPr>
              <a:t>one grass</a:t>
            </a:r>
            <a:r>
              <a:rPr lang="en-US" sz="2200" dirty="0">
                <a:solidFill>
                  <a:schemeClr val="tx2"/>
                </a:solidFill>
                <a:latin typeface="Helvetica Neue Light"/>
              </a:rPr>
              <a:t>, </a:t>
            </a:r>
            <a:r>
              <a:rPr lang="en-US" sz="2200" dirty="0" smtClean="0">
                <a:solidFill>
                  <a:srgbClr val="0000FF"/>
                </a:solidFill>
                <a:latin typeface="Helvetica Neue Light"/>
              </a:rPr>
              <a:t>one chair</a:t>
            </a:r>
            <a:r>
              <a:rPr lang="en-US" sz="2200" dirty="0" smtClean="0">
                <a:solidFill>
                  <a:schemeClr val="tx2"/>
                </a:solidFill>
                <a:latin typeface="Helvetica Neue Light"/>
              </a:rPr>
              <a:t>, and </a:t>
            </a:r>
            <a:r>
              <a:rPr lang="en-US" sz="2200" dirty="0" smtClean="0">
                <a:solidFill>
                  <a:srgbClr val="660066"/>
                </a:solidFill>
                <a:latin typeface="Helvetica Neue Light"/>
              </a:rPr>
              <a:t>one potted plant</a:t>
            </a:r>
            <a:r>
              <a:rPr lang="en-US" sz="2200" dirty="0" smtClean="0">
                <a:solidFill>
                  <a:schemeClr val="tx2"/>
                </a:solidFill>
                <a:latin typeface="Helvetica Neue Light"/>
              </a:rPr>
              <a:t>. The person is near the green grass, and in the chair. The green grass is by the chair, and near the potted plant.”</a:t>
            </a:r>
            <a:endParaRPr lang="en-US" sz="2200" dirty="0">
              <a:solidFill>
                <a:schemeClr val="tx2"/>
              </a:solidFill>
              <a:latin typeface="Helvetica Neue Light"/>
            </a:endParaRPr>
          </a:p>
        </p:txBody>
      </p:sp>
      <p:sp>
        <p:nvSpPr>
          <p:cNvPr id="4" name="Rectangle 3"/>
          <p:cNvSpPr/>
          <p:nvPr/>
        </p:nvSpPr>
        <p:spPr>
          <a:xfrm>
            <a:off x="2447177" y="1734830"/>
            <a:ext cx="1254565" cy="1796788"/>
          </a:xfrm>
          <a:prstGeom prst="rect">
            <a:avLst/>
          </a:prstGeom>
          <a:noFill/>
          <a:ln w="38100">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2F5897"/>
              </a:solidFill>
              <a:latin typeface="Helvetica Neue Light"/>
            </a:endParaRPr>
          </a:p>
        </p:txBody>
      </p:sp>
      <p:sp>
        <p:nvSpPr>
          <p:cNvPr id="7" name="Rectangle 6"/>
          <p:cNvSpPr/>
          <p:nvPr/>
        </p:nvSpPr>
        <p:spPr>
          <a:xfrm>
            <a:off x="4783451" y="2199517"/>
            <a:ext cx="1071187" cy="619582"/>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2F5897"/>
              </a:solidFill>
              <a:latin typeface="Helvetica Neue Light"/>
            </a:endParaRPr>
          </a:p>
        </p:txBody>
      </p:sp>
      <p:sp>
        <p:nvSpPr>
          <p:cNvPr id="8" name="Rectangle 7"/>
          <p:cNvSpPr/>
          <p:nvPr/>
        </p:nvSpPr>
        <p:spPr>
          <a:xfrm>
            <a:off x="2707995" y="2633224"/>
            <a:ext cx="1254565" cy="1161717"/>
          </a:xfrm>
          <a:prstGeom prst="rect">
            <a:avLst/>
          </a:prstGeom>
          <a:noFill/>
          <a:ln w="38100">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2F5897"/>
              </a:solidFill>
              <a:latin typeface="Helvetica Neue Light"/>
            </a:endParaRPr>
          </a:p>
        </p:txBody>
      </p:sp>
      <p:sp>
        <p:nvSpPr>
          <p:cNvPr id="9" name="Rectangle 8"/>
          <p:cNvSpPr/>
          <p:nvPr/>
        </p:nvSpPr>
        <p:spPr>
          <a:xfrm>
            <a:off x="5947567" y="1440528"/>
            <a:ext cx="805402" cy="1394061"/>
          </a:xfrm>
          <a:prstGeom prst="rect">
            <a:avLst/>
          </a:prstGeom>
          <a:noFill/>
          <a:ln w="38100">
            <a:solidFill>
              <a:srgbClr val="6600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2F5897"/>
              </a:solidFill>
              <a:latin typeface="Helvetica Neue Light"/>
            </a:endParaRPr>
          </a:p>
        </p:txBody>
      </p:sp>
      <p:sp>
        <p:nvSpPr>
          <p:cNvPr id="3" name="Rectangle 2"/>
          <p:cNvSpPr/>
          <p:nvPr/>
        </p:nvSpPr>
        <p:spPr>
          <a:xfrm>
            <a:off x="114166" y="5907332"/>
            <a:ext cx="8743274" cy="48514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Light"/>
            </a:endParaRPr>
          </a:p>
        </p:txBody>
      </p:sp>
      <p:sp>
        <p:nvSpPr>
          <p:cNvPr id="10" name="Rectangle 9"/>
          <p:cNvSpPr/>
          <p:nvPr/>
        </p:nvSpPr>
        <p:spPr>
          <a:xfrm>
            <a:off x="1027496" y="5602251"/>
            <a:ext cx="7649135" cy="121294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Light"/>
            </a:endParaRPr>
          </a:p>
        </p:txBody>
      </p:sp>
      <p:sp>
        <p:nvSpPr>
          <p:cNvPr id="11" name="Footer Placeholder 28"/>
          <p:cNvSpPr txBox="1">
            <a:spLocks/>
          </p:cNvSpPr>
          <p:nvPr/>
        </p:nvSpPr>
        <p:spPr>
          <a:xfrm>
            <a:off x="6248400" y="6511841"/>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ko-KR" dirty="0" err="1" smtClean="0"/>
              <a:t>Kulkarni</a:t>
            </a:r>
            <a:r>
              <a:rPr lang="en-US" altLang="ko-KR" dirty="0" smtClean="0"/>
              <a:t> et al</a:t>
            </a:r>
            <a:r>
              <a:rPr lang="en-US" altLang="ko-KR" dirty="0" smtClean="0"/>
              <a:t>, CVPR11</a:t>
            </a:r>
            <a:endParaRPr lang="ko-KR" altLang="en-US" dirty="0"/>
          </a:p>
        </p:txBody>
      </p:sp>
    </p:spTree>
    <p:extLst>
      <p:ext uri="{BB962C8B-B14F-4D97-AF65-F5344CB8AC3E}">
        <p14:creationId xmlns:p14="http://schemas.microsoft.com/office/powerpoint/2010/main" val="247967834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2008_001467.jpg"/>
          <p:cNvPicPr>
            <a:picLocks noChangeAspect="1"/>
          </p:cNvPicPr>
          <p:nvPr/>
        </p:nvPicPr>
        <p:blipFill>
          <a:blip r:embed="rId3"/>
          <a:stretch>
            <a:fillRect/>
          </a:stretch>
        </p:blipFill>
        <p:spPr>
          <a:xfrm>
            <a:off x="2124000" y="1378995"/>
            <a:ext cx="4896000" cy="3433320"/>
          </a:xfrm>
          <a:prstGeom prst="rect">
            <a:avLst/>
          </a:prstGeom>
        </p:spPr>
      </p:pic>
      <p:sp>
        <p:nvSpPr>
          <p:cNvPr id="6" name="TextBox 5"/>
          <p:cNvSpPr txBox="1"/>
          <p:nvPr/>
        </p:nvSpPr>
        <p:spPr>
          <a:xfrm>
            <a:off x="217439" y="5179534"/>
            <a:ext cx="8640001" cy="1099419"/>
          </a:xfrm>
          <a:prstGeom prst="rect">
            <a:avLst/>
          </a:prstGeom>
          <a:noFill/>
        </p:spPr>
        <p:txBody>
          <a:bodyPr wrap="square" lIns="82945" tIns="41473" rIns="82945" bIns="41473" rtlCol="0">
            <a:spAutoFit/>
          </a:bodyPr>
          <a:lstStyle/>
          <a:p>
            <a:r>
              <a:rPr lang="en-US" sz="2200" dirty="0" smtClean="0">
                <a:solidFill>
                  <a:schemeClr val="tx2"/>
                </a:solidFill>
                <a:latin typeface="Helvetica Neue Light"/>
              </a:rPr>
              <a:t>“</a:t>
            </a:r>
            <a:r>
              <a:rPr lang="en-US" sz="2200" dirty="0">
                <a:solidFill>
                  <a:schemeClr val="tx2"/>
                </a:solidFill>
                <a:latin typeface="Helvetica Neue Light"/>
              </a:rPr>
              <a:t>This picture shows </a:t>
            </a:r>
            <a:r>
              <a:rPr lang="en-US" sz="2200" dirty="0">
                <a:solidFill>
                  <a:srgbClr val="008000"/>
                </a:solidFill>
                <a:latin typeface="Helvetica Neue Light"/>
              </a:rPr>
              <a:t>one person</a:t>
            </a:r>
            <a:r>
              <a:rPr lang="en-US" sz="2200" dirty="0">
                <a:solidFill>
                  <a:schemeClr val="tx2"/>
                </a:solidFill>
                <a:latin typeface="Helvetica Neue Light"/>
              </a:rPr>
              <a:t>, </a:t>
            </a:r>
            <a:r>
              <a:rPr lang="en-US" sz="2200" dirty="0">
                <a:solidFill>
                  <a:srgbClr val="FF0000"/>
                </a:solidFill>
                <a:latin typeface="Helvetica Neue Light"/>
              </a:rPr>
              <a:t>one grass</a:t>
            </a:r>
            <a:r>
              <a:rPr lang="en-US" sz="2200" dirty="0">
                <a:solidFill>
                  <a:schemeClr val="tx2"/>
                </a:solidFill>
                <a:latin typeface="Helvetica Neue Light"/>
              </a:rPr>
              <a:t>, </a:t>
            </a:r>
            <a:r>
              <a:rPr lang="en-US" sz="2200" dirty="0" smtClean="0">
                <a:solidFill>
                  <a:srgbClr val="0000FF"/>
                </a:solidFill>
                <a:latin typeface="Helvetica Neue Light"/>
              </a:rPr>
              <a:t>one chair</a:t>
            </a:r>
            <a:r>
              <a:rPr lang="en-US" sz="2200" dirty="0" smtClean="0">
                <a:solidFill>
                  <a:schemeClr val="tx2"/>
                </a:solidFill>
                <a:latin typeface="Helvetica Neue Light"/>
              </a:rPr>
              <a:t>, and </a:t>
            </a:r>
            <a:r>
              <a:rPr lang="en-US" sz="2200" dirty="0" smtClean="0">
                <a:solidFill>
                  <a:srgbClr val="660066"/>
                </a:solidFill>
                <a:latin typeface="Helvetica Neue Light"/>
              </a:rPr>
              <a:t>one potted plant</a:t>
            </a:r>
            <a:r>
              <a:rPr lang="en-US" sz="2200" dirty="0" smtClean="0">
                <a:solidFill>
                  <a:schemeClr val="tx2"/>
                </a:solidFill>
                <a:latin typeface="Helvetica Neue Light"/>
              </a:rPr>
              <a:t>. The person is near the green grass, and in the chair. The green grass is by the chair, and near the potted plant.”</a:t>
            </a:r>
            <a:endParaRPr lang="en-US" sz="2200" dirty="0">
              <a:solidFill>
                <a:schemeClr val="tx2"/>
              </a:solidFill>
              <a:latin typeface="Helvetica Neue Light"/>
            </a:endParaRPr>
          </a:p>
        </p:txBody>
      </p:sp>
      <p:sp>
        <p:nvSpPr>
          <p:cNvPr id="4" name="Rectangle 3"/>
          <p:cNvSpPr/>
          <p:nvPr/>
        </p:nvSpPr>
        <p:spPr>
          <a:xfrm>
            <a:off x="2447177" y="1734830"/>
            <a:ext cx="1254565" cy="1796788"/>
          </a:xfrm>
          <a:prstGeom prst="rect">
            <a:avLst/>
          </a:prstGeom>
          <a:noFill/>
          <a:ln w="38100">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2F5897"/>
              </a:solidFill>
              <a:latin typeface="Helvetica Neue Light"/>
            </a:endParaRPr>
          </a:p>
        </p:txBody>
      </p:sp>
      <p:sp>
        <p:nvSpPr>
          <p:cNvPr id="7" name="Rectangle 6"/>
          <p:cNvSpPr/>
          <p:nvPr/>
        </p:nvSpPr>
        <p:spPr>
          <a:xfrm>
            <a:off x="4783451" y="2199517"/>
            <a:ext cx="1071187" cy="619582"/>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2F5897"/>
              </a:solidFill>
              <a:latin typeface="Helvetica Neue Light"/>
            </a:endParaRPr>
          </a:p>
        </p:txBody>
      </p:sp>
      <p:sp>
        <p:nvSpPr>
          <p:cNvPr id="3" name="Rectangle 2"/>
          <p:cNvSpPr/>
          <p:nvPr/>
        </p:nvSpPr>
        <p:spPr>
          <a:xfrm flipV="1">
            <a:off x="114166" y="5893065"/>
            <a:ext cx="8743274" cy="38588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Light"/>
            </a:endParaRPr>
          </a:p>
        </p:txBody>
      </p:sp>
      <p:sp>
        <p:nvSpPr>
          <p:cNvPr id="10" name="Rectangle 9"/>
          <p:cNvSpPr/>
          <p:nvPr/>
        </p:nvSpPr>
        <p:spPr>
          <a:xfrm>
            <a:off x="5323000" y="5602251"/>
            <a:ext cx="3353631" cy="121294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Light"/>
            </a:endParaRPr>
          </a:p>
        </p:txBody>
      </p:sp>
      <p:sp>
        <p:nvSpPr>
          <p:cNvPr id="8" name="Footer Placeholder 28"/>
          <p:cNvSpPr txBox="1">
            <a:spLocks/>
          </p:cNvSpPr>
          <p:nvPr/>
        </p:nvSpPr>
        <p:spPr>
          <a:xfrm>
            <a:off x="6248400" y="6511841"/>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ko-KR" dirty="0" err="1" smtClean="0"/>
              <a:t>Kulkarni</a:t>
            </a:r>
            <a:r>
              <a:rPr lang="en-US" altLang="ko-KR" dirty="0" smtClean="0"/>
              <a:t> et al</a:t>
            </a:r>
            <a:r>
              <a:rPr lang="en-US" altLang="ko-KR" dirty="0" smtClean="0"/>
              <a:t>, CVPR11</a:t>
            </a:r>
            <a:endParaRPr lang="ko-KR" altLang="en-US" dirty="0"/>
          </a:p>
        </p:txBody>
      </p:sp>
    </p:spTree>
    <p:extLst>
      <p:ext uri="{BB962C8B-B14F-4D97-AF65-F5344CB8AC3E}">
        <p14:creationId xmlns:p14="http://schemas.microsoft.com/office/powerpoint/2010/main" val="33228124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2008_001467.jpg"/>
          <p:cNvPicPr>
            <a:picLocks noChangeAspect="1"/>
          </p:cNvPicPr>
          <p:nvPr/>
        </p:nvPicPr>
        <p:blipFill>
          <a:blip r:embed="rId3"/>
          <a:stretch>
            <a:fillRect/>
          </a:stretch>
        </p:blipFill>
        <p:spPr>
          <a:xfrm>
            <a:off x="2124000" y="1378995"/>
            <a:ext cx="4896000" cy="3433320"/>
          </a:xfrm>
          <a:prstGeom prst="rect">
            <a:avLst/>
          </a:prstGeom>
        </p:spPr>
      </p:pic>
      <p:sp>
        <p:nvSpPr>
          <p:cNvPr id="6" name="TextBox 5"/>
          <p:cNvSpPr txBox="1"/>
          <p:nvPr/>
        </p:nvSpPr>
        <p:spPr>
          <a:xfrm>
            <a:off x="217439" y="5179534"/>
            <a:ext cx="8640001" cy="1099419"/>
          </a:xfrm>
          <a:prstGeom prst="rect">
            <a:avLst/>
          </a:prstGeom>
          <a:noFill/>
        </p:spPr>
        <p:txBody>
          <a:bodyPr wrap="square" lIns="82945" tIns="41473" rIns="82945" bIns="41473" rtlCol="0">
            <a:spAutoFit/>
          </a:bodyPr>
          <a:lstStyle/>
          <a:p>
            <a:r>
              <a:rPr lang="en-US" sz="2200" dirty="0" smtClean="0">
                <a:solidFill>
                  <a:schemeClr val="tx2"/>
                </a:solidFill>
                <a:latin typeface="Helvetica Neue Light"/>
              </a:rPr>
              <a:t>“</a:t>
            </a:r>
            <a:r>
              <a:rPr lang="en-US" sz="2200" dirty="0">
                <a:solidFill>
                  <a:schemeClr val="tx2"/>
                </a:solidFill>
                <a:latin typeface="Helvetica Neue Light"/>
              </a:rPr>
              <a:t>This picture shows </a:t>
            </a:r>
            <a:r>
              <a:rPr lang="en-US" sz="2200" dirty="0">
                <a:solidFill>
                  <a:srgbClr val="008000"/>
                </a:solidFill>
                <a:latin typeface="Helvetica Neue Light"/>
              </a:rPr>
              <a:t>one person</a:t>
            </a:r>
            <a:r>
              <a:rPr lang="en-US" sz="2200" dirty="0">
                <a:solidFill>
                  <a:schemeClr val="tx2"/>
                </a:solidFill>
                <a:latin typeface="Helvetica Neue Light"/>
              </a:rPr>
              <a:t>, </a:t>
            </a:r>
            <a:r>
              <a:rPr lang="en-US" sz="2200" dirty="0">
                <a:solidFill>
                  <a:srgbClr val="FF0000"/>
                </a:solidFill>
                <a:latin typeface="Helvetica Neue Light"/>
              </a:rPr>
              <a:t>one grass</a:t>
            </a:r>
            <a:r>
              <a:rPr lang="en-US" sz="2200" dirty="0">
                <a:solidFill>
                  <a:schemeClr val="tx2"/>
                </a:solidFill>
                <a:latin typeface="Helvetica Neue Light"/>
              </a:rPr>
              <a:t>, </a:t>
            </a:r>
            <a:r>
              <a:rPr lang="en-US" sz="2200" dirty="0" smtClean="0">
                <a:solidFill>
                  <a:srgbClr val="0000FF"/>
                </a:solidFill>
                <a:latin typeface="Helvetica Neue Light"/>
              </a:rPr>
              <a:t>one chair</a:t>
            </a:r>
            <a:r>
              <a:rPr lang="en-US" sz="2200" dirty="0" smtClean="0">
                <a:solidFill>
                  <a:schemeClr val="tx2"/>
                </a:solidFill>
                <a:latin typeface="Helvetica Neue Light"/>
              </a:rPr>
              <a:t>, and </a:t>
            </a:r>
            <a:r>
              <a:rPr lang="en-US" sz="2200" dirty="0" smtClean="0">
                <a:solidFill>
                  <a:srgbClr val="660066"/>
                </a:solidFill>
                <a:latin typeface="Helvetica Neue Light"/>
              </a:rPr>
              <a:t>one potted plant</a:t>
            </a:r>
            <a:r>
              <a:rPr lang="en-US" sz="2200" dirty="0" smtClean="0">
                <a:solidFill>
                  <a:schemeClr val="tx2"/>
                </a:solidFill>
                <a:latin typeface="Helvetica Neue Light"/>
              </a:rPr>
              <a:t>. The person is near the green grass, and in the chair. The green grass is by the chair, and near the potted plant.”</a:t>
            </a:r>
            <a:endParaRPr lang="en-US" sz="2200" dirty="0">
              <a:solidFill>
                <a:schemeClr val="tx2"/>
              </a:solidFill>
              <a:latin typeface="Helvetica Neue Light"/>
            </a:endParaRPr>
          </a:p>
        </p:txBody>
      </p:sp>
      <p:sp>
        <p:nvSpPr>
          <p:cNvPr id="4" name="Rectangle 3"/>
          <p:cNvSpPr/>
          <p:nvPr/>
        </p:nvSpPr>
        <p:spPr>
          <a:xfrm>
            <a:off x="2447177" y="1734830"/>
            <a:ext cx="1254565" cy="1796788"/>
          </a:xfrm>
          <a:prstGeom prst="rect">
            <a:avLst/>
          </a:prstGeom>
          <a:noFill/>
          <a:ln w="38100">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2F5897"/>
              </a:solidFill>
              <a:latin typeface="Helvetica Neue Light"/>
            </a:endParaRPr>
          </a:p>
        </p:txBody>
      </p:sp>
      <p:sp>
        <p:nvSpPr>
          <p:cNvPr id="8" name="Rectangle 7"/>
          <p:cNvSpPr/>
          <p:nvPr/>
        </p:nvSpPr>
        <p:spPr>
          <a:xfrm>
            <a:off x="2707995" y="2633224"/>
            <a:ext cx="1254565" cy="1161717"/>
          </a:xfrm>
          <a:prstGeom prst="rect">
            <a:avLst/>
          </a:prstGeom>
          <a:noFill/>
          <a:ln w="38100">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2F5897"/>
              </a:solidFill>
              <a:latin typeface="Helvetica Neue Light"/>
            </a:endParaRPr>
          </a:p>
        </p:txBody>
      </p:sp>
      <p:sp>
        <p:nvSpPr>
          <p:cNvPr id="3" name="Rectangle 2"/>
          <p:cNvSpPr/>
          <p:nvPr/>
        </p:nvSpPr>
        <p:spPr>
          <a:xfrm>
            <a:off x="114166" y="5950140"/>
            <a:ext cx="8743274" cy="513681"/>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Light"/>
            </a:endParaRPr>
          </a:p>
        </p:txBody>
      </p:sp>
      <p:sp>
        <p:nvSpPr>
          <p:cNvPr id="10" name="Rectangle 9"/>
          <p:cNvSpPr/>
          <p:nvPr/>
        </p:nvSpPr>
        <p:spPr>
          <a:xfrm>
            <a:off x="7306638" y="5602251"/>
            <a:ext cx="1369993" cy="121294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Light"/>
            </a:endParaRPr>
          </a:p>
        </p:txBody>
      </p:sp>
      <p:sp>
        <p:nvSpPr>
          <p:cNvPr id="9" name="Footer Placeholder 28"/>
          <p:cNvSpPr txBox="1">
            <a:spLocks/>
          </p:cNvSpPr>
          <p:nvPr/>
        </p:nvSpPr>
        <p:spPr>
          <a:xfrm>
            <a:off x="6248400" y="6511841"/>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ko-KR" dirty="0" err="1" smtClean="0"/>
              <a:t>Kulkarni</a:t>
            </a:r>
            <a:r>
              <a:rPr lang="en-US" altLang="ko-KR" dirty="0" smtClean="0"/>
              <a:t> et al</a:t>
            </a:r>
            <a:r>
              <a:rPr lang="en-US" altLang="ko-KR" dirty="0" smtClean="0"/>
              <a:t>, CVPR11</a:t>
            </a:r>
            <a:endParaRPr lang="ko-KR" altLang="en-US" dirty="0"/>
          </a:p>
        </p:txBody>
      </p:sp>
    </p:spTree>
    <p:extLst>
      <p:ext uri="{BB962C8B-B14F-4D97-AF65-F5344CB8AC3E}">
        <p14:creationId xmlns:p14="http://schemas.microsoft.com/office/powerpoint/2010/main" val="341495390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7232" y="190375"/>
            <a:ext cx="7801920" cy="699913"/>
          </a:xfrm>
        </p:spPr>
        <p:txBody>
          <a:bodyPr/>
          <a:lstStyle/>
          <a:p>
            <a:r>
              <a:rPr lang="en-US" dirty="0" smtClean="0"/>
              <a:t>Descriptive Text</a:t>
            </a:r>
            <a:endParaRPr lang="en-US" dirty="0"/>
          </a:p>
        </p:txBody>
      </p:sp>
      <p:sp>
        <p:nvSpPr>
          <p:cNvPr id="5" name="TextBox 4"/>
          <p:cNvSpPr txBox="1"/>
          <p:nvPr/>
        </p:nvSpPr>
        <p:spPr>
          <a:xfrm>
            <a:off x="2567520" y="1202537"/>
            <a:ext cx="6265916" cy="2053526"/>
          </a:xfrm>
          <a:prstGeom prst="rect">
            <a:avLst/>
          </a:prstGeom>
          <a:noFill/>
        </p:spPr>
        <p:txBody>
          <a:bodyPr wrap="square" lIns="82945" tIns="41473" rIns="82945" bIns="41473" rtlCol="0">
            <a:spAutoFit/>
          </a:bodyPr>
          <a:lstStyle/>
          <a:p>
            <a:r>
              <a:rPr lang="en-US" sz="1600" dirty="0">
                <a:latin typeface="Helvetica Neue Light"/>
              </a:rPr>
              <a:t>“It was an arresting face, pointed of chin, square of jaw. Her eyes were pale green without a touch of hazel, starred with bristly black lashes and slightly tilted at the ends. Above them, her thick black brows slanted upward, cutting a startling oblique line in her magnolia-white skin–that skin so prized by Southern women and so carefully guarded with bonnets, veils and mittens against hot Georgia suns” </a:t>
            </a:r>
            <a:r>
              <a:rPr lang="en-US" sz="1600" dirty="0" smtClean="0">
                <a:latin typeface="Helvetica Neue Light"/>
              </a:rPr>
              <a:t> </a:t>
            </a:r>
          </a:p>
          <a:p>
            <a:endParaRPr lang="en-US" sz="1600" dirty="0" smtClean="0">
              <a:latin typeface="Helvetica Neue Light"/>
            </a:endParaRPr>
          </a:p>
          <a:p>
            <a:r>
              <a:rPr lang="en-US" sz="1600" dirty="0" smtClean="0">
                <a:latin typeface="Helvetica Neue Light"/>
              </a:rPr>
              <a:t>Scarlett O’Hara described in Gone </a:t>
            </a:r>
            <a:r>
              <a:rPr lang="en-US" sz="1600" dirty="0">
                <a:latin typeface="Helvetica Neue Light"/>
              </a:rPr>
              <a:t>with the Wind.</a:t>
            </a:r>
          </a:p>
        </p:txBody>
      </p:sp>
      <p:pic>
        <p:nvPicPr>
          <p:cNvPr id="9" name="Picture 8" descr="scarlett.jpg"/>
          <p:cNvPicPr>
            <a:picLocks noChangeAspect="1"/>
          </p:cNvPicPr>
          <p:nvPr/>
        </p:nvPicPr>
        <p:blipFill>
          <a:blip r:embed="rId3"/>
          <a:stretch>
            <a:fillRect/>
          </a:stretch>
        </p:blipFill>
        <p:spPr>
          <a:xfrm>
            <a:off x="217440" y="780662"/>
            <a:ext cx="2211840" cy="3318108"/>
          </a:xfrm>
          <a:prstGeom prst="rect">
            <a:avLst/>
          </a:prstGeom>
          <a:ln w="25400" cmpd="sng">
            <a:solidFill>
              <a:schemeClr val="bg2"/>
            </a:solidFill>
          </a:ln>
          <a:effectLst/>
        </p:spPr>
      </p:pic>
      <p:sp>
        <p:nvSpPr>
          <p:cNvPr id="33" name="TextBox 32"/>
          <p:cNvSpPr txBox="1"/>
          <p:nvPr/>
        </p:nvSpPr>
        <p:spPr>
          <a:xfrm>
            <a:off x="-2411761" y="2054725"/>
            <a:ext cx="184666" cy="369332"/>
          </a:xfrm>
          <a:prstGeom prst="rect">
            <a:avLst/>
          </a:prstGeom>
          <a:noFill/>
        </p:spPr>
        <p:txBody>
          <a:bodyPr wrap="none" rtlCol="0">
            <a:spAutoFit/>
          </a:bodyPr>
          <a:lstStyle/>
          <a:p>
            <a:endParaRPr lang="en-US" dirty="0"/>
          </a:p>
        </p:txBody>
      </p:sp>
      <p:sp>
        <p:nvSpPr>
          <p:cNvPr id="6" name="Footer Placeholder 28"/>
          <p:cNvSpPr txBox="1">
            <a:spLocks/>
          </p:cNvSpPr>
          <p:nvPr/>
        </p:nvSpPr>
        <p:spPr>
          <a:xfrm>
            <a:off x="6248400" y="6511841"/>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ko-KR" dirty="0" smtClean="0"/>
              <a:t>Berg, Attributes Tutorial CVPR13</a:t>
            </a:r>
            <a:endParaRPr lang="ko-KR" altLang="en-US" dirty="0"/>
          </a:p>
        </p:txBody>
      </p:sp>
    </p:spTree>
    <p:extLst>
      <p:ext uri="{BB962C8B-B14F-4D97-AF65-F5344CB8AC3E}">
        <p14:creationId xmlns:p14="http://schemas.microsoft.com/office/powerpoint/2010/main" val="25505882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2008_001467.jpg"/>
          <p:cNvPicPr>
            <a:picLocks noChangeAspect="1"/>
          </p:cNvPicPr>
          <p:nvPr/>
        </p:nvPicPr>
        <p:blipFill>
          <a:blip r:embed="rId3"/>
          <a:stretch>
            <a:fillRect/>
          </a:stretch>
        </p:blipFill>
        <p:spPr>
          <a:xfrm>
            <a:off x="2124000" y="1378995"/>
            <a:ext cx="4896000" cy="3433320"/>
          </a:xfrm>
          <a:prstGeom prst="rect">
            <a:avLst/>
          </a:prstGeom>
        </p:spPr>
      </p:pic>
      <p:sp>
        <p:nvSpPr>
          <p:cNvPr id="6" name="TextBox 5"/>
          <p:cNvSpPr txBox="1"/>
          <p:nvPr/>
        </p:nvSpPr>
        <p:spPr>
          <a:xfrm>
            <a:off x="217439" y="5179534"/>
            <a:ext cx="8640001" cy="1099419"/>
          </a:xfrm>
          <a:prstGeom prst="rect">
            <a:avLst/>
          </a:prstGeom>
          <a:noFill/>
        </p:spPr>
        <p:txBody>
          <a:bodyPr wrap="square" lIns="82945" tIns="41473" rIns="82945" bIns="41473" rtlCol="0">
            <a:spAutoFit/>
          </a:bodyPr>
          <a:lstStyle/>
          <a:p>
            <a:r>
              <a:rPr lang="en-US" sz="2200" dirty="0" smtClean="0">
                <a:solidFill>
                  <a:schemeClr val="tx2"/>
                </a:solidFill>
                <a:latin typeface="Helvetica Neue Light"/>
              </a:rPr>
              <a:t>“</a:t>
            </a:r>
            <a:r>
              <a:rPr lang="en-US" sz="2200" dirty="0">
                <a:solidFill>
                  <a:schemeClr val="tx2"/>
                </a:solidFill>
                <a:latin typeface="Helvetica Neue Light"/>
              </a:rPr>
              <a:t>This picture shows </a:t>
            </a:r>
            <a:r>
              <a:rPr lang="en-US" sz="2200" dirty="0">
                <a:solidFill>
                  <a:srgbClr val="008000"/>
                </a:solidFill>
                <a:latin typeface="Helvetica Neue Light"/>
              </a:rPr>
              <a:t>one person</a:t>
            </a:r>
            <a:r>
              <a:rPr lang="en-US" sz="2200" dirty="0">
                <a:solidFill>
                  <a:schemeClr val="tx2"/>
                </a:solidFill>
                <a:latin typeface="Helvetica Neue Light"/>
              </a:rPr>
              <a:t>, </a:t>
            </a:r>
            <a:r>
              <a:rPr lang="en-US" sz="2200" dirty="0">
                <a:solidFill>
                  <a:srgbClr val="FF0000"/>
                </a:solidFill>
                <a:latin typeface="Helvetica Neue Light"/>
              </a:rPr>
              <a:t>one grass</a:t>
            </a:r>
            <a:r>
              <a:rPr lang="en-US" sz="2200" dirty="0">
                <a:solidFill>
                  <a:schemeClr val="tx2"/>
                </a:solidFill>
                <a:latin typeface="Helvetica Neue Light"/>
              </a:rPr>
              <a:t>, </a:t>
            </a:r>
            <a:r>
              <a:rPr lang="en-US" sz="2200" dirty="0" smtClean="0">
                <a:solidFill>
                  <a:srgbClr val="0000FF"/>
                </a:solidFill>
                <a:latin typeface="Helvetica Neue Light"/>
              </a:rPr>
              <a:t>one chair</a:t>
            </a:r>
            <a:r>
              <a:rPr lang="en-US" sz="2200" dirty="0" smtClean="0">
                <a:solidFill>
                  <a:schemeClr val="tx2"/>
                </a:solidFill>
                <a:latin typeface="Helvetica Neue Light"/>
              </a:rPr>
              <a:t>, and </a:t>
            </a:r>
            <a:r>
              <a:rPr lang="en-US" sz="2200" dirty="0" smtClean="0">
                <a:solidFill>
                  <a:srgbClr val="660066"/>
                </a:solidFill>
                <a:latin typeface="Helvetica Neue Light"/>
              </a:rPr>
              <a:t>one potted plant</a:t>
            </a:r>
            <a:r>
              <a:rPr lang="en-US" sz="2200" dirty="0" smtClean="0">
                <a:solidFill>
                  <a:schemeClr val="tx2"/>
                </a:solidFill>
                <a:latin typeface="Helvetica Neue Light"/>
              </a:rPr>
              <a:t>. The person is near the green grass, and in the chair. The green grass is by the chair, and near the potted plant.”</a:t>
            </a:r>
            <a:endParaRPr lang="en-US" sz="2200" dirty="0">
              <a:solidFill>
                <a:schemeClr val="tx2"/>
              </a:solidFill>
              <a:latin typeface="Helvetica Neue Light"/>
            </a:endParaRPr>
          </a:p>
        </p:txBody>
      </p:sp>
      <p:sp>
        <p:nvSpPr>
          <p:cNvPr id="7" name="Rectangle 6"/>
          <p:cNvSpPr/>
          <p:nvPr/>
        </p:nvSpPr>
        <p:spPr>
          <a:xfrm>
            <a:off x="4783451" y="2199517"/>
            <a:ext cx="1071187" cy="619582"/>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2F5897"/>
              </a:solidFill>
              <a:latin typeface="Helvetica Neue Light"/>
            </a:endParaRPr>
          </a:p>
        </p:txBody>
      </p:sp>
      <p:sp>
        <p:nvSpPr>
          <p:cNvPr id="8" name="Rectangle 7"/>
          <p:cNvSpPr/>
          <p:nvPr/>
        </p:nvSpPr>
        <p:spPr>
          <a:xfrm>
            <a:off x="2707995" y="2633224"/>
            <a:ext cx="1254565" cy="1161717"/>
          </a:xfrm>
          <a:prstGeom prst="rect">
            <a:avLst/>
          </a:prstGeom>
          <a:noFill/>
          <a:ln w="38100">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2F5897"/>
              </a:solidFill>
              <a:latin typeface="Helvetica Neue Light"/>
            </a:endParaRPr>
          </a:p>
        </p:txBody>
      </p:sp>
      <p:sp>
        <p:nvSpPr>
          <p:cNvPr id="3" name="Rectangle 2"/>
          <p:cNvSpPr/>
          <p:nvPr/>
        </p:nvSpPr>
        <p:spPr>
          <a:xfrm>
            <a:off x="2793621" y="5907332"/>
            <a:ext cx="6149444" cy="48514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Light"/>
            </a:endParaRPr>
          </a:p>
        </p:txBody>
      </p:sp>
      <p:sp>
        <p:nvSpPr>
          <p:cNvPr id="10" name="Rectangle 9"/>
          <p:cNvSpPr/>
          <p:nvPr/>
        </p:nvSpPr>
        <p:spPr>
          <a:xfrm>
            <a:off x="7991635" y="6035753"/>
            <a:ext cx="684996" cy="77944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Light"/>
            </a:endParaRPr>
          </a:p>
        </p:txBody>
      </p:sp>
      <p:sp>
        <p:nvSpPr>
          <p:cNvPr id="9" name="Footer Placeholder 28"/>
          <p:cNvSpPr txBox="1">
            <a:spLocks/>
          </p:cNvSpPr>
          <p:nvPr/>
        </p:nvSpPr>
        <p:spPr>
          <a:xfrm>
            <a:off x="6248400" y="6511841"/>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ko-KR" dirty="0" err="1" smtClean="0"/>
              <a:t>Kulkarni</a:t>
            </a:r>
            <a:r>
              <a:rPr lang="en-US" altLang="ko-KR" dirty="0" smtClean="0"/>
              <a:t> et al</a:t>
            </a:r>
            <a:r>
              <a:rPr lang="en-US" altLang="ko-KR" dirty="0" smtClean="0"/>
              <a:t>, CVPR11</a:t>
            </a:r>
            <a:endParaRPr lang="ko-KR" altLang="en-US" dirty="0"/>
          </a:p>
        </p:txBody>
      </p:sp>
    </p:spTree>
    <p:extLst>
      <p:ext uri="{BB962C8B-B14F-4D97-AF65-F5344CB8AC3E}">
        <p14:creationId xmlns:p14="http://schemas.microsoft.com/office/powerpoint/2010/main" val="157305450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2008_001467.jpg"/>
          <p:cNvPicPr>
            <a:picLocks noChangeAspect="1"/>
          </p:cNvPicPr>
          <p:nvPr/>
        </p:nvPicPr>
        <p:blipFill>
          <a:blip r:embed="rId3"/>
          <a:stretch>
            <a:fillRect/>
          </a:stretch>
        </p:blipFill>
        <p:spPr>
          <a:xfrm>
            <a:off x="2124000" y="1378995"/>
            <a:ext cx="4896000" cy="3433320"/>
          </a:xfrm>
          <a:prstGeom prst="rect">
            <a:avLst/>
          </a:prstGeom>
        </p:spPr>
      </p:pic>
      <p:sp>
        <p:nvSpPr>
          <p:cNvPr id="6" name="TextBox 5"/>
          <p:cNvSpPr txBox="1"/>
          <p:nvPr/>
        </p:nvSpPr>
        <p:spPr>
          <a:xfrm>
            <a:off x="217439" y="5179534"/>
            <a:ext cx="8640001" cy="1099419"/>
          </a:xfrm>
          <a:prstGeom prst="rect">
            <a:avLst/>
          </a:prstGeom>
          <a:noFill/>
        </p:spPr>
        <p:txBody>
          <a:bodyPr wrap="square" lIns="82945" tIns="41473" rIns="82945" bIns="41473" rtlCol="0">
            <a:spAutoFit/>
          </a:bodyPr>
          <a:lstStyle/>
          <a:p>
            <a:r>
              <a:rPr lang="en-US" sz="2200" dirty="0" smtClean="0">
                <a:solidFill>
                  <a:schemeClr val="tx2"/>
                </a:solidFill>
                <a:latin typeface="Helvetica Neue Light"/>
              </a:rPr>
              <a:t>“</a:t>
            </a:r>
            <a:r>
              <a:rPr lang="en-US" sz="2200" dirty="0">
                <a:solidFill>
                  <a:schemeClr val="tx2"/>
                </a:solidFill>
                <a:latin typeface="Helvetica Neue Light"/>
              </a:rPr>
              <a:t>This picture shows </a:t>
            </a:r>
            <a:r>
              <a:rPr lang="en-US" sz="2200" dirty="0">
                <a:solidFill>
                  <a:srgbClr val="008000"/>
                </a:solidFill>
                <a:latin typeface="Helvetica Neue Light"/>
              </a:rPr>
              <a:t>one person</a:t>
            </a:r>
            <a:r>
              <a:rPr lang="en-US" sz="2200" dirty="0">
                <a:solidFill>
                  <a:schemeClr val="tx2"/>
                </a:solidFill>
                <a:latin typeface="Helvetica Neue Light"/>
              </a:rPr>
              <a:t>, </a:t>
            </a:r>
            <a:r>
              <a:rPr lang="en-US" sz="2200" dirty="0">
                <a:solidFill>
                  <a:srgbClr val="FF0000"/>
                </a:solidFill>
                <a:latin typeface="Helvetica Neue Light"/>
              </a:rPr>
              <a:t>one grass</a:t>
            </a:r>
            <a:r>
              <a:rPr lang="en-US" sz="2200" dirty="0">
                <a:solidFill>
                  <a:schemeClr val="tx2"/>
                </a:solidFill>
                <a:latin typeface="Helvetica Neue Light"/>
              </a:rPr>
              <a:t>, </a:t>
            </a:r>
            <a:r>
              <a:rPr lang="en-US" sz="2200" dirty="0" smtClean="0">
                <a:solidFill>
                  <a:srgbClr val="0000FF"/>
                </a:solidFill>
                <a:latin typeface="Helvetica Neue Light"/>
              </a:rPr>
              <a:t>one chair</a:t>
            </a:r>
            <a:r>
              <a:rPr lang="en-US" sz="2200" dirty="0" smtClean="0">
                <a:solidFill>
                  <a:schemeClr val="tx2"/>
                </a:solidFill>
                <a:latin typeface="Helvetica Neue Light"/>
              </a:rPr>
              <a:t>, and </a:t>
            </a:r>
            <a:r>
              <a:rPr lang="en-US" sz="2200" dirty="0" smtClean="0">
                <a:solidFill>
                  <a:srgbClr val="660066"/>
                </a:solidFill>
                <a:latin typeface="Helvetica Neue Light"/>
              </a:rPr>
              <a:t>one potted plant</a:t>
            </a:r>
            <a:r>
              <a:rPr lang="en-US" sz="2200" dirty="0" smtClean="0">
                <a:solidFill>
                  <a:schemeClr val="tx2"/>
                </a:solidFill>
                <a:latin typeface="Helvetica Neue Light"/>
              </a:rPr>
              <a:t>. The person is near the green grass, and in the chair. The green grass is by the chair, and near the potted plant.”</a:t>
            </a:r>
            <a:endParaRPr lang="en-US" sz="2200" dirty="0">
              <a:solidFill>
                <a:schemeClr val="tx2"/>
              </a:solidFill>
              <a:latin typeface="Helvetica Neue Light"/>
            </a:endParaRPr>
          </a:p>
        </p:txBody>
      </p:sp>
      <p:sp>
        <p:nvSpPr>
          <p:cNvPr id="7" name="Rectangle 6"/>
          <p:cNvSpPr/>
          <p:nvPr/>
        </p:nvSpPr>
        <p:spPr>
          <a:xfrm>
            <a:off x="4783451" y="2199517"/>
            <a:ext cx="1071187" cy="619582"/>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2F5897"/>
              </a:solidFill>
              <a:latin typeface="Helvetica Neue Light"/>
            </a:endParaRPr>
          </a:p>
        </p:txBody>
      </p:sp>
      <p:sp>
        <p:nvSpPr>
          <p:cNvPr id="9" name="Rectangle 8"/>
          <p:cNvSpPr/>
          <p:nvPr/>
        </p:nvSpPr>
        <p:spPr>
          <a:xfrm>
            <a:off x="5947567" y="1440528"/>
            <a:ext cx="805402" cy="1394061"/>
          </a:xfrm>
          <a:prstGeom prst="rect">
            <a:avLst/>
          </a:prstGeom>
          <a:noFill/>
          <a:ln w="38100">
            <a:solidFill>
              <a:srgbClr val="6600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2F5897"/>
              </a:solidFill>
              <a:latin typeface="Helvetica Neue Light"/>
            </a:endParaRPr>
          </a:p>
        </p:txBody>
      </p:sp>
      <p:sp>
        <p:nvSpPr>
          <p:cNvPr id="8" name="Footer Placeholder 28"/>
          <p:cNvSpPr txBox="1">
            <a:spLocks/>
          </p:cNvSpPr>
          <p:nvPr/>
        </p:nvSpPr>
        <p:spPr>
          <a:xfrm>
            <a:off x="6248400" y="6511841"/>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ko-KR" dirty="0" err="1" smtClean="0"/>
              <a:t>Kulkarni</a:t>
            </a:r>
            <a:r>
              <a:rPr lang="en-US" altLang="ko-KR" dirty="0" smtClean="0"/>
              <a:t> et al</a:t>
            </a:r>
            <a:r>
              <a:rPr lang="en-US" altLang="ko-KR" dirty="0" smtClean="0"/>
              <a:t>, CVPR11</a:t>
            </a:r>
            <a:endParaRPr lang="ko-KR" altLang="en-US" dirty="0"/>
          </a:p>
        </p:txBody>
      </p:sp>
    </p:spTree>
    <p:extLst>
      <p:ext uri="{BB962C8B-B14F-4D97-AF65-F5344CB8AC3E}">
        <p14:creationId xmlns:p14="http://schemas.microsoft.com/office/powerpoint/2010/main" val="110530326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2008_001467.jpg"/>
          <p:cNvPicPr>
            <a:picLocks noChangeAspect="1"/>
          </p:cNvPicPr>
          <p:nvPr/>
        </p:nvPicPr>
        <p:blipFill>
          <a:blip r:embed="rId3"/>
          <a:stretch>
            <a:fillRect/>
          </a:stretch>
        </p:blipFill>
        <p:spPr>
          <a:xfrm>
            <a:off x="2124000" y="1378995"/>
            <a:ext cx="4896000" cy="3433320"/>
          </a:xfrm>
          <a:prstGeom prst="rect">
            <a:avLst/>
          </a:prstGeom>
        </p:spPr>
      </p:pic>
      <p:sp>
        <p:nvSpPr>
          <p:cNvPr id="6" name="TextBox 5"/>
          <p:cNvSpPr txBox="1"/>
          <p:nvPr/>
        </p:nvSpPr>
        <p:spPr>
          <a:xfrm>
            <a:off x="217439" y="5179534"/>
            <a:ext cx="8640001" cy="1099419"/>
          </a:xfrm>
          <a:prstGeom prst="rect">
            <a:avLst/>
          </a:prstGeom>
          <a:noFill/>
        </p:spPr>
        <p:txBody>
          <a:bodyPr wrap="square" lIns="82945" tIns="41473" rIns="82945" bIns="41473" rtlCol="0">
            <a:spAutoFit/>
          </a:bodyPr>
          <a:lstStyle/>
          <a:p>
            <a:r>
              <a:rPr lang="en-US" sz="2200" dirty="0" smtClean="0">
                <a:solidFill>
                  <a:schemeClr val="tx2"/>
                </a:solidFill>
                <a:latin typeface="Helvetica Neue Light"/>
              </a:rPr>
              <a:t>“</a:t>
            </a:r>
            <a:r>
              <a:rPr lang="en-US" sz="2200" dirty="0">
                <a:solidFill>
                  <a:schemeClr val="tx2"/>
                </a:solidFill>
                <a:latin typeface="Helvetica Neue Light"/>
              </a:rPr>
              <a:t>This picture shows one person, one grass, </a:t>
            </a:r>
            <a:r>
              <a:rPr lang="en-US" sz="2200" dirty="0" smtClean="0">
                <a:solidFill>
                  <a:schemeClr val="tx2"/>
                </a:solidFill>
                <a:latin typeface="Helvetica Neue Light"/>
              </a:rPr>
              <a:t>one chair, and one potted plant. The person is near the green grass, and in the chair. The green grass is by the chair, and near the potted plant.”</a:t>
            </a:r>
            <a:endParaRPr lang="en-US" sz="2200" dirty="0">
              <a:solidFill>
                <a:schemeClr val="tx2"/>
              </a:solidFill>
              <a:latin typeface="Helvetica Neue Light"/>
            </a:endParaRPr>
          </a:p>
        </p:txBody>
      </p:sp>
      <p:sp>
        <p:nvSpPr>
          <p:cNvPr id="4" name="Footer Placeholder 28"/>
          <p:cNvSpPr txBox="1">
            <a:spLocks/>
          </p:cNvSpPr>
          <p:nvPr/>
        </p:nvSpPr>
        <p:spPr>
          <a:xfrm>
            <a:off x="6248400" y="6511841"/>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ko-KR" dirty="0" err="1" smtClean="0"/>
              <a:t>Kulkarni</a:t>
            </a:r>
            <a:r>
              <a:rPr lang="en-US" altLang="ko-KR" dirty="0" smtClean="0"/>
              <a:t> et al</a:t>
            </a:r>
            <a:r>
              <a:rPr lang="en-US" altLang="ko-KR" dirty="0" smtClean="0"/>
              <a:t>, CVPR11</a:t>
            </a:r>
            <a:endParaRPr lang="ko-KR" altLang="en-US" dirty="0"/>
          </a:p>
        </p:txBody>
      </p:sp>
    </p:spTree>
    <p:extLst>
      <p:ext uri="{BB962C8B-B14F-4D97-AF65-F5344CB8AC3E}">
        <p14:creationId xmlns:p14="http://schemas.microsoft.com/office/powerpoint/2010/main" val="123226027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Methodology</a:t>
            </a:r>
            <a:endParaRPr lang="en-US" dirty="0"/>
          </a:p>
        </p:txBody>
      </p:sp>
      <p:sp>
        <p:nvSpPr>
          <p:cNvPr id="3" name="Content Placeholder 2"/>
          <p:cNvSpPr>
            <a:spLocks noGrp="1"/>
          </p:cNvSpPr>
          <p:nvPr>
            <p:ph idx="1"/>
          </p:nvPr>
        </p:nvSpPr>
        <p:spPr>
          <a:xfrm>
            <a:off x="457200" y="1928387"/>
            <a:ext cx="8229600" cy="4525963"/>
          </a:xfrm>
        </p:spPr>
        <p:txBody>
          <a:bodyPr/>
          <a:lstStyle/>
          <a:p>
            <a:r>
              <a:rPr lang="en-US" dirty="0" smtClean="0"/>
              <a:t>Vision -- detection and classification</a:t>
            </a:r>
          </a:p>
          <a:p>
            <a:r>
              <a:rPr lang="en-US" dirty="0" smtClean="0"/>
              <a:t>Text inputs - statistics from parsing lots of descriptive text</a:t>
            </a:r>
          </a:p>
          <a:p>
            <a:r>
              <a:rPr lang="en-US" dirty="0" smtClean="0"/>
              <a:t>Graphical model (CRF) to predict best image labeling given vision and text inputs</a:t>
            </a:r>
          </a:p>
          <a:p>
            <a:r>
              <a:rPr lang="en-US" dirty="0" smtClean="0"/>
              <a:t>Generation algorithms to generate natural language</a:t>
            </a:r>
            <a:endParaRPr lang="en-US" dirty="0"/>
          </a:p>
        </p:txBody>
      </p:sp>
      <p:sp>
        <p:nvSpPr>
          <p:cNvPr id="4" name="Rectangle 3"/>
          <p:cNvSpPr/>
          <p:nvPr/>
        </p:nvSpPr>
        <p:spPr>
          <a:xfrm>
            <a:off x="457200" y="2445153"/>
            <a:ext cx="8229600" cy="2654019"/>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Light"/>
            </a:endParaRPr>
          </a:p>
        </p:txBody>
      </p:sp>
      <p:sp>
        <p:nvSpPr>
          <p:cNvPr id="5" name="Footer Placeholder 28"/>
          <p:cNvSpPr txBox="1">
            <a:spLocks/>
          </p:cNvSpPr>
          <p:nvPr/>
        </p:nvSpPr>
        <p:spPr>
          <a:xfrm>
            <a:off x="6248400" y="6511841"/>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ko-KR" dirty="0" err="1" smtClean="0"/>
              <a:t>Kulkarni</a:t>
            </a:r>
            <a:r>
              <a:rPr lang="en-US" altLang="ko-KR" dirty="0" smtClean="0"/>
              <a:t> et al</a:t>
            </a:r>
            <a:r>
              <a:rPr lang="en-US" altLang="ko-KR" dirty="0" smtClean="0"/>
              <a:t>, CVPR11</a:t>
            </a:r>
            <a:endParaRPr lang="ko-KR" altLang="en-US" dirty="0"/>
          </a:p>
        </p:txBody>
      </p:sp>
    </p:spTree>
    <p:extLst>
      <p:ext uri="{BB962C8B-B14F-4D97-AF65-F5344CB8AC3E}">
        <p14:creationId xmlns:p14="http://schemas.microsoft.com/office/powerpoint/2010/main" val="39533903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0505"/>
            <a:ext cx="8229600" cy="1600200"/>
          </a:xfrm>
        </p:spPr>
        <p:txBody>
          <a:bodyPr/>
          <a:lstStyle/>
          <a:p>
            <a:r>
              <a:rPr lang="en-US" dirty="0" smtClean="0"/>
              <a:t>Vision is hard!</a:t>
            </a:r>
            <a:endParaRPr lang="en-US" dirty="0"/>
          </a:p>
        </p:txBody>
      </p:sp>
      <p:sp>
        <p:nvSpPr>
          <p:cNvPr id="3" name="Content Placeholder 2"/>
          <p:cNvSpPr>
            <a:spLocks noGrp="1"/>
          </p:cNvSpPr>
          <p:nvPr>
            <p:ph idx="1"/>
          </p:nvPr>
        </p:nvSpPr>
        <p:spPr>
          <a:xfrm>
            <a:off x="1078345" y="5986803"/>
            <a:ext cx="5594974" cy="632060"/>
          </a:xfrm>
        </p:spPr>
        <p:txBody>
          <a:bodyPr>
            <a:normAutofit fontScale="85000" lnSpcReduction="20000"/>
          </a:bodyPr>
          <a:lstStyle/>
          <a:p>
            <a:pPr marL="0" indent="0">
              <a:buNone/>
            </a:pPr>
            <a:r>
              <a:rPr lang="en-US" dirty="0" smtClean="0">
                <a:solidFill>
                  <a:schemeClr val="tx1"/>
                </a:solidFill>
              </a:rPr>
              <a:t>World knowledge (from descriptive text) can be used to smooth noisy vision predictions!</a:t>
            </a:r>
            <a:endParaRPr lang="en-US" dirty="0">
              <a:solidFill>
                <a:schemeClr val="tx1"/>
              </a:solidFill>
            </a:endParaRPr>
          </a:p>
        </p:txBody>
      </p:sp>
      <p:pic>
        <p:nvPicPr>
          <p:cNvPr id="4" name="Picture 3" descr="sheep.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5742" y="1600199"/>
            <a:ext cx="5497030" cy="4122773"/>
          </a:xfrm>
          <a:prstGeom prst="rect">
            <a:avLst/>
          </a:prstGeom>
        </p:spPr>
      </p:pic>
      <p:sp>
        <p:nvSpPr>
          <p:cNvPr id="5" name="Rectangle 4"/>
          <p:cNvSpPr/>
          <p:nvPr/>
        </p:nvSpPr>
        <p:spPr>
          <a:xfrm>
            <a:off x="3896801" y="3848100"/>
            <a:ext cx="956805" cy="1057305"/>
          </a:xfrm>
          <a:prstGeom prst="rect">
            <a:avLst/>
          </a:prstGeom>
          <a:noFill/>
          <a:ln w="762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a:off x="4853606" y="4435739"/>
            <a:ext cx="2191949" cy="0"/>
          </a:xfrm>
          <a:prstGeom prst="straightConnector1">
            <a:avLst/>
          </a:prstGeom>
          <a:ln w="76200" cmpd="sng">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7021231" y="4209603"/>
            <a:ext cx="1600695" cy="400110"/>
          </a:xfrm>
          <a:prstGeom prst="rect">
            <a:avLst/>
          </a:prstGeom>
          <a:noFill/>
        </p:spPr>
        <p:txBody>
          <a:bodyPr wrap="none" rtlCol="0">
            <a:spAutoFit/>
          </a:bodyPr>
          <a:lstStyle/>
          <a:p>
            <a:r>
              <a:rPr lang="en-US" sz="2000" dirty="0" smtClean="0">
                <a:latin typeface="Helvetica Neue Light"/>
                <a:cs typeface="Helvetica Neue Light"/>
              </a:rPr>
              <a:t>Green sheep</a:t>
            </a:r>
            <a:endParaRPr lang="en-US" sz="2000" dirty="0">
              <a:latin typeface="Helvetica Neue Light"/>
              <a:cs typeface="Helvetica Neue Light"/>
            </a:endParaRPr>
          </a:p>
        </p:txBody>
      </p:sp>
      <p:sp>
        <p:nvSpPr>
          <p:cNvPr id="9" name="Footer Placeholder 28"/>
          <p:cNvSpPr txBox="1">
            <a:spLocks/>
          </p:cNvSpPr>
          <p:nvPr/>
        </p:nvSpPr>
        <p:spPr>
          <a:xfrm>
            <a:off x="6248400" y="6511841"/>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ko-KR" dirty="0" err="1" smtClean="0"/>
              <a:t>Kulkarni</a:t>
            </a:r>
            <a:r>
              <a:rPr lang="en-US" altLang="ko-KR" dirty="0" smtClean="0"/>
              <a:t> et al</a:t>
            </a:r>
            <a:r>
              <a:rPr lang="en-US" altLang="ko-KR" dirty="0" smtClean="0"/>
              <a:t>, CVPR11</a:t>
            </a:r>
            <a:endParaRPr lang="ko-KR" altLang="en-US" dirty="0"/>
          </a:p>
        </p:txBody>
      </p:sp>
    </p:spTree>
    <p:extLst>
      <p:ext uri="{BB962C8B-B14F-4D97-AF65-F5344CB8AC3E}">
        <p14:creationId xmlns:p14="http://schemas.microsoft.com/office/powerpoint/2010/main" val="24011538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Methodology</a:t>
            </a:r>
            <a:endParaRPr lang="en-US" dirty="0"/>
          </a:p>
        </p:txBody>
      </p:sp>
      <p:sp>
        <p:nvSpPr>
          <p:cNvPr id="3" name="Content Placeholder 2"/>
          <p:cNvSpPr>
            <a:spLocks noGrp="1"/>
          </p:cNvSpPr>
          <p:nvPr>
            <p:ph idx="1"/>
          </p:nvPr>
        </p:nvSpPr>
        <p:spPr>
          <a:xfrm>
            <a:off x="457200" y="1928387"/>
            <a:ext cx="8229600" cy="4525963"/>
          </a:xfrm>
        </p:spPr>
        <p:txBody>
          <a:bodyPr/>
          <a:lstStyle/>
          <a:p>
            <a:r>
              <a:rPr lang="en-US" dirty="0" smtClean="0"/>
              <a:t>Vision -- detection and classification</a:t>
            </a:r>
          </a:p>
          <a:p>
            <a:r>
              <a:rPr lang="en-US" dirty="0" smtClean="0"/>
              <a:t>Text -- statistics from parsing lots of descriptive text</a:t>
            </a:r>
          </a:p>
          <a:p>
            <a:r>
              <a:rPr lang="en-US" dirty="0" smtClean="0"/>
              <a:t>Graphical model (CRF) to predict best image labeling given vision and text inputs</a:t>
            </a:r>
          </a:p>
          <a:p>
            <a:r>
              <a:rPr lang="en-US" dirty="0" smtClean="0"/>
              <a:t>Generation algorithms to generate natural language</a:t>
            </a:r>
            <a:endParaRPr lang="en-US" dirty="0"/>
          </a:p>
        </p:txBody>
      </p:sp>
      <p:sp>
        <p:nvSpPr>
          <p:cNvPr id="4" name="Rectangle 3"/>
          <p:cNvSpPr/>
          <p:nvPr/>
        </p:nvSpPr>
        <p:spPr>
          <a:xfrm>
            <a:off x="457200" y="2877974"/>
            <a:ext cx="8229600" cy="179788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Light"/>
            </a:endParaRPr>
          </a:p>
        </p:txBody>
      </p:sp>
      <p:sp>
        <p:nvSpPr>
          <p:cNvPr id="5" name="Footer Placeholder 28"/>
          <p:cNvSpPr txBox="1">
            <a:spLocks/>
          </p:cNvSpPr>
          <p:nvPr/>
        </p:nvSpPr>
        <p:spPr>
          <a:xfrm>
            <a:off x="6248400" y="6511841"/>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ko-KR" dirty="0" err="1" smtClean="0"/>
              <a:t>Kulkarni</a:t>
            </a:r>
            <a:r>
              <a:rPr lang="en-US" altLang="ko-KR" dirty="0" smtClean="0"/>
              <a:t> et al</a:t>
            </a:r>
            <a:r>
              <a:rPr lang="en-US" altLang="ko-KR" dirty="0" smtClean="0"/>
              <a:t>, CVPR11</a:t>
            </a:r>
            <a:endParaRPr lang="ko-KR" altLang="en-US" dirty="0"/>
          </a:p>
        </p:txBody>
      </p:sp>
    </p:spTree>
    <p:extLst>
      <p:ext uri="{BB962C8B-B14F-4D97-AF65-F5344CB8AC3E}">
        <p14:creationId xmlns:p14="http://schemas.microsoft.com/office/powerpoint/2010/main" val="238327115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49668" y="807507"/>
            <a:ext cx="7259626" cy="2926080"/>
          </a:xfrm>
          <a:prstGeom prst="rect">
            <a:avLst/>
          </a:prstGeom>
          <a:solidFill>
            <a:srgbClr val="13003D"/>
          </a:solidFill>
          <a:ln w="25400">
            <a:solidFill>
              <a:srgbClr val="80808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82945" tIns="41473" rIns="82945" bIns="41473" rtlCol="0" anchor="ctr"/>
          <a:lstStyle/>
          <a:p>
            <a:pPr algn="ctr"/>
            <a:endParaRPr lang="en-US" dirty="0">
              <a:latin typeface="Helvetica Neue Light"/>
            </a:endParaRPr>
          </a:p>
        </p:txBody>
      </p:sp>
      <p:sp>
        <p:nvSpPr>
          <p:cNvPr id="10" name="Rectangle 9"/>
          <p:cNvSpPr/>
          <p:nvPr/>
        </p:nvSpPr>
        <p:spPr bwMode="auto">
          <a:xfrm>
            <a:off x="79200" y="3854900"/>
            <a:ext cx="7230094" cy="2926080"/>
          </a:xfrm>
          <a:prstGeom prst="rect">
            <a:avLst/>
          </a:prstGeom>
          <a:solidFill>
            <a:srgbClr val="13003D"/>
          </a:solidFill>
          <a:ln w="25400" cap="flat" cmpd="sng" algn="ctr">
            <a:solidFill>
              <a:srgbClr val="80808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82945" tIns="41473" rIns="82945" bIns="41473" numCol="1" rtlCol="0" anchor="t" anchorCtr="0" compatLnSpc="1">
            <a:prstTxWarp prst="textNoShape">
              <a:avLst/>
            </a:prstTxWarp>
          </a:bodyPr>
          <a:lstStyle/>
          <a:p>
            <a:pPr defTabSz="829452" eaLnBrk="0" fontAlgn="base" hangingPunct="0">
              <a:spcBef>
                <a:spcPct val="0"/>
              </a:spcBef>
              <a:spcAft>
                <a:spcPct val="0"/>
              </a:spcAft>
            </a:pPr>
            <a:endParaRPr lang="en-US" sz="2500" b="1" dirty="0">
              <a:solidFill>
                <a:schemeClr val="bg1"/>
              </a:solidFill>
              <a:latin typeface="Helvetica Neue Light"/>
            </a:endParaRPr>
          </a:p>
        </p:txBody>
      </p:sp>
      <p:sp>
        <p:nvSpPr>
          <p:cNvPr id="2" name="Title 1"/>
          <p:cNvSpPr>
            <a:spLocks noGrp="1"/>
          </p:cNvSpPr>
          <p:nvPr>
            <p:ph type="title"/>
          </p:nvPr>
        </p:nvSpPr>
        <p:spPr>
          <a:xfrm>
            <a:off x="217440" y="78148"/>
            <a:ext cx="8926560" cy="699913"/>
          </a:xfrm>
        </p:spPr>
        <p:txBody>
          <a:bodyPr/>
          <a:lstStyle/>
          <a:p>
            <a:r>
              <a:rPr lang="en-US" sz="4800" dirty="0" smtClean="0"/>
              <a:t>Learning from Descriptive Text</a:t>
            </a:r>
            <a:endParaRPr lang="en-US" sz="4800" dirty="0"/>
          </a:p>
        </p:txBody>
      </p:sp>
      <p:sp>
        <p:nvSpPr>
          <p:cNvPr id="5" name="TextBox 4"/>
          <p:cNvSpPr txBox="1"/>
          <p:nvPr/>
        </p:nvSpPr>
        <p:spPr>
          <a:xfrm>
            <a:off x="7448478" y="2217701"/>
            <a:ext cx="1704282" cy="391533"/>
          </a:xfrm>
          <a:prstGeom prst="rect">
            <a:avLst/>
          </a:prstGeom>
          <a:noFill/>
        </p:spPr>
        <p:txBody>
          <a:bodyPr wrap="square" lIns="82945" tIns="41473" rIns="82945" bIns="41473" rtlCol="0">
            <a:spAutoFit/>
          </a:bodyPr>
          <a:lstStyle/>
          <a:p>
            <a:r>
              <a:rPr lang="en-US" sz="2000" dirty="0" smtClean="0">
                <a:solidFill>
                  <a:srgbClr val="2F5897"/>
                </a:solidFill>
                <a:latin typeface="Helvetica Neue Light"/>
              </a:rPr>
              <a:t>Attributes</a:t>
            </a:r>
            <a:endParaRPr lang="en-US" sz="2000" dirty="0">
              <a:solidFill>
                <a:srgbClr val="2F5897"/>
              </a:solidFill>
              <a:latin typeface="Helvetica Neue Light"/>
            </a:endParaRPr>
          </a:p>
        </p:txBody>
      </p:sp>
      <p:sp>
        <p:nvSpPr>
          <p:cNvPr id="9" name="TextBox 8"/>
          <p:cNvSpPr txBox="1"/>
          <p:nvPr/>
        </p:nvSpPr>
        <p:spPr>
          <a:xfrm>
            <a:off x="7389414" y="5096223"/>
            <a:ext cx="2049882" cy="391533"/>
          </a:xfrm>
          <a:prstGeom prst="rect">
            <a:avLst/>
          </a:prstGeom>
          <a:noFill/>
        </p:spPr>
        <p:txBody>
          <a:bodyPr wrap="square" lIns="82945" tIns="41473" rIns="82945" bIns="41473" rtlCol="0">
            <a:spAutoFit/>
          </a:bodyPr>
          <a:lstStyle/>
          <a:p>
            <a:r>
              <a:rPr lang="en-US" sz="2000" dirty="0" smtClean="0">
                <a:solidFill>
                  <a:srgbClr val="2F5897"/>
                </a:solidFill>
                <a:latin typeface="Helvetica Neue Light"/>
              </a:rPr>
              <a:t>Relationships</a:t>
            </a:r>
            <a:endParaRPr lang="en-US" sz="2000" dirty="0">
              <a:solidFill>
                <a:srgbClr val="2F5897"/>
              </a:solidFill>
              <a:latin typeface="Helvetica Neue Light"/>
            </a:endParaRPr>
          </a:p>
        </p:txBody>
      </p:sp>
      <p:pic>
        <p:nvPicPr>
          <p:cNvPr id="3" name="Picture 2" descr="gras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047" y="926295"/>
            <a:ext cx="2907792" cy="2180844"/>
          </a:xfrm>
          <a:prstGeom prst="rect">
            <a:avLst/>
          </a:prstGeom>
        </p:spPr>
      </p:pic>
      <p:sp>
        <p:nvSpPr>
          <p:cNvPr id="4" name="TextBox 3"/>
          <p:cNvSpPr txBox="1"/>
          <p:nvPr/>
        </p:nvSpPr>
        <p:spPr>
          <a:xfrm>
            <a:off x="317336" y="3120079"/>
            <a:ext cx="3151787" cy="369332"/>
          </a:xfrm>
          <a:prstGeom prst="rect">
            <a:avLst/>
          </a:prstGeom>
          <a:noFill/>
        </p:spPr>
        <p:txBody>
          <a:bodyPr wrap="none" rtlCol="0">
            <a:spAutoFit/>
          </a:bodyPr>
          <a:lstStyle/>
          <a:p>
            <a:r>
              <a:rPr lang="en-US" dirty="0">
                <a:solidFill>
                  <a:srgbClr val="FFFFFF"/>
                </a:solidFill>
                <a:latin typeface="Helvetica Neue Light"/>
              </a:rPr>
              <a:t>green green grass by the lake</a:t>
            </a:r>
          </a:p>
        </p:txBody>
      </p:sp>
      <p:pic>
        <p:nvPicPr>
          <p:cNvPr id="6" name="Picture 5" descr="car.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02173" y="926295"/>
            <a:ext cx="2907792" cy="2180844"/>
          </a:xfrm>
          <a:prstGeom prst="rect">
            <a:avLst/>
          </a:prstGeom>
        </p:spPr>
      </p:pic>
      <p:sp>
        <p:nvSpPr>
          <p:cNvPr id="11" name="TextBox 10"/>
          <p:cNvSpPr txBox="1"/>
          <p:nvPr/>
        </p:nvSpPr>
        <p:spPr>
          <a:xfrm>
            <a:off x="3487849" y="3043960"/>
            <a:ext cx="3892800" cy="646331"/>
          </a:xfrm>
          <a:prstGeom prst="rect">
            <a:avLst/>
          </a:prstGeom>
          <a:noFill/>
        </p:spPr>
        <p:txBody>
          <a:bodyPr wrap="square" rtlCol="0">
            <a:spAutoFit/>
          </a:bodyPr>
          <a:lstStyle/>
          <a:p>
            <a:r>
              <a:rPr lang="en-US" dirty="0">
                <a:solidFill>
                  <a:srgbClr val="FFFFFF"/>
                </a:solidFill>
                <a:latin typeface="Helvetica Neue Light"/>
              </a:rPr>
              <a:t>a very shiny car in the car museum in my hometown of upstate NY.</a:t>
            </a:r>
          </a:p>
        </p:txBody>
      </p:sp>
      <p:sp>
        <p:nvSpPr>
          <p:cNvPr id="42" name="TextBox 41"/>
          <p:cNvSpPr txBox="1"/>
          <p:nvPr/>
        </p:nvSpPr>
        <p:spPr>
          <a:xfrm>
            <a:off x="3831151" y="6148608"/>
            <a:ext cx="3147249" cy="646331"/>
          </a:xfrm>
          <a:prstGeom prst="rect">
            <a:avLst/>
          </a:prstGeom>
          <a:noFill/>
        </p:spPr>
        <p:txBody>
          <a:bodyPr wrap="square" rtlCol="0">
            <a:spAutoFit/>
          </a:bodyPr>
          <a:lstStyle/>
          <a:p>
            <a:r>
              <a:rPr lang="en-US" dirty="0">
                <a:solidFill>
                  <a:srgbClr val="FFFFFF"/>
                </a:solidFill>
                <a:latin typeface="Helvetica Neue Light"/>
              </a:rPr>
              <a:t>Our cat </a:t>
            </a:r>
            <a:r>
              <a:rPr lang="en-US" dirty="0" err="1">
                <a:solidFill>
                  <a:srgbClr val="FFFFFF"/>
                </a:solidFill>
                <a:latin typeface="Helvetica Neue Light"/>
              </a:rPr>
              <a:t>Tusik</a:t>
            </a:r>
            <a:r>
              <a:rPr lang="en-US" dirty="0">
                <a:solidFill>
                  <a:srgbClr val="FFFFFF"/>
                </a:solidFill>
                <a:latin typeface="Helvetica Neue Light"/>
              </a:rPr>
              <a:t> sleeping on the sofa near </a:t>
            </a:r>
            <a:r>
              <a:rPr lang="en-US" dirty="0" smtClean="0">
                <a:solidFill>
                  <a:srgbClr val="FFFFFF"/>
                </a:solidFill>
                <a:latin typeface="Helvetica Neue Light"/>
              </a:rPr>
              <a:t>a hot </a:t>
            </a:r>
            <a:r>
              <a:rPr lang="en-US" dirty="0">
                <a:solidFill>
                  <a:srgbClr val="FFFFFF"/>
                </a:solidFill>
                <a:latin typeface="Helvetica Neue Light"/>
              </a:rPr>
              <a:t>radiator.</a:t>
            </a:r>
          </a:p>
        </p:txBody>
      </p:sp>
      <p:pic>
        <p:nvPicPr>
          <p:cNvPr id="15" name="Picture 14" descr="person.jpg"/>
          <p:cNvPicPr>
            <a:picLocks/>
          </p:cNvPicPr>
          <p:nvPr/>
        </p:nvPicPr>
        <p:blipFill>
          <a:blip r:embed="rId5">
            <a:extLst>
              <a:ext uri="{28A0092B-C50C-407E-A947-70E740481C1C}">
                <a14:useLocalDpi xmlns:a14="http://schemas.microsoft.com/office/drawing/2010/main" val="0"/>
              </a:ext>
            </a:extLst>
          </a:blip>
          <a:stretch>
            <a:fillRect/>
          </a:stretch>
        </p:blipFill>
        <p:spPr>
          <a:xfrm>
            <a:off x="460047" y="3980778"/>
            <a:ext cx="2907792" cy="2185416"/>
          </a:xfrm>
          <a:prstGeom prst="rect">
            <a:avLst/>
          </a:prstGeom>
        </p:spPr>
      </p:pic>
      <p:sp>
        <p:nvSpPr>
          <p:cNvPr id="43" name="TextBox 42"/>
          <p:cNvSpPr txBox="1"/>
          <p:nvPr/>
        </p:nvSpPr>
        <p:spPr>
          <a:xfrm>
            <a:off x="520341" y="6148608"/>
            <a:ext cx="3018750" cy="646331"/>
          </a:xfrm>
          <a:prstGeom prst="rect">
            <a:avLst/>
          </a:prstGeom>
          <a:noFill/>
        </p:spPr>
        <p:txBody>
          <a:bodyPr wrap="square" rtlCol="0">
            <a:spAutoFit/>
          </a:bodyPr>
          <a:lstStyle/>
          <a:p>
            <a:r>
              <a:rPr lang="en-US" dirty="0">
                <a:solidFill>
                  <a:srgbClr val="FFFFFF"/>
                </a:solidFill>
                <a:latin typeface="Helvetica Neue Light"/>
              </a:rPr>
              <a:t>very little person in a big rocking chair</a:t>
            </a:r>
          </a:p>
        </p:txBody>
      </p:sp>
      <p:pic>
        <p:nvPicPr>
          <p:cNvPr id="16" name="Picture 15" descr="cat.jpg"/>
          <p:cNvPicPr>
            <a:picLocks/>
          </p:cNvPicPr>
          <p:nvPr/>
        </p:nvPicPr>
        <p:blipFill>
          <a:blip r:embed="rId6">
            <a:extLst>
              <a:ext uri="{28A0092B-C50C-407E-A947-70E740481C1C}">
                <a14:useLocalDpi xmlns:a14="http://schemas.microsoft.com/office/drawing/2010/main" val="0"/>
              </a:ext>
            </a:extLst>
          </a:blip>
          <a:stretch>
            <a:fillRect/>
          </a:stretch>
        </p:blipFill>
        <p:spPr>
          <a:xfrm>
            <a:off x="3902173" y="4003515"/>
            <a:ext cx="2907792" cy="2185416"/>
          </a:xfrm>
          <a:prstGeom prst="rect">
            <a:avLst/>
          </a:prstGeom>
        </p:spPr>
      </p:pic>
      <p:sp>
        <p:nvSpPr>
          <p:cNvPr id="17" name="Footer Placeholder 28"/>
          <p:cNvSpPr txBox="1">
            <a:spLocks/>
          </p:cNvSpPr>
          <p:nvPr/>
        </p:nvSpPr>
        <p:spPr>
          <a:xfrm>
            <a:off x="6248400" y="6524541"/>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ko-KR" dirty="0" err="1" smtClean="0"/>
              <a:t>Kulkarni</a:t>
            </a:r>
            <a:r>
              <a:rPr lang="en-US" altLang="ko-KR" dirty="0" smtClean="0"/>
              <a:t> et al</a:t>
            </a:r>
            <a:r>
              <a:rPr lang="en-US" altLang="ko-KR" dirty="0" smtClean="0"/>
              <a:t>, CVPR11</a:t>
            </a:r>
            <a:endParaRPr lang="ko-KR" altLang="en-US" dirty="0"/>
          </a:p>
        </p:txBody>
      </p:sp>
    </p:spTree>
    <p:extLst>
      <p:ext uri="{BB962C8B-B14F-4D97-AF65-F5344CB8AC3E}">
        <p14:creationId xmlns:p14="http://schemas.microsoft.com/office/powerpoint/2010/main" val="138264026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Methodology</a:t>
            </a:r>
            <a:endParaRPr lang="en-US" dirty="0"/>
          </a:p>
        </p:txBody>
      </p:sp>
      <p:sp>
        <p:nvSpPr>
          <p:cNvPr id="3" name="Content Placeholder 2"/>
          <p:cNvSpPr>
            <a:spLocks noGrp="1"/>
          </p:cNvSpPr>
          <p:nvPr>
            <p:ph idx="1"/>
          </p:nvPr>
        </p:nvSpPr>
        <p:spPr>
          <a:xfrm>
            <a:off x="457200" y="1928387"/>
            <a:ext cx="8229600" cy="4525963"/>
          </a:xfrm>
        </p:spPr>
        <p:txBody>
          <a:bodyPr/>
          <a:lstStyle/>
          <a:p>
            <a:r>
              <a:rPr lang="en-US" dirty="0" smtClean="0"/>
              <a:t>Vision -- detection and classification</a:t>
            </a:r>
          </a:p>
          <a:p>
            <a:r>
              <a:rPr lang="en-US" dirty="0" smtClean="0"/>
              <a:t>Text -- statistics from parsing lots of descriptive text</a:t>
            </a:r>
          </a:p>
          <a:p>
            <a:r>
              <a:rPr lang="en-US" dirty="0" smtClean="0"/>
              <a:t>Model (CRF) to predict best image labeling given vision and text based potentials</a:t>
            </a:r>
          </a:p>
          <a:p>
            <a:r>
              <a:rPr lang="en-US" dirty="0" smtClean="0"/>
              <a:t>Generation algorithms to compose natural language</a:t>
            </a:r>
            <a:endParaRPr lang="en-US" dirty="0"/>
          </a:p>
        </p:txBody>
      </p:sp>
      <p:sp>
        <p:nvSpPr>
          <p:cNvPr id="4" name="Footer Placeholder 28"/>
          <p:cNvSpPr txBox="1">
            <a:spLocks/>
          </p:cNvSpPr>
          <p:nvPr/>
        </p:nvSpPr>
        <p:spPr>
          <a:xfrm>
            <a:off x="6248400" y="6511841"/>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ko-KR" dirty="0" err="1" smtClean="0"/>
              <a:t>Kulkarni</a:t>
            </a:r>
            <a:r>
              <a:rPr lang="en-US" altLang="ko-KR" dirty="0" smtClean="0"/>
              <a:t> et al</a:t>
            </a:r>
            <a:r>
              <a:rPr lang="en-US" altLang="ko-KR" dirty="0" smtClean="0"/>
              <a:t>, CVPR11</a:t>
            </a:r>
            <a:endParaRPr lang="ko-KR" altLang="en-US" dirty="0"/>
          </a:p>
        </p:txBody>
      </p:sp>
    </p:spTree>
    <p:extLst>
      <p:ext uri="{BB962C8B-B14F-4D97-AF65-F5344CB8AC3E}">
        <p14:creationId xmlns:p14="http://schemas.microsoft.com/office/powerpoint/2010/main" val="39903750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59" descr="flowfinal.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28800"/>
            <a:ext cx="9144000" cy="3200400"/>
          </a:xfrm>
          <a:prstGeom prst="rect">
            <a:avLst/>
          </a:prstGeom>
        </p:spPr>
      </p:pic>
      <p:sp>
        <p:nvSpPr>
          <p:cNvPr id="2" name="Title 1"/>
          <p:cNvSpPr>
            <a:spLocks noGrp="1"/>
          </p:cNvSpPr>
          <p:nvPr>
            <p:ph type="title"/>
          </p:nvPr>
        </p:nvSpPr>
        <p:spPr>
          <a:xfrm>
            <a:off x="671040" y="387401"/>
            <a:ext cx="7801920" cy="699913"/>
          </a:xfrm>
        </p:spPr>
        <p:txBody>
          <a:bodyPr/>
          <a:lstStyle/>
          <a:p>
            <a:r>
              <a:rPr lang="en-US" dirty="0" smtClean="0">
                <a:solidFill>
                  <a:srgbClr val="2F5897"/>
                </a:solidFill>
              </a:rPr>
              <a:t>System Flow</a:t>
            </a:r>
            <a:endParaRPr lang="en-US" dirty="0">
              <a:solidFill>
                <a:srgbClr val="2F5897"/>
              </a:solidFill>
            </a:endParaRPr>
          </a:p>
        </p:txBody>
      </p:sp>
      <p:grpSp>
        <p:nvGrpSpPr>
          <p:cNvPr id="5" name="Group 4"/>
          <p:cNvGrpSpPr/>
          <p:nvPr/>
        </p:nvGrpSpPr>
        <p:grpSpPr>
          <a:xfrm>
            <a:off x="58228" y="2046455"/>
            <a:ext cx="3753452" cy="3472486"/>
            <a:chOff x="64192" y="2255837"/>
            <a:chExt cx="4137920" cy="3827773"/>
          </a:xfrm>
        </p:grpSpPr>
        <p:sp>
          <p:nvSpPr>
            <p:cNvPr id="6" name="TextBox 5"/>
            <p:cNvSpPr txBox="1"/>
            <p:nvPr/>
          </p:nvSpPr>
          <p:spPr>
            <a:xfrm>
              <a:off x="250587" y="5608637"/>
              <a:ext cx="1787643" cy="474973"/>
            </a:xfrm>
            <a:prstGeom prst="rect">
              <a:avLst/>
            </a:prstGeom>
            <a:noFill/>
          </p:spPr>
          <p:txBody>
            <a:bodyPr wrap="none" rtlCol="0">
              <a:spAutoFit/>
            </a:bodyPr>
            <a:lstStyle/>
            <a:p>
              <a:r>
                <a:rPr lang="en-US" sz="2200" dirty="0">
                  <a:solidFill>
                    <a:srgbClr val="2F5897"/>
                  </a:solidFill>
                  <a:latin typeface="Helvetica Neue Light"/>
                </a:rPr>
                <a:t>Input Image</a:t>
              </a:r>
            </a:p>
          </p:txBody>
        </p:sp>
        <p:pic>
          <p:nvPicPr>
            <p:cNvPr id="7" name="Picture 6" descr="2008_001461.jpg"/>
            <p:cNvPicPr>
              <a:picLocks noChangeAspect="1"/>
            </p:cNvPicPr>
            <p:nvPr/>
          </p:nvPicPr>
          <p:blipFill>
            <a:blip r:embed="rId4"/>
            <a:stretch>
              <a:fillRect/>
            </a:stretch>
          </p:blipFill>
          <p:spPr>
            <a:xfrm>
              <a:off x="64192" y="2255837"/>
              <a:ext cx="4137920" cy="3103441"/>
            </a:xfrm>
            <a:prstGeom prst="rect">
              <a:avLst/>
            </a:prstGeom>
          </p:spPr>
        </p:pic>
      </p:grpSp>
      <p:grpSp>
        <p:nvGrpSpPr>
          <p:cNvPr id="8" name="Group 7"/>
          <p:cNvGrpSpPr/>
          <p:nvPr/>
        </p:nvGrpSpPr>
        <p:grpSpPr>
          <a:xfrm>
            <a:off x="1338912" y="1147800"/>
            <a:ext cx="2659702" cy="5477177"/>
            <a:chOff x="1476057" y="1265237"/>
            <a:chExt cx="2932137" cy="6037573"/>
          </a:xfrm>
        </p:grpSpPr>
        <p:sp>
          <p:nvSpPr>
            <p:cNvPr id="9" name="TextBox 8"/>
            <p:cNvSpPr txBox="1"/>
            <p:nvPr/>
          </p:nvSpPr>
          <p:spPr>
            <a:xfrm>
              <a:off x="1476057" y="6827837"/>
              <a:ext cx="2932137" cy="474973"/>
            </a:xfrm>
            <a:prstGeom prst="rect">
              <a:avLst/>
            </a:prstGeom>
            <a:noFill/>
          </p:spPr>
          <p:txBody>
            <a:bodyPr wrap="none" rtlCol="0">
              <a:spAutoFit/>
            </a:bodyPr>
            <a:lstStyle/>
            <a:p>
              <a:r>
                <a:rPr lang="en-US" sz="2200" dirty="0">
                  <a:solidFill>
                    <a:srgbClr val="2F5897"/>
                  </a:solidFill>
                  <a:latin typeface="Helvetica Neue Light"/>
                </a:rPr>
                <a:t>Extract Objects/stuff</a:t>
              </a:r>
            </a:p>
          </p:txBody>
        </p:sp>
        <p:sp>
          <p:nvSpPr>
            <p:cNvPr id="10" name="Rectangle 9"/>
            <p:cNvSpPr/>
            <p:nvPr/>
          </p:nvSpPr>
          <p:spPr bwMode="auto">
            <a:xfrm>
              <a:off x="1763712" y="1265237"/>
              <a:ext cx="1905000" cy="5638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829452" eaLnBrk="0" fontAlgn="base" hangingPunct="0">
                <a:spcBef>
                  <a:spcPct val="0"/>
                </a:spcBef>
                <a:spcAft>
                  <a:spcPct val="0"/>
                </a:spcAft>
              </a:pPr>
              <a:endParaRPr lang="en-US" sz="2500" b="1" dirty="0">
                <a:solidFill>
                  <a:srgbClr val="2F5897"/>
                </a:solidFill>
                <a:latin typeface="Helvetica Neue Light"/>
              </a:endParaRPr>
            </a:p>
          </p:txBody>
        </p:sp>
        <p:pic>
          <p:nvPicPr>
            <p:cNvPr id="11" name="Picture 10" descr="Screen shot 2010-11-10 at 5.05.47 PM.png"/>
            <p:cNvPicPr>
              <a:picLocks noChangeAspect="1"/>
            </p:cNvPicPr>
            <p:nvPr/>
          </p:nvPicPr>
          <p:blipFill>
            <a:blip r:embed="rId5"/>
            <a:stretch>
              <a:fillRect/>
            </a:stretch>
          </p:blipFill>
          <p:spPr>
            <a:xfrm>
              <a:off x="2288646" y="2998429"/>
              <a:ext cx="779404" cy="1636749"/>
            </a:xfrm>
            <a:prstGeom prst="rect">
              <a:avLst/>
            </a:prstGeom>
          </p:spPr>
        </p:pic>
        <p:pic>
          <p:nvPicPr>
            <p:cNvPr id="12" name="Picture 11" descr="Screen shot 2010-11-10 at 5.06.04 PM.png"/>
            <p:cNvPicPr>
              <a:picLocks noChangeAspect="1"/>
            </p:cNvPicPr>
            <p:nvPr/>
          </p:nvPicPr>
          <p:blipFill>
            <a:blip r:embed="rId6"/>
            <a:stretch>
              <a:fillRect/>
            </a:stretch>
          </p:blipFill>
          <p:spPr>
            <a:xfrm>
              <a:off x="2373312" y="1570037"/>
              <a:ext cx="632978" cy="993707"/>
            </a:xfrm>
            <a:prstGeom prst="rect">
              <a:avLst/>
            </a:prstGeom>
          </p:spPr>
        </p:pic>
        <p:pic>
          <p:nvPicPr>
            <p:cNvPr id="13" name="Picture 12" descr="Screen shot 2010-11-10 at 5.06.19 PM.png"/>
            <p:cNvPicPr>
              <a:picLocks noChangeAspect="1"/>
            </p:cNvPicPr>
            <p:nvPr/>
          </p:nvPicPr>
          <p:blipFill>
            <a:blip r:embed="rId7"/>
            <a:stretch>
              <a:fillRect/>
            </a:stretch>
          </p:blipFill>
          <p:spPr>
            <a:xfrm>
              <a:off x="1952151" y="5171481"/>
              <a:ext cx="1476492" cy="1394843"/>
            </a:xfrm>
            <a:prstGeom prst="rect">
              <a:avLst/>
            </a:prstGeom>
          </p:spPr>
        </p:pic>
        <p:sp>
          <p:nvSpPr>
            <p:cNvPr id="14" name="TextBox 13"/>
            <p:cNvSpPr txBox="1"/>
            <p:nvPr/>
          </p:nvSpPr>
          <p:spPr>
            <a:xfrm>
              <a:off x="2295943" y="2461126"/>
              <a:ext cx="896776" cy="407120"/>
            </a:xfrm>
            <a:prstGeom prst="rect">
              <a:avLst/>
            </a:prstGeom>
            <a:noFill/>
          </p:spPr>
          <p:txBody>
            <a:bodyPr wrap="none" rtlCol="0">
              <a:spAutoFit/>
            </a:bodyPr>
            <a:lstStyle/>
            <a:p>
              <a:r>
                <a:rPr lang="en-US" dirty="0">
                  <a:solidFill>
                    <a:srgbClr val="2F5897"/>
                  </a:solidFill>
                  <a:latin typeface="Helvetica Neue Light"/>
                </a:rPr>
                <a:t>a) dog</a:t>
              </a:r>
            </a:p>
          </p:txBody>
        </p:sp>
        <p:sp>
          <p:nvSpPr>
            <p:cNvPr id="15" name="TextBox 14"/>
            <p:cNvSpPr txBox="1"/>
            <p:nvPr/>
          </p:nvSpPr>
          <p:spPr>
            <a:xfrm>
              <a:off x="2129444" y="4537855"/>
              <a:ext cx="1240577" cy="407120"/>
            </a:xfrm>
            <a:prstGeom prst="rect">
              <a:avLst/>
            </a:prstGeom>
            <a:noFill/>
          </p:spPr>
          <p:txBody>
            <a:bodyPr wrap="none" rtlCol="0">
              <a:spAutoFit/>
            </a:bodyPr>
            <a:lstStyle/>
            <a:p>
              <a:r>
                <a:rPr lang="en-US" dirty="0" err="1">
                  <a:solidFill>
                    <a:srgbClr val="2F5897"/>
                  </a:solidFill>
                  <a:latin typeface="Helvetica Neue Light"/>
                </a:rPr>
                <a:t>b</a:t>
              </a:r>
              <a:r>
                <a:rPr lang="en-US" dirty="0">
                  <a:solidFill>
                    <a:srgbClr val="2F5897"/>
                  </a:solidFill>
                  <a:latin typeface="Helvetica Neue Light"/>
                </a:rPr>
                <a:t>) person</a:t>
              </a:r>
            </a:p>
          </p:txBody>
        </p:sp>
        <p:sp>
          <p:nvSpPr>
            <p:cNvPr id="16" name="TextBox 15"/>
            <p:cNvSpPr txBox="1"/>
            <p:nvPr/>
          </p:nvSpPr>
          <p:spPr>
            <a:xfrm>
              <a:off x="2249676" y="6528086"/>
              <a:ext cx="938736" cy="407120"/>
            </a:xfrm>
            <a:prstGeom prst="rect">
              <a:avLst/>
            </a:prstGeom>
            <a:noFill/>
          </p:spPr>
          <p:txBody>
            <a:bodyPr wrap="none" rtlCol="0">
              <a:spAutoFit/>
            </a:bodyPr>
            <a:lstStyle/>
            <a:p>
              <a:r>
                <a:rPr lang="en-US" dirty="0" err="1">
                  <a:solidFill>
                    <a:srgbClr val="2F5897"/>
                  </a:solidFill>
                  <a:latin typeface="Helvetica Neue Light"/>
                </a:rPr>
                <a:t>c</a:t>
              </a:r>
              <a:r>
                <a:rPr lang="en-US" dirty="0">
                  <a:solidFill>
                    <a:srgbClr val="2F5897"/>
                  </a:solidFill>
                  <a:latin typeface="Helvetica Neue Light"/>
                </a:rPr>
                <a:t>) sofa</a:t>
              </a:r>
            </a:p>
          </p:txBody>
        </p:sp>
      </p:grpSp>
      <p:grpSp>
        <p:nvGrpSpPr>
          <p:cNvPr id="17" name="Group 16"/>
          <p:cNvGrpSpPr/>
          <p:nvPr/>
        </p:nvGrpSpPr>
        <p:grpSpPr>
          <a:xfrm>
            <a:off x="1599840" y="1147800"/>
            <a:ext cx="3801600" cy="5542254"/>
            <a:chOff x="1763712" y="1265237"/>
            <a:chExt cx="4191000" cy="6109308"/>
          </a:xfrm>
        </p:grpSpPr>
        <p:sp>
          <p:nvSpPr>
            <p:cNvPr id="18" name="Rectangle 17"/>
            <p:cNvSpPr/>
            <p:nvPr/>
          </p:nvSpPr>
          <p:spPr bwMode="auto">
            <a:xfrm>
              <a:off x="1763712" y="1265237"/>
              <a:ext cx="4191000" cy="5638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829452" eaLnBrk="0" fontAlgn="base" hangingPunct="0">
                <a:spcBef>
                  <a:spcPct val="0"/>
                </a:spcBef>
                <a:spcAft>
                  <a:spcPct val="0"/>
                </a:spcAft>
              </a:pPr>
              <a:endParaRPr lang="en-US" sz="2500" b="1" dirty="0">
                <a:solidFill>
                  <a:srgbClr val="2F5897"/>
                </a:solidFill>
                <a:latin typeface="Helvetica Neue Light"/>
              </a:endParaRPr>
            </a:p>
          </p:txBody>
        </p:sp>
        <p:pic>
          <p:nvPicPr>
            <p:cNvPr id="19" name="Picture 18" descr="Screen shot 2010-11-10 at 5.05.47 PM.png"/>
            <p:cNvPicPr>
              <a:picLocks noChangeAspect="1"/>
            </p:cNvPicPr>
            <p:nvPr/>
          </p:nvPicPr>
          <p:blipFill>
            <a:blip r:embed="rId5"/>
            <a:stretch>
              <a:fillRect/>
            </a:stretch>
          </p:blipFill>
          <p:spPr>
            <a:xfrm>
              <a:off x="2288646" y="2998429"/>
              <a:ext cx="779404" cy="1636749"/>
            </a:xfrm>
            <a:prstGeom prst="rect">
              <a:avLst/>
            </a:prstGeom>
          </p:spPr>
        </p:pic>
        <p:pic>
          <p:nvPicPr>
            <p:cNvPr id="20" name="Picture 19" descr="Screen shot 2010-11-10 at 5.06.04 PM.png"/>
            <p:cNvPicPr>
              <a:picLocks noChangeAspect="1"/>
            </p:cNvPicPr>
            <p:nvPr/>
          </p:nvPicPr>
          <p:blipFill>
            <a:blip r:embed="rId6"/>
            <a:stretch>
              <a:fillRect/>
            </a:stretch>
          </p:blipFill>
          <p:spPr>
            <a:xfrm>
              <a:off x="2373312" y="1570037"/>
              <a:ext cx="632978" cy="993707"/>
            </a:xfrm>
            <a:prstGeom prst="rect">
              <a:avLst/>
            </a:prstGeom>
          </p:spPr>
        </p:pic>
        <p:pic>
          <p:nvPicPr>
            <p:cNvPr id="21" name="Picture 20" descr="Screen shot 2010-11-10 at 5.06.19 PM.png"/>
            <p:cNvPicPr>
              <a:picLocks noChangeAspect="1"/>
            </p:cNvPicPr>
            <p:nvPr/>
          </p:nvPicPr>
          <p:blipFill>
            <a:blip r:embed="rId7"/>
            <a:stretch>
              <a:fillRect/>
            </a:stretch>
          </p:blipFill>
          <p:spPr>
            <a:xfrm>
              <a:off x="1952151" y="5171481"/>
              <a:ext cx="1476492" cy="1394843"/>
            </a:xfrm>
            <a:prstGeom prst="rect">
              <a:avLst/>
            </a:prstGeom>
          </p:spPr>
        </p:pic>
        <p:sp>
          <p:nvSpPr>
            <p:cNvPr id="22" name="TextBox 21"/>
            <p:cNvSpPr txBox="1"/>
            <p:nvPr/>
          </p:nvSpPr>
          <p:spPr>
            <a:xfrm>
              <a:off x="4557275" y="3116523"/>
              <a:ext cx="1261958" cy="1679370"/>
            </a:xfrm>
            <a:prstGeom prst="rect">
              <a:avLst/>
            </a:prstGeom>
            <a:noFill/>
            <a:ln>
              <a:solidFill>
                <a:srgbClr val="4F81BD"/>
              </a:solidFill>
            </a:ln>
          </p:spPr>
          <p:txBody>
            <a:bodyPr wrap="square" rtlCol="0">
              <a:spAutoFit/>
            </a:bodyPr>
            <a:lstStyle/>
            <a:p>
              <a:r>
                <a:rPr lang="en-US" sz="1300" dirty="0">
                  <a:solidFill>
                    <a:srgbClr val="2F5897"/>
                  </a:solidFill>
                  <a:latin typeface="Helvetica Neue Light"/>
                </a:rPr>
                <a:t>brown 0.32</a:t>
              </a:r>
            </a:p>
            <a:p>
              <a:r>
                <a:rPr lang="en-US" sz="1300" dirty="0">
                  <a:solidFill>
                    <a:srgbClr val="2F5897"/>
                  </a:solidFill>
                  <a:latin typeface="Helvetica Neue Light"/>
                </a:rPr>
                <a:t>striped 0.09</a:t>
              </a:r>
            </a:p>
            <a:p>
              <a:r>
                <a:rPr lang="en-US" sz="1300" dirty="0">
                  <a:solidFill>
                    <a:srgbClr val="2F5897"/>
                  </a:solidFill>
                  <a:latin typeface="Helvetica Neue Light"/>
                </a:rPr>
                <a:t>furry .04</a:t>
              </a:r>
            </a:p>
            <a:p>
              <a:r>
                <a:rPr lang="en-US" sz="1300" dirty="0">
                  <a:solidFill>
                    <a:srgbClr val="2F5897"/>
                  </a:solidFill>
                  <a:latin typeface="Helvetica Neue Light"/>
                </a:rPr>
                <a:t>wooden .2</a:t>
              </a:r>
            </a:p>
            <a:p>
              <a:r>
                <a:rPr lang="en-US" sz="1300" dirty="0">
                  <a:solidFill>
                    <a:srgbClr val="2F5897"/>
                  </a:solidFill>
                  <a:latin typeface="Helvetica Neue Light"/>
                </a:rPr>
                <a:t>Feathered .04</a:t>
              </a:r>
            </a:p>
            <a:p>
              <a:r>
                <a:rPr lang="en-US" sz="1500" b="1" dirty="0">
                  <a:solidFill>
                    <a:srgbClr val="2F5897"/>
                  </a:solidFill>
                  <a:latin typeface="Helvetica Neue Light"/>
                </a:rPr>
                <a:t>        ...</a:t>
              </a:r>
            </a:p>
          </p:txBody>
        </p:sp>
        <p:sp>
          <p:nvSpPr>
            <p:cNvPr id="23" name="TextBox 22"/>
            <p:cNvSpPr txBox="1"/>
            <p:nvPr/>
          </p:nvSpPr>
          <p:spPr>
            <a:xfrm>
              <a:off x="4571385" y="5201770"/>
              <a:ext cx="1247847" cy="1679370"/>
            </a:xfrm>
            <a:prstGeom prst="rect">
              <a:avLst/>
            </a:prstGeom>
            <a:noFill/>
            <a:ln>
              <a:solidFill>
                <a:srgbClr val="4F81BD"/>
              </a:solidFill>
            </a:ln>
          </p:spPr>
          <p:txBody>
            <a:bodyPr wrap="square" rtlCol="0">
              <a:spAutoFit/>
            </a:bodyPr>
            <a:lstStyle/>
            <a:p>
              <a:r>
                <a:rPr lang="en-US" sz="1300" dirty="0">
                  <a:solidFill>
                    <a:srgbClr val="2F5897"/>
                  </a:solidFill>
                  <a:latin typeface="Helvetica Neue Light"/>
                </a:rPr>
                <a:t>brown 0.94</a:t>
              </a:r>
            </a:p>
            <a:p>
              <a:r>
                <a:rPr lang="en-US" sz="1300" dirty="0">
                  <a:solidFill>
                    <a:srgbClr val="2F5897"/>
                  </a:solidFill>
                  <a:latin typeface="Helvetica Neue Light"/>
                </a:rPr>
                <a:t>striped 0.10</a:t>
              </a:r>
            </a:p>
            <a:p>
              <a:r>
                <a:rPr lang="en-US" sz="1300" dirty="0">
                  <a:solidFill>
                    <a:srgbClr val="2F5897"/>
                  </a:solidFill>
                  <a:latin typeface="Helvetica Neue Light"/>
                </a:rPr>
                <a:t>furry .06</a:t>
              </a:r>
            </a:p>
            <a:p>
              <a:r>
                <a:rPr lang="en-US" sz="1300" dirty="0">
                  <a:solidFill>
                    <a:srgbClr val="2F5897"/>
                  </a:solidFill>
                  <a:latin typeface="Helvetica Neue Light"/>
                </a:rPr>
                <a:t>wooden .8</a:t>
              </a:r>
            </a:p>
            <a:p>
              <a:r>
                <a:rPr lang="en-US" sz="1300" dirty="0">
                  <a:solidFill>
                    <a:srgbClr val="2F5897"/>
                  </a:solidFill>
                  <a:latin typeface="Helvetica Neue Light"/>
                </a:rPr>
                <a:t>Feathered .08</a:t>
              </a:r>
            </a:p>
            <a:p>
              <a:r>
                <a:rPr lang="en-US" sz="1500" b="1" dirty="0">
                  <a:solidFill>
                    <a:srgbClr val="2F5897"/>
                  </a:solidFill>
                  <a:latin typeface="Helvetica Neue Light"/>
                </a:rPr>
                <a:t>        ...</a:t>
              </a:r>
            </a:p>
          </p:txBody>
        </p:sp>
        <p:sp>
          <p:nvSpPr>
            <p:cNvPr id="24" name="TextBox 23"/>
            <p:cNvSpPr txBox="1"/>
            <p:nvPr/>
          </p:nvSpPr>
          <p:spPr>
            <a:xfrm>
              <a:off x="4567525" y="1447861"/>
              <a:ext cx="1251708" cy="1458846"/>
            </a:xfrm>
            <a:prstGeom prst="rect">
              <a:avLst/>
            </a:prstGeom>
            <a:noFill/>
            <a:ln>
              <a:solidFill>
                <a:srgbClr val="4F81BD"/>
              </a:solidFill>
            </a:ln>
          </p:spPr>
          <p:txBody>
            <a:bodyPr wrap="square" rtlCol="0">
              <a:spAutoFit/>
            </a:bodyPr>
            <a:lstStyle/>
            <a:p>
              <a:r>
                <a:rPr lang="en-US" sz="1300" dirty="0">
                  <a:solidFill>
                    <a:srgbClr val="2F5897"/>
                  </a:solidFill>
                  <a:latin typeface="Helvetica Neue Light"/>
                </a:rPr>
                <a:t>brown 0.01</a:t>
              </a:r>
            </a:p>
            <a:p>
              <a:r>
                <a:rPr lang="en-US" sz="1300" dirty="0">
                  <a:solidFill>
                    <a:srgbClr val="2F5897"/>
                  </a:solidFill>
                  <a:latin typeface="Helvetica Neue Light"/>
                </a:rPr>
                <a:t>striped 0.16</a:t>
              </a:r>
            </a:p>
            <a:p>
              <a:r>
                <a:rPr lang="en-US" sz="1300" dirty="0">
                  <a:solidFill>
                    <a:srgbClr val="2F5897"/>
                  </a:solidFill>
                  <a:latin typeface="Helvetica Neue Light"/>
                </a:rPr>
                <a:t>furry .26</a:t>
              </a:r>
            </a:p>
            <a:p>
              <a:r>
                <a:rPr lang="en-US" sz="1300" dirty="0">
                  <a:solidFill>
                    <a:srgbClr val="2F5897"/>
                  </a:solidFill>
                  <a:latin typeface="Helvetica Neue Light"/>
                </a:rPr>
                <a:t>wooden .2</a:t>
              </a:r>
            </a:p>
            <a:p>
              <a:r>
                <a:rPr lang="en-US" sz="1300" dirty="0">
                  <a:solidFill>
                    <a:srgbClr val="2F5897"/>
                  </a:solidFill>
                  <a:latin typeface="Helvetica Neue Light"/>
                </a:rPr>
                <a:t>feathered .06</a:t>
              </a:r>
            </a:p>
            <a:p>
              <a:r>
                <a:rPr lang="en-US" sz="1500" dirty="0">
                  <a:solidFill>
                    <a:srgbClr val="2F5897"/>
                  </a:solidFill>
                  <a:latin typeface="Helvetica Neue Light"/>
                </a:rPr>
                <a:t>       </a:t>
              </a:r>
              <a:r>
                <a:rPr lang="en-US" sz="1500" b="1" dirty="0">
                  <a:solidFill>
                    <a:srgbClr val="2F5897"/>
                  </a:solidFill>
                  <a:latin typeface="Helvetica Neue Light"/>
                </a:rPr>
                <a:t> ...</a:t>
              </a:r>
            </a:p>
          </p:txBody>
        </p:sp>
        <p:cxnSp>
          <p:nvCxnSpPr>
            <p:cNvPr id="25" name="Straight Arrow Connector 24"/>
            <p:cNvCxnSpPr/>
            <p:nvPr/>
          </p:nvCxnSpPr>
          <p:spPr>
            <a:xfrm>
              <a:off x="3068050" y="3785759"/>
              <a:ext cx="1481183" cy="1588"/>
            </a:xfrm>
            <a:prstGeom prst="straightConnector1">
              <a:avLst/>
            </a:prstGeom>
            <a:ln>
              <a:solidFill>
                <a:srgbClr val="3366FF"/>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3428643" y="6035064"/>
              <a:ext cx="1120590" cy="1588"/>
            </a:xfrm>
            <a:prstGeom prst="straightConnector1">
              <a:avLst/>
            </a:prstGeom>
            <a:ln>
              <a:solidFill>
                <a:srgbClr val="3366FF"/>
              </a:solidFill>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3033819" y="2062622"/>
              <a:ext cx="1528485" cy="1588"/>
            </a:xfrm>
            <a:prstGeom prst="straightConnector1">
              <a:avLst/>
            </a:prstGeom>
            <a:ln>
              <a:solidFill>
                <a:srgbClr val="3366FF"/>
              </a:solidFill>
              <a:tailEnd type="arrow"/>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2295945" y="2461126"/>
              <a:ext cx="896775" cy="407120"/>
            </a:xfrm>
            <a:prstGeom prst="rect">
              <a:avLst/>
            </a:prstGeom>
            <a:noFill/>
          </p:spPr>
          <p:txBody>
            <a:bodyPr wrap="none" rtlCol="0">
              <a:spAutoFit/>
            </a:bodyPr>
            <a:lstStyle/>
            <a:p>
              <a:r>
                <a:rPr lang="en-US" dirty="0">
                  <a:solidFill>
                    <a:srgbClr val="2F5897"/>
                  </a:solidFill>
                  <a:latin typeface="Helvetica Neue Light"/>
                </a:rPr>
                <a:t>a) dog</a:t>
              </a:r>
            </a:p>
          </p:txBody>
        </p:sp>
        <p:sp>
          <p:nvSpPr>
            <p:cNvPr id="29" name="TextBox 28"/>
            <p:cNvSpPr txBox="1"/>
            <p:nvPr/>
          </p:nvSpPr>
          <p:spPr>
            <a:xfrm>
              <a:off x="2129444" y="4537855"/>
              <a:ext cx="1240577" cy="407120"/>
            </a:xfrm>
            <a:prstGeom prst="rect">
              <a:avLst/>
            </a:prstGeom>
            <a:noFill/>
          </p:spPr>
          <p:txBody>
            <a:bodyPr wrap="none" rtlCol="0">
              <a:spAutoFit/>
            </a:bodyPr>
            <a:lstStyle/>
            <a:p>
              <a:r>
                <a:rPr lang="en-US" dirty="0" err="1">
                  <a:solidFill>
                    <a:srgbClr val="2F5897"/>
                  </a:solidFill>
                  <a:latin typeface="Helvetica Neue Light"/>
                </a:rPr>
                <a:t>b</a:t>
              </a:r>
              <a:r>
                <a:rPr lang="en-US" dirty="0">
                  <a:solidFill>
                    <a:srgbClr val="2F5897"/>
                  </a:solidFill>
                  <a:latin typeface="Helvetica Neue Light"/>
                </a:rPr>
                <a:t>) person</a:t>
              </a:r>
            </a:p>
          </p:txBody>
        </p:sp>
        <p:sp>
          <p:nvSpPr>
            <p:cNvPr id="30" name="TextBox 29"/>
            <p:cNvSpPr txBox="1"/>
            <p:nvPr/>
          </p:nvSpPr>
          <p:spPr>
            <a:xfrm>
              <a:off x="2249676" y="6528085"/>
              <a:ext cx="938736" cy="407120"/>
            </a:xfrm>
            <a:prstGeom prst="rect">
              <a:avLst/>
            </a:prstGeom>
            <a:noFill/>
          </p:spPr>
          <p:txBody>
            <a:bodyPr wrap="none" rtlCol="0">
              <a:spAutoFit/>
            </a:bodyPr>
            <a:lstStyle/>
            <a:p>
              <a:r>
                <a:rPr lang="en-US" dirty="0" err="1">
                  <a:solidFill>
                    <a:srgbClr val="2F5897"/>
                  </a:solidFill>
                  <a:latin typeface="Helvetica Neue Light"/>
                </a:rPr>
                <a:t>c</a:t>
              </a:r>
              <a:r>
                <a:rPr lang="en-US" dirty="0">
                  <a:solidFill>
                    <a:srgbClr val="2F5897"/>
                  </a:solidFill>
                  <a:latin typeface="Helvetica Neue Light"/>
                </a:rPr>
                <a:t>) sofa</a:t>
              </a:r>
            </a:p>
          </p:txBody>
        </p:sp>
        <p:sp>
          <p:nvSpPr>
            <p:cNvPr id="31" name="TextBox 30"/>
            <p:cNvSpPr txBox="1"/>
            <p:nvPr/>
          </p:nvSpPr>
          <p:spPr>
            <a:xfrm>
              <a:off x="2468868" y="6899572"/>
              <a:ext cx="2479065" cy="474973"/>
            </a:xfrm>
            <a:prstGeom prst="rect">
              <a:avLst/>
            </a:prstGeom>
            <a:noFill/>
          </p:spPr>
          <p:txBody>
            <a:bodyPr wrap="none" rtlCol="0">
              <a:spAutoFit/>
            </a:bodyPr>
            <a:lstStyle/>
            <a:p>
              <a:r>
                <a:rPr lang="en-US" sz="2200" dirty="0">
                  <a:solidFill>
                    <a:srgbClr val="2F5897"/>
                  </a:solidFill>
                  <a:latin typeface="Helvetica Neue Light"/>
                </a:rPr>
                <a:t>Predict attributes</a:t>
              </a:r>
            </a:p>
          </p:txBody>
        </p:sp>
      </p:grpSp>
      <p:grpSp>
        <p:nvGrpSpPr>
          <p:cNvPr id="32" name="Group 31"/>
          <p:cNvGrpSpPr/>
          <p:nvPr/>
        </p:nvGrpSpPr>
        <p:grpSpPr>
          <a:xfrm>
            <a:off x="1599840" y="1147800"/>
            <a:ext cx="3801600" cy="5477177"/>
            <a:chOff x="1763712" y="1265237"/>
            <a:chExt cx="4191000" cy="6037573"/>
          </a:xfrm>
        </p:grpSpPr>
        <p:sp>
          <p:nvSpPr>
            <p:cNvPr id="33" name="TextBox 32"/>
            <p:cNvSpPr txBox="1"/>
            <p:nvPr/>
          </p:nvSpPr>
          <p:spPr>
            <a:xfrm>
              <a:off x="2530068" y="6827837"/>
              <a:ext cx="2859450" cy="474973"/>
            </a:xfrm>
            <a:prstGeom prst="rect">
              <a:avLst/>
            </a:prstGeom>
            <a:noFill/>
          </p:spPr>
          <p:txBody>
            <a:bodyPr wrap="none" rtlCol="0">
              <a:spAutoFit/>
            </a:bodyPr>
            <a:lstStyle/>
            <a:p>
              <a:r>
                <a:rPr lang="en-US" sz="2200" dirty="0">
                  <a:solidFill>
                    <a:srgbClr val="2F5897"/>
                  </a:solidFill>
                  <a:latin typeface="Helvetica Neue Light"/>
                </a:rPr>
                <a:t>Predict prepositions</a:t>
              </a:r>
            </a:p>
          </p:txBody>
        </p:sp>
        <p:sp>
          <p:nvSpPr>
            <p:cNvPr id="34" name="Rectangle 33"/>
            <p:cNvSpPr/>
            <p:nvPr/>
          </p:nvSpPr>
          <p:spPr bwMode="auto">
            <a:xfrm>
              <a:off x="1763712" y="1265237"/>
              <a:ext cx="4191000" cy="5638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829452" eaLnBrk="0" fontAlgn="base" hangingPunct="0">
                <a:spcBef>
                  <a:spcPct val="0"/>
                </a:spcBef>
                <a:spcAft>
                  <a:spcPct val="0"/>
                </a:spcAft>
              </a:pPr>
              <a:endParaRPr lang="en-US" sz="2500" b="1" dirty="0">
                <a:solidFill>
                  <a:srgbClr val="2F5897"/>
                </a:solidFill>
                <a:latin typeface="Helvetica Neue Light"/>
              </a:endParaRPr>
            </a:p>
          </p:txBody>
        </p:sp>
        <p:pic>
          <p:nvPicPr>
            <p:cNvPr id="35" name="Picture 34" descr="Screen shot 2010-11-10 at 5.05.47 PM.png"/>
            <p:cNvPicPr>
              <a:picLocks noChangeAspect="1"/>
            </p:cNvPicPr>
            <p:nvPr/>
          </p:nvPicPr>
          <p:blipFill>
            <a:blip r:embed="rId5"/>
            <a:stretch>
              <a:fillRect/>
            </a:stretch>
          </p:blipFill>
          <p:spPr>
            <a:xfrm>
              <a:off x="2288646" y="2998429"/>
              <a:ext cx="779404" cy="1636749"/>
            </a:xfrm>
            <a:prstGeom prst="rect">
              <a:avLst/>
            </a:prstGeom>
          </p:spPr>
        </p:pic>
        <p:pic>
          <p:nvPicPr>
            <p:cNvPr id="36" name="Picture 35" descr="Screen shot 2010-11-10 at 5.06.04 PM.png"/>
            <p:cNvPicPr>
              <a:picLocks noChangeAspect="1"/>
            </p:cNvPicPr>
            <p:nvPr/>
          </p:nvPicPr>
          <p:blipFill>
            <a:blip r:embed="rId6"/>
            <a:stretch>
              <a:fillRect/>
            </a:stretch>
          </p:blipFill>
          <p:spPr>
            <a:xfrm>
              <a:off x="2373312" y="1570037"/>
              <a:ext cx="632978" cy="993707"/>
            </a:xfrm>
            <a:prstGeom prst="rect">
              <a:avLst/>
            </a:prstGeom>
          </p:spPr>
        </p:pic>
        <p:pic>
          <p:nvPicPr>
            <p:cNvPr id="37" name="Picture 36" descr="Screen shot 2010-11-10 at 5.06.19 PM.png"/>
            <p:cNvPicPr>
              <a:picLocks noChangeAspect="1"/>
            </p:cNvPicPr>
            <p:nvPr/>
          </p:nvPicPr>
          <p:blipFill>
            <a:blip r:embed="rId7"/>
            <a:stretch>
              <a:fillRect/>
            </a:stretch>
          </p:blipFill>
          <p:spPr>
            <a:xfrm>
              <a:off x="1952151" y="5171481"/>
              <a:ext cx="1476492" cy="1394843"/>
            </a:xfrm>
            <a:prstGeom prst="rect">
              <a:avLst/>
            </a:prstGeom>
          </p:spPr>
        </p:pic>
        <p:sp>
          <p:nvSpPr>
            <p:cNvPr id="38" name="TextBox 37"/>
            <p:cNvSpPr txBox="1"/>
            <p:nvPr/>
          </p:nvSpPr>
          <p:spPr>
            <a:xfrm>
              <a:off x="2295945" y="2461126"/>
              <a:ext cx="896775" cy="407120"/>
            </a:xfrm>
            <a:prstGeom prst="rect">
              <a:avLst/>
            </a:prstGeom>
            <a:noFill/>
          </p:spPr>
          <p:txBody>
            <a:bodyPr wrap="none" rtlCol="0">
              <a:spAutoFit/>
            </a:bodyPr>
            <a:lstStyle/>
            <a:p>
              <a:r>
                <a:rPr lang="en-US" dirty="0">
                  <a:solidFill>
                    <a:srgbClr val="2F5897"/>
                  </a:solidFill>
                  <a:latin typeface="Helvetica Neue Light"/>
                </a:rPr>
                <a:t>a) dog</a:t>
              </a:r>
            </a:p>
          </p:txBody>
        </p:sp>
        <p:sp>
          <p:nvSpPr>
            <p:cNvPr id="39" name="TextBox 38"/>
            <p:cNvSpPr txBox="1"/>
            <p:nvPr/>
          </p:nvSpPr>
          <p:spPr>
            <a:xfrm>
              <a:off x="2129444" y="4537855"/>
              <a:ext cx="1240577" cy="407120"/>
            </a:xfrm>
            <a:prstGeom prst="rect">
              <a:avLst/>
            </a:prstGeom>
            <a:noFill/>
          </p:spPr>
          <p:txBody>
            <a:bodyPr wrap="none" rtlCol="0">
              <a:spAutoFit/>
            </a:bodyPr>
            <a:lstStyle/>
            <a:p>
              <a:r>
                <a:rPr lang="en-US" dirty="0" err="1">
                  <a:solidFill>
                    <a:srgbClr val="2F5897"/>
                  </a:solidFill>
                  <a:latin typeface="Helvetica Neue Light"/>
                </a:rPr>
                <a:t>b</a:t>
              </a:r>
              <a:r>
                <a:rPr lang="en-US" dirty="0">
                  <a:solidFill>
                    <a:srgbClr val="2F5897"/>
                  </a:solidFill>
                  <a:latin typeface="Helvetica Neue Light"/>
                </a:rPr>
                <a:t>) person</a:t>
              </a:r>
            </a:p>
          </p:txBody>
        </p:sp>
        <p:sp>
          <p:nvSpPr>
            <p:cNvPr id="40" name="TextBox 39"/>
            <p:cNvSpPr txBox="1"/>
            <p:nvPr/>
          </p:nvSpPr>
          <p:spPr>
            <a:xfrm>
              <a:off x="2249676" y="6528086"/>
              <a:ext cx="938736" cy="407120"/>
            </a:xfrm>
            <a:prstGeom prst="rect">
              <a:avLst/>
            </a:prstGeom>
            <a:noFill/>
          </p:spPr>
          <p:txBody>
            <a:bodyPr wrap="none" rtlCol="0">
              <a:spAutoFit/>
            </a:bodyPr>
            <a:lstStyle/>
            <a:p>
              <a:r>
                <a:rPr lang="en-US" dirty="0" err="1">
                  <a:solidFill>
                    <a:srgbClr val="2F5897"/>
                  </a:solidFill>
                  <a:latin typeface="Helvetica Neue Light"/>
                </a:rPr>
                <a:t>c</a:t>
              </a:r>
              <a:r>
                <a:rPr lang="en-US" dirty="0">
                  <a:solidFill>
                    <a:srgbClr val="2F5897"/>
                  </a:solidFill>
                  <a:latin typeface="Helvetica Neue Light"/>
                </a:rPr>
                <a:t>) sofa</a:t>
              </a:r>
            </a:p>
          </p:txBody>
        </p:sp>
        <p:sp>
          <p:nvSpPr>
            <p:cNvPr id="41" name="TextBox 40"/>
            <p:cNvSpPr txBox="1"/>
            <p:nvPr/>
          </p:nvSpPr>
          <p:spPr>
            <a:xfrm>
              <a:off x="4374277" y="1505812"/>
              <a:ext cx="1403124" cy="1679370"/>
            </a:xfrm>
            <a:prstGeom prst="rect">
              <a:avLst/>
            </a:prstGeom>
            <a:noFill/>
            <a:ln>
              <a:solidFill>
                <a:srgbClr val="4F81BD"/>
              </a:solidFill>
            </a:ln>
          </p:spPr>
          <p:txBody>
            <a:bodyPr wrap="square" rtlCol="0">
              <a:spAutoFit/>
            </a:bodyPr>
            <a:lstStyle/>
            <a:p>
              <a:r>
                <a:rPr lang="en-US" sz="1300" dirty="0" err="1">
                  <a:solidFill>
                    <a:srgbClr val="2F5897"/>
                  </a:solidFill>
                  <a:latin typeface="Helvetica Neue Light"/>
                </a:rPr>
                <a:t>near(a,b</a:t>
              </a:r>
              <a:r>
                <a:rPr lang="en-US" sz="1300" dirty="0">
                  <a:solidFill>
                    <a:srgbClr val="2F5897"/>
                  </a:solidFill>
                  <a:latin typeface="Helvetica Neue Light"/>
                </a:rPr>
                <a:t>) 1    </a:t>
              </a:r>
            </a:p>
            <a:p>
              <a:r>
                <a:rPr lang="en-US" sz="1300" dirty="0" err="1">
                  <a:solidFill>
                    <a:srgbClr val="2F5897"/>
                  </a:solidFill>
                  <a:latin typeface="Helvetica Neue Light"/>
                </a:rPr>
                <a:t>near(b,a</a:t>
              </a:r>
              <a:r>
                <a:rPr lang="en-US" sz="1300" dirty="0">
                  <a:solidFill>
                    <a:srgbClr val="2F5897"/>
                  </a:solidFill>
                  <a:latin typeface="Helvetica Neue Light"/>
                </a:rPr>
                <a:t>) 1 </a:t>
              </a:r>
            </a:p>
            <a:p>
              <a:r>
                <a:rPr lang="en-US" sz="1300" dirty="0" err="1">
                  <a:solidFill>
                    <a:srgbClr val="2F5897"/>
                  </a:solidFill>
                  <a:latin typeface="Helvetica Neue Light"/>
                </a:rPr>
                <a:t>against(a,b</a:t>
              </a:r>
              <a:r>
                <a:rPr lang="en-US" sz="1300" dirty="0">
                  <a:solidFill>
                    <a:srgbClr val="2F5897"/>
                  </a:solidFill>
                  <a:latin typeface="Helvetica Neue Light"/>
                </a:rPr>
                <a:t>) .11</a:t>
              </a:r>
            </a:p>
            <a:p>
              <a:r>
                <a:rPr lang="en-US" sz="1300" dirty="0" err="1">
                  <a:solidFill>
                    <a:srgbClr val="2F5897"/>
                  </a:solidFill>
                  <a:latin typeface="Helvetica Neue Light"/>
                </a:rPr>
                <a:t>against(b,a</a:t>
              </a:r>
              <a:r>
                <a:rPr lang="en-US" sz="1300" dirty="0">
                  <a:solidFill>
                    <a:srgbClr val="2F5897"/>
                  </a:solidFill>
                  <a:latin typeface="Helvetica Neue Light"/>
                </a:rPr>
                <a:t>) .04 </a:t>
              </a:r>
            </a:p>
            <a:p>
              <a:r>
                <a:rPr lang="en-US" sz="1300" dirty="0" err="1">
                  <a:solidFill>
                    <a:srgbClr val="2F5897"/>
                  </a:solidFill>
                  <a:latin typeface="Helvetica Neue Light"/>
                </a:rPr>
                <a:t>beside(a,b</a:t>
              </a:r>
              <a:r>
                <a:rPr lang="en-US" sz="1300" dirty="0">
                  <a:solidFill>
                    <a:srgbClr val="2F5897"/>
                  </a:solidFill>
                  <a:latin typeface="Helvetica Neue Light"/>
                </a:rPr>
                <a:t>) .24</a:t>
              </a:r>
            </a:p>
            <a:p>
              <a:r>
                <a:rPr lang="en-US" sz="1300" dirty="0" err="1">
                  <a:solidFill>
                    <a:srgbClr val="2F5897"/>
                  </a:solidFill>
                  <a:latin typeface="Helvetica Neue Light"/>
                </a:rPr>
                <a:t>beside(b,a</a:t>
              </a:r>
              <a:r>
                <a:rPr lang="en-US" sz="1300" dirty="0">
                  <a:solidFill>
                    <a:srgbClr val="2F5897"/>
                  </a:solidFill>
                  <a:latin typeface="Helvetica Neue Light"/>
                </a:rPr>
                <a:t>) .17</a:t>
              </a:r>
            </a:p>
            <a:p>
              <a:r>
                <a:rPr lang="en-US" sz="1500" b="1" dirty="0">
                  <a:solidFill>
                    <a:srgbClr val="2F5897"/>
                  </a:solidFill>
                  <a:latin typeface="Helvetica Neue Light"/>
                </a:rPr>
                <a:t>        ...</a:t>
              </a:r>
            </a:p>
          </p:txBody>
        </p:sp>
        <p:sp>
          <p:nvSpPr>
            <p:cNvPr id="42" name="TextBox 41"/>
            <p:cNvSpPr txBox="1"/>
            <p:nvPr/>
          </p:nvSpPr>
          <p:spPr>
            <a:xfrm>
              <a:off x="4382252" y="3367854"/>
              <a:ext cx="1403124" cy="1679370"/>
            </a:xfrm>
            <a:prstGeom prst="rect">
              <a:avLst/>
            </a:prstGeom>
            <a:noFill/>
            <a:ln>
              <a:solidFill>
                <a:srgbClr val="4F81BD"/>
              </a:solidFill>
            </a:ln>
          </p:spPr>
          <p:txBody>
            <a:bodyPr wrap="square" rtlCol="0">
              <a:spAutoFit/>
            </a:bodyPr>
            <a:lstStyle/>
            <a:p>
              <a:r>
                <a:rPr lang="en-US" sz="1300" dirty="0" err="1">
                  <a:solidFill>
                    <a:srgbClr val="2F5897"/>
                  </a:solidFill>
                  <a:latin typeface="Helvetica Neue Light"/>
                </a:rPr>
                <a:t>near(a,c</a:t>
              </a:r>
              <a:r>
                <a:rPr lang="en-US" sz="1300" dirty="0">
                  <a:solidFill>
                    <a:srgbClr val="2F5897"/>
                  </a:solidFill>
                  <a:latin typeface="Helvetica Neue Light"/>
                </a:rPr>
                <a:t>)  1  </a:t>
              </a:r>
            </a:p>
            <a:p>
              <a:r>
                <a:rPr lang="en-US" sz="1300" dirty="0" err="1">
                  <a:solidFill>
                    <a:srgbClr val="2F5897"/>
                  </a:solidFill>
                  <a:latin typeface="Helvetica Neue Light"/>
                </a:rPr>
                <a:t>near(c,a</a:t>
              </a:r>
              <a:r>
                <a:rPr lang="en-US" sz="1300" dirty="0">
                  <a:solidFill>
                    <a:srgbClr val="2F5897"/>
                  </a:solidFill>
                  <a:latin typeface="Helvetica Neue Light"/>
                </a:rPr>
                <a:t>)  1   </a:t>
              </a:r>
            </a:p>
            <a:p>
              <a:r>
                <a:rPr lang="en-US" sz="1300" dirty="0" err="1">
                  <a:solidFill>
                    <a:srgbClr val="2F5897"/>
                  </a:solidFill>
                  <a:latin typeface="Helvetica Neue Light"/>
                </a:rPr>
                <a:t>against(a,c</a:t>
              </a:r>
              <a:r>
                <a:rPr lang="en-US" sz="1300" dirty="0">
                  <a:solidFill>
                    <a:srgbClr val="2F5897"/>
                  </a:solidFill>
                  <a:latin typeface="Helvetica Neue Light"/>
                </a:rPr>
                <a:t>) .3</a:t>
              </a:r>
            </a:p>
            <a:p>
              <a:r>
                <a:rPr lang="en-US" sz="1300" dirty="0" err="1">
                  <a:solidFill>
                    <a:srgbClr val="2F5897"/>
                  </a:solidFill>
                  <a:latin typeface="Helvetica Neue Light"/>
                </a:rPr>
                <a:t>against(c,a</a:t>
              </a:r>
              <a:r>
                <a:rPr lang="en-US" sz="1300" dirty="0">
                  <a:solidFill>
                    <a:srgbClr val="2F5897"/>
                  </a:solidFill>
                  <a:latin typeface="Helvetica Neue Light"/>
                </a:rPr>
                <a:t>) .05 </a:t>
              </a:r>
            </a:p>
            <a:p>
              <a:r>
                <a:rPr lang="en-US" sz="1300" dirty="0" err="1">
                  <a:solidFill>
                    <a:srgbClr val="2F5897"/>
                  </a:solidFill>
                  <a:latin typeface="Helvetica Neue Light"/>
                </a:rPr>
                <a:t>beside(a,c</a:t>
              </a:r>
              <a:r>
                <a:rPr lang="en-US" sz="1300" dirty="0">
                  <a:solidFill>
                    <a:srgbClr val="2F5897"/>
                  </a:solidFill>
                  <a:latin typeface="Helvetica Neue Light"/>
                </a:rPr>
                <a:t>) .5</a:t>
              </a:r>
            </a:p>
            <a:p>
              <a:r>
                <a:rPr lang="en-US" sz="1300" dirty="0" err="1">
                  <a:solidFill>
                    <a:srgbClr val="2F5897"/>
                  </a:solidFill>
                  <a:latin typeface="Helvetica Neue Light"/>
                </a:rPr>
                <a:t>beside(c,a</a:t>
              </a:r>
              <a:r>
                <a:rPr lang="en-US" sz="1300" dirty="0">
                  <a:solidFill>
                    <a:srgbClr val="2F5897"/>
                  </a:solidFill>
                  <a:latin typeface="Helvetica Neue Light"/>
                </a:rPr>
                <a:t>) .45</a:t>
              </a:r>
            </a:p>
            <a:p>
              <a:r>
                <a:rPr lang="en-US" sz="1500" b="1" dirty="0">
                  <a:solidFill>
                    <a:srgbClr val="2F5897"/>
                  </a:solidFill>
                  <a:latin typeface="Helvetica Neue Light"/>
                </a:rPr>
                <a:t>      ...</a:t>
              </a:r>
            </a:p>
          </p:txBody>
        </p:sp>
        <p:sp>
          <p:nvSpPr>
            <p:cNvPr id="43" name="TextBox 42"/>
            <p:cNvSpPr txBox="1"/>
            <p:nvPr/>
          </p:nvSpPr>
          <p:spPr>
            <a:xfrm>
              <a:off x="4399188" y="5196621"/>
              <a:ext cx="1403124" cy="1679370"/>
            </a:xfrm>
            <a:prstGeom prst="rect">
              <a:avLst/>
            </a:prstGeom>
            <a:noFill/>
            <a:ln>
              <a:solidFill>
                <a:srgbClr val="4F81BD"/>
              </a:solidFill>
            </a:ln>
          </p:spPr>
          <p:txBody>
            <a:bodyPr wrap="square" rtlCol="0">
              <a:spAutoFit/>
            </a:bodyPr>
            <a:lstStyle/>
            <a:p>
              <a:r>
                <a:rPr lang="en-US" sz="1300" dirty="0" err="1">
                  <a:solidFill>
                    <a:srgbClr val="2F5897"/>
                  </a:solidFill>
                  <a:latin typeface="Helvetica Neue Light"/>
                </a:rPr>
                <a:t>near(b,c</a:t>
              </a:r>
              <a:r>
                <a:rPr lang="en-US" sz="1300" dirty="0">
                  <a:solidFill>
                    <a:srgbClr val="2F5897"/>
                  </a:solidFill>
                  <a:latin typeface="Helvetica Neue Light"/>
                </a:rPr>
                <a:t>)  1   </a:t>
              </a:r>
            </a:p>
            <a:p>
              <a:r>
                <a:rPr lang="en-US" sz="1300" dirty="0" err="1">
                  <a:solidFill>
                    <a:srgbClr val="2F5897"/>
                  </a:solidFill>
                  <a:latin typeface="Helvetica Neue Light"/>
                </a:rPr>
                <a:t>near(c,b</a:t>
              </a:r>
              <a:r>
                <a:rPr lang="en-US" sz="1300" dirty="0">
                  <a:solidFill>
                    <a:srgbClr val="2F5897"/>
                  </a:solidFill>
                  <a:latin typeface="Helvetica Neue Light"/>
                </a:rPr>
                <a:t>)  1   </a:t>
              </a:r>
            </a:p>
            <a:p>
              <a:r>
                <a:rPr lang="en-US" sz="1300" dirty="0" err="1">
                  <a:solidFill>
                    <a:srgbClr val="2F5897"/>
                  </a:solidFill>
                  <a:latin typeface="Helvetica Neue Light"/>
                </a:rPr>
                <a:t>against(b,c</a:t>
              </a:r>
              <a:r>
                <a:rPr lang="en-US" sz="1300" dirty="0">
                  <a:solidFill>
                    <a:srgbClr val="2F5897"/>
                  </a:solidFill>
                  <a:latin typeface="Helvetica Neue Light"/>
                </a:rPr>
                <a:t>) .67</a:t>
              </a:r>
            </a:p>
            <a:p>
              <a:r>
                <a:rPr lang="en-US" sz="1300" dirty="0" err="1">
                  <a:solidFill>
                    <a:srgbClr val="2F5897"/>
                  </a:solidFill>
                  <a:latin typeface="Helvetica Neue Light"/>
                </a:rPr>
                <a:t>against(c,b</a:t>
              </a:r>
              <a:r>
                <a:rPr lang="en-US" sz="1300" dirty="0">
                  <a:solidFill>
                    <a:srgbClr val="2F5897"/>
                  </a:solidFill>
                  <a:latin typeface="Helvetica Neue Light"/>
                </a:rPr>
                <a:t>) .33 </a:t>
              </a:r>
            </a:p>
            <a:p>
              <a:r>
                <a:rPr lang="en-US" sz="1300" dirty="0" err="1">
                  <a:solidFill>
                    <a:srgbClr val="2F5897"/>
                  </a:solidFill>
                  <a:latin typeface="Helvetica Neue Light"/>
                </a:rPr>
                <a:t>beside(b,c</a:t>
              </a:r>
              <a:r>
                <a:rPr lang="en-US" sz="1300" dirty="0">
                  <a:solidFill>
                    <a:srgbClr val="2F5897"/>
                  </a:solidFill>
                  <a:latin typeface="Helvetica Neue Light"/>
                </a:rPr>
                <a:t>) .0</a:t>
              </a:r>
            </a:p>
            <a:p>
              <a:r>
                <a:rPr lang="en-US" sz="1300" dirty="0" err="1">
                  <a:solidFill>
                    <a:srgbClr val="2F5897"/>
                  </a:solidFill>
                  <a:latin typeface="Helvetica Neue Light"/>
                </a:rPr>
                <a:t>beside(c,b</a:t>
              </a:r>
              <a:r>
                <a:rPr lang="en-US" sz="1300" dirty="0">
                  <a:solidFill>
                    <a:srgbClr val="2F5897"/>
                  </a:solidFill>
                  <a:latin typeface="Helvetica Neue Light"/>
                </a:rPr>
                <a:t>) .19</a:t>
              </a:r>
            </a:p>
            <a:p>
              <a:r>
                <a:rPr lang="en-US" sz="1500" b="1" dirty="0">
                  <a:solidFill>
                    <a:srgbClr val="2F5897"/>
                  </a:solidFill>
                  <a:latin typeface="Helvetica Neue Light"/>
                </a:rPr>
                <a:t>      ...</a:t>
              </a:r>
            </a:p>
          </p:txBody>
        </p:sp>
        <p:cxnSp>
          <p:nvCxnSpPr>
            <p:cNvPr id="44" name="Straight Arrow Connector 43"/>
            <p:cNvCxnSpPr>
              <a:endCxn id="41" idx="1"/>
            </p:cNvCxnSpPr>
            <p:nvPr/>
          </p:nvCxnSpPr>
          <p:spPr>
            <a:xfrm>
              <a:off x="3059112" y="2138207"/>
              <a:ext cx="1315165" cy="207289"/>
            </a:xfrm>
            <a:prstGeom prst="straightConnector1">
              <a:avLst/>
            </a:prstGeom>
            <a:ln>
              <a:solidFill>
                <a:srgbClr val="3366FF">
                  <a:alpha val="50000"/>
                </a:srgbClr>
              </a:solidFill>
              <a:tailEnd type="arrow"/>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a:stCxn id="35" idx="3"/>
              <a:endCxn id="41" idx="1"/>
            </p:cNvCxnSpPr>
            <p:nvPr/>
          </p:nvCxnSpPr>
          <p:spPr>
            <a:xfrm flipV="1">
              <a:off x="3068051" y="2345497"/>
              <a:ext cx="1306227" cy="1471307"/>
            </a:xfrm>
            <a:prstGeom prst="straightConnector1">
              <a:avLst/>
            </a:prstGeom>
            <a:ln>
              <a:solidFill>
                <a:srgbClr val="3366FF">
                  <a:alpha val="50000"/>
                </a:srgbClr>
              </a:solidFill>
              <a:tailEnd type="arrow"/>
            </a:ln>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a:endCxn id="43" idx="1"/>
            </p:cNvCxnSpPr>
            <p:nvPr/>
          </p:nvCxnSpPr>
          <p:spPr>
            <a:xfrm>
              <a:off x="3059114" y="3856038"/>
              <a:ext cx="1340074" cy="2180267"/>
            </a:xfrm>
            <a:prstGeom prst="straightConnector1">
              <a:avLst/>
            </a:prstGeom>
            <a:ln>
              <a:solidFill>
                <a:srgbClr val="3366FF">
                  <a:alpha val="50000"/>
                </a:srgbClr>
              </a:solidFill>
              <a:tailEnd type="arrow"/>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a:stCxn id="37" idx="3"/>
            </p:cNvCxnSpPr>
            <p:nvPr/>
          </p:nvCxnSpPr>
          <p:spPr>
            <a:xfrm>
              <a:off x="3428643" y="5868903"/>
              <a:ext cx="925869" cy="120734"/>
            </a:xfrm>
            <a:prstGeom prst="straightConnector1">
              <a:avLst/>
            </a:prstGeom>
            <a:ln>
              <a:solidFill>
                <a:srgbClr val="3366FF">
                  <a:alpha val="50000"/>
                </a:srgbClr>
              </a:solidFill>
              <a:tailEnd type="arrow"/>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a:endCxn id="42" idx="1"/>
            </p:cNvCxnSpPr>
            <p:nvPr/>
          </p:nvCxnSpPr>
          <p:spPr>
            <a:xfrm>
              <a:off x="3059112" y="2179637"/>
              <a:ext cx="1323140" cy="2027902"/>
            </a:xfrm>
            <a:prstGeom prst="straightConnector1">
              <a:avLst/>
            </a:prstGeom>
            <a:ln>
              <a:solidFill>
                <a:srgbClr val="3366FF">
                  <a:alpha val="50000"/>
                </a:srgbClr>
              </a:solidFill>
              <a:tailEnd type="arrow"/>
            </a:ln>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a:stCxn id="37" idx="3"/>
              <a:endCxn id="42" idx="1"/>
            </p:cNvCxnSpPr>
            <p:nvPr/>
          </p:nvCxnSpPr>
          <p:spPr>
            <a:xfrm flipV="1">
              <a:off x="3428642" y="4207539"/>
              <a:ext cx="953610" cy="1661364"/>
            </a:xfrm>
            <a:prstGeom prst="straightConnector1">
              <a:avLst/>
            </a:prstGeom>
            <a:ln>
              <a:solidFill>
                <a:srgbClr val="3366FF">
                  <a:alpha val="50000"/>
                </a:srgbClr>
              </a:solidFill>
              <a:tailEnd type="arrow"/>
            </a:ln>
          </p:spPr>
          <p:style>
            <a:lnRef idx="2">
              <a:schemeClr val="accent1"/>
            </a:lnRef>
            <a:fillRef idx="0">
              <a:schemeClr val="accent1"/>
            </a:fillRef>
            <a:effectRef idx="1">
              <a:schemeClr val="accent1"/>
            </a:effectRef>
            <a:fontRef idx="minor">
              <a:schemeClr val="tx1"/>
            </a:fontRef>
          </p:style>
        </p:cxnSp>
      </p:grpSp>
      <p:grpSp>
        <p:nvGrpSpPr>
          <p:cNvPr id="50" name="Group 49"/>
          <p:cNvGrpSpPr/>
          <p:nvPr/>
        </p:nvGrpSpPr>
        <p:grpSpPr>
          <a:xfrm>
            <a:off x="4019040" y="1216927"/>
            <a:ext cx="4216320" cy="5331840"/>
            <a:chOff x="4430712" y="1341437"/>
            <a:chExt cx="4648200" cy="5877366"/>
          </a:xfrm>
        </p:grpSpPr>
        <p:sp>
          <p:nvSpPr>
            <p:cNvPr id="51" name="TextBox 50"/>
            <p:cNvSpPr txBox="1"/>
            <p:nvPr/>
          </p:nvSpPr>
          <p:spPr>
            <a:xfrm>
              <a:off x="4430712" y="6370637"/>
              <a:ext cx="4648200" cy="848166"/>
            </a:xfrm>
            <a:prstGeom prst="rect">
              <a:avLst/>
            </a:prstGeom>
            <a:noFill/>
          </p:spPr>
          <p:txBody>
            <a:bodyPr wrap="square" rtlCol="0">
              <a:spAutoFit/>
            </a:bodyPr>
            <a:lstStyle/>
            <a:p>
              <a:r>
                <a:rPr lang="en-US" sz="2200" dirty="0">
                  <a:solidFill>
                    <a:srgbClr val="2F5897"/>
                  </a:solidFill>
                  <a:latin typeface="Helvetica Neue Light"/>
                </a:rPr>
                <a:t>Predict </a:t>
              </a:r>
              <a:r>
                <a:rPr lang="en-US" sz="2200" dirty="0" smtClean="0">
                  <a:solidFill>
                    <a:srgbClr val="2F5897"/>
                  </a:solidFill>
                  <a:latin typeface="Helvetica Neue Light"/>
                </a:rPr>
                <a:t>labeling </a:t>
              </a:r>
              <a:r>
                <a:rPr lang="en-US" sz="2200" dirty="0">
                  <a:solidFill>
                    <a:srgbClr val="2F5897"/>
                  </a:solidFill>
                  <a:latin typeface="Helvetica Neue Light"/>
                </a:rPr>
                <a:t>– vision potentials smoothed with text potentials</a:t>
              </a:r>
            </a:p>
          </p:txBody>
        </p:sp>
        <p:sp>
          <p:nvSpPr>
            <p:cNvPr id="52" name="Rectangle 51"/>
            <p:cNvSpPr/>
            <p:nvPr/>
          </p:nvSpPr>
          <p:spPr bwMode="auto">
            <a:xfrm>
              <a:off x="4506912" y="1341437"/>
              <a:ext cx="4191000" cy="5105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829452" eaLnBrk="0" fontAlgn="base" hangingPunct="0">
                <a:spcBef>
                  <a:spcPct val="0"/>
                </a:spcBef>
                <a:spcAft>
                  <a:spcPct val="0"/>
                </a:spcAft>
              </a:pPr>
              <a:endParaRPr lang="en-US" sz="2500" b="1" dirty="0">
                <a:solidFill>
                  <a:srgbClr val="2F5897"/>
                </a:solidFill>
                <a:latin typeface="Helvetica Neue Light"/>
              </a:endParaRPr>
            </a:p>
          </p:txBody>
        </p:sp>
        <p:pic>
          <p:nvPicPr>
            <p:cNvPr id="53" name="Picture 52" descr="crf2.pdf"/>
            <p:cNvPicPr>
              <a:picLocks noChangeAspect="1"/>
            </p:cNvPicPr>
            <p:nvPr/>
          </p:nvPicPr>
          <p:blipFill>
            <a:blip r:embed="rId8"/>
            <a:stretch>
              <a:fillRect/>
            </a:stretch>
          </p:blipFill>
          <p:spPr>
            <a:xfrm>
              <a:off x="4659312" y="1341437"/>
              <a:ext cx="3962400" cy="3962400"/>
            </a:xfrm>
            <a:prstGeom prst="rect">
              <a:avLst/>
            </a:prstGeom>
          </p:spPr>
        </p:pic>
        <p:sp>
          <p:nvSpPr>
            <p:cNvPr id="54" name="TextBox 53"/>
            <p:cNvSpPr txBox="1"/>
            <p:nvPr/>
          </p:nvSpPr>
          <p:spPr>
            <a:xfrm>
              <a:off x="4659312" y="5491331"/>
              <a:ext cx="4204521" cy="865130"/>
            </a:xfrm>
            <a:prstGeom prst="rect">
              <a:avLst/>
            </a:prstGeom>
            <a:noFill/>
          </p:spPr>
          <p:txBody>
            <a:bodyPr wrap="none" rtlCol="0">
              <a:spAutoFit/>
            </a:bodyPr>
            <a:lstStyle/>
            <a:p>
              <a:r>
                <a:rPr lang="en-US" sz="1500" dirty="0">
                  <a:solidFill>
                    <a:srgbClr val="2F5897"/>
                  </a:solidFill>
                  <a:latin typeface="Helvetica Neue Light"/>
                </a:rPr>
                <a:t>&lt;&lt;</a:t>
              </a:r>
              <a:r>
                <a:rPr lang="en-US" sz="1500" dirty="0" err="1">
                  <a:solidFill>
                    <a:srgbClr val="2F5897"/>
                  </a:solidFill>
                  <a:latin typeface="Helvetica Neue Light"/>
                </a:rPr>
                <a:t>null,person_b</a:t>
              </a:r>
              <a:r>
                <a:rPr lang="en-US" sz="1500" dirty="0">
                  <a:solidFill>
                    <a:srgbClr val="2F5897"/>
                  </a:solidFill>
                  <a:latin typeface="Helvetica Neue Light"/>
                </a:rPr>
                <a:t>&gt;,against,&lt;</a:t>
              </a:r>
              <a:r>
                <a:rPr lang="en-US" sz="1500" dirty="0" err="1">
                  <a:solidFill>
                    <a:srgbClr val="2F5897"/>
                  </a:solidFill>
                  <a:latin typeface="Helvetica Neue Light"/>
                </a:rPr>
                <a:t>brown,sofa_c</a:t>
              </a:r>
              <a:r>
                <a:rPr lang="en-US" sz="1500" dirty="0">
                  <a:solidFill>
                    <a:srgbClr val="2F5897"/>
                  </a:solidFill>
                  <a:latin typeface="Helvetica Neue Light"/>
                </a:rPr>
                <a:t>&gt;&gt; </a:t>
              </a:r>
            </a:p>
            <a:p>
              <a:r>
                <a:rPr lang="en-US" sz="1500" dirty="0">
                  <a:solidFill>
                    <a:srgbClr val="2F5897"/>
                  </a:solidFill>
                  <a:latin typeface="Helvetica Neue Light"/>
                </a:rPr>
                <a:t>&lt;&lt;</a:t>
              </a:r>
              <a:r>
                <a:rPr lang="en-US" sz="1500" dirty="0" err="1">
                  <a:solidFill>
                    <a:srgbClr val="2F5897"/>
                  </a:solidFill>
                  <a:latin typeface="Helvetica Neue Light"/>
                </a:rPr>
                <a:t>null,dog_a</a:t>
              </a:r>
              <a:r>
                <a:rPr lang="en-US" sz="1500" dirty="0">
                  <a:solidFill>
                    <a:srgbClr val="2F5897"/>
                  </a:solidFill>
                  <a:latin typeface="Helvetica Neue Light"/>
                </a:rPr>
                <a:t>&gt;,near,&lt;</a:t>
              </a:r>
              <a:r>
                <a:rPr lang="en-US" sz="1500" dirty="0" err="1">
                  <a:solidFill>
                    <a:srgbClr val="2F5897"/>
                  </a:solidFill>
                  <a:latin typeface="Helvetica Neue Light"/>
                </a:rPr>
                <a:t>null,person_b</a:t>
              </a:r>
              <a:r>
                <a:rPr lang="en-US" sz="1500" dirty="0">
                  <a:solidFill>
                    <a:srgbClr val="2F5897"/>
                  </a:solidFill>
                  <a:latin typeface="Helvetica Neue Light"/>
                </a:rPr>
                <a:t>&gt;&gt; </a:t>
              </a:r>
            </a:p>
            <a:p>
              <a:r>
                <a:rPr lang="en-US" sz="1500" dirty="0">
                  <a:solidFill>
                    <a:srgbClr val="2F5897"/>
                  </a:solidFill>
                  <a:latin typeface="Helvetica Neue Light"/>
                </a:rPr>
                <a:t>&lt;&lt;</a:t>
              </a:r>
              <a:r>
                <a:rPr lang="en-US" sz="1500" dirty="0" err="1">
                  <a:solidFill>
                    <a:srgbClr val="2F5897"/>
                  </a:solidFill>
                  <a:latin typeface="Helvetica Neue Light"/>
                </a:rPr>
                <a:t>null,dog_a</a:t>
              </a:r>
              <a:r>
                <a:rPr lang="en-US" sz="1500" dirty="0">
                  <a:solidFill>
                    <a:srgbClr val="2F5897"/>
                  </a:solidFill>
                  <a:latin typeface="Helvetica Neue Light"/>
                </a:rPr>
                <a:t>&gt;,beside,&lt;</a:t>
              </a:r>
              <a:r>
                <a:rPr lang="en-US" sz="1500" dirty="0" err="1">
                  <a:solidFill>
                    <a:srgbClr val="2F5897"/>
                  </a:solidFill>
                  <a:latin typeface="Helvetica Neue Light"/>
                </a:rPr>
                <a:t>brown,sofa_c</a:t>
              </a:r>
              <a:r>
                <a:rPr lang="en-US" sz="1500" dirty="0">
                  <a:solidFill>
                    <a:srgbClr val="2F5897"/>
                  </a:solidFill>
                  <a:latin typeface="Helvetica Neue Light"/>
                </a:rPr>
                <a:t>&gt;&gt; </a:t>
              </a:r>
            </a:p>
          </p:txBody>
        </p:sp>
      </p:grpSp>
      <p:grpSp>
        <p:nvGrpSpPr>
          <p:cNvPr id="56" name="Group 55"/>
          <p:cNvGrpSpPr/>
          <p:nvPr/>
        </p:nvGrpSpPr>
        <p:grpSpPr>
          <a:xfrm>
            <a:off x="5342400" y="1908200"/>
            <a:ext cx="3801600" cy="4087549"/>
            <a:chOff x="5889625" y="2103437"/>
            <a:chExt cx="4191000" cy="4505766"/>
          </a:xfrm>
        </p:grpSpPr>
        <p:sp>
          <p:nvSpPr>
            <p:cNvPr id="57" name="TextBox 56"/>
            <p:cNvSpPr txBox="1"/>
            <p:nvPr/>
          </p:nvSpPr>
          <p:spPr>
            <a:xfrm>
              <a:off x="6564313" y="5761037"/>
              <a:ext cx="2971800" cy="848166"/>
            </a:xfrm>
            <a:prstGeom prst="rect">
              <a:avLst/>
            </a:prstGeom>
            <a:noFill/>
          </p:spPr>
          <p:txBody>
            <a:bodyPr wrap="square" rtlCol="0">
              <a:spAutoFit/>
            </a:bodyPr>
            <a:lstStyle/>
            <a:p>
              <a:r>
                <a:rPr lang="en-US" sz="2200" dirty="0">
                  <a:solidFill>
                    <a:srgbClr val="2F5897"/>
                  </a:solidFill>
                  <a:latin typeface="Helvetica Neue Light"/>
                </a:rPr>
                <a:t>Generate natural language description</a:t>
              </a:r>
            </a:p>
          </p:txBody>
        </p:sp>
        <p:sp>
          <p:nvSpPr>
            <p:cNvPr id="58" name="Rectangle 57"/>
            <p:cNvSpPr/>
            <p:nvPr/>
          </p:nvSpPr>
          <p:spPr bwMode="auto">
            <a:xfrm>
              <a:off x="5889625" y="2103437"/>
              <a:ext cx="4191000" cy="3352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829452" eaLnBrk="0" fontAlgn="base" hangingPunct="0">
                <a:spcBef>
                  <a:spcPct val="0"/>
                </a:spcBef>
                <a:spcAft>
                  <a:spcPct val="0"/>
                </a:spcAft>
              </a:pPr>
              <a:endParaRPr lang="en-US" sz="2500" b="1" dirty="0">
                <a:solidFill>
                  <a:srgbClr val="2F5897"/>
                </a:solidFill>
                <a:latin typeface="Helvetica Neue Light"/>
              </a:endParaRPr>
            </a:p>
          </p:txBody>
        </p:sp>
        <p:sp>
          <p:nvSpPr>
            <p:cNvPr id="59" name="TextBox 58"/>
            <p:cNvSpPr txBox="1"/>
            <p:nvPr/>
          </p:nvSpPr>
          <p:spPr>
            <a:xfrm>
              <a:off x="6071837" y="2713037"/>
              <a:ext cx="3921475" cy="1938992"/>
            </a:xfrm>
            <a:prstGeom prst="rect">
              <a:avLst/>
            </a:prstGeom>
            <a:noFill/>
          </p:spPr>
          <p:txBody>
            <a:bodyPr wrap="square" rtlCol="0">
              <a:spAutoFit/>
            </a:bodyPr>
            <a:lstStyle/>
            <a:p>
              <a:r>
                <a:rPr lang="en-US" dirty="0">
                  <a:solidFill>
                    <a:srgbClr val="2F5897"/>
                  </a:solidFill>
                  <a:latin typeface="Helvetica Neue Light"/>
                </a:rPr>
                <a:t>This is a photograph of one person and one brown sofa and one dog. The person is against the brown sofa. And the dog is near the person, and beside the brown sofa. </a:t>
              </a:r>
            </a:p>
          </p:txBody>
        </p:sp>
      </p:grpSp>
      <p:sp>
        <p:nvSpPr>
          <p:cNvPr id="61" name="Footer Placeholder 28"/>
          <p:cNvSpPr txBox="1">
            <a:spLocks/>
          </p:cNvSpPr>
          <p:nvPr/>
        </p:nvSpPr>
        <p:spPr>
          <a:xfrm>
            <a:off x="6248400" y="6511841"/>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ko-KR" dirty="0" err="1" smtClean="0"/>
              <a:t>Kulkarni</a:t>
            </a:r>
            <a:r>
              <a:rPr lang="en-US" altLang="ko-KR" dirty="0" smtClean="0"/>
              <a:t> et al</a:t>
            </a:r>
            <a:r>
              <a:rPr lang="en-US" altLang="ko-KR" dirty="0" smtClean="0"/>
              <a:t>, CVPR11</a:t>
            </a:r>
            <a:endParaRPr lang="ko-KR" altLang="en-US" dirty="0"/>
          </a:p>
        </p:txBody>
      </p:sp>
    </p:spTree>
    <p:extLst>
      <p:ext uri="{BB962C8B-B14F-4D97-AF65-F5344CB8AC3E}">
        <p14:creationId xmlns:p14="http://schemas.microsoft.com/office/powerpoint/2010/main" val="32442132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8"/>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17"/>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32"/>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5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50"/>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5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nodeType="clickEffect">
                                  <p:stCondLst>
                                    <p:cond delay="0"/>
                                  </p:stCondLst>
                                  <p:childTnLst>
                                    <p:set>
                                      <p:cBhvr>
                                        <p:cTn id="40" dur="1" fill="hold">
                                          <p:stCondLst>
                                            <p:cond delay="0"/>
                                          </p:stCondLst>
                                        </p:cTn>
                                        <p:tgtEl>
                                          <p:spTgt spid="5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46187" y="1150115"/>
            <a:ext cx="3150463" cy="3392503"/>
            <a:chOff x="-170610" y="3210572"/>
            <a:chExt cx="3473167" cy="3739606"/>
          </a:xfrm>
        </p:grpSpPr>
        <p:pic>
          <p:nvPicPr>
            <p:cNvPr id="8" name="Picture 7"/>
            <p:cNvPicPr>
              <a:picLocks noChangeAspect="1"/>
            </p:cNvPicPr>
            <p:nvPr/>
          </p:nvPicPr>
          <p:blipFill>
            <a:blip r:embed="rId3"/>
            <a:stretch>
              <a:fillRect/>
            </a:stretch>
          </p:blipFill>
          <p:spPr>
            <a:xfrm>
              <a:off x="140738" y="3210572"/>
              <a:ext cx="2560318" cy="1920239"/>
            </a:xfrm>
            <a:prstGeom prst="rect">
              <a:avLst/>
            </a:prstGeom>
          </p:spPr>
        </p:pic>
        <p:sp>
          <p:nvSpPr>
            <p:cNvPr id="9" name="Rectangle 8"/>
            <p:cNvSpPr/>
            <p:nvPr/>
          </p:nvSpPr>
          <p:spPr>
            <a:xfrm>
              <a:off x="-170610" y="5152065"/>
              <a:ext cx="3473167" cy="1798113"/>
            </a:xfrm>
            <a:prstGeom prst="rect">
              <a:avLst/>
            </a:prstGeom>
          </p:spPr>
          <p:txBody>
            <a:bodyPr wrap="square">
              <a:spAutoFit/>
            </a:bodyPr>
            <a:lstStyle/>
            <a:p>
              <a:r>
                <a:rPr lang="en-US" sz="2000" dirty="0">
                  <a:latin typeface="Helvetica Neue Light"/>
                </a:rPr>
                <a:t>This is a picture of one sky, one road and one sheep. The gray sky is over the gray road. The gray sheep is by the gray road. </a:t>
              </a:r>
            </a:p>
          </p:txBody>
        </p:sp>
      </p:grpSp>
      <p:grpSp>
        <p:nvGrpSpPr>
          <p:cNvPr id="10" name="Group 9"/>
          <p:cNvGrpSpPr/>
          <p:nvPr/>
        </p:nvGrpSpPr>
        <p:grpSpPr>
          <a:xfrm>
            <a:off x="6186340" y="1150115"/>
            <a:ext cx="3071827" cy="4267914"/>
            <a:chOff x="12389432" y="3285991"/>
            <a:chExt cx="3386476" cy="4704584"/>
          </a:xfrm>
        </p:grpSpPr>
        <p:pic>
          <p:nvPicPr>
            <p:cNvPr id="11" name="Picture 10"/>
            <p:cNvPicPr>
              <a:picLocks noChangeAspect="1"/>
            </p:cNvPicPr>
            <p:nvPr/>
          </p:nvPicPr>
          <p:blipFill>
            <a:blip r:embed="rId4"/>
            <a:stretch>
              <a:fillRect/>
            </a:stretch>
          </p:blipFill>
          <p:spPr>
            <a:xfrm>
              <a:off x="13277494" y="3285991"/>
              <a:ext cx="1522476" cy="2286000"/>
            </a:xfrm>
            <a:prstGeom prst="rect">
              <a:avLst/>
            </a:prstGeom>
          </p:spPr>
        </p:pic>
        <p:sp>
          <p:nvSpPr>
            <p:cNvPr id="12" name="Rectangle 11"/>
            <p:cNvSpPr/>
            <p:nvPr/>
          </p:nvSpPr>
          <p:spPr>
            <a:xfrm>
              <a:off x="12389432" y="5513929"/>
              <a:ext cx="3386476" cy="2476646"/>
            </a:xfrm>
            <a:prstGeom prst="rect">
              <a:avLst/>
            </a:prstGeom>
          </p:spPr>
          <p:txBody>
            <a:bodyPr wrap="square">
              <a:spAutoFit/>
            </a:bodyPr>
            <a:lstStyle/>
            <a:p>
              <a:r>
                <a:rPr lang="en-US" sz="2000" dirty="0">
                  <a:latin typeface="Helvetica Neue Light"/>
                </a:rPr>
                <a:t>Here we see one road, one sky and one bicycle. The road is near the blue sky, and near the colorful bicycle. The colorful bicycle is within the blue sky. </a:t>
              </a:r>
            </a:p>
          </p:txBody>
        </p:sp>
      </p:grpSp>
      <p:sp>
        <p:nvSpPr>
          <p:cNvPr id="14" name="Title 1"/>
          <p:cNvSpPr txBox="1">
            <a:spLocks/>
          </p:cNvSpPr>
          <p:nvPr/>
        </p:nvSpPr>
        <p:spPr>
          <a:xfrm>
            <a:off x="671040" y="165800"/>
            <a:ext cx="7801920" cy="699913"/>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dirty="0" smtClean="0">
                <a:latin typeface="Helvetica Neue Light"/>
              </a:rPr>
              <a:t>Some good </a:t>
            </a:r>
            <a:r>
              <a:rPr lang="en-US" dirty="0">
                <a:latin typeface="Helvetica Neue Light"/>
              </a:rPr>
              <a:t>r</a:t>
            </a:r>
            <a:r>
              <a:rPr lang="en-US" dirty="0" smtClean="0">
                <a:latin typeface="Helvetica Neue Light"/>
              </a:rPr>
              <a:t>esults</a:t>
            </a:r>
            <a:endParaRPr lang="en-US" dirty="0">
              <a:latin typeface="Helvetica Neue Light"/>
            </a:endParaRPr>
          </a:p>
        </p:txBody>
      </p:sp>
      <p:grpSp>
        <p:nvGrpSpPr>
          <p:cNvPr id="15" name="Group 14"/>
          <p:cNvGrpSpPr/>
          <p:nvPr/>
        </p:nvGrpSpPr>
        <p:grpSpPr>
          <a:xfrm>
            <a:off x="3111036" y="4089414"/>
            <a:ext cx="3061034" cy="2724541"/>
            <a:chOff x="8382802" y="3600011"/>
            <a:chExt cx="3374577" cy="3003302"/>
          </a:xfrm>
        </p:grpSpPr>
        <p:pic>
          <p:nvPicPr>
            <p:cNvPr id="16" name="Picture 15"/>
            <p:cNvPicPr>
              <a:picLocks noChangeAspect="1"/>
            </p:cNvPicPr>
            <p:nvPr/>
          </p:nvPicPr>
          <p:blipFill>
            <a:blip r:embed="rId5"/>
            <a:stretch>
              <a:fillRect/>
            </a:stretch>
          </p:blipFill>
          <p:spPr>
            <a:xfrm>
              <a:off x="8632909" y="3600011"/>
              <a:ext cx="2560319" cy="1920239"/>
            </a:xfrm>
            <a:prstGeom prst="rect">
              <a:avLst/>
            </a:prstGeom>
          </p:spPr>
        </p:pic>
        <p:sp>
          <p:nvSpPr>
            <p:cNvPr id="17" name="Rectangle 16"/>
            <p:cNvSpPr/>
            <p:nvPr/>
          </p:nvSpPr>
          <p:spPr>
            <a:xfrm>
              <a:off x="8382802" y="5483733"/>
              <a:ext cx="3374577" cy="1119580"/>
            </a:xfrm>
            <a:prstGeom prst="rect">
              <a:avLst/>
            </a:prstGeom>
          </p:spPr>
          <p:txBody>
            <a:bodyPr wrap="square">
              <a:spAutoFit/>
            </a:bodyPr>
            <a:lstStyle/>
            <a:p>
              <a:r>
                <a:rPr lang="en-US" sz="2000" dirty="0">
                  <a:latin typeface="Helvetica Neue Light"/>
                </a:rPr>
                <a:t>This is a picture of two dogs. The first dog is near the second furry dog. </a:t>
              </a:r>
            </a:p>
          </p:txBody>
        </p:sp>
      </p:grpSp>
      <p:sp>
        <p:nvSpPr>
          <p:cNvPr id="13" name="Footer Placeholder 28"/>
          <p:cNvSpPr txBox="1">
            <a:spLocks/>
          </p:cNvSpPr>
          <p:nvPr/>
        </p:nvSpPr>
        <p:spPr>
          <a:xfrm>
            <a:off x="6248400" y="6511841"/>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ko-KR" dirty="0" err="1" smtClean="0"/>
              <a:t>Kulkarni</a:t>
            </a:r>
            <a:r>
              <a:rPr lang="en-US" altLang="ko-KR" dirty="0" smtClean="0"/>
              <a:t> et al</a:t>
            </a:r>
            <a:r>
              <a:rPr lang="en-US" altLang="ko-KR" dirty="0" smtClean="0"/>
              <a:t>, CVPR11</a:t>
            </a:r>
            <a:endParaRPr lang="ko-KR" altLang="en-US" dirty="0"/>
          </a:p>
        </p:txBody>
      </p:sp>
    </p:spTree>
    <p:extLst>
      <p:ext uri="{BB962C8B-B14F-4D97-AF65-F5344CB8AC3E}">
        <p14:creationId xmlns:p14="http://schemas.microsoft.com/office/powerpoint/2010/main" val="5634011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3524"/>
            <a:ext cx="9144000" cy="699913"/>
          </a:xfrm>
        </p:spPr>
        <p:txBody>
          <a:bodyPr/>
          <a:lstStyle/>
          <a:p>
            <a:r>
              <a:rPr lang="en-US" sz="3600" dirty="0">
                <a:cs typeface="Helvetica Neue Light"/>
              </a:rPr>
              <a:t>More Nuance than Traditional Recognition…</a:t>
            </a:r>
          </a:p>
        </p:txBody>
      </p:sp>
      <p:pic>
        <p:nvPicPr>
          <p:cNvPr id="4" name="Picture 3" descr="scarlett.jpg"/>
          <p:cNvPicPr>
            <a:picLocks noChangeAspect="1"/>
          </p:cNvPicPr>
          <p:nvPr/>
        </p:nvPicPr>
        <p:blipFill rotWithShape="1">
          <a:blip r:embed="rId3"/>
          <a:srcRect b="14144"/>
          <a:stretch/>
        </p:blipFill>
        <p:spPr>
          <a:xfrm>
            <a:off x="286560" y="1009545"/>
            <a:ext cx="2211840" cy="2848758"/>
          </a:xfrm>
          <a:prstGeom prst="rect">
            <a:avLst/>
          </a:prstGeom>
          <a:ln w="25400" cmpd="sng">
            <a:solidFill>
              <a:srgbClr val="808080"/>
            </a:solidFill>
            <a:prstDash val="solid"/>
          </a:ln>
          <a:effectLst>
            <a:outerShdw blurRad="50800" dist="38100" dir="2700000" algn="tl" rotWithShape="0">
              <a:prstClr val="black">
                <a:alpha val="40000"/>
              </a:prstClr>
            </a:outerShdw>
          </a:effectLst>
        </p:spPr>
      </p:pic>
      <p:sp>
        <p:nvSpPr>
          <p:cNvPr id="11" name="TextBox 10"/>
          <p:cNvSpPr txBox="1"/>
          <p:nvPr/>
        </p:nvSpPr>
        <p:spPr>
          <a:xfrm>
            <a:off x="8508069" y="3636381"/>
            <a:ext cx="829440" cy="360755"/>
          </a:xfrm>
          <a:prstGeom prst="rect">
            <a:avLst/>
          </a:prstGeom>
          <a:noFill/>
        </p:spPr>
        <p:txBody>
          <a:bodyPr wrap="square" lIns="82945" tIns="41473" rIns="82945" bIns="41473" rtlCol="0">
            <a:spAutoFit/>
          </a:bodyPr>
          <a:lstStyle/>
          <a:p>
            <a:r>
              <a:rPr lang="en-US" b="0" dirty="0" smtClean="0">
                <a:solidFill>
                  <a:schemeClr val="tx1">
                    <a:lumMod val="85000"/>
                    <a:lumOff val="15000"/>
                  </a:schemeClr>
                </a:solidFill>
                <a:latin typeface="Helvetica Neue Light"/>
                <a:cs typeface="Helvetica Neue Light"/>
              </a:rPr>
              <a:t>car</a:t>
            </a:r>
            <a:endParaRPr lang="en-US" b="0" dirty="0">
              <a:solidFill>
                <a:schemeClr val="tx1">
                  <a:lumMod val="85000"/>
                  <a:lumOff val="15000"/>
                </a:schemeClr>
              </a:solidFill>
              <a:latin typeface="Helvetica Neue Light"/>
              <a:cs typeface="Helvetica Neue Light"/>
            </a:endParaRPr>
          </a:p>
        </p:txBody>
      </p:sp>
      <p:sp>
        <p:nvSpPr>
          <p:cNvPr id="14" name="TextBox 13"/>
          <p:cNvSpPr txBox="1"/>
          <p:nvPr/>
        </p:nvSpPr>
        <p:spPr>
          <a:xfrm>
            <a:off x="3363307" y="5142589"/>
            <a:ext cx="967680" cy="360755"/>
          </a:xfrm>
          <a:prstGeom prst="rect">
            <a:avLst/>
          </a:prstGeom>
          <a:noFill/>
        </p:spPr>
        <p:txBody>
          <a:bodyPr wrap="square" lIns="82945" tIns="41473" rIns="82945" bIns="41473" rtlCol="0">
            <a:spAutoFit/>
          </a:bodyPr>
          <a:lstStyle/>
          <a:p>
            <a:r>
              <a:rPr lang="en-US" b="0" dirty="0" smtClean="0">
                <a:solidFill>
                  <a:schemeClr val="tx1">
                    <a:lumMod val="85000"/>
                    <a:lumOff val="15000"/>
                  </a:schemeClr>
                </a:solidFill>
                <a:latin typeface="Helvetica Neue Light"/>
                <a:cs typeface="Helvetica Neue Light"/>
              </a:rPr>
              <a:t>shoe</a:t>
            </a:r>
            <a:endParaRPr lang="en-US" b="0" dirty="0">
              <a:solidFill>
                <a:schemeClr val="tx1">
                  <a:lumMod val="85000"/>
                  <a:lumOff val="15000"/>
                </a:schemeClr>
              </a:solidFill>
              <a:latin typeface="Helvetica Neue Light"/>
              <a:cs typeface="Helvetica Neue Light"/>
            </a:endParaRPr>
          </a:p>
        </p:txBody>
      </p:sp>
      <p:sp>
        <p:nvSpPr>
          <p:cNvPr id="16" name="TextBox 15"/>
          <p:cNvSpPr txBox="1"/>
          <p:nvPr/>
        </p:nvSpPr>
        <p:spPr>
          <a:xfrm>
            <a:off x="3363307" y="2238606"/>
            <a:ext cx="1451520" cy="360755"/>
          </a:xfrm>
          <a:prstGeom prst="rect">
            <a:avLst/>
          </a:prstGeom>
          <a:noFill/>
        </p:spPr>
        <p:txBody>
          <a:bodyPr wrap="square" lIns="82945" tIns="41473" rIns="82945" bIns="41473" rtlCol="0">
            <a:spAutoFit/>
          </a:bodyPr>
          <a:lstStyle/>
          <a:p>
            <a:r>
              <a:rPr lang="en-US" b="0" dirty="0" smtClean="0">
                <a:solidFill>
                  <a:schemeClr val="tx1">
                    <a:lumMod val="85000"/>
                    <a:lumOff val="15000"/>
                  </a:schemeClr>
                </a:solidFill>
                <a:latin typeface="Helvetica Neue Light"/>
                <a:cs typeface="Helvetica Neue Light"/>
              </a:rPr>
              <a:t>person</a:t>
            </a:r>
            <a:endParaRPr lang="en-US" b="0" dirty="0">
              <a:solidFill>
                <a:schemeClr val="tx1">
                  <a:lumMod val="85000"/>
                  <a:lumOff val="15000"/>
                </a:schemeClr>
              </a:solidFill>
              <a:latin typeface="Helvetica Neue Light"/>
              <a:cs typeface="Helvetica Neue Light"/>
            </a:endParaRPr>
          </a:p>
        </p:txBody>
      </p:sp>
      <p:pic>
        <p:nvPicPr>
          <p:cNvPr id="17" name="Picture 16" descr="Screen shot 2011-01-30 at 4.29.00 PM.png"/>
          <p:cNvPicPr>
            <a:picLocks noChangeAspect="1"/>
          </p:cNvPicPr>
          <p:nvPr/>
        </p:nvPicPr>
        <p:blipFill rotWithShape="1">
          <a:blip r:embed="rId4"/>
          <a:srcRect l="7396" t="3367" r="8101" b="4751"/>
          <a:stretch/>
        </p:blipFill>
        <p:spPr>
          <a:xfrm>
            <a:off x="287376" y="4327654"/>
            <a:ext cx="2206807" cy="2134408"/>
          </a:xfrm>
          <a:prstGeom prst="rect">
            <a:avLst/>
          </a:prstGeom>
          <a:ln w="25400">
            <a:solidFill>
              <a:srgbClr val="808080"/>
            </a:solidFill>
          </a:ln>
          <a:effectLst>
            <a:outerShdw blurRad="50800" dist="38100" dir="2700000" algn="tl" rotWithShape="0">
              <a:prstClr val="black">
                <a:alpha val="40000"/>
              </a:prstClr>
            </a:outerShdw>
          </a:effectLst>
        </p:spPr>
      </p:pic>
      <p:pic>
        <p:nvPicPr>
          <p:cNvPr id="3" name="Picture 2" descr="1455984602_9721c07ae9_b.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18241" y="2808660"/>
            <a:ext cx="2849218" cy="2139696"/>
          </a:xfrm>
          <a:prstGeom prst="rect">
            <a:avLst/>
          </a:prstGeom>
        </p:spPr>
      </p:pic>
      <p:sp>
        <p:nvSpPr>
          <p:cNvPr id="13" name="Right Arrow 12"/>
          <p:cNvSpPr/>
          <p:nvPr/>
        </p:nvSpPr>
        <p:spPr>
          <a:xfrm>
            <a:off x="2537054" y="2253547"/>
            <a:ext cx="857667" cy="36075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ight Arrow 14"/>
          <p:cNvSpPr/>
          <p:nvPr/>
        </p:nvSpPr>
        <p:spPr>
          <a:xfrm>
            <a:off x="2537054" y="5172067"/>
            <a:ext cx="857667" cy="36075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ight Arrow 20"/>
          <p:cNvSpPr/>
          <p:nvPr/>
        </p:nvSpPr>
        <p:spPr>
          <a:xfrm>
            <a:off x="7674000" y="3677926"/>
            <a:ext cx="857667" cy="36075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Footer Placeholder 28"/>
          <p:cNvSpPr txBox="1">
            <a:spLocks/>
          </p:cNvSpPr>
          <p:nvPr/>
        </p:nvSpPr>
        <p:spPr>
          <a:xfrm>
            <a:off x="6248400" y="6511841"/>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ko-KR" dirty="0" smtClean="0"/>
              <a:t>Berg, Attributes Tutorial CVPR13</a:t>
            </a:r>
            <a:endParaRPr lang="ko-KR" altLang="en-US" dirty="0"/>
          </a:p>
        </p:txBody>
      </p:sp>
    </p:spTree>
    <p:extLst>
      <p:ext uri="{BB962C8B-B14F-4D97-AF65-F5344CB8AC3E}">
        <p14:creationId xmlns:p14="http://schemas.microsoft.com/office/powerpoint/2010/main" val="34410822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6" grpId="0"/>
      <p:bldP spid="13" grpId="0" animBg="1"/>
      <p:bldP spid="15" grpId="0" animBg="1"/>
      <p:bldP spid="2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1040" y="180518"/>
            <a:ext cx="7801920" cy="699913"/>
          </a:xfrm>
        </p:spPr>
        <p:txBody>
          <a:bodyPr/>
          <a:lstStyle/>
          <a:p>
            <a:r>
              <a:rPr lang="en-US" dirty="0" smtClean="0"/>
              <a:t>Some bad results</a:t>
            </a:r>
            <a:endParaRPr lang="en-US" dirty="0"/>
          </a:p>
        </p:txBody>
      </p:sp>
      <p:grpSp>
        <p:nvGrpSpPr>
          <p:cNvPr id="4" name="Group 3"/>
          <p:cNvGrpSpPr/>
          <p:nvPr/>
        </p:nvGrpSpPr>
        <p:grpSpPr>
          <a:xfrm>
            <a:off x="79200" y="904188"/>
            <a:ext cx="2775043" cy="5579590"/>
            <a:chOff x="-72050" y="-180527"/>
            <a:chExt cx="3059292" cy="6150464"/>
          </a:xfrm>
        </p:grpSpPr>
        <p:grpSp>
          <p:nvGrpSpPr>
            <p:cNvPr id="5" name="Group 17"/>
            <p:cNvGrpSpPr/>
            <p:nvPr/>
          </p:nvGrpSpPr>
          <p:grpSpPr>
            <a:xfrm>
              <a:off x="4150" y="368341"/>
              <a:ext cx="2597247" cy="2553596"/>
              <a:chOff x="74700" y="940811"/>
              <a:chExt cx="2597247" cy="2553596"/>
            </a:xfrm>
          </p:grpSpPr>
          <p:pic>
            <p:nvPicPr>
              <p:cNvPr id="10" name="Picture 4"/>
              <p:cNvPicPr>
                <a:picLocks noChangeAspect="1"/>
              </p:cNvPicPr>
              <p:nvPr/>
            </p:nvPicPr>
            <p:blipFill>
              <a:blip r:embed="rId3"/>
              <a:stretch>
                <a:fillRect/>
              </a:stretch>
            </p:blipFill>
            <p:spPr>
              <a:xfrm>
                <a:off x="487089" y="940811"/>
                <a:ext cx="1522476" cy="2286000"/>
              </a:xfrm>
              <a:prstGeom prst="rect">
                <a:avLst/>
              </a:prstGeom>
            </p:spPr>
          </p:pic>
          <p:sp>
            <p:nvSpPr>
              <p:cNvPr id="11" name="Rectangle 10"/>
              <p:cNvSpPr/>
              <p:nvPr/>
            </p:nvSpPr>
            <p:spPr>
              <a:xfrm>
                <a:off x="74700" y="3172103"/>
                <a:ext cx="2597247" cy="322304"/>
              </a:xfrm>
              <a:prstGeom prst="rect">
                <a:avLst/>
              </a:prstGeom>
            </p:spPr>
            <p:txBody>
              <a:bodyPr wrap="none">
                <a:spAutoFit/>
              </a:bodyPr>
              <a:lstStyle/>
              <a:p>
                <a:r>
                  <a:rPr lang="en-US" sz="1300" dirty="0">
                    <a:latin typeface="Helvetica Neue Light"/>
                  </a:rPr>
                  <a:t>Here we see one potted plant. </a:t>
                </a:r>
              </a:p>
            </p:txBody>
          </p:sp>
        </p:grpSp>
        <p:sp>
          <p:nvSpPr>
            <p:cNvPr id="6" name="TextBox 5"/>
            <p:cNvSpPr txBox="1"/>
            <p:nvPr/>
          </p:nvSpPr>
          <p:spPr>
            <a:xfrm>
              <a:off x="-72050" y="-180527"/>
              <a:ext cx="2267670" cy="407120"/>
            </a:xfrm>
            <a:prstGeom prst="rect">
              <a:avLst/>
            </a:prstGeom>
            <a:noFill/>
          </p:spPr>
          <p:txBody>
            <a:bodyPr wrap="none" rtlCol="0">
              <a:spAutoFit/>
            </a:bodyPr>
            <a:lstStyle/>
            <a:p>
              <a:r>
                <a:rPr lang="en-US" b="1" dirty="0" smtClean="0">
                  <a:latin typeface="Helvetica Neue Light"/>
                </a:rPr>
                <a:t>Missed detections:</a:t>
              </a:r>
              <a:endParaRPr lang="en-US" b="1" dirty="0">
                <a:latin typeface="Helvetica Neue Light"/>
              </a:endParaRPr>
            </a:p>
          </p:txBody>
        </p:sp>
        <p:grpSp>
          <p:nvGrpSpPr>
            <p:cNvPr id="7" name="Group 18"/>
            <p:cNvGrpSpPr/>
            <p:nvPr/>
          </p:nvGrpSpPr>
          <p:grpSpPr>
            <a:xfrm>
              <a:off x="4150" y="3456310"/>
              <a:ext cx="2983092" cy="2513627"/>
              <a:chOff x="74700" y="3502727"/>
              <a:chExt cx="2983092" cy="2513627"/>
            </a:xfrm>
          </p:grpSpPr>
          <p:pic>
            <p:nvPicPr>
              <p:cNvPr id="8" name="Picture 7"/>
              <p:cNvPicPr>
                <a:picLocks noChangeAspect="1"/>
              </p:cNvPicPr>
              <p:nvPr/>
            </p:nvPicPr>
            <p:blipFill>
              <a:blip r:embed="rId4"/>
              <a:stretch>
                <a:fillRect/>
              </a:stretch>
            </p:blipFill>
            <p:spPr>
              <a:xfrm>
                <a:off x="74700" y="3502727"/>
                <a:ext cx="2983092" cy="2237319"/>
              </a:xfrm>
              <a:prstGeom prst="rect">
                <a:avLst/>
              </a:prstGeom>
            </p:spPr>
          </p:pic>
          <p:sp>
            <p:nvSpPr>
              <p:cNvPr id="9" name="Rectangle 8"/>
              <p:cNvSpPr/>
              <p:nvPr/>
            </p:nvSpPr>
            <p:spPr>
              <a:xfrm>
                <a:off x="475768" y="5694050"/>
                <a:ext cx="2396183" cy="322304"/>
              </a:xfrm>
              <a:prstGeom prst="rect">
                <a:avLst/>
              </a:prstGeom>
            </p:spPr>
            <p:txBody>
              <a:bodyPr wrap="none">
                <a:spAutoFit/>
              </a:bodyPr>
              <a:lstStyle/>
              <a:p>
                <a:r>
                  <a:rPr lang="en-US" sz="1300" dirty="0">
                    <a:latin typeface="Helvetica Neue Light"/>
                  </a:rPr>
                  <a:t>This is a picture of one dog. </a:t>
                </a:r>
              </a:p>
            </p:txBody>
          </p:sp>
        </p:grpSp>
      </p:grpSp>
      <p:grpSp>
        <p:nvGrpSpPr>
          <p:cNvPr id="12" name="Group 11"/>
          <p:cNvGrpSpPr/>
          <p:nvPr/>
        </p:nvGrpSpPr>
        <p:grpSpPr>
          <a:xfrm>
            <a:off x="2982239" y="904189"/>
            <a:ext cx="2868205" cy="5748380"/>
            <a:chOff x="2717415" y="-180527"/>
            <a:chExt cx="3161996" cy="6336524"/>
          </a:xfrm>
        </p:grpSpPr>
        <p:sp>
          <p:nvSpPr>
            <p:cNvPr id="13" name="TextBox 12"/>
            <p:cNvSpPr txBox="1"/>
            <p:nvPr/>
          </p:nvSpPr>
          <p:spPr>
            <a:xfrm>
              <a:off x="2717415" y="-180527"/>
              <a:ext cx="2055918" cy="407120"/>
            </a:xfrm>
            <a:prstGeom prst="rect">
              <a:avLst/>
            </a:prstGeom>
            <a:noFill/>
          </p:spPr>
          <p:txBody>
            <a:bodyPr wrap="none" rtlCol="0">
              <a:spAutoFit/>
            </a:bodyPr>
            <a:lstStyle/>
            <a:p>
              <a:r>
                <a:rPr lang="en-US" b="1" dirty="0" smtClean="0">
                  <a:latin typeface="Helvetica Neue Light"/>
                </a:rPr>
                <a:t>False detections:</a:t>
              </a:r>
              <a:endParaRPr lang="en-US" b="1" dirty="0">
                <a:latin typeface="Helvetica Neue Light"/>
              </a:endParaRPr>
            </a:p>
          </p:txBody>
        </p:sp>
        <p:grpSp>
          <p:nvGrpSpPr>
            <p:cNvPr id="14" name="Group 21"/>
            <p:cNvGrpSpPr/>
            <p:nvPr/>
          </p:nvGrpSpPr>
          <p:grpSpPr>
            <a:xfrm>
              <a:off x="2803812" y="368341"/>
              <a:ext cx="3075599" cy="2408307"/>
              <a:chOff x="3057792" y="976213"/>
              <a:chExt cx="3075599" cy="2408307"/>
            </a:xfrm>
          </p:grpSpPr>
          <p:pic>
            <p:nvPicPr>
              <p:cNvPr id="18" name="Picture 17"/>
              <p:cNvPicPr>
                <a:picLocks noChangeAspect="1"/>
              </p:cNvPicPr>
              <p:nvPr/>
            </p:nvPicPr>
            <p:blipFill>
              <a:blip r:embed="rId5"/>
              <a:stretch>
                <a:fillRect/>
              </a:stretch>
            </p:blipFill>
            <p:spPr>
              <a:xfrm>
                <a:off x="3315432" y="976213"/>
                <a:ext cx="2560319" cy="1920239"/>
              </a:xfrm>
              <a:prstGeom prst="rect">
                <a:avLst/>
              </a:prstGeom>
            </p:spPr>
          </p:pic>
          <p:sp>
            <p:nvSpPr>
              <p:cNvPr id="19" name="Rectangle 18"/>
              <p:cNvSpPr/>
              <p:nvPr/>
            </p:nvSpPr>
            <p:spPr>
              <a:xfrm>
                <a:off x="3057792" y="2841693"/>
                <a:ext cx="3075599" cy="542827"/>
              </a:xfrm>
              <a:prstGeom prst="rect">
                <a:avLst/>
              </a:prstGeom>
            </p:spPr>
            <p:txBody>
              <a:bodyPr wrap="square">
                <a:spAutoFit/>
              </a:bodyPr>
              <a:lstStyle/>
              <a:p>
                <a:r>
                  <a:rPr lang="en-US" sz="1300" dirty="0">
                    <a:latin typeface="Helvetica Neue Light"/>
                  </a:rPr>
                  <a:t>There are one road and one cat. The furry road is in the furry cat. </a:t>
                </a:r>
              </a:p>
            </p:txBody>
          </p:sp>
        </p:grpSp>
        <p:grpSp>
          <p:nvGrpSpPr>
            <p:cNvPr id="15" name="Group 39"/>
            <p:cNvGrpSpPr/>
            <p:nvPr/>
          </p:nvGrpSpPr>
          <p:grpSpPr>
            <a:xfrm>
              <a:off x="2932632" y="2818993"/>
              <a:ext cx="2817959" cy="3337004"/>
              <a:chOff x="3166208" y="2818993"/>
              <a:chExt cx="2817959" cy="3337004"/>
            </a:xfrm>
          </p:grpSpPr>
          <p:pic>
            <p:nvPicPr>
              <p:cNvPr id="16" name="Picture 15"/>
              <p:cNvPicPr>
                <a:picLocks noChangeAspect="1"/>
              </p:cNvPicPr>
              <p:nvPr/>
            </p:nvPicPr>
            <p:blipFill>
              <a:blip r:embed="rId6"/>
              <a:stretch>
                <a:fillRect/>
              </a:stretch>
            </p:blipFill>
            <p:spPr>
              <a:xfrm>
                <a:off x="3844399" y="2818993"/>
                <a:ext cx="1461577" cy="2194560"/>
              </a:xfrm>
              <a:prstGeom prst="rect">
                <a:avLst/>
              </a:prstGeom>
            </p:spPr>
          </p:pic>
          <p:sp>
            <p:nvSpPr>
              <p:cNvPr id="17" name="Rectangle 16"/>
              <p:cNvSpPr/>
              <p:nvPr/>
            </p:nvSpPr>
            <p:spPr>
              <a:xfrm>
                <a:off x="3166208" y="4951600"/>
                <a:ext cx="2817959" cy="1204397"/>
              </a:xfrm>
              <a:prstGeom prst="rect">
                <a:avLst/>
              </a:prstGeom>
            </p:spPr>
            <p:txBody>
              <a:bodyPr wrap="square">
                <a:spAutoFit/>
              </a:bodyPr>
              <a:lstStyle/>
              <a:p>
                <a:r>
                  <a:rPr lang="en-US" sz="1300" dirty="0">
                    <a:latin typeface="Helvetica Neue Light"/>
                  </a:rPr>
                  <a:t>This is a picture of one tree, one road and one person. The rusty tree is under the red road. The colorful person is near the rusty tree, and under the red road. </a:t>
                </a:r>
              </a:p>
            </p:txBody>
          </p:sp>
        </p:grpSp>
      </p:grpSp>
      <p:grpSp>
        <p:nvGrpSpPr>
          <p:cNvPr id="20" name="Group 19"/>
          <p:cNvGrpSpPr/>
          <p:nvPr/>
        </p:nvGrpSpPr>
        <p:grpSpPr>
          <a:xfrm>
            <a:off x="5819221" y="904188"/>
            <a:ext cx="3469446" cy="5874531"/>
            <a:chOff x="5353050" y="-180527"/>
            <a:chExt cx="3824823" cy="6475582"/>
          </a:xfrm>
        </p:grpSpPr>
        <p:grpSp>
          <p:nvGrpSpPr>
            <p:cNvPr id="21" name="Group 25"/>
            <p:cNvGrpSpPr/>
            <p:nvPr/>
          </p:nvGrpSpPr>
          <p:grpSpPr>
            <a:xfrm>
              <a:off x="5353050" y="368341"/>
              <a:ext cx="3824823" cy="2855872"/>
              <a:chOff x="7040106" y="523221"/>
              <a:chExt cx="3824823" cy="2855872"/>
            </a:xfrm>
          </p:grpSpPr>
          <p:pic>
            <p:nvPicPr>
              <p:cNvPr id="26" name="Picture 25"/>
              <p:cNvPicPr>
                <a:picLocks noChangeAspect="1"/>
              </p:cNvPicPr>
              <p:nvPr/>
            </p:nvPicPr>
            <p:blipFill>
              <a:blip r:embed="rId7"/>
              <a:stretch>
                <a:fillRect/>
              </a:stretch>
            </p:blipFill>
            <p:spPr>
              <a:xfrm>
                <a:off x="7524256" y="523221"/>
                <a:ext cx="3009779" cy="1920239"/>
              </a:xfrm>
              <a:prstGeom prst="rect">
                <a:avLst/>
              </a:prstGeom>
            </p:spPr>
          </p:pic>
          <p:sp>
            <p:nvSpPr>
              <p:cNvPr id="27" name="Rectangle 26"/>
              <p:cNvSpPr/>
              <p:nvPr/>
            </p:nvSpPr>
            <p:spPr>
              <a:xfrm>
                <a:off x="7040106" y="2395220"/>
                <a:ext cx="3824823" cy="983873"/>
              </a:xfrm>
              <a:prstGeom prst="rect">
                <a:avLst/>
              </a:prstGeom>
            </p:spPr>
            <p:txBody>
              <a:bodyPr wrap="square">
                <a:spAutoFit/>
              </a:bodyPr>
              <a:lstStyle/>
              <a:p>
                <a:r>
                  <a:rPr lang="en-US" sz="1300" dirty="0">
                    <a:latin typeface="Helvetica Neue Light"/>
                  </a:rPr>
                  <a:t>This is a photograph of two </a:t>
                </a:r>
                <a:r>
                  <a:rPr lang="en-US" sz="1300" dirty="0" err="1">
                    <a:latin typeface="Helvetica Neue Light"/>
                  </a:rPr>
                  <a:t>sheeps</a:t>
                </a:r>
                <a:r>
                  <a:rPr lang="en-US" sz="1300" dirty="0">
                    <a:latin typeface="Helvetica Neue Light"/>
                  </a:rPr>
                  <a:t> and one grass. The first black sheep is by the green grass, and by the second black sheep. The second black sheep is by the green grass. </a:t>
                </a:r>
              </a:p>
            </p:txBody>
          </p:sp>
        </p:grpSp>
        <p:sp>
          <p:nvSpPr>
            <p:cNvPr id="22" name="TextBox 21"/>
            <p:cNvSpPr txBox="1"/>
            <p:nvPr/>
          </p:nvSpPr>
          <p:spPr>
            <a:xfrm>
              <a:off x="5758042" y="-180527"/>
              <a:ext cx="2329485" cy="407120"/>
            </a:xfrm>
            <a:prstGeom prst="rect">
              <a:avLst/>
            </a:prstGeom>
            <a:noFill/>
          </p:spPr>
          <p:txBody>
            <a:bodyPr wrap="none" rtlCol="0">
              <a:spAutoFit/>
            </a:bodyPr>
            <a:lstStyle/>
            <a:p>
              <a:r>
                <a:rPr lang="en-US" b="1" dirty="0" smtClean="0">
                  <a:latin typeface="Helvetica Neue Light"/>
                </a:rPr>
                <a:t>Incorrect attributes:</a:t>
              </a:r>
              <a:endParaRPr lang="en-US" b="1" dirty="0">
                <a:latin typeface="Helvetica Neue Light"/>
              </a:endParaRPr>
            </a:p>
          </p:txBody>
        </p:sp>
        <p:grpSp>
          <p:nvGrpSpPr>
            <p:cNvPr id="23" name="Group 30"/>
            <p:cNvGrpSpPr/>
            <p:nvPr/>
          </p:nvGrpSpPr>
          <p:grpSpPr>
            <a:xfrm>
              <a:off x="5607163" y="3259135"/>
              <a:ext cx="3469853" cy="3035920"/>
              <a:chOff x="6085812" y="3494559"/>
              <a:chExt cx="3469853" cy="3035920"/>
            </a:xfrm>
          </p:grpSpPr>
          <p:pic>
            <p:nvPicPr>
              <p:cNvPr id="24" name="Picture 23"/>
              <p:cNvPicPr>
                <a:picLocks noChangeAspect="1"/>
              </p:cNvPicPr>
              <p:nvPr/>
            </p:nvPicPr>
            <p:blipFill>
              <a:blip r:embed="rId8"/>
              <a:stretch>
                <a:fillRect/>
              </a:stretch>
            </p:blipFill>
            <p:spPr>
              <a:xfrm>
                <a:off x="6453047" y="3494559"/>
                <a:ext cx="2735383" cy="1920239"/>
              </a:xfrm>
              <a:prstGeom prst="rect">
                <a:avLst/>
              </a:prstGeom>
            </p:spPr>
          </p:pic>
          <p:sp>
            <p:nvSpPr>
              <p:cNvPr id="25" name="Rectangle 24"/>
              <p:cNvSpPr/>
              <p:nvPr/>
            </p:nvSpPr>
            <p:spPr>
              <a:xfrm>
                <a:off x="6085812" y="5326082"/>
                <a:ext cx="3469853" cy="1204397"/>
              </a:xfrm>
              <a:prstGeom prst="rect">
                <a:avLst/>
              </a:prstGeom>
            </p:spPr>
            <p:txBody>
              <a:bodyPr wrap="square">
                <a:spAutoFit/>
              </a:bodyPr>
              <a:lstStyle/>
              <a:p>
                <a:r>
                  <a:rPr lang="en-US" sz="1300" dirty="0">
                    <a:latin typeface="Helvetica Neue Light"/>
                  </a:rPr>
                  <a:t>This is a photograph of two horses and one grass. The first feathered horse is within the green grass, and by the second feathered horse. The second feathered horse is within the green grass. </a:t>
                </a:r>
              </a:p>
            </p:txBody>
          </p:sp>
        </p:grpSp>
      </p:grpSp>
      <p:sp>
        <p:nvSpPr>
          <p:cNvPr id="28" name="Footer Placeholder 28"/>
          <p:cNvSpPr txBox="1">
            <a:spLocks/>
          </p:cNvSpPr>
          <p:nvPr/>
        </p:nvSpPr>
        <p:spPr>
          <a:xfrm>
            <a:off x="6248400" y="6562641"/>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ko-KR" dirty="0" err="1" smtClean="0"/>
              <a:t>Kulkarni</a:t>
            </a:r>
            <a:r>
              <a:rPr lang="en-US" altLang="ko-KR" dirty="0" smtClean="0"/>
              <a:t> et al</a:t>
            </a:r>
            <a:r>
              <a:rPr lang="en-US" altLang="ko-KR" dirty="0" smtClean="0"/>
              <a:t>, CVPR11</a:t>
            </a:r>
            <a:endParaRPr lang="ko-KR" altLang="en-US" dirty="0"/>
          </a:p>
        </p:txBody>
      </p:sp>
    </p:spTree>
    <p:extLst>
      <p:ext uri="{BB962C8B-B14F-4D97-AF65-F5344CB8AC3E}">
        <p14:creationId xmlns:p14="http://schemas.microsoft.com/office/powerpoint/2010/main" val="386805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968"/>
            <a:ext cx="9213120" cy="699913"/>
          </a:xfrm>
        </p:spPr>
        <p:txBody>
          <a:bodyPr/>
          <a:lstStyle/>
          <a:p>
            <a:r>
              <a:rPr lang="en-US" sz="4200" dirty="0" smtClean="0"/>
              <a:t>Algorithm </a:t>
            </a:r>
            <a:r>
              <a:rPr lang="en-US" sz="4200" dirty="0" err="1" smtClean="0"/>
              <a:t>vs</a:t>
            </a:r>
            <a:r>
              <a:rPr lang="en-US" sz="4200" dirty="0" smtClean="0"/>
              <a:t> Humans</a:t>
            </a:r>
            <a:endParaRPr lang="en-US" sz="4200" dirty="0"/>
          </a:p>
        </p:txBody>
      </p:sp>
      <p:sp>
        <p:nvSpPr>
          <p:cNvPr id="10" name="TextBox 9"/>
          <p:cNvSpPr txBox="1"/>
          <p:nvPr/>
        </p:nvSpPr>
        <p:spPr>
          <a:xfrm>
            <a:off x="5332320" y="1561781"/>
            <a:ext cx="3742560" cy="1340205"/>
          </a:xfrm>
          <a:prstGeom prst="rect">
            <a:avLst/>
          </a:prstGeom>
          <a:noFill/>
        </p:spPr>
        <p:txBody>
          <a:bodyPr wrap="square" rtlCol="0">
            <a:spAutoFit/>
          </a:bodyPr>
          <a:lstStyle/>
          <a:p>
            <a:r>
              <a:rPr lang="en-US" sz="1600" dirty="0">
                <a:solidFill>
                  <a:srgbClr val="2F5897"/>
                </a:solidFill>
                <a:latin typeface="Helvetica Neue Light"/>
              </a:rPr>
              <a:t>“This picture shows one person, one grass, one chair, and one potted plant. The person is near the green grass, and in the chair. The green grass is by the chair, and near the potted plant.”</a:t>
            </a:r>
          </a:p>
        </p:txBody>
      </p:sp>
      <p:sp>
        <p:nvSpPr>
          <p:cNvPr id="12" name="TextBox 11"/>
          <p:cNvSpPr txBox="1"/>
          <p:nvPr/>
        </p:nvSpPr>
        <p:spPr>
          <a:xfrm>
            <a:off x="5332320" y="3704726"/>
            <a:ext cx="3742560" cy="1591494"/>
          </a:xfrm>
          <a:prstGeom prst="rect">
            <a:avLst/>
          </a:prstGeom>
          <a:noFill/>
        </p:spPr>
        <p:txBody>
          <a:bodyPr wrap="square" rtlCol="0">
            <a:spAutoFit/>
          </a:bodyPr>
          <a:lstStyle/>
          <a:p>
            <a:r>
              <a:rPr lang="en-US" sz="1600" i="1" dirty="0">
                <a:solidFill>
                  <a:srgbClr val="2F5897"/>
                </a:solidFill>
                <a:latin typeface="Helvetica Neue Light"/>
                <a:cs typeface="Helvetica Neue Light"/>
              </a:rPr>
              <a:t>H1: </a:t>
            </a:r>
            <a:r>
              <a:rPr lang="en-US" sz="1600" dirty="0">
                <a:solidFill>
                  <a:srgbClr val="2F5897"/>
                </a:solidFill>
                <a:latin typeface="Helvetica Neue Light"/>
                <a:cs typeface="Helvetica Neue Light"/>
              </a:rPr>
              <a:t>A </a:t>
            </a:r>
            <a:r>
              <a:rPr lang="en-US" sz="1600" dirty="0" err="1">
                <a:solidFill>
                  <a:srgbClr val="2F5897"/>
                </a:solidFill>
                <a:latin typeface="Helvetica Neue Light"/>
                <a:cs typeface="Helvetica Neue Light"/>
              </a:rPr>
              <a:t>Lemonaide</a:t>
            </a:r>
            <a:r>
              <a:rPr lang="en-US" sz="1600" dirty="0">
                <a:solidFill>
                  <a:srgbClr val="2F5897"/>
                </a:solidFill>
                <a:latin typeface="Helvetica Neue Light"/>
                <a:cs typeface="Helvetica Neue Light"/>
              </a:rPr>
              <a:t> stand is manned by a blonde child with a cookie. </a:t>
            </a:r>
          </a:p>
          <a:p>
            <a:r>
              <a:rPr lang="en-US" sz="1600" i="1" dirty="0">
                <a:solidFill>
                  <a:srgbClr val="2F5897"/>
                </a:solidFill>
                <a:latin typeface="Helvetica Neue Light"/>
                <a:cs typeface="Helvetica Neue Light"/>
              </a:rPr>
              <a:t>H2: </a:t>
            </a:r>
            <a:r>
              <a:rPr lang="en-US" sz="1600" dirty="0">
                <a:solidFill>
                  <a:srgbClr val="2F5897"/>
                </a:solidFill>
                <a:latin typeface="Helvetica Neue Light"/>
                <a:cs typeface="Helvetica Neue Light"/>
              </a:rPr>
              <a:t>A small child at a lemonade and cookie stand on a city corner. </a:t>
            </a:r>
          </a:p>
          <a:p>
            <a:r>
              <a:rPr lang="en-US" sz="1600" i="1" dirty="0">
                <a:solidFill>
                  <a:srgbClr val="2F5897"/>
                </a:solidFill>
                <a:latin typeface="Helvetica Neue Light"/>
                <a:cs typeface="Helvetica Neue Light"/>
              </a:rPr>
              <a:t>H3: </a:t>
            </a:r>
            <a:r>
              <a:rPr lang="en-US" sz="1600" dirty="0">
                <a:solidFill>
                  <a:srgbClr val="2F5897"/>
                </a:solidFill>
                <a:latin typeface="Helvetica Neue Light"/>
                <a:cs typeface="Helvetica Neue Light"/>
              </a:rPr>
              <a:t>Young child behind lemonade stand eating a cookie.</a:t>
            </a:r>
          </a:p>
        </p:txBody>
      </p:sp>
      <p:cxnSp>
        <p:nvCxnSpPr>
          <p:cNvPr id="15" name="Straight Arrow Connector 14"/>
          <p:cNvCxnSpPr>
            <a:stCxn id="12" idx="0"/>
            <a:endCxn id="10" idx="2"/>
          </p:cNvCxnSpPr>
          <p:nvPr/>
        </p:nvCxnSpPr>
        <p:spPr bwMode="auto">
          <a:xfrm rot="5400000" flipH="1" flipV="1">
            <a:off x="6802230" y="3303356"/>
            <a:ext cx="802740" cy="1440"/>
          </a:xfrm>
          <a:prstGeom prst="straightConnector1">
            <a:avLst/>
          </a:prstGeom>
          <a:solidFill>
            <a:srgbClr val="00B8FF"/>
          </a:solidFill>
          <a:ln w="38100" cap="flat" cmpd="sng" algn="ctr">
            <a:solidFill>
              <a:srgbClr val="4F81BD"/>
            </a:solidFill>
            <a:prstDash val="solid"/>
            <a:round/>
            <a:headEnd type="arrow" w="med" len="med"/>
            <a:tailEnd type="arrow" w="med" len="med"/>
          </a:ln>
          <a:effectLst/>
        </p:spPr>
      </p:cxnSp>
      <p:pic>
        <p:nvPicPr>
          <p:cNvPr id="16" name="Picture 15" descr="2008_001467.jpg"/>
          <p:cNvPicPr>
            <a:picLocks noChangeAspect="1"/>
          </p:cNvPicPr>
          <p:nvPr/>
        </p:nvPicPr>
        <p:blipFill>
          <a:blip r:embed="rId3"/>
          <a:stretch>
            <a:fillRect/>
          </a:stretch>
        </p:blipFill>
        <p:spPr>
          <a:xfrm>
            <a:off x="224398" y="1700818"/>
            <a:ext cx="4140242" cy="2903345"/>
          </a:xfrm>
          <a:prstGeom prst="rect">
            <a:avLst/>
          </a:prstGeom>
        </p:spPr>
      </p:pic>
      <p:sp>
        <p:nvSpPr>
          <p:cNvPr id="4" name="TextBox 3"/>
          <p:cNvSpPr txBox="1"/>
          <p:nvPr/>
        </p:nvSpPr>
        <p:spPr>
          <a:xfrm>
            <a:off x="335809" y="5386767"/>
            <a:ext cx="3877603" cy="584776"/>
          </a:xfrm>
          <a:prstGeom prst="rect">
            <a:avLst/>
          </a:prstGeom>
          <a:noFill/>
        </p:spPr>
        <p:txBody>
          <a:bodyPr wrap="square" rtlCol="0">
            <a:spAutoFit/>
          </a:bodyPr>
          <a:lstStyle/>
          <a:p>
            <a:r>
              <a:rPr lang="en-US" sz="3200" dirty="0" smtClean="0">
                <a:solidFill>
                  <a:srgbClr val="0000FF"/>
                </a:solidFill>
                <a:latin typeface="Helvetica Neue Medium"/>
                <a:cs typeface="Helvetica Neue Medium"/>
              </a:rPr>
              <a:t>Sounds unnatural! </a:t>
            </a:r>
          </a:p>
        </p:txBody>
      </p:sp>
      <p:sp>
        <p:nvSpPr>
          <p:cNvPr id="8" name="Footer Placeholder 28"/>
          <p:cNvSpPr txBox="1">
            <a:spLocks/>
          </p:cNvSpPr>
          <p:nvPr/>
        </p:nvSpPr>
        <p:spPr>
          <a:xfrm>
            <a:off x="6248400" y="6511841"/>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ko-KR" dirty="0" err="1" smtClean="0"/>
              <a:t>Kulkarni</a:t>
            </a:r>
            <a:r>
              <a:rPr lang="en-US" altLang="ko-KR" dirty="0" smtClean="0"/>
              <a:t> et al</a:t>
            </a:r>
            <a:r>
              <a:rPr lang="en-US" altLang="ko-KR" dirty="0" smtClean="0"/>
              <a:t>, CVPR11</a:t>
            </a:r>
            <a:endParaRPr lang="ko-KR" altLang="en-US" dirty="0"/>
          </a:p>
        </p:txBody>
      </p:sp>
    </p:spTree>
    <p:extLst>
      <p:ext uri="{BB962C8B-B14F-4D97-AF65-F5344CB8AC3E}">
        <p14:creationId xmlns:p14="http://schemas.microsoft.com/office/powerpoint/2010/main" val="29232555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1040" y="2783104"/>
            <a:ext cx="7801920" cy="699913"/>
          </a:xfrm>
        </p:spPr>
        <p:txBody>
          <a:bodyPr/>
          <a:lstStyle/>
          <a:p>
            <a:r>
              <a:rPr lang="en-US" sz="4400" dirty="0" smtClean="0"/>
              <a:t>Method 2: Retrieval based generation</a:t>
            </a:r>
            <a:endParaRPr lang="en-US" sz="4400" dirty="0"/>
          </a:p>
        </p:txBody>
      </p:sp>
      <p:sp>
        <p:nvSpPr>
          <p:cNvPr id="4" name="Footer Placeholder 28"/>
          <p:cNvSpPr txBox="1">
            <a:spLocks/>
          </p:cNvSpPr>
          <p:nvPr/>
        </p:nvSpPr>
        <p:spPr>
          <a:xfrm>
            <a:off x="6248400" y="6511841"/>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ko-KR" dirty="0" smtClean="0"/>
              <a:t>Berg, Attributes Tutorial CVPR13</a:t>
            </a:r>
            <a:endParaRPr lang="ko-KR" altLang="en-US" dirty="0"/>
          </a:p>
        </p:txBody>
      </p:sp>
    </p:spTree>
    <p:extLst>
      <p:ext uri="{BB962C8B-B14F-4D97-AF65-F5344CB8AC3E}">
        <p14:creationId xmlns:p14="http://schemas.microsoft.com/office/powerpoint/2010/main" val="15936525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3"/>
          <p:cNvSpPr>
            <a:spLocks noGrp="1"/>
          </p:cNvSpPr>
          <p:nvPr>
            <p:ph type="ctrTitle"/>
          </p:nvPr>
        </p:nvSpPr>
        <p:spPr>
          <a:xfrm>
            <a:off x="457200" y="1524000"/>
            <a:ext cx="8229600" cy="1470025"/>
          </a:xfrm>
        </p:spPr>
        <p:txBody>
          <a:bodyPr>
            <a:noAutofit/>
          </a:bodyPr>
          <a:lstStyle/>
          <a:p>
            <a:r>
              <a:rPr lang="en-US" sz="4800" baseline="30000" dirty="0" smtClean="0"/>
              <a:t>Every picture tells a story,</a:t>
            </a:r>
            <a:br>
              <a:rPr lang="en-US" sz="4800" baseline="30000" dirty="0" smtClean="0"/>
            </a:br>
            <a:r>
              <a:rPr lang="en-US" sz="4800" baseline="30000" dirty="0" smtClean="0"/>
              <a:t>describing images with</a:t>
            </a:r>
            <a:br>
              <a:rPr lang="en-US" sz="4800" baseline="30000" dirty="0" smtClean="0"/>
            </a:br>
            <a:r>
              <a:rPr lang="en-US" sz="4800" baseline="30000" dirty="0" smtClean="0"/>
              <a:t>meaningful sentences</a:t>
            </a:r>
            <a:endParaRPr lang="en-US" sz="4800" b="1" baseline="30000" dirty="0">
              <a:latin typeface="Calibri" charset="0"/>
              <a:ea typeface="ＭＳ Ｐゴシック" charset="0"/>
            </a:endParaRPr>
          </a:p>
        </p:txBody>
      </p:sp>
      <p:sp>
        <p:nvSpPr>
          <p:cNvPr id="5" name="Subtitle 4"/>
          <p:cNvSpPr>
            <a:spLocks noGrp="1"/>
          </p:cNvSpPr>
          <p:nvPr>
            <p:ph type="subTitle" idx="1"/>
          </p:nvPr>
        </p:nvSpPr>
        <p:spPr>
          <a:xfrm>
            <a:off x="1371600" y="3873500"/>
            <a:ext cx="6400800" cy="2286000"/>
          </a:xfrm>
        </p:spPr>
        <p:txBody>
          <a:bodyPr>
            <a:normAutofit/>
          </a:bodyPr>
          <a:lstStyle/>
          <a:p>
            <a:pPr>
              <a:defRPr/>
            </a:pPr>
            <a:r>
              <a:rPr lang="en-US" sz="2400" i="1" dirty="0"/>
              <a:t>Ali </a:t>
            </a:r>
            <a:r>
              <a:rPr lang="en-US" sz="2400" i="1" dirty="0" err="1"/>
              <a:t>Farhadi</a:t>
            </a:r>
            <a:r>
              <a:rPr lang="en-US" sz="2400" i="1" dirty="0"/>
              <a:t>, Mohsen </a:t>
            </a:r>
            <a:r>
              <a:rPr lang="en-US" sz="2400" i="1" dirty="0" err="1"/>
              <a:t>Hejrati</a:t>
            </a:r>
            <a:r>
              <a:rPr lang="en-US" sz="2400" i="1" dirty="0"/>
              <a:t>, Amin </a:t>
            </a:r>
            <a:r>
              <a:rPr lang="en-US" sz="2400" i="1" dirty="0" err="1"/>
              <a:t>Sadeghi</a:t>
            </a:r>
            <a:r>
              <a:rPr lang="en-US" sz="2400" i="1" dirty="0"/>
              <a:t>, Peter Young, Cyrus </a:t>
            </a:r>
            <a:r>
              <a:rPr lang="en-US" sz="2400" i="1" dirty="0" err="1"/>
              <a:t>Rashtchian</a:t>
            </a:r>
            <a:r>
              <a:rPr lang="en-US" sz="2400" i="1" dirty="0"/>
              <a:t>, Julia </a:t>
            </a:r>
            <a:r>
              <a:rPr lang="en-US" sz="2400" i="1" dirty="0" err="1"/>
              <a:t>Hockenmaier</a:t>
            </a:r>
            <a:r>
              <a:rPr lang="en-US" sz="2400" i="1" dirty="0"/>
              <a:t>, David Forsyth </a:t>
            </a:r>
            <a:endParaRPr lang="en-US" sz="2400" i="1" dirty="0" smtClean="0"/>
          </a:p>
          <a:p>
            <a:pPr>
              <a:defRPr/>
            </a:pPr>
            <a:r>
              <a:rPr lang="en-US" i="1" dirty="0" smtClean="0">
                <a:cs typeface="+mn-cs"/>
              </a:rPr>
              <a:t>ECCV 2010</a:t>
            </a:r>
            <a:endParaRPr lang="en-US" sz="2400" i="1" dirty="0" smtClean="0">
              <a:cs typeface="+mn-cs"/>
            </a:endParaRPr>
          </a:p>
        </p:txBody>
      </p:sp>
      <p:sp>
        <p:nvSpPr>
          <p:cNvPr id="2" name="TextBox 1"/>
          <p:cNvSpPr txBox="1"/>
          <p:nvPr/>
        </p:nvSpPr>
        <p:spPr>
          <a:xfrm>
            <a:off x="2621180" y="6099484"/>
            <a:ext cx="3901641" cy="461665"/>
          </a:xfrm>
          <a:prstGeom prst="rect">
            <a:avLst/>
          </a:prstGeom>
          <a:noFill/>
        </p:spPr>
        <p:txBody>
          <a:bodyPr wrap="none" rtlCol="0">
            <a:spAutoFit/>
          </a:bodyPr>
          <a:lstStyle/>
          <a:p>
            <a:r>
              <a:rPr lang="en-US" sz="2400" i="1" dirty="0" smtClean="0"/>
              <a:t>Slides provided by Ali </a:t>
            </a:r>
            <a:r>
              <a:rPr lang="en-US" sz="2400" i="1" dirty="0" err="1" smtClean="0"/>
              <a:t>Farhadi</a:t>
            </a:r>
            <a:endParaRPr lang="en-US" sz="2400" i="1" dirty="0"/>
          </a:p>
        </p:txBody>
      </p:sp>
    </p:spTree>
    <p:extLst>
      <p:ext uri="{BB962C8B-B14F-4D97-AF65-F5344CB8AC3E}">
        <p14:creationId xmlns:p14="http://schemas.microsoft.com/office/powerpoint/2010/main" val="4154823061"/>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a:xfrm>
            <a:off x="457200" y="-279400"/>
            <a:ext cx="8229600" cy="1600200"/>
          </a:xfrm>
        </p:spPr>
        <p:txBody>
          <a:bodyPr/>
          <a:lstStyle/>
          <a:p>
            <a:r>
              <a:rPr lang="en-US" b="1" dirty="0">
                <a:latin typeface="Calibri" charset="0"/>
                <a:ea typeface="ＭＳ Ｐゴシック" charset="0"/>
              </a:rPr>
              <a:t>A Simplified Problem</a:t>
            </a:r>
          </a:p>
        </p:txBody>
      </p:sp>
      <p:sp>
        <p:nvSpPr>
          <p:cNvPr id="18434" name="Content Placeholder 2"/>
          <p:cNvSpPr>
            <a:spLocks noGrp="1"/>
          </p:cNvSpPr>
          <p:nvPr>
            <p:ph idx="1"/>
          </p:nvPr>
        </p:nvSpPr>
        <p:spPr>
          <a:xfrm>
            <a:off x="381000" y="1600200"/>
            <a:ext cx="5486400" cy="4572000"/>
          </a:xfrm>
        </p:spPr>
        <p:txBody>
          <a:bodyPr>
            <a:normAutofit fontScale="85000" lnSpcReduction="20000"/>
          </a:bodyPr>
          <a:lstStyle/>
          <a:p>
            <a:pPr marL="0" indent="0">
              <a:buNone/>
            </a:pPr>
            <a:r>
              <a:rPr lang="en-US" sz="3300" dirty="0" smtClean="0">
                <a:latin typeface="Calibri" charset="0"/>
                <a:ea typeface="ＭＳ Ｐゴシック" charset="0"/>
              </a:rPr>
              <a:t>Represent image/text content as subject-verb-scene triple</a:t>
            </a:r>
          </a:p>
          <a:p>
            <a:pPr marL="0" indent="0">
              <a:buNone/>
            </a:pPr>
            <a:endParaRPr lang="en-US" sz="2800" dirty="0" smtClean="0">
              <a:latin typeface="Calibri" charset="0"/>
              <a:ea typeface="ＭＳ Ｐゴシック" charset="0"/>
            </a:endParaRPr>
          </a:p>
          <a:p>
            <a:pPr marL="0" indent="0">
              <a:buNone/>
            </a:pPr>
            <a:r>
              <a:rPr lang="en-US" sz="2800" dirty="0" smtClean="0">
                <a:latin typeface="Calibri" charset="0"/>
                <a:ea typeface="ＭＳ Ｐゴシック" charset="0"/>
              </a:rPr>
              <a:t>Good triples:</a:t>
            </a:r>
            <a:endParaRPr lang="en-US" sz="2800" dirty="0">
              <a:latin typeface="Calibri" charset="0"/>
              <a:ea typeface="ＭＳ Ｐゴシック" charset="0"/>
            </a:endParaRPr>
          </a:p>
          <a:p>
            <a:r>
              <a:rPr lang="en-US" sz="2800" dirty="0">
                <a:latin typeface="Calibri" charset="0"/>
                <a:ea typeface="ＭＳ Ｐゴシック" charset="0"/>
              </a:rPr>
              <a:t>(ship, sail, sea)</a:t>
            </a:r>
          </a:p>
          <a:p>
            <a:r>
              <a:rPr lang="en-US" sz="2800" dirty="0">
                <a:latin typeface="Calibri" charset="0"/>
                <a:ea typeface="ＭＳ Ｐゴシック" charset="0"/>
              </a:rPr>
              <a:t>(boat, sail, river)</a:t>
            </a:r>
          </a:p>
          <a:p>
            <a:r>
              <a:rPr lang="en-US" sz="2800" dirty="0">
                <a:latin typeface="Calibri" charset="0"/>
                <a:ea typeface="ＭＳ Ｐゴシック" charset="0"/>
              </a:rPr>
              <a:t>(ship, float, water)</a:t>
            </a:r>
          </a:p>
          <a:p>
            <a:endParaRPr lang="en-US" sz="2800" dirty="0">
              <a:latin typeface="Calibri" charset="0"/>
              <a:ea typeface="ＭＳ Ｐゴシック" charset="0"/>
            </a:endParaRPr>
          </a:p>
          <a:p>
            <a:pPr marL="0" indent="0">
              <a:buNone/>
            </a:pPr>
            <a:r>
              <a:rPr lang="en-US" sz="2800" dirty="0">
                <a:latin typeface="Calibri" charset="0"/>
                <a:ea typeface="ＭＳ Ｐゴシック" charset="0"/>
              </a:rPr>
              <a:t>Bad triples:</a:t>
            </a:r>
          </a:p>
          <a:p>
            <a:r>
              <a:rPr lang="en-US" sz="2800" dirty="0">
                <a:latin typeface="Calibri" charset="0"/>
                <a:ea typeface="ＭＳ Ｐゴシック" charset="0"/>
              </a:rPr>
              <a:t>(boat, smiling, sea) – bad relations</a:t>
            </a:r>
          </a:p>
          <a:p>
            <a:r>
              <a:rPr lang="en-US" sz="2800" dirty="0">
                <a:latin typeface="Calibri" charset="0"/>
                <a:ea typeface="ＭＳ Ｐゴシック" charset="0"/>
              </a:rPr>
              <a:t>(train, moving, rail) – bad words</a:t>
            </a:r>
          </a:p>
          <a:p>
            <a:r>
              <a:rPr lang="en-US" sz="2800" dirty="0">
                <a:latin typeface="Calibri" charset="0"/>
                <a:ea typeface="ＭＳ Ｐゴシック" charset="0"/>
              </a:rPr>
              <a:t>(dog, speaking, office) - both</a:t>
            </a:r>
          </a:p>
        </p:txBody>
      </p:sp>
      <p:pic>
        <p:nvPicPr>
          <p:cNvPr id="18435" name="Picture 3" descr="C:\Documents and Settings\amin\Desktop\Ali farhadi\3words\50x5_new_files\2008_00496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1752600"/>
            <a:ext cx="2819400" cy="423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28"/>
          <p:cNvSpPr txBox="1">
            <a:spLocks/>
          </p:cNvSpPr>
          <p:nvPr/>
        </p:nvSpPr>
        <p:spPr>
          <a:xfrm>
            <a:off x="6248400" y="6511841"/>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ko-KR" dirty="0" err="1" smtClean="0"/>
              <a:t>Farhadi</a:t>
            </a:r>
            <a:r>
              <a:rPr lang="en-US" altLang="ko-KR" dirty="0" smtClean="0"/>
              <a:t> et al, ECCV10</a:t>
            </a:r>
            <a:endParaRPr lang="ko-KR" altLang="en-US" dirty="0"/>
          </a:p>
        </p:txBody>
      </p:sp>
    </p:spTree>
    <p:extLst>
      <p:ext uri="{BB962C8B-B14F-4D97-AF65-F5344CB8AC3E}">
        <p14:creationId xmlns:p14="http://schemas.microsoft.com/office/powerpoint/2010/main" val="15986829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43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43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43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43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434">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8434">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8434">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434">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43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a:xfrm>
            <a:off x="533400" y="127000"/>
            <a:ext cx="8229600" cy="1143000"/>
          </a:xfrm>
        </p:spPr>
        <p:txBody>
          <a:bodyPr/>
          <a:lstStyle/>
          <a:p>
            <a:r>
              <a:rPr lang="en-US" b="1" dirty="0">
                <a:latin typeface="Calibri" charset="0"/>
                <a:ea typeface="ＭＳ Ｐゴシック" charset="0"/>
              </a:rPr>
              <a:t>The Expanded Model</a:t>
            </a:r>
          </a:p>
        </p:txBody>
      </p:sp>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l="14999" t="32001" r="2499" b="20000"/>
          <a:stretch>
            <a:fillRect/>
          </a:stretch>
        </p:blipFill>
        <p:spPr bwMode="auto">
          <a:xfrm>
            <a:off x="381000" y="1447800"/>
            <a:ext cx="859155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Content Placeholder 2"/>
          <p:cNvSpPr txBox="1">
            <a:spLocks/>
          </p:cNvSpPr>
          <p:nvPr/>
        </p:nvSpPr>
        <p:spPr bwMode="auto">
          <a:xfrm>
            <a:off x="457200" y="4800600"/>
            <a:ext cx="81534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50000"/>
              </a:lnSpc>
              <a:buFont typeface="Arial" charset="0"/>
              <a:buChar char="•"/>
            </a:pPr>
            <a:r>
              <a:rPr lang="en-US" dirty="0"/>
              <a:t> </a:t>
            </a:r>
            <a:r>
              <a:rPr lang="en-US" dirty="0" smtClean="0"/>
              <a:t>Map </a:t>
            </a:r>
            <a:r>
              <a:rPr lang="en-US" dirty="0"/>
              <a:t>from Image Space to Meaning Space</a:t>
            </a:r>
          </a:p>
          <a:p>
            <a:pPr eaLnBrk="1" hangingPunct="1">
              <a:lnSpc>
                <a:spcPct val="150000"/>
              </a:lnSpc>
              <a:buFont typeface="Arial" charset="0"/>
              <a:buChar char="•"/>
            </a:pPr>
            <a:r>
              <a:rPr lang="en-US" dirty="0"/>
              <a:t> </a:t>
            </a:r>
            <a:r>
              <a:rPr lang="en-US" dirty="0" smtClean="0"/>
              <a:t>Map </a:t>
            </a:r>
            <a:r>
              <a:rPr lang="en-US" dirty="0"/>
              <a:t>from Sentence Space to Meaning Space</a:t>
            </a:r>
          </a:p>
          <a:p>
            <a:pPr eaLnBrk="1" hangingPunct="1">
              <a:lnSpc>
                <a:spcPct val="150000"/>
              </a:lnSpc>
              <a:buFont typeface="Arial" charset="0"/>
              <a:buChar char="•"/>
            </a:pPr>
            <a:r>
              <a:rPr lang="en-US" dirty="0"/>
              <a:t> </a:t>
            </a:r>
            <a:r>
              <a:rPr lang="en-US" dirty="0" smtClean="0"/>
              <a:t>Retrieve Sentences for Images via Meaning Space</a:t>
            </a:r>
            <a:endParaRPr lang="en-US" dirty="0"/>
          </a:p>
        </p:txBody>
      </p:sp>
      <p:sp>
        <p:nvSpPr>
          <p:cNvPr id="7" name="Rounded Rectangle 6"/>
          <p:cNvSpPr/>
          <p:nvPr/>
        </p:nvSpPr>
        <p:spPr>
          <a:xfrm>
            <a:off x="203200" y="1600200"/>
            <a:ext cx="5130800" cy="2959100"/>
          </a:xfrm>
          <a:prstGeom prst="roundRect">
            <a:avLst/>
          </a:prstGeom>
          <a:noFill/>
          <a:ln w="38100">
            <a:solidFill>
              <a:srgbClr val="92D050"/>
            </a:solidFill>
          </a:ln>
        </p:spPr>
        <p:style>
          <a:lnRef idx="2">
            <a:schemeClr val="accent2"/>
          </a:lnRef>
          <a:fillRef idx="1">
            <a:schemeClr val="lt1"/>
          </a:fillRef>
          <a:effectRef idx="0">
            <a:schemeClr val="accent2"/>
          </a:effectRef>
          <a:fontRef idx="minor">
            <a:schemeClr val="dk1"/>
          </a:fontRef>
        </p:style>
        <p:txBody>
          <a:bodyPr anchor="ctr"/>
          <a:lstStyle/>
          <a:p>
            <a:pPr algn="ctr">
              <a:defRPr/>
            </a:pPr>
            <a:endParaRPr lang="en-US"/>
          </a:p>
        </p:txBody>
      </p:sp>
      <p:sp>
        <p:nvSpPr>
          <p:cNvPr id="8" name="Rounded Rectangle 7"/>
          <p:cNvSpPr/>
          <p:nvPr/>
        </p:nvSpPr>
        <p:spPr>
          <a:xfrm>
            <a:off x="3479800" y="1574800"/>
            <a:ext cx="5492750" cy="2959100"/>
          </a:xfrm>
          <a:prstGeom prst="roundRect">
            <a:avLst/>
          </a:prstGeom>
          <a:noFill/>
          <a:ln w="38100">
            <a:solidFill>
              <a:srgbClr val="92D050"/>
            </a:solidFill>
          </a:ln>
        </p:spPr>
        <p:style>
          <a:lnRef idx="2">
            <a:schemeClr val="accent2"/>
          </a:lnRef>
          <a:fillRef idx="1">
            <a:schemeClr val="lt1"/>
          </a:fillRef>
          <a:effectRef idx="0">
            <a:schemeClr val="accent2"/>
          </a:effectRef>
          <a:fontRef idx="minor">
            <a:schemeClr val="dk1"/>
          </a:fontRef>
        </p:style>
        <p:txBody>
          <a:bodyPr anchor="ctr"/>
          <a:lstStyle/>
          <a:p>
            <a:pPr algn="ctr">
              <a:defRPr/>
            </a:pPr>
            <a:endParaRPr lang="en-US"/>
          </a:p>
        </p:txBody>
      </p:sp>
      <p:sp>
        <p:nvSpPr>
          <p:cNvPr id="9" name="Footer Placeholder 28"/>
          <p:cNvSpPr txBox="1">
            <a:spLocks/>
          </p:cNvSpPr>
          <p:nvPr/>
        </p:nvSpPr>
        <p:spPr>
          <a:xfrm>
            <a:off x="6248400" y="6511841"/>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ko-KR" dirty="0" err="1" smtClean="0"/>
              <a:t>Farhadi</a:t>
            </a:r>
            <a:r>
              <a:rPr lang="en-US" altLang="ko-KR" dirty="0" smtClean="0"/>
              <a:t> et al, ECCV10</a:t>
            </a:r>
            <a:endParaRPr lang="ko-KR" altLang="en-US" dirty="0"/>
          </a:p>
        </p:txBody>
      </p:sp>
    </p:spTree>
    <p:extLst>
      <p:ext uri="{BB962C8B-B14F-4D97-AF65-F5344CB8AC3E}">
        <p14:creationId xmlns:p14="http://schemas.microsoft.com/office/powerpoint/2010/main" val="3220038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1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411">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4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533400" y="-63500"/>
            <a:ext cx="8229600" cy="1143000"/>
          </a:xfrm>
        </p:spPr>
        <p:txBody>
          <a:bodyPr/>
          <a:lstStyle/>
          <a:p>
            <a:r>
              <a:rPr lang="en-US" sz="4400" b="1" dirty="0" smtClean="0">
                <a:latin typeface="Calibri" charset="0"/>
                <a:ea typeface="ＭＳ Ｐゴシック" charset="0"/>
              </a:rPr>
              <a:t>Retrieval through meaning space</a:t>
            </a:r>
            <a:endParaRPr lang="en-US" sz="4400" b="1" dirty="0">
              <a:latin typeface="Calibri" charset="0"/>
              <a:ea typeface="ＭＳ Ｐゴシック" charset="0"/>
            </a:endParaRPr>
          </a:p>
        </p:txBody>
      </p:sp>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l="14999" t="32001" r="2499" b="20000"/>
          <a:stretch>
            <a:fillRect/>
          </a:stretch>
        </p:blipFill>
        <p:spPr bwMode="auto">
          <a:xfrm>
            <a:off x="381000" y="1447800"/>
            <a:ext cx="859155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Content Placeholder 2"/>
          <p:cNvSpPr txBox="1">
            <a:spLocks/>
          </p:cNvSpPr>
          <p:nvPr/>
        </p:nvSpPr>
        <p:spPr bwMode="auto">
          <a:xfrm>
            <a:off x="457200" y="4800600"/>
            <a:ext cx="81534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50000"/>
              </a:lnSpc>
              <a:buFont typeface="Arial" charset="0"/>
              <a:buChar char="•"/>
            </a:pPr>
            <a:r>
              <a:rPr lang="en-US" dirty="0"/>
              <a:t> </a:t>
            </a:r>
            <a:r>
              <a:rPr lang="en-US" dirty="0" smtClean="0"/>
              <a:t>Map </a:t>
            </a:r>
            <a:r>
              <a:rPr lang="en-US" dirty="0"/>
              <a:t>from Image Space to Meaning Space</a:t>
            </a:r>
          </a:p>
          <a:p>
            <a:pPr eaLnBrk="1" hangingPunct="1">
              <a:lnSpc>
                <a:spcPct val="150000"/>
              </a:lnSpc>
              <a:buFont typeface="Arial" charset="0"/>
              <a:buChar char="•"/>
            </a:pPr>
            <a:r>
              <a:rPr lang="en-US" dirty="0"/>
              <a:t> </a:t>
            </a:r>
            <a:r>
              <a:rPr lang="en-US" dirty="0" smtClean="0">
                <a:solidFill>
                  <a:srgbClr val="BFBFBF"/>
                </a:solidFill>
              </a:rPr>
              <a:t>Map </a:t>
            </a:r>
            <a:r>
              <a:rPr lang="en-US" dirty="0">
                <a:solidFill>
                  <a:srgbClr val="BFBFBF"/>
                </a:solidFill>
              </a:rPr>
              <a:t>from Sentence Space to Meaning Space</a:t>
            </a:r>
          </a:p>
          <a:p>
            <a:pPr eaLnBrk="1" hangingPunct="1">
              <a:lnSpc>
                <a:spcPct val="150000"/>
              </a:lnSpc>
              <a:buFont typeface="Arial" charset="0"/>
              <a:buChar char="•"/>
            </a:pPr>
            <a:r>
              <a:rPr lang="en-US" dirty="0">
                <a:solidFill>
                  <a:srgbClr val="BFBFBF"/>
                </a:solidFill>
              </a:rPr>
              <a:t> </a:t>
            </a:r>
            <a:r>
              <a:rPr lang="en-US" dirty="0" smtClean="0">
                <a:solidFill>
                  <a:srgbClr val="BFBFBF"/>
                </a:solidFill>
              </a:rPr>
              <a:t>Retrieve </a:t>
            </a:r>
            <a:r>
              <a:rPr lang="en-US" dirty="0">
                <a:solidFill>
                  <a:srgbClr val="BFBFBF"/>
                </a:solidFill>
              </a:rPr>
              <a:t>Sentences </a:t>
            </a:r>
            <a:r>
              <a:rPr lang="en-US" dirty="0" smtClean="0">
                <a:solidFill>
                  <a:srgbClr val="BFBFBF"/>
                </a:solidFill>
              </a:rPr>
              <a:t>for Images via Meaning Space</a:t>
            </a:r>
            <a:endParaRPr lang="en-US" dirty="0">
              <a:solidFill>
                <a:srgbClr val="BFBFBF"/>
              </a:solidFill>
            </a:endParaRPr>
          </a:p>
        </p:txBody>
      </p:sp>
      <p:sp>
        <p:nvSpPr>
          <p:cNvPr id="7" name="Rounded Rectangle 6"/>
          <p:cNvSpPr/>
          <p:nvPr/>
        </p:nvSpPr>
        <p:spPr>
          <a:xfrm>
            <a:off x="203200" y="1600200"/>
            <a:ext cx="5130800" cy="2959100"/>
          </a:xfrm>
          <a:prstGeom prst="roundRect">
            <a:avLst/>
          </a:prstGeom>
          <a:noFill/>
          <a:ln w="38100">
            <a:solidFill>
              <a:srgbClr val="92D050"/>
            </a:solidFill>
          </a:ln>
        </p:spPr>
        <p:style>
          <a:lnRef idx="2">
            <a:schemeClr val="accent2"/>
          </a:lnRef>
          <a:fillRef idx="1">
            <a:schemeClr val="lt1"/>
          </a:fillRef>
          <a:effectRef idx="0">
            <a:schemeClr val="accent2"/>
          </a:effectRef>
          <a:fontRef idx="minor">
            <a:schemeClr val="dk1"/>
          </a:fontRef>
        </p:style>
        <p:txBody>
          <a:bodyPr anchor="ctr"/>
          <a:lstStyle/>
          <a:p>
            <a:pPr algn="ctr">
              <a:defRPr/>
            </a:pPr>
            <a:endParaRPr lang="en-US"/>
          </a:p>
        </p:txBody>
      </p:sp>
      <p:sp>
        <p:nvSpPr>
          <p:cNvPr id="6" name="Footer Placeholder 28"/>
          <p:cNvSpPr txBox="1">
            <a:spLocks/>
          </p:cNvSpPr>
          <p:nvPr/>
        </p:nvSpPr>
        <p:spPr>
          <a:xfrm>
            <a:off x="6248400" y="6511841"/>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ko-KR" dirty="0" err="1" smtClean="0"/>
              <a:t>Farhadi</a:t>
            </a:r>
            <a:r>
              <a:rPr lang="en-US" altLang="ko-KR" dirty="0" smtClean="0"/>
              <a:t> et al, ECCV10</a:t>
            </a:r>
            <a:endParaRPr lang="ko-KR" altLang="en-US" dirty="0"/>
          </a:p>
        </p:txBody>
      </p:sp>
    </p:spTree>
    <p:extLst>
      <p:ext uri="{BB962C8B-B14F-4D97-AF65-F5344CB8AC3E}">
        <p14:creationId xmlns:p14="http://schemas.microsoft.com/office/powerpoint/2010/main" val="3876734495"/>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a:xfrm>
            <a:off x="457200" y="-266700"/>
            <a:ext cx="8229600" cy="1600200"/>
          </a:xfrm>
        </p:spPr>
        <p:txBody>
          <a:bodyPr/>
          <a:lstStyle/>
          <a:p>
            <a:pPr eaLnBrk="1" hangingPunct="1"/>
            <a:r>
              <a:rPr lang="en-US" sz="4800" b="1" dirty="0">
                <a:latin typeface="Calibri" charset="0"/>
                <a:ea typeface="ＭＳ Ｐゴシック" charset="0"/>
              </a:rPr>
              <a:t>Image Space </a:t>
            </a:r>
            <a:r>
              <a:rPr lang="en-US" sz="4800" b="1" dirty="0">
                <a:latin typeface="Calibri" charset="0"/>
                <a:ea typeface="ＭＳ Ｐゴシック" charset="0"/>
                <a:sym typeface="Wingdings" charset="0"/>
              </a:rPr>
              <a:t> Meaning Space</a:t>
            </a:r>
            <a:endParaRPr lang="en-US" sz="4800" b="1" dirty="0">
              <a:latin typeface="Calibri" charset="0"/>
              <a:ea typeface="ＭＳ Ｐゴシック" charset="0"/>
            </a:endParaRPr>
          </a:p>
        </p:txBody>
      </p:sp>
      <p:pic>
        <p:nvPicPr>
          <p:cNvPr id="25602" name="Picture 7"/>
          <p:cNvPicPr>
            <a:picLocks noChangeAspect="1" noChangeArrowheads="1"/>
          </p:cNvPicPr>
          <p:nvPr/>
        </p:nvPicPr>
        <p:blipFill>
          <a:blip r:embed="rId3">
            <a:extLst>
              <a:ext uri="{28A0092B-C50C-407E-A947-70E740481C1C}">
                <a14:useLocalDpi xmlns:a14="http://schemas.microsoft.com/office/drawing/2010/main" val="0"/>
              </a:ext>
            </a:extLst>
          </a:blip>
          <a:srcRect l="16251" t="25000" r="4375" b="12000"/>
          <a:stretch>
            <a:fillRect/>
          </a:stretch>
        </p:blipFill>
        <p:spPr bwMode="auto">
          <a:xfrm>
            <a:off x="381000" y="1752600"/>
            <a:ext cx="81407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727200" y="6076434"/>
            <a:ext cx="5473699" cy="400110"/>
          </a:xfrm>
          <a:prstGeom prst="rect">
            <a:avLst/>
          </a:prstGeom>
          <a:noFill/>
        </p:spPr>
        <p:txBody>
          <a:bodyPr wrap="none" rtlCol="0">
            <a:spAutoFit/>
          </a:bodyPr>
          <a:lstStyle/>
          <a:p>
            <a:r>
              <a:rPr lang="en-US" sz="2000" dirty="0" smtClean="0"/>
              <a:t>Predict Image Content using trained classifiers</a:t>
            </a:r>
            <a:endParaRPr lang="en-US" sz="2000" dirty="0"/>
          </a:p>
        </p:txBody>
      </p:sp>
      <p:sp>
        <p:nvSpPr>
          <p:cNvPr id="5" name="Footer Placeholder 28"/>
          <p:cNvSpPr txBox="1">
            <a:spLocks/>
          </p:cNvSpPr>
          <p:nvPr/>
        </p:nvSpPr>
        <p:spPr>
          <a:xfrm>
            <a:off x="6248400" y="6511841"/>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ko-KR" dirty="0" err="1" smtClean="0"/>
              <a:t>Farhadi</a:t>
            </a:r>
            <a:r>
              <a:rPr lang="en-US" altLang="ko-KR" dirty="0" smtClean="0"/>
              <a:t> et al, ECCV10</a:t>
            </a:r>
            <a:endParaRPr lang="ko-KR" altLang="en-US" dirty="0"/>
          </a:p>
        </p:txBody>
      </p:sp>
    </p:spTree>
    <p:extLst>
      <p:ext uri="{BB962C8B-B14F-4D97-AF65-F5344CB8AC3E}">
        <p14:creationId xmlns:p14="http://schemas.microsoft.com/office/powerpoint/2010/main" val="4113924098"/>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533400" y="-63500"/>
            <a:ext cx="8229600" cy="1143000"/>
          </a:xfrm>
        </p:spPr>
        <p:txBody>
          <a:bodyPr/>
          <a:lstStyle/>
          <a:p>
            <a:r>
              <a:rPr lang="en-US" sz="4400" b="1" dirty="0" smtClean="0">
                <a:latin typeface="Calibri" charset="0"/>
                <a:ea typeface="ＭＳ Ｐゴシック" charset="0"/>
              </a:rPr>
              <a:t>Retrieval through meaning space</a:t>
            </a:r>
            <a:endParaRPr lang="en-US" sz="4400" b="1" dirty="0">
              <a:latin typeface="Calibri" charset="0"/>
              <a:ea typeface="ＭＳ Ｐゴシック" charset="0"/>
            </a:endParaRPr>
          </a:p>
        </p:txBody>
      </p:sp>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l="14999" t="32001" r="2499" b="20000"/>
          <a:stretch>
            <a:fillRect/>
          </a:stretch>
        </p:blipFill>
        <p:spPr bwMode="auto">
          <a:xfrm>
            <a:off x="381000" y="1447800"/>
            <a:ext cx="859155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Content Placeholder 2"/>
          <p:cNvSpPr txBox="1">
            <a:spLocks/>
          </p:cNvSpPr>
          <p:nvPr/>
        </p:nvSpPr>
        <p:spPr bwMode="auto">
          <a:xfrm>
            <a:off x="457200" y="4800600"/>
            <a:ext cx="81534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50000"/>
              </a:lnSpc>
              <a:buFont typeface="Arial" charset="0"/>
              <a:buChar char="•"/>
            </a:pPr>
            <a:r>
              <a:rPr lang="en-US" dirty="0">
                <a:solidFill>
                  <a:srgbClr val="BFBFBF"/>
                </a:solidFill>
              </a:rPr>
              <a:t> </a:t>
            </a:r>
            <a:r>
              <a:rPr lang="en-US" dirty="0" smtClean="0">
                <a:solidFill>
                  <a:srgbClr val="BFBFBF"/>
                </a:solidFill>
              </a:rPr>
              <a:t>Map </a:t>
            </a:r>
            <a:r>
              <a:rPr lang="en-US" dirty="0">
                <a:solidFill>
                  <a:srgbClr val="BFBFBF"/>
                </a:solidFill>
              </a:rPr>
              <a:t>from Image Space to Meaning Space</a:t>
            </a:r>
          </a:p>
          <a:p>
            <a:pPr eaLnBrk="1" hangingPunct="1">
              <a:lnSpc>
                <a:spcPct val="150000"/>
              </a:lnSpc>
              <a:buFont typeface="Arial" charset="0"/>
              <a:buChar char="•"/>
            </a:pPr>
            <a:r>
              <a:rPr lang="en-US" dirty="0"/>
              <a:t> </a:t>
            </a:r>
            <a:r>
              <a:rPr lang="en-US" dirty="0" smtClean="0"/>
              <a:t>Map </a:t>
            </a:r>
            <a:r>
              <a:rPr lang="en-US" dirty="0"/>
              <a:t>from Sentence Space to Meaning Space</a:t>
            </a:r>
          </a:p>
          <a:p>
            <a:pPr eaLnBrk="1" hangingPunct="1">
              <a:lnSpc>
                <a:spcPct val="150000"/>
              </a:lnSpc>
              <a:buFont typeface="Arial" charset="0"/>
              <a:buChar char="•"/>
            </a:pPr>
            <a:r>
              <a:rPr lang="en-US" dirty="0">
                <a:solidFill>
                  <a:schemeClr val="bg1">
                    <a:lumMod val="75000"/>
                  </a:schemeClr>
                </a:solidFill>
              </a:rPr>
              <a:t> </a:t>
            </a:r>
            <a:r>
              <a:rPr lang="en-US" dirty="0" smtClean="0">
                <a:solidFill>
                  <a:schemeClr val="bg1">
                    <a:lumMod val="75000"/>
                  </a:schemeClr>
                </a:solidFill>
              </a:rPr>
              <a:t>Retrieve </a:t>
            </a:r>
            <a:r>
              <a:rPr lang="en-US" dirty="0">
                <a:solidFill>
                  <a:schemeClr val="bg1">
                    <a:lumMod val="75000"/>
                  </a:schemeClr>
                </a:solidFill>
              </a:rPr>
              <a:t>Sentences </a:t>
            </a:r>
            <a:r>
              <a:rPr lang="en-US" dirty="0" smtClean="0">
                <a:solidFill>
                  <a:schemeClr val="bg1">
                    <a:lumMod val="75000"/>
                  </a:schemeClr>
                </a:solidFill>
              </a:rPr>
              <a:t>for Images via Meaning Space</a:t>
            </a:r>
            <a:endParaRPr lang="en-US" dirty="0">
              <a:solidFill>
                <a:schemeClr val="bg1">
                  <a:lumMod val="75000"/>
                </a:schemeClr>
              </a:solidFill>
            </a:endParaRPr>
          </a:p>
        </p:txBody>
      </p:sp>
      <p:sp>
        <p:nvSpPr>
          <p:cNvPr id="7" name="Rounded Rectangle 6"/>
          <p:cNvSpPr/>
          <p:nvPr/>
        </p:nvSpPr>
        <p:spPr>
          <a:xfrm>
            <a:off x="3200400" y="1524000"/>
            <a:ext cx="5791200" cy="3048000"/>
          </a:xfrm>
          <a:prstGeom prst="roundRect">
            <a:avLst/>
          </a:prstGeom>
          <a:noFill/>
          <a:ln w="38100">
            <a:solidFill>
              <a:srgbClr val="92D050"/>
            </a:solidFill>
          </a:ln>
        </p:spPr>
        <p:style>
          <a:lnRef idx="2">
            <a:schemeClr val="accent2"/>
          </a:lnRef>
          <a:fillRef idx="1">
            <a:schemeClr val="lt1"/>
          </a:fillRef>
          <a:effectRef idx="0">
            <a:schemeClr val="accent2"/>
          </a:effectRef>
          <a:fontRef idx="minor">
            <a:schemeClr val="dk1"/>
          </a:fontRef>
        </p:style>
        <p:txBody>
          <a:bodyPr anchor="ctr"/>
          <a:lstStyle/>
          <a:p>
            <a:pPr algn="ctr">
              <a:defRPr/>
            </a:pPr>
            <a:endParaRPr lang="en-US"/>
          </a:p>
        </p:txBody>
      </p:sp>
      <p:sp>
        <p:nvSpPr>
          <p:cNvPr id="6" name="Footer Placeholder 28"/>
          <p:cNvSpPr txBox="1">
            <a:spLocks/>
          </p:cNvSpPr>
          <p:nvPr/>
        </p:nvSpPr>
        <p:spPr>
          <a:xfrm>
            <a:off x="6248400" y="6511841"/>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ko-KR" dirty="0" err="1" smtClean="0"/>
              <a:t>Farhadi</a:t>
            </a:r>
            <a:r>
              <a:rPr lang="en-US" altLang="ko-KR" dirty="0" smtClean="0"/>
              <a:t> et al, ECCV10</a:t>
            </a:r>
            <a:endParaRPr lang="ko-KR" altLang="en-US" dirty="0"/>
          </a:p>
        </p:txBody>
      </p:sp>
    </p:spTree>
    <p:extLst>
      <p:ext uri="{BB962C8B-B14F-4D97-AF65-F5344CB8AC3E}">
        <p14:creationId xmlns:p14="http://schemas.microsoft.com/office/powerpoint/2010/main" val="2014190894"/>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a:xfrm>
            <a:off x="457200" y="-469900"/>
            <a:ext cx="8229600" cy="1600200"/>
          </a:xfrm>
        </p:spPr>
        <p:txBody>
          <a:bodyPr/>
          <a:lstStyle/>
          <a:p>
            <a:pPr>
              <a:lnSpc>
                <a:spcPct val="150000"/>
              </a:lnSpc>
            </a:pPr>
            <a:r>
              <a:rPr lang="en-US" sz="4000" b="1" dirty="0">
                <a:latin typeface="Calibri" charset="0"/>
                <a:ea typeface="ＭＳ Ｐゴシック" charset="0"/>
              </a:rPr>
              <a:t>Sentence Space </a:t>
            </a:r>
            <a:r>
              <a:rPr lang="en-US" sz="4000" b="1" dirty="0">
                <a:latin typeface="Calibri" charset="0"/>
                <a:ea typeface="ＭＳ Ｐゴシック" charset="0"/>
                <a:sym typeface="Wingdings" charset="0"/>
              </a:rPr>
              <a:t></a:t>
            </a:r>
            <a:r>
              <a:rPr lang="en-US" sz="4000" b="1" dirty="0">
                <a:latin typeface="Calibri" charset="0"/>
                <a:ea typeface="ＭＳ Ｐゴシック" charset="0"/>
              </a:rPr>
              <a:t> Meaning Space</a:t>
            </a:r>
          </a:p>
        </p:txBody>
      </p:sp>
      <p:sp>
        <p:nvSpPr>
          <p:cNvPr id="22530" name="Content Placeholder 2"/>
          <p:cNvSpPr>
            <a:spLocks noGrp="1"/>
          </p:cNvSpPr>
          <p:nvPr>
            <p:ph sz="half" idx="4294967295"/>
          </p:nvPr>
        </p:nvSpPr>
        <p:spPr>
          <a:xfrm>
            <a:off x="228600" y="1447800"/>
            <a:ext cx="8077200" cy="1143000"/>
          </a:xfrm>
          <a:prstGeom prst="rect">
            <a:avLst/>
          </a:prstGeom>
        </p:spPr>
        <p:txBody>
          <a:bodyPr/>
          <a:lstStyle/>
          <a:p>
            <a:pPr eaLnBrk="1" hangingPunct="1"/>
            <a:r>
              <a:rPr lang="en-US" sz="2400" dirty="0">
                <a:latin typeface="Calibri" charset="0"/>
                <a:ea typeface="ＭＳ Ｐゴシック" charset="0"/>
              </a:rPr>
              <a:t>Extract </a:t>
            </a:r>
            <a:r>
              <a:rPr lang="en-US" sz="2400" dirty="0" smtClean="0">
                <a:solidFill>
                  <a:srgbClr val="FF0000"/>
                </a:solidFill>
                <a:latin typeface="Calibri" charset="0"/>
                <a:ea typeface="ＭＳ Ｐゴシック" charset="0"/>
              </a:rPr>
              <a:t>subject</a:t>
            </a:r>
            <a:r>
              <a:rPr lang="en-US" sz="2400" dirty="0">
                <a:latin typeface="Calibri" charset="0"/>
                <a:ea typeface="ＭＳ Ｐゴシック" charset="0"/>
              </a:rPr>
              <a:t>, </a:t>
            </a:r>
            <a:r>
              <a:rPr lang="en-US" sz="2400" dirty="0">
                <a:solidFill>
                  <a:srgbClr val="FF0000"/>
                </a:solidFill>
                <a:latin typeface="Calibri" charset="0"/>
                <a:ea typeface="ＭＳ Ｐゴシック" charset="0"/>
              </a:rPr>
              <a:t>verb</a:t>
            </a:r>
            <a:r>
              <a:rPr lang="en-US" sz="2400" dirty="0">
                <a:latin typeface="Calibri" charset="0"/>
                <a:ea typeface="ＭＳ Ｐゴシック" charset="0"/>
              </a:rPr>
              <a:t> and </a:t>
            </a:r>
            <a:r>
              <a:rPr lang="en-US" sz="2400" dirty="0">
                <a:solidFill>
                  <a:srgbClr val="FF0000"/>
                </a:solidFill>
                <a:latin typeface="Calibri" charset="0"/>
                <a:ea typeface="ＭＳ Ｐゴシック" charset="0"/>
              </a:rPr>
              <a:t>scene</a:t>
            </a:r>
            <a:r>
              <a:rPr lang="en-US" sz="2400" dirty="0">
                <a:latin typeface="Calibri" charset="0"/>
                <a:ea typeface="ＭＳ Ｐゴシック" charset="0"/>
              </a:rPr>
              <a:t> from </a:t>
            </a:r>
            <a:r>
              <a:rPr lang="en-US" sz="2400" dirty="0" smtClean="0">
                <a:latin typeface="Calibri" charset="0"/>
                <a:ea typeface="ＭＳ Ｐゴシック" charset="0"/>
              </a:rPr>
              <a:t>sentences </a:t>
            </a:r>
            <a:r>
              <a:rPr lang="en-US" sz="2400" dirty="0">
                <a:latin typeface="Calibri" charset="0"/>
                <a:ea typeface="ＭＳ Ｐゴシック" charset="0"/>
              </a:rPr>
              <a:t>in </a:t>
            </a:r>
            <a:r>
              <a:rPr lang="en-US" sz="2400" dirty="0" smtClean="0">
                <a:latin typeface="Calibri" charset="0"/>
                <a:ea typeface="ＭＳ Ｐゴシック" charset="0"/>
              </a:rPr>
              <a:t>the training data</a:t>
            </a:r>
            <a:endParaRPr lang="en-US" sz="2400" dirty="0">
              <a:latin typeface="Calibri" charset="0"/>
              <a:ea typeface="ＭＳ Ｐゴシック" charset="0"/>
            </a:endParaRPr>
          </a:p>
        </p:txBody>
      </p:sp>
      <p:pic>
        <p:nvPicPr>
          <p:cNvPr id="22531" name="Picture 2" descr="http://vision.cs.uiuc.edu/%7Ecyrus/images/chair/2008_00372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3875088"/>
            <a:ext cx="3305175" cy="252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Content Placeholder 2"/>
          <p:cNvSpPr>
            <a:spLocks noGrp="1"/>
          </p:cNvSpPr>
          <p:nvPr>
            <p:ph sz="half" idx="4294967295"/>
          </p:nvPr>
        </p:nvSpPr>
        <p:spPr>
          <a:xfrm>
            <a:off x="6096000" y="2362200"/>
            <a:ext cx="2743200" cy="1066800"/>
          </a:xfrm>
          <a:prstGeom prst="rect">
            <a:avLst/>
          </a:prstGeom>
        </p:spPr>
        <p:txBody>
          <a:bodyPr/>
          <a:lstStyle/>
          <a:p>
            <a:pPr eaLnBrk="1" hangingPunct="1">
              <a:buFont typeface="Arial" charset="0"/>
              <a:buNone/>
            </a:pPr>
            <a:r>
              <a:rPr lang="en-US" sz="1800">
                <a:solidFill>
                  <a:srgbClr val="FF0000"/>
                </a:solidFill>
                <a:latin typeface="Calibri" charset="0"/>
                <a:ea typeface="ＭＳ Ｐゴシック" charset="0"/>
              </a:rPr>
              <a:t>Subject</a:t>
            </a:r>
            <a:r>
              <a:rPr lang="en-US" sz="1800">
                <a:latin typeface="Calibri" charset="0"/>
                <a:ea typeface="ＭＳ Ｐゴシック" charset="0"/>
              </a:rPr>
              <a:t>: </a:t>
            </a:r>
            <a:r>
              <a:rPr lang="en-US" sz="1800">
                <a:solidFill>
                  <a:srgbClr val="E46C0A"/>
                </a:solidFill>
                <a:latin typeface="Calibri" charset="0"/>
                <a:ea typeface="ＭＳ Ｐゴシック" charset="0"/>
              </a:rPr>
              <a:t>Cat</a:t>
            </a:r>
          </a:p>
          <a:p>
            <a:pPr eaLnBrk="1" hangingPunct="1">
              <a:buFont typeface="Arial" charset="0"/>
              <a:buNone/>
            </a:pPr>
            <a:r>
              <a:rPr lang="en-US" sz="1800">
                <a:solidFill>
                  <a:srgbClr val="FF0000"/>
                </a:solidFill>
                <a:latin typeface="Calibri" charset="0"/>
                <a:ea typeface="ＭＳ Ｐゴシック" charset="0"/>
              </a:rPr>
              <a:t>Verb</a:t>
            </a:r>
            <a:r>
              <a:rPr lang="en-US" sz="1800">
                <a:latin typeface="Calibri" charset="0"/>
                <a:ea typeface="ＭＳ Ｐゴシック" charset="0"/>
              </a:rPr>
              <a:t>: </a:t>
            </a:r>
            <a:r>
              <a:rPr lang="en-US" sz="1800">
                <a:solidFill>
                  <a:srgbClr val="4F81BD"/>
                </a:solidFill>
                <a:latin typeface="Calibri" charset="0"/>
                <a:ea typeface="ＭＳ Ｐゴシック" charset="0"/>
              </a:rPr>
              <a:t>Sitting</a:t>
            </a:r>
          </a:p>
          <a:p>
            <a:pPr eaLnBrk="1" hangingPunct="1">
              <a:buFont typeface="Arial" charset="0"/>
              <a:buNone/>
            </a:pPr>
            <a:r>
              <a:rPr lang="en-US" sz="1800">
                <a:solidFill>
                  <a:srgbClr val="FF0000"/>
                </a:solidFill>
                <a:latin typeface="Calibri" charset="0"/>
                <a:ea typeface="ＭＳ Ｐゴシック" charset="0"/>
              </a:rPr>
              <a:t>Scene</a:t>
            </a:r>
            <a:r>
              <a:rPr lang="en-US" sz="1800">
                <a:latin typeface="Calibri" charset="0"/>
                <a:ea typeface="ＭＳ Ｐゴシック" charset="0"/>
              </a:rPr>
              <a:t>: </a:t>
            </a:r>
            <a:r>
              <a:rPr lang="en-US" sz="1800">
                <a:solidFill>
                  <a:srgbClr val="9BBB59"/>
                </a:solidFill>
                <a:latin typeface="Calibri" charset="0"/>
                <a:ea typeface="ＭＳ Ｐゴシック" charset="0"/>
              </a:rPr>
              <a:t>room</a:t>
            </a:r>
            <a:endParaRPr lang="en-US" sz="1100">
              <a:solidFill>
                <a:srgbClr val="9BBB59"/>
              </a:solidFill>
              <a:latin typeface="Calibri" charset="0"/>
              <a:ea typeface="ＭＳ Ｐゴシック" charset="0"/>
            </a:endParaRPr>
          </a:p>
        </p:txBody>
      </p:sp>
      <p:sp>
        <p:nvSpPr>
          <p:cNvPr id="22533" name="Rectangle 6"/>
          <p:cNvSpPr>
            <a:spLocks noChangeArrowheads="1"/>
          </p:cNvSpPr>
          <p:nvPr/>
        </p:nvSpPr>
        <p:spPr bwMode="auto">
          <a:xfrm>
            <a:off x="381000" y="2362200"/>
            <a:ext cx="4419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p>
            <a:pPr lvl="1"/>
            <a:r>
              <a:rPr lang="en-US">
                <a:latin typeface="Calibri" charset="0"/>
              </a:rPr>
              <a:t>black </a:t>
            </a:r>
            <a:r>
              <a:rPr lang="en-US">
                <a:solidFill>
                  <a:srgbClr val="E46C0A"/>
                </a:solidFill>
                <a:latin typeface="Calibri" charset="0"/>
              </a:rPr>
              <a:t>cat</a:t>
            </a:r>
            <a:r>
              <a:rPr lang="en-US">
                <a:latin typeface="Calibri" charset="0"/>
              </a:rPr>
              <a:t> over pink chair</a:t>
            </a:r>
          </a:p>
          <a:p>
            <a:pPr lvl="1"/>
            <a:r>
              <a:rPr lang="en-US">
                <a:latin typeface="Calibri" charset="0"/>
              </a:rPr>
              <a:t>A black color </a:t>
            </a:r>
            <a:r>
              <a:rPr lang="en-US">
                <a:solidFill>
                  <a:srgbClr val="E46C0A"/>
                </a:solidFill>
                <a:latin typeface="Calibri" charset="0"/>
              </a:rPr>
              <a:t>cat</a:t>
            </a:r>
            <a:r>
              <a:rPr lang="en-US">
                <a:latin typeface="Calibri" charset="0"/>
              </a:rPr>
              <a:t> </a:t>
            </a:r>
            <a:r>
              <a:rPr lang="en-US">
                <a:solidFill>
                  <a:srgbClr val="4F81BD"/>
                </a:solidFill>
                <a:latin typeface="Calibri" charset="0"/>
              </a:rPr>
              <a:t>sitting</a:t>
            </a:r>
            <a:r>
              <a:rPr lang="en-US">
                <a:latin typeface="Calibri" charset="0"/>
              </a:rPr>
              <a:t> on chair </a:t>
            </a:r>
            <a:r>
              <a:rPr lang="en-US">
                <a:solidFill>
                  <a:srgbClr val="9BBB59"/>
                </a:solidFill>
                <a:latin typeface="Calibri" charset="0"/>
              </a:rPr>
              <a:t>in a room</a:t>
            </a:r>
            <a:r>
              <a:rPr lang="en-US">
                <a:latin typeface="Calibri" charset="0"/>
              </a:rPr>
              <a:t>.</a:t>
            </a:r>
          </a:p>
          <a:p>
            <a:pPr lvl="1"/>
            <a:r>
              <a:rPr lang="en-US">
                <a:solidFill>
                  <a:srgbClr val="E46C0A"/>
                </a:solidFill>
                <a:latin typeface="Calibri" charset="0"/>
              </a:rPr>
              <a:t>cat</a:t>
            </a:r>
            <a:r>
              <a:rPr lang="en-US">
                <a:latin typeface="Calibri" charset="0"/>
              </a:rPr>
              <a:t> </a:t>
            </a:r>
            <a:r>
              <a:rPr lang="en-US">
                <a:solidFill>
                  <a:schemeClr val="accent1"/>
                </a:solidFill>
                <a:latin typeface="Calibri" charset="0"/>
              </a:rPr>
              <a:t>sitting</a:t>
            </a:r>
            <a:r>
              <a:rPr lang="en-US">
                <a:latin typeface="Calibri" charset="0"/>
              </a:rPr>
              <a:t> on a chair looking in a mirror.</a:t>
            </a:r>
          </a:p>
        </p:txBody>
      </p:sp>
      <p:sp>
        <p:nvSpPr>
          <p:cNvPr id="8" name="Right Arrow 7"/>
          <p:cNvSpPr/>
          <p:nvPr/>
        </p:nvSpPr>
        <p:spPr>
          <a:xfrm>
            <a:off x="4953000" y="2438400"/>
            <a:ext cx="1066800" cy="838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solidFill>
                <a:schemeClr val="tx1"/>
              </a:solidFill>
              <a:effectLst>
                <a:outerShdw blurRad="38100" dist="38100" dir="2700000" algn="tl">
                  <a:srgbClr val="FFFFFF"/>
                </a:outerShdw>
              </a:effectLst>
              <a:cs typeface="Arial" charset="0"/>
            </a:endParaRPr>
          </a:p>
        </p:txBody>
      </p:sp>
      <p:grpSp>
        <p:nvGrpSpPr>
          <p:cNvPr id="22535" name="Group 71"/>
          <p:cNvGrpSpPr>
            <a:grpSpLocks/>
          </p:cNvGrpSpPr>
          <p:nvPr/>
        </p:nvGrpSpPr>
        <p:grpSpPr bwMode="auto">
          <a:xfrm>
            <a:off x="381000" y="4125913"/>
            <a:ext cx="3919538" cy="2274887"/>
            <a:chOff x="4572000" y="3733800"/>
            <a:chExt cx="3919918" cy="2274332"/>
          </a:xfrm>
        </p:grpSpPr>
        <p:cxnSp>
          <p:nvCxnSpPr>
            <p:cNvPr id="10" name="Straight Connector 9"/>
            <p:cNvCxnSpPr/>
            <p:nvPr/>
          </p:nvCxnSpPr>
          <p:spPr>
            <a:xfrm>
              <a:off x="6858222" y="4103597"/>
              <a:ext cx="762074" cy="696743"/>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a:endCxn id="22550" idx="0"/>
            </p:cNvCxnSpPr>
            <p:nvPr/>
          </p:nvCxnSpPr>
          <p:spPr>
            <a:xfrm rot="5400000">
              <a:off x="6383631" y="4325751"/>
              <a:ext cx="696743" cy="252436"/>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flipV="1">
              <a:off x="5867526" y="4103597"/>
              <a:ext cx="990696" cy="696743"/>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16200000" flipH="1">
              <a:off x="5569122" y="5263725"/>
              <a:ext cx="444392" cy="30483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5400000">
              <a:off x="5302397" y="5301828"/>
              <a:ext cx="444392" cy="228622"/>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0800000" flipV="1">
              <a:off x="5029244" y="5193944"/>
              <a:ext cx="609659" cy="444392"/>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16200000" flipH="1">
              <a:off x="7664839" y="5225634"/>
              <a:ext cx="520573" cy="304830"/>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5400000">
              <a:off x="7360009" y="5225634"/>
              <a:ext cx="520573" cy="304830"/>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10800000" flipV="1">
              <a:off x="7010636" y="5117762"/>
              <a:ext cx="762074" cy="520573"/>
            </a:xfrm>
            <a:prstGeom prst="line">
              <a:avLst/>
            </a:prstGeom>
          </p:spPr>
          <p:style>
            <a:lnRef idx="1">
              <a:schemeClr val="accent1"/>
            </a:lnRef>
            <a:fillRef idx="0">
              <a:schemeClr val="accent1"/>
            </a:fillRef>
            <a:effectRef idx="0">
              <a:schemeClr val="accent1"/>
            </a:effectRef>
            <a:fontRef idx="minor">
              <a:schemeClr val="tx1"/>
            </a:fontRef>
          </p:style>
        </p:cxnSp>
        <p:sp>
          <p:nvSpPr>
            <p:cNvPr id="22546" name="Rectangle 43"/>
            <p:cNvSpPr>
              <a:spLocks noChangeArrowheads="1"/>
            </p:cNvSpPr>
            <p:nvPr/>
          </p:nvSpPr>
          <p:spPr bwMode="auto">
            <a:xfrm>
              <a:off x="7391400" y="4800600"/>
              <a:ext cx="86087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charset="0"/>
                </a:rPr>
                <a:t>Vehicle</a:t>
              </a:r>
            </a:p>
          </p:txBody>
        </p:sp>
        <p:sp>
          <p:nvSpPr>
            <p:cNvPr id="22547" name="Rectangle 44"/>
            <p:cNvSpPr>
              <a:spLocks noChangeArrowheads="1"/>
            </p:cNvSpPr>
            <p:nvPr/>
          </p:nvSpPr>
          <p:spPr bwMode="auto">
            <a:xfrm>
              <a:off x="6705600" y="5638800"/>
              <a:ext cx="4988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charset="0"/>
                </a:rPr>
                <a:t>Car</a:t>
              </a:r>
            </a:p>
          </p:txBody>
        </p:sp>
        <p:sp>
          <p:nvSpPr>
            <p:cNvPr id="22548" name="Rectangle 45"/>
            <p:cNvSpPr>
              <a:spLocks noChangeArrowheads="1"/>
            </p:cNvSpPr>
            <p:nvPr/>
          </p:nvSpPr>
          <p:spPr bwMode="auto">
            <a:xfrm>
              <a:off x="7848600" y="5638800"/>
              <a:ext cx="6433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charset="0"/>
                </a:rPr>
                <a:t>Train</a:t>
              </a:r>
            </a:p>
          </p:txBody>
        </p:sp>
        <p:sp>
          <p:nvSpPr>
            <p:cNvPr id="22549" name="Rectangle 46"/>
            <p:cNvSpPr>
              <a:spLocks noChangeArrowheads="1"/>
            </p:cNvSpPr>
            <p:nvPr/>
          </p:nvSpPr>
          <p:spPr bwMode="auto">
            <a:xfrm>
              <a:off x="7239000" y="5638800"/>
              <a:ext cx="57477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charset="0"/>
                </a:rPr>
                <a:t>Bike</a:t>
              </a:r>
            </a:p>
          </p:txBody>
        </p:sp>
        <p:sp>
          <p:nvSpPr>
            <p:cNvPr id="22550" name="Rectangle 47"/>
            <p:cNvSpPr>
              <a:spLocks noChangeArrowheads="1"/>
            </p:cNvSpPr>
            <p:nvPr/>
          </p:nvSpPr>
          <p:spPr bwMode="auto">
            <a:xfrm>
              <a:off x="6172200" y="4800600"/>
              <a:ext cx="86754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charset="0"/>
                </a:rPr>
                <a:t>Human</a:t>
              </a:r>
            </a:p>
          </p:txBody>
        </p:sp>
        <p:sp>
          <p:nvSpPr>
            <p:cNvPr id="22551" name="Rectangle 48"/>
            <p:cNvSpPr>
              <a:spLocks noChangeArrowheads="1"/>
            </p:cNvSpPr>
            <p:nvPr/>
          </p:nvSpPr>
          <p:spPr bwMode="auto">
            <a:xfrm>
              <a:off x="5257800" y="4800600"/>
              <a:ext cx="84029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charset="0"/>
                </a:rPr>
                <a:t>Animal</a:t>
              </a:r>
            </a:p>
          </p:txBody>
        </p:sp>
        <p:sp>
          <p:nvSpPr>
            <p:cNvPr id="22552" name="Rectangle 52"/>
            <p:cNvSpPr>
              <a:spLocks noChangeArrowheads="1"/>
            </p:cNvSpPr>
            <p:nvPr/>
          </p:nvSpPr>
          <p:spPr bwMode="auto">
            <a:xfrm>
              <a:off x="4572000" y="5638800"/>
              <a:ext cx="4935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charset="0"/>
                </a:rPr>
                <a:t>Cat</a:t>
              </a:r>
            </a:p>
          </p:txBody>
        </p:sp>
        <p:sp>
          <p:nvSpPr>
            <p:cNvPr id="22553" name="Rectangle 53"/>
            <p:cNvSpPr>
              <a:spLocks noChangeArrowheads="1"/>
            </p:cNvSpPr>
            <p:nvPr/>
          </p:nvSpPr>
          <p:spPr bwMode="auto">
            <a:xfrm>
              <a:off x="5562600" y="5638800"/>
              <a:ext cx="73212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charset="0"/>
                </a:rPr>
                <a:t>Horse</a:t>
              </a:r>
            </a:p>
          </p:txBody>
        </p:sp>
        <p:sp>
          <p:nvSpPr>
            <p:cNvPr id="22554" name="Rectangle 54"/>
            <p:cNvSpPr>
              <a:spLocks noChangeArrowheads="1"/>
            </p:cNvSpPr>
            <p:nvPr/>
          </p:nvSpPr>
          <p:spPr bwMode="auto">
            <a:xfrm>
              <a:off x="5029200" y="5638800"/>
              <a:ext cx="5581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charset="0"/>
                </a:rPr>
                <a:t>Dog</a:t>
              </a:r>
            </a:p>
          </p:txBody>
        </p:sp>
        <p:sp>
          <p:nvSpPr>
            <p:cNvPr id="22555" name="Rectangle 70"/>
            <p:cNvSpPr>
              <a:spLocks noChangeArrowheads="1"/>
            </p:cNvSpPr>
            <p:nvPr/>
          </p:nvSpPr>
          <p:spPr bwMode="auto">
            <a:xfrm>
              <a:off x="6477000" y="3733800"/>
              <a:ext cx="8034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charset="0"/>
                </a:rPr>
                <a:t>Object</a:t>
              </a:r>
            </a:p>
          </p:txBody>
        </p:sp>
      </p:grpSp>
      <p:sp>
        <p:nvSpPr>
          <p:cNvPr id="22536" name="Content Placeholder 2"/>
          <p:cNvSpPr>
            <a:spLocks noGrp="1"/>
          </p:cNvSpPr>
          <p:nvPr>
            <p:ph sz="half" idx="4294967295"/>
          </p:nvPr>
        </p:nvSpPr>
        <p:spPr>
          <a:xfrm>
            <a:off x="228600" y="3592513"/>
            <a:ext cx="3200400" cy="533400"/>
          </a:xfrm>
          <a:prstGeom prst="rect">
            <a:avLst/>
          </a:prstGeom>
        </p:spPr>
        <p:txBody>
          <a:bodyPr/>
          <a:lstStyle/>
          <a:p>
            <a:pPr eaLnBrk="1" hangingPunct="1"/>
            <a:r>
              <a:rPr lang="en-US" sz="2400" dirty="0">
                <a:latin typeface="Calibri" charset="0"/>
                <a:ea typeface="ＭＳ Ｐゴシック" charset="0"/>
              </a:rPr>
              <a:t>Use taxonomy trees</a:t>
            </a:r>
          </a:p>
          <a:p>
            <a:pPr eaLnBrk="1" hangingPunct="1">
              <a:buFont typeface="Arial" charset="0"/>
              <a:buNone/>
            </a:pPr>
            <a:endParaRPr lang="en-US" sz="2400" dirty="0">
              <a:latin typeface="Calibri" charset="0"/>
              <a:ea typeface="ＭＳ Ｐゴシック" charset="0"/>
            </a:endParaRPr>
          </a:p>
        </p:txBody>
      </p:sp>
      <p:sp>
        <p:nvSpPr>
          <p:cNvPr id="30" name="Footer Placeholder 28"/>
          <p:cNvSpPr txBox="1">
            <a:spLocks/>
          </p:cNvSpPr>
          <p:nvPr/>
        </p:nvSpPr>
        <p:spPr>
          <a:xfrm>
            <a:off x="6248400" y="6511841"/>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ko-KR" dirty="0" err="1" smtClean="0"/>
              <a:t>Farhadi</a:t>
            </a:r>
            <a:r>
              <a:rPr lang="en-US" altLang="ko-KR" dirty="0" smtClean="0"/>
              <a:t> et al, ECCV10</a:t>
            </a:r>
            <a:endParaRPr lang="ko-KR" altLang="en-US" dirty="0"/>
          </a:p>
        </p:txBody>
      </p:sp>
    </p:spTree>
    <p:extLst>
      <p:ext uri="{BB962C8B-B14F-4D97-AF65-F5344CB8AC3E}">
        <p14:creationId xmlns:p14="http://schemas.microsoft.com/office/powerpoint/2010/main" val="77671848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ight Arrow 11"/>
          <p:cNvSpPr/>
          <p:nvPr/>
        </p:nvSpPr>
        <p:spPr>
          <a:xfrm>
            <a:off x="5491812" y="3059705"/>
            <a:ext cx="857667" cy="36075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134470"/>
            <a:ext cx="9144000" cy="1220409"/>
          </a:xfrm>
        </p:spPr>
        <p:txBody>
          <a:bodyPr/>
          <a:lstStyle/>
          <a:p>
            <a:r>
              <a:rPr lang="en-US" sz="4400" dirty="0" smtClean="0"/>
              <a:t>Toward Complex Structured Outputs</a:t>
            </a:r>
            <a:endParaRPr lang="en-US" sz="4400" dirty="0"/>
          </a:p>
        </p:txBody>
      </p:sp>
      <p:sp>
        <p:nvSpPr>
          <p:cNvPr id="8" name="TextBox 7"/>
          <p:cNvSpPr txBox="1"/>
          <p:nvPr/>
        </p:nvSpPr>
        <p:spPr>
          <a:xfrm>
            <a:off x="6334538" y="3059705"/>
            <a:ext cx="829440" cy="360755"/>
          </a:xfrm>
          <a:prstGeom prst="rect">
            <a:avLst/>
          </a:prstGeom>
          <a:noFill/>
        </p:spPr>
        <p:txBody>
          <a:bodyPr wrap="square" lIns="82945" tIns="41473" rIns="82945" bIns="41473" rtlCol="0">
            <a:spAutoFit/>
          </a:bodyPr>
          <a:lstStyle/>
          <a:p>
            <a:r>
              <a:rPr lang="en-US" b="0" dirty="0" smtClean="0">
                <a:solidFill>
                  <a:schemeClr val="tx1">
                    <a:lumMod val="85000"/>
                    <a:lumOff val="15000"/>
                  </a:schemeClr>
                </a:solidFill>
                <a:latin typeface="Helvetica Neue Light"/>
                <a:cs typeface="Helvetica Neue Light"/>
              </a:rPr>
              <a:t>car</a:t>
            </a:r>
            <a:endParaRPr lang="en-US" b="0" dirty="0">
              <a:solidFill>
                <a:schemeClr val="tx1">
                  <a:lumMod val="85000"/>
                  <a:lumOff val="15000"/>
                </a:schemeClr>
              </a:solidFill>
              <a:latin typeface="Helvetica Neue Light"/>
              <a:cs typeface="Helvetica Neue Light"/>
            </a:endParaRPr>
          </a:p>
        </p:txBody>
      </p:sp>
      <p:pic>
        <p:nvPicPr>
          <p:cNvPr id="10" name="Picture 9" descr="1455984602_9721c07ae9_b.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371" y="1551610"/>
            <a:ext cx="4496736" cy="3376944"/>
          </a:xfrm>
          <a:prstGeom prst="rect">
            <a:avLst/>
          </a:prstGeom>
        </p:spPr>
      </p:pic>
      <p:sp>
        <p:nvSpPr>
          <p:cNvPr id="6" name="Footer Placeholder 28"/>
          <p:cNvSpPr txBox="1">
            <a:spLocks/>
          </p:cNvSpPr>
          <p:nvPr/>
        </p:nvSpPr>
        <p:spPr>
          <a:xfrm>
            <a:off x="6248400" y="6511841"/>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ko-KR" dirty="0" smtClean="0"/>
              <a:t>Berg, Attributes Tutorial CVPR13</a:t>
            </a:r>
            <a:endParaRPr lang="ko-KR" altLang="en-US" dirty="0"/>
          </a:p>
        </p:txBody>
      </p:sp>
    </p:spTree>
    <p:extLst>
      <p:ext uri="{BB962C8B-B14F-4D97-AF65-F5344CB8AC3E}">
        <p14:creationId xmlns:p14="http://schemas.microsoft.com/office/powerpoint/2010/main" val="1788849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533400" y="-63500"/>
            <a:ext cx="8229600" cy="1143000"/>
          </a:xfrm>
        </p:spPr>
        <p:txBody>
          <a:bodyPr/>
          <a:lstStyle/>
          <a:p>
            <a:r>
              <a:rPr lang="en-US" sz="4400" b="1" dirty="0" smtClean="0">
                <a:latin typeface="Calibri" charset="0"/>
                <a:ea typeface="ＭＳ Ｐゴシック" charset="0"/>
              </a:rPr>
              <a:t>Retrieval through meaning space</a:t>
            </a:r>
            <a:endParaRPr lang="en-US" sz="4400" b="1" dirty="0">
              <a:latin typeface="Calibri" charset="0"/>
              <a:ea typeface="ＭＳ Ｐゴシック" charset="0"/>
            </a:endParaRPr>
          </a:p>
        </p:txBody>
      </p:sp>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l="14999" t="32001" r="2499" b="20000"/>
          <a:stretch>
            <a:fillRect/>
          </a:stretch>
        </p:blipFill>
        <p:spPr bwMode="auto">
          <a:xfrm>
            <a:off x="381000" y="1447800"/>
            <a:ext cx="859155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Content Placeholder 2"/>
          <p:cNvSpPr txBox="1">
            <a:spLocks/>
          </p:cNvSpPr>
          <p:nvPr/>
        </p:nvSpPr>
        <p:spPr bwMode="auto">
          <a:xfrm>
            <a:off x="457200" y="4800600"/>
            <a:ext cx="81534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50000"/>
              </a:lnSpc>
              <a:buFont typeface="Arial" charset="0"/>
              <a:buChar char="•"/>
            </a:pPr>
            <a:r>
              <a:rPr lang="en-US" dirty="0">
                <a:solidFill>
                  <a:srgbClr val="BFBFBF"/>
                </a:solidFill>
              </a:rPr>
              <a:t> </a:t>
            </a:r>
            <a:r>
              <a:rPr lang="en-US" dirty="0" smtClean="0">
                <a:solidFill>
                  <a:srgbClr val="BFBFBF"/>
                </a:solidFill>
              </a:rPr>
              <a:t>Map </a:t>
            </a:r>
            <a:r>
              <a:rPr lang="en-US" dirty="0">
                <a:solidFill>
                  <a:srgbClr val="BFBFBF"/>
                </a:solidFill>
              </a:rPr>
              <a:t>from Image Space to Meaning Space</a:t>
            </a:r>
          </a:p>
          <a:p>
            <a:pPr eaLnBrk="1" hangingPunct="1">
              <a:lnSpc>
                <a:spcPct val="150000"/>
              </a:lnSpc>
              <a:buFont typeface="Arial" charset="0"/>
              <a:buChar char="•"/>
            </a:pPr>
            <a:r>
              <a:rPr lang="en-US" dirty="0">
                <a:solidFill>
                  <a:schemeClr val="bg1">
                    <a:lumMod val="75000"/>
                  </a:schemeClr>
                </a:solidFill>
              </a:rPr>
              <a:t> </a:t>
            </a:r>
            <a:r>
              <a:rPr lang="en-US" dirty="0" smtClean="0">
                <a:solidFill>
                  <a:schemeClr val="bg1">
                    <a:lumMod val="75000"/>
                  </a:schemeClr>
                </a:solidFill>
              </a:rPr>
              <a:t>Map </a:t>
            </a:r>
            <a:r>
              <a:rPr lang="en-US" dirty="0">
                <a:solidFill>
                  <a:schemeClr val="bg1">
                    <a:lumMod val="75000"/>
                  </a:schemeClr>
                </a:solidFill>
              </a:rPr>
              <a:t>from Sentence Space to Meaning Space</a:t>
            </a:r>
          </a:p>
          <a:p>
            <a:pPr eaLnBrk="1" hangingPunct="1">
              <a:lnSpc>
                <a:spcPct val="150000"/>
              </a:lnSpc>
              <a:buFont typeface="Arial" charset="0"/>
              <a:buChar char="•"/>
            </a:pPr>
            <a:r>
              <a:rPr lang="en-US" dirty="0"/>
              <a:t> </a:t>
            </a:r>
            <a:r>
              <a:rPr lang="en-US" dirty="0" smtClean="0"/>
              <a:t>Retrieve </a:t>
            </a:r>
            <a:r>
              <a:rPr lang="en-US" dirty="0"/>
              <a:t>Sentences </a:t>
            </a:r>
            <a:r>
              <a:rPr lang="en-US" dirty="0" smtClean="0"/>
              <a:t>for Images via Meaning Space</a:t>
            </a:r>
            <a:endParaRPr lang="en-US" dirty="0"/>
          </a:p>
        </p:txBody>
      </p:sp>
      <p:sp>
        <p:nvSpPr>
          <p:cNvPr id="5" name="Footer Placeholder 28"/>
          <p:cNvSpPr txBox="1">
            <a:spLocks/>
          </p:cNvSpPr>
          <p:nvPr/>
        </p:nvSpPr>
        <p:spPr>
          <a:xfrm>
            <a:off x="6248400" y="6511841"/>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ko-KR" dirty="0" err="1" smtClean="0"/>
              <a:t>Farhadi</a:t>
            </a:r>
            <a:r>
              <a:rPr lang="en-US" altLang="ko-KR" dirty="0" smtClean="0"/>
              <a:t> et al, ECCV10</a:t>
            </a:r>
            <a:endParaRPr lang="ko-KR" altLang="en-US" dirty="0"/>
          </a:p>
        </p:txBody>
      </p:sp>
    </p:spTree>
    <p:extLst>
      <p:ext uri="{BB962C8B-B14F-4D97-AF65-F5344CB8AC3E}">
        <p14:creationId xmlns:p14="http://schemas.microsoft.com/office/powerpoint/2010/main" val="3533156178"/>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6-22 at 11.58.5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3200"/>
            <a:ext cx="9144000" cy="6429787"/>
          </a:xfrm>
          <a:prstGeom prst="rect">
            <a:avLst/>
          </a:prstGeom>
        </p:spPr>
      </p:pic>
      <p:sp>
        <p:nvSpPr>
          <p:cNvPr id="3" name="Footer Placeholder 28"/>
          <p:cNvSpPr txBox="1">
            <a:spLocks/>
          </p:cNvSpPr>
          <p:nvPr/>
        </p:nvSpPr>
        <p:spPr>
          <a:xfrm>
            <a:off x="6248400" y="6511841"/>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ko-KR" dirty="0" err="1" smtClean="0"/>
              <a:t>Farhadi</a:t>
            </a:r>
            <a:r>
              <a:rPr lang="en-US" altLang="ko-KR" dirty="0" smtClean="0"/>
              <a:t> et al, ECCV10</a:t>
            </a:r>
            <a:endParaRPr lang="ko-KR" altLang="en-US" dirty="0"/>
          </a:p>
        </p:txBody>
      </p:sp>
    </p:spTree>
    <p:extLst>
      <p:ext uri="{BB962C8B-B14F-4D97-AF65-F5344CB8AC3E}">
        <p14:creationId xmlns:p14="http://schemas.microsoft.com/office/powerpoint/2010/main" val="30555759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3-06-22 at 11.59.07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1300"/>
            <a:ext cx="9144000" cy="6370674"/>
          </a:xfrm>
          <a:prstGeom prst="rect">
            <a:avLst/>
          </a:prstGeom>
        </p:spPr>
      </p:pic>
      <p:sp>
        <p:nvSpPr>
          <p:cNvPr id="4" name="Footer Placeholder 28"/>
          <p:cNvSpPr txBox="1">
            <a:spLocks/>
          </p:cNvSpPr>
          <p:nvPr/>
        </p:nvSpPr>
        <p:spPr>
          <a:xfrm>
            <a:off x="6248400" y="6511841"/>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ko-KR" dirty="0" err="1" smtClean="0"/>
              <a:t>Farhadi</a:t>
            </a:r>
            <a:r>
              <a:rPr lang="en-US" altLang="ko-KR" dirty="0" smtClean="0"/>
              <a:t> et al, ECCV10</a:t>
            </a:r>
            <a:endParaRPr lang="ko-KR" altLang="en-US" dirty="0"/>
          </a:p>
        </p:txBody>
      </p:sp>
    </p:spTree>
    <p:extLst>
      <p:ext uri="{BB962C8B-B14F-4D97-AF65-F5344CB8AC3E}">
        <p14:creationId xmlns:p14="http://schemas.microsoft.com/office/powerpoint/2010/main" val="9320351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3-06-22 at 11.59.45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1300"/>
            <a:ext cx="9144000" cy="6356743"/>
          </a:xfrm>
          <a:prstGeom prst="rect">
            <a:avLst/>
          </a:prstGeom>
        </p:spPr>
      </p:pic>
      <p:sp>
        <p:nvSpPr>
          <p:cNvPr id="3" name="Footer Placeholder 28"/>
          <p:cNvSpPr txBox="1">
            <a:spLocks/>
          </p:cNvSpPr>
          <p:nvPr/>
        </p:nvSpPr>
        <p:spPr>
          <a:xfrm>
            <a:off x="6248400" y="6511841"/>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ko-KR" dirty="0" err="1" smtClean="0"/>
              <a:t>Farhadi</a:t>
            </a:r>
            <a:r>
              <a:rPr lang="en-US" altLang="ko-KR" dirty="0" smtClean="0"/>
              <a:t> et al, ECCV10</a:t>
            </a:r>
            <a:endParaRPr lang="ko-KR" altLang="en-US" dirty="0"/>
          </a:p>
        </p:txBody>
      </p:sp>
    </p:spTree>
    <p:extLst>
      <p:ext uri="{BB962C8B-B14F-4D97-AF65-F5344CB8AC3E}">
        <p14:creationId xmlns:p14="http://schemas.microsoft.com/office/powerpoint/2010/main" val="38498451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8431"/>
            <a:ext cx="8229600" cy="1600200"/>
          </a:xfrm>
        </p:spPr>
        <p:txBody>
          <a:bodyPr/>
          <a:lstStyle/>
          <a:p>
            <a:r>
              <a:rPr lang="en-US" dirty="0" smtClean="0"/>
              <a:t>Data</a:t>
            </a:r>
            <a:endParaRPr lang="en-US" dirty="0"/>
          </a:p>
        </p:txBody>
      </p:sp>
      <p:sp>
        <p:nvSpPr>
          <p:cNvPr id="5" name="TextBox 4"/>
          <p:cNvSpPr txBox="1"/>
          <p:nvPr/>
        </p:nvSpPr>
        <p:spPr>
          <a:xfrm>
            <a:off x="112483" y="3944220"/>
            <a:ext cx="3456236" cy="1200329"/>
          </a:xfrm>
          <a:prstGeom prst="rect">
            <a:avLst/>
          </a:prstGeom>
          <a:noFill/>
        </p:spPr>
        <p:txBody>
          <a:bodyPr wrap="square" rtlCol="0">
            <a:spAutoFit/>
          </a:bodyPr>
          <a:lstStyle/>
          <a:p>
            <a:r>
              <a:rPr lang="en-US" dirty="0" err="1" smtClean="0">
                <a:latin typeface="Helvetica Neue Light"/>
                <a:cs typeface="Helvetica Neue Light"/>
              </a:rPr>
              <a:t>Rashtchian</a:t>
            </a:r>
            <a:r>
              <a:rPr lang="en-US" dirty="0" smtClean="0">
                <a:latin typeface="Helvetica Neue Light"/>
                <a:cs typeface="Helvetica Neue Light"/>
              </a:rPr>
              <a:t> et al 2010, </a:t>
            </a:r>
          </a:p>
          <a:p>
            <a:r>
              <a:rPr lang="en-US" dirty="0" err="1" smtClean="0">
                <a:latin typeface="Helvetica Neue Light"/>
                <a:cs typeface="Helvetica Neue Light"/>
              </a:rPr>
              <a:t>Farhadi</a:t>
            </a:r>
            <a:r>
              <a:rPr lang="en-US" dirty="0" smtClean="0">
                <a:latin typeface="Helvetica Neue Light"/>
                <a:cs typeface="Helvetica Neue Light"/>
              </a:rPr>
              <a:t> et al 2010</a:t>
            </a:r>
          </a:p>
          <a:p>
            <a:r>
              <a:rPr lang="en-US" dirty="0" smtClean="0">
                <a:latin typeface="Helvetica Neue Light"/>
                <a:cs typeface="Helvetica Neue Light"/>
              </a:rPr>
              <a:t>5 descriptions per image </a:t>
            </a:r>
          </a:p>
          <a:p>
            <a:r>
              <a:rPr lang="en-US" dirty="0" smtClean="0">
                <a:latin typeface="Helvetica Neue Light"/>
                <a:cs typeface="Helvetica Neue Light"/>
              </a:rPr>
              <a:t>20 object categories </a:t>
            </a:r>
            <a:endParaRPr lang="en-US" dirty="0">
              <a:latin typeface="Helvetica Neue Light"/>
              <a:cs typeface="Helvetica Neue Light"/>
            </a:endParaRPr>
          </a:p>
        </p:txBody>
      </p:sp>
      <p:pic>
        <p:nvPicPr>
          <p:cNvPr id="9" name="Picture 8" descr="airplan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428" y="2120092"/>
            <a:ext cx="3289209" cy="1828800"/>
          </a:xfrm>
          <a:prstGeom prst="rect">
            <a:avLst/>
          </a:prstGeom>
        </p:spPr>
      </p:pic>
      <p:pic>
        <p:nvPicPr>
          <p:cNvPr id="10" name="Picture 9" descr="building.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38075" y="2120093"/>
            <a:ext cx="2438400" cy="1828800"/>
          </a:xfrm>
          <a:prstGeom prst="rect">
            <a:avLst/>
          </a:prstGeom>
        </p:spPr>
      </p:pic>
      <p:sp>
        <p:nvSpPr>
          <p:cNvPr id="11" name="TextBox 10"/>
          <p:cNvSpPr txBox="1"/>
          <p:nvPr/>
        </p:nvSpPr>
        <p:spPr>
          <a:xfrm>
            <a:off x="3819092" y="3944220"/>
            <a:ext cx="2690565" cy="1200329"/>
          </a:xfrm>
          <a:prstGeom prst="rect">
            <a:avLst/>
          </a:prstGeom>
          <a:noFill/>
        </p:spPr>
        <p:txBody>
          <a:bodyPr wrap="square" rtlCol="0">
            <a:spAutoFit/>
          </a:bodyPr>
          <a:lstStyle/>
          <a:p>
            <a:r>
              <a:rPr lang="en-US" dirty="0" smtClean="0">
                <a:latin typeface="Helvetica Neue Light"/>
                <a:cs typeface="Helvetica Neue Light"/>
              </a:rPr>
              <a:t>Image-Clef challenge</a:t>
            </a:r>
          </a:p>
          <a:p>
            <a:r>
              <a:rPr lang="en-US" dirty="0" smtClean="0">
                <a:latin typeface="Helvetica Neue Light"/>
                <a:cs typeface="Helvetica Neue Light"/>
              </a:rPr>
              <a:t>2 descriptions per image </a:t>
            </a:r>
          </a:p>
          <a:p>
            <a:r>
              <a:rPr lang="en-US" dirty="0" smtClean="0">
                <a:latin typeface="Helvetica Neue Light"/>
                <a:cs typeface="Helvetica Neue Light"/>
              </a:rPr>
              <a:t>Select image categories</a:t>
            </a:r>
          </a:p>
          <a:p>
            <a:endParaRPr lang="en-US" dirty="0">
              <a:latin typeface="Helvetica Neue Light"/>
              <a:cs typeface="Helvetica Neue Light"/>
            </a:endParaRPr>
          </a:p>
        </p:txBody>
      </p:sp>
      <p:sp>
        <p:nvSpPr>
          <p:cNvPr id="12" name="TextBox 11"/>
          <p:cNvSpPr txBox="1"/>
          <p:nvPr/>
        </p:nvSpPr>
        <p:spPr>
          <a:xfrm>
            <a:off x="1653164" y="5551714"/>
            <a:ext cx="5837672" cy="707886"/>
          </a:xfrm>
          <a:prstGeom prst="rect">
            <a:avLst/>
          </a:prstGeom>
          <a:noFill/>
        </p:spPr>
        <p:txBody>
          <a:bodyPr wrap="square" rtlCol="0">
            <a:spAutoFit/>
          </a:bodyPr>
          <a:lstStyle/>
          <a:p>
            <a:r>
              <a:rPr lang="en-US" sz="2000" dirty="0" smtClean="0"/>
              <a:t>Large amounts of paired data can help us study the image-language relationship</a:t>
            </a:r>
            <a:endParaRPr lang="en-US" sz="2000" dirty="0"/>
          </a:p>
        </p:txBody>
      </p:sp>
      <p:sp>
        <p:nvSpPr>
          <p:cNvPr id="13" name="TextBox 12"/>
          <p:cNvSpPr txBox="1"/>
          <p:nvPr/>
        </p:nvSpPr>
        <p:spPr>
          <a:xfrm>
            <a:off x="1112435" y="1769295"/>
            <a:ext cx="1556836" cy="369332"/>
          </a:xfrm>
          <a:prstGeom prst="rect">
            <a:avLst/>
          </a:prstGeom>
          <a:noFill/>
        </p:spPr>
        <p:txBody>
          <a:bodyPr wrap="none" rtlCol="0">
            <a:spAutoFit/>
          </a:bodyPr>
          <a:lstStyle/>
          <a:p>
            <a:r>
              <a:rPr lang="en-US" b="1" dirty="0" smtClean="0">
                <a:latin typeface="Helvetica Neue Light"/>
                <a:cs typeface="Helvetica Neue Light"/>
              </a:rPr>
              <a:t>1,000 images</a:t>
            </a:r>
            <a:endParaRPr lang="en-US" b="1" dirty="0">
              <a:latin typeface="Helvetica Neue Light"/>
              <a:cs typeface="Helvetica Neue Light"/>
            </a:endParaRPr>
          </a:p>
        </p:txBody>
      </p:sp>
      <p:sp>
        <p:nvSpPr>
          <p:cNvPr id="14" name="TextBox 13"/>
          <p:cNvSpPr txBox="1"/>
          <p:nvPr/>
        </p:nvSpPr>
        <p:spPr>
          <a:xfrm>
            <a:off x="4285970" y="1769295"/>
            <a:ext cx="1685077" cy="369332"/>
          </a:xfrm>
          <a:prstGeom prst="rect">
            <a:avLst/>
          </a:prstGeom>
          <a:noFill/>
        </p:spPr>
        <p:txBody>
          <a:bodyPr wrap="none" rtlCol="0">
            <a:spAutoFit/>
          </a:bodyPr>
          <a:lstStyle/>
          <a:p>
            <a:r>
              <a:rPr lang="en-US" b="1" dirty="0" smtClean="0">
                <a:latin typeface="Helvetica Neue Light"/>
                <a:cs typeface="Helvetica Neue Light"/>
              </a:rPr>
              <a:t>20,000 images</a:t>
            </a:r>
            <a:endParaRPr lang="en-US" b="1" dirty="0">
              <a:latin typeface="Helvetica Neue Light"/>
              <a:cs typeface="Helvetica Neue Light"/>
            </a:endParaRPr>
          </a:p>
        </p:txBody>
      </p:sp>
      <p:sp>
        <p:nvSpPr>
          <p:cNvPr id="3" name="TextBox 2"/>
          <p:cNvSpPr txBox="1"/>
          <p:nvPr/>
        </p:nvSpPr>
        <p:spPr>
          <a:xfrm>
            <a:off x="6842065" y="2628900"/>
            <a:ext cx="2009835" cy="954107"/>
          </a:xfrm>
          <a:prstGeom prst="rect">
            <a:avLst/>
          </a:prstGeom>
          <a:noFill/>
        </p:spPr>
        <p:txBody>
          <a:bodyPr wrap="square" rtlCol="0">
            <a:spAutoFit/>
          </a:bodyPr>
          <a:lstStyle/>
          <a:p>
            <a:r>
              <a:rPr lang="en-US" sz="2800" dirty="0" smtClean="0"/>
              <a:t>More data needed? </a:t>
            </a:r>
            <a:endParaRPr lang="en-US" sz="2800" dirty="0"/>
          </a:p>
        </p:txBody>
      </p:sp>
      <p:sp>
        <p:nvSpPr>
          <p:cNvPr id="15" name="Footer Placeholder 28"/>
          <p:cNvSpPr txBox="1">
            <a:spLocks/>
          </p:cNvSpPr>
          <p:nvPr/>
        </p:nvSpPr>
        <p:spPr>
          <a:xfrm>
            <a:off x="6248400" y="6511841"/>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ko-KR" dirty="0" smtClean="0"/>
              <a:t>Berg, Attributes Tutorial CVPR13</a:t>
            </a:r>
            <a:endParaRPr lang="ko-KR" altLang="en-US" dirty="0"/>
          </a:p>
        </p:txBody>
      </p:sp>
    </p:spTree>
    <p:extLst>
      <p:ext uri="{BB962C8B-B14F-4D97-AF65-F5344CB8AC3E}">
        <p14:creationId xmlns:p14="http://schemas.microsoft.com/office/powerpoint/2010/main" val="41588174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12" grpId="0"/>
      <p:bldP spid="13" grpId="0"/>
      <p:bldP spid="14" grpId="0"/>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8938" y="6316209"/>
            <a:ext cx="4123765" cy="685800"/>
          </a:xfrm>
        </p:spPr>
        <p:txBody>
          <a:bodyPr>
            <a:normAutofit/>
          </a:bodyPr>
          <a:lstStyle/>
          <a:p>
            <a:pPr marL="0" indent="0">
              <a:buNone/>
            </a:pPr>
            <a:r>
              <a:rPr lang="en-US" b="1" i="1" dirty="0" smtClean="0">
                <a:solidFill>
                  <a:srgbClr val="008000"/>
                </a:solidFill>
              </a:rPr>
              <a:t>Data exists, but buried in junk!</a:t>
            </a:r>
          </a:p>
        </p:txBody>
      </p:sp>
      <p:sp>
        <p:nvSpPr>
          <p:cNvPr id="5" name="TextBox 4"/>
          <p:cNvSpPr txBox="1"/>
          <p:nvPr/>
        </p:nvSpPr>
        <p:spPr>
          <a:xfrm>
            <a:off x="1245362" y="2662184"/>
            <a:ext cx="2181795" cy="369332"/>
          </a:xfrm>
          <a:prstGeom prst="rect">
            <a:avLst/>
          </a:prstGeom>
          <a:noFill/>
        </p:spPr>
        <p:txBody>
          <a:bodyPr wrap="none" rtlCol="0">
            <a:spAutoFit/>
          </a:bodyPr>
          <a:lstStyle/>
          <a:p>
            <a:r>
              <a:rPr lang="en-US" dirty="0" smtClean="0"/>
              <a:t>Through the smoke</a:t>
            </a:r>
            <a:endParaRPr lang="en-US" dirty="0"/>
          </a:p>
        </p:txBody>
      </p:sp>
      <p:pic>
        <p:nvPicPr>
          <p:cNvPr id="6" name="Picture 5" descr="8543220950_99f11f7c28_b.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5654" y="3510"/>
            <a:ext cx="4112792" cy="2743200"/>
          </a:xfrm>
          <a:prstGeom prst="rect">
            <a:avLst/>
          </a:prstGeom>
        </p:spPr>
      </p:pic>
      <p:sp>
        <p:nvSpPr>
          <p:cNvPr id="7" name="TextBox 6"/>
          <p:cNvSpPr txBox="1"/>
          <p:nvPr/>
        </p:nvSpPr>
        <p:spPr>
          <a:xfrm>
            <a:off x="5786632" y="2662184"/>
            <a:ext cx="1910837" cy="369332"/>
          </a:xfrm>
          <a:prstGeom prst="rect">
            <a:avLst/>
          </a:prstGeom>
          <a:noFill/>
        </p:spPr>
        <p:txBody>
          <a:bodyPr wrap="none" rtlCol="0">
            <a:spAutoFit/>
          </a:bodyPr>
          <a:lstStyle/>
          <a:p>
            <a:r>
              <a:rPr lang="en-US" dirty="0" err="1"/>
              <a:t>Duna</a:t>
            </a:r>
            <a:r>
              <a:rPr lang="en-US" dirty="0"/>
              <a:t> Portrait #</a:t>
            </a:r>
            <a:r>
              <a:rPr lang="en-US" dirty="0" smtClean="0"/>
              <a:t>5</a:t>
            </a:r>
            <a:endParaRPr lang="en-US" dirty="0"/>
          </a:p>
        </p:txBody>
      </p:sp>
      <p:sp>
        <p:nvSpPr>
          <p:cNvPr id="10" name="TextBox 9"/>
          <p:cNvSpPr txBox="1"/>
          <p:nvPr/>
        </p:nvSpPr>
        <p:spPr>
          <a:xfrm>
            <a:off x="1419054" y="5810915"/>
            <a:ext cx="1838476" cy="369332"/>
          </a:xfrm>
          <a:prstGeom prst="rect">
            <a:avLst/>
          </a:prstGeom>
          <a:noFill/>
        </p:spPr>
        <p:txBody>
          <a:bodyPr wrap="none" rtlCol="0">
            <a:spAutoFit/>
          </a:bodyPr>
          <a:lstStyle/>
          <a:p>
            <a:r>
              <a:rPr lang="en-US" dirty="0" smtClean="0"/>
              <a:t>Mirror and gold</a:t>
            </a:r>
            <a:endParaRPr lang="en-US" dirty="0"/>
          </a:p>
        </p:txBody>
      </p:sp>
      <p:pic>
        <p:nvPicPr>
          <p:cNvPr id="11" name="Picture 10" descr="Screen shot 2013-03-10 at 5.26.50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3880" y="3125355"/>
            <a:ext cx="4108824" cy="2743245"/>
          </a:xfrm>
          <a:prstGeom prst="rect">
            <a:avLst/>
          </a:prstGeom>
        </p:spPr>
      </p:pic>
      <p:pic>
        <p:nvPicPr>
          <p:cNvPr id="12" name="Picture 11" descr="catinsink.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13250" y="3125355"/>
            <a:ext cx="3657600" cy="2743200"/>
          </a:xfrm>
          <a:prstGeom prst="rect">
            <a:avLst/>
          </a:prstGeom>
        </p:spPr>
      </p:pic>
      <p:sp>
        <p:nvSpPr>
          <p:cNvPr id="13" name="TextBox 12"/>
          <p:cNvSpPr txBox="1"/>
          <p:nvPr/>
        </p:nvSpPr>
        <p:spPr>
          <a:xfrm>
            <a:off x="5300313" y="5810915"/>
            <a:ext cx="2961080" cy="369332"/>
          </a:xfrm>
          <a:prstGeom prst="rect">
            <a:avLst/>
          </a:prstGeom>
          <a:noFill/>
        </p:spPr>
        <p:txBody>
          <a:bodyPr wrap="none" rtlCol="0">
            <a:spAutoFit/>
          </a:bodyPr>
          <a:lstStyle/>
          <a:p>
            <a:r>
              <a:rPr lang="en-US" dirty="0"/>
              <a:t>the cat </a:t>
            </a:r>
            <a:r>
              <a:rPr lang="en-US" dirty="0" smtClean="0"/>
              <a:t>lounging in </a:t>
            </a:r>
            <a:r>
              <a:rPr lang="en-US" dirty="0"/>
              <a:t>the sink</a:t>
            </a:r>
          </a:p>
        </p:txBody>
      </p:sp>
      <p:sp>
        <p:nvSpPr>
          <p:cNvPr id="14" name="Rectangle 13"/>
          <p:cNvSpPr/>
          <p:nvPr/>
        </p:nvSpPr>
        <p:spPr>
          <a:xfrm>
            <a:off x="4840941" y="3063896"/>
            <a:ext cx="3808095" cy="3170568"/>
          </a:xfrm>
          <a:prstGeom prst="rect">
            <a:avLst/>
          </a:prstGeom>
          <a:noFill/>
          <a:ln w="57150" cmpd="sng">
            <a:solidFill>
              <a:srgbClr val="008000"/>
            </a:solidFill>
          </a:ln>
          <a:effectLst>
            <a:glow rad="228600">
              <a:schemeClr val="accent5">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descr="Screen shot 2013-03-10 at 5.20.41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3880" y="3510"/>
            <a:ext cx="4104759" cy="2743200"/>
          </a:xfrm>
          <a:prstGeom prst="rect">
            <a:avLst/>
          </a:prstGeom>
        </p:spPr>
      </p:pic>
      <p:sp>
        <p:nvSpPr>
          <p:cNvPr id="15" name="Footer Placeholder 28"/>
          <p:cNvSpPr txBox="1">
            <a:spLocks/>
          </p:cNvSpPr>
          <p:nvPr/>
        </p:nvSpPr>
        <p:spPr>
          <a:xfrm>
            <a:off x="6248400" y="6511841"/>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ko-KR" dirty="0" smtClean="0"/>
              <a:t>Berg, Attributes Tutorial CVPR13</a:t>
            </a:r>
            <a:endParaRPr lang="ko-KR" altLang="en-US" dirty="0"/>
          </a:p>
        </p:txBody>
      </p:sp>
    </p:spTree>
    <p:extLst>
      <p:ext uri="{BB962C8B-B14F-4D97-AF65-F5344CB8AC3E}">
        <p14:creationId xmlns:p14="http://schemas.microsoft.com/office/powerpoint/2010/main" val="21205853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9562"/>
            <a:ext cx="8229600" cy="1143000"/>
          </a:xfrm>
        </p:spPr>
        <p:txBody>
          <a:bodyPr>
            <a:normAutofit/>
          </a:bodyPr>
          <a:lstStyle/>
          <a:p>
            <a:pPr>
              <a:lnSpc>
                <a:spcPct val="80000"/>
              </a:lnSpc>
            </a:pPr>
            <a:r>
              <a:rPr lang="en-US" sz="3600" dirty="0" smtClean="0">
                <a:cs typeface="Helvetica Neue Light"/>
              </a:rPr>
              <a:t>SBU Captioned Photo Dataset</a:t>
            </a:r>
            <a:br>
              <a:rPr lang="en-US" sz="3600" dirty="0" smtClean="0">
                <a:cs typeface="Helvetica Neue Light"/>
              </a:rPr>
            </a:br>
            <a:r>
              <a:rPr lang="en-US" sz="2400" dirty="0" smtClean="0">
                <a:cs typeface="Helvetica Neue Light"/>
              </a:rPr>
              <a:t>http://</a:t>
            </a:r>
            <a:r>
              <a:rPr lang="en-US" sz="2400" dirty="0" err="1" smtClean="0">
                <a:cs typeface="Helvetica Neue Light"/>
              </a:rPr>
              <a:t>tamaraberg.com</a:t>
            </a:r>
            <a:r>
              <a:rPr lang="en-US" sz="2400" dirty="0" smtClean="0">
                <a:cs typeface="Helvetica Neue Light"/>
              </a:rPr>
              <a:t>/</a:t>
            </a:r>
            <a:r>
              <a:rPr lang="en-US" sz="2400" dirty="0" err="1" smtClean="0">
                <a:cs typeface="Helvetica Neue Light"/>
              </a:rPr>
              <a:t>sbucaptions</a:t>
            </a:r>
            <a:endParaRPr lang="en-US" sz="2400" dirty="0">
              <a:cs typeface="Helvetica Neue Light"/>
            </a:endParaRPr>
          </a:p>
        </p:txBody>
      </p:sp>
      <p:sp>
        <p:nvSpPr>
          <p:cNvPr id="18" name="TextBox 17"/>
          <p:cNvSpPr txBox="1"/>
          <p:nvPr/>
        </p:nvSpPr>
        <p:spPr>
          <a:xfrm>
            <a:off x="3506784" y="6047581"/>
            <a:ext cx="2170012" cy="584776"/>
          </a:xfrm>
          <a:prstGeom prst="rect">
            <a:avLst/>
          </a:prstGeom>
          <a:noFill/>
        </p:spPr>
        <p:txBody>
          <a:bodyPr wrap="square" rtlCol="0">
            <a:spAutoFit/>
          </a:bodyPr>
          <a:lstStyle/>
          <a:p>
            <a:r>
              <a:rPr lang="en-US" sz="1600" dirty="0">
                <a:latin typeface="Helvetica Neue Light"/>
                <a:cs typeface="Helvetica Neue Light"/>
              </a:rPr>
              <a:t>O</a:t>
            </a:r>
            <a:r>
              <a:rPr lang="en-US" sz="1600" dirty="0" smtClean="0">
                <a:latin typeface="Helvetica Neue Light"/>
                <a:cs typeface="Helvetica Neue Light"/>
              </a:rPr>
              <a:t>ur dog </a:t>
            </a:r>
            <a:r>
              <a:rPr lang="en-US" sz="1600" dirty="0">
                <a:latin typeface="Helvetica Neue Light"/>
                <a:cs typeface="Helvetica Neue Light"/>
              </a:rPr>
              <a:t>Z</a:t>
            </a:r>
            <a:r>
              <a:rPr lang="en-US" sz="1600" dirty="0" smtClean="0">
                <a:latin typeface="Helvetica Neue Light"/>
                <a:cs typeface="Helvetica Neue Light"/>
              </a:rPr>
              <a:t>oe in her bed </a:t>
            </a:r>
            <a:endParaRPr lang="en-US" sz="1600" dirty="0">
              <a:latin typeface="Helvetica Neue Light"/>
              <a:cs typeface="Helvetica Neue Light"/>
            </a:endParaRPr>
          </a:p>
        </p:txBody>
      </p:sp>
      <p:sp>
        <p:nvSpPr>
          <p:cNvPr id="19" name="TextBox 18"/>
          <p:cNvSpPr txBox="1"/>
          <p:nvPr/>
        </p:nvSpPr>
        <p:spPr>
          <a:xfrm>
            <a:off x="6102312" y="3173614"/>
            <a:ext cx="2665238" cy="1077218"/>
          </a:xfrm>
          <a:prstGeom prst="rect">
            <a:avLst/>
          </a:prstGeom>
          <a:noFill/>
        </p:spPr>
        <p:txBody>
          <a:bodyPr wrap="square" rtlCol="0">
            <a:spAutoFit/>
          </a:bodyPr>
          <a:lstStyle/>
          <a:p>
            <a:r>
              <a:rPr lang="en-US" sz="1600" dirty="0">
                <a:latin typeface="Helvetica Neue Light"/>
                <a:cs typeface="Helvetica Neue Light"/>
              </a:rPr>
              <a:t>I</a:t>
            </a:r>
            <a:r>
              <a:rPr lang="en-US" sz="1600" dirty="0" smtClean="0">
                <a:latin typeface="Helvetica Neue Light"/>
                <a:cs typeface="Helvetica Neue Light"/>
              </a:rPr>
              <a:t>nterior design of modern white and brown living room furniture against white wall with a lamp hanging.</a:t>
            </a:r>
            <a:endParaRPr lang="en-US" sz="1600" dirty="0">
              <a:latin typeface="Helvetica Neue Light"/>
              <a:cs typeface="Helvetica Neue Light"/>
            </a:endParaRPr>
          </a:p>
        </p:txBody>
      </p:sp>
      <p:pic>
        <p:nvPicPr>
          <p:cNvPr id="20" name="Picture 19" descr="img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744" y="4315251"/>
            <a:ext cx="2654790" cy="1789328"/>
          </a:xfrm>
          <a:prstGeom prst="rect">
            <a:avLst/>
          </a:prstGeom>
        </p:spPr>
      </p:pic>
      <p:sp>
        <p:nvSpPr>
          <p:cNvPr id="21" name="TextBox 20"/>
          <p:cNvSpPr txBox="1"/>
          <p:nvPr/>
        </p:nvSpPr>
        <p:spPr>
          <a:xfrm>
            <a:off x="407676" y="3218370"/>
            <a:ext cx="2635769" cy="1077218"/>
          </a:xfrm>
          <a:prstGeom prst="rect">
            <a:avLst/>
          </a:prstGeom>
          <a:noFill/>
        </p:spPr>
        <p:txBody>
          <a:bodyPr wrap="square" rtlCol="0">
            <a:spAutoFit/>
          </a:bodyPr>
          <a:lstStyle/>
          <a:p>
            <a:r>
              <a:rPr lang="en-US" sz="1600" dirty="0">
                <a:latin typeface="Helvetica Neue Light"/>
                <a:cs typeface="Helvetica Neue Light"/>
              </a:rPr>
              <a:t>T</a:t>
            </a:r>
            <a:r>
              <a:rPr lang="en-US" sz="1600" dirty="0" smtClean="0">
                <a:latin typeface="Helvetica Neue Light"/>
                <a:cs typeface="Helvetica Neue Light"/>
              </a:rPr>
              <a:t>he </a:t>
            </a:r>
            <a:r>
              <a:rPr lang="en-US" sz="1600" dirty="0">
                <a:latin typeface="Helvetica Neue Light"/>
                <a:cs typeface="Helvetica Neue Light"/>
              </a:rPr>
              <a:t>E</a:t>
            </a:r>
            <a:r>
              <a:rPr lang="en-US" sz="1600" dirty="0" smtClean="0">
                <a:latin typeface="Helvetica Neue Light"/>
                <a:cs typeface="Helvetica Neue Light"/>
              </a:rPr>
              <a:t>gyptian cat statue by the floor clock and perpetual motion machine in the pantheon </a:t>
            </a:r>
            <a:endParaRPr lang="en-US" sz="1600" dirty="0">
              <a:latin typeface="Helvetica Neue Light"/>
              <a:cs typeface="Helvetica Neue Light"/>
            </a:endParaRPr>
          </a:p>
        </p:txBody>
      </p:sp>
      <p:sp>
        <p:nvSpPr>
          <p:cNvPr id="22" name="TextBox 21"/>
          <p:cNvSpPr txBox="1"/>
          <p:nvPr/>
        </p:nvSpPr>
        <p:spPr>
          <a:xfrm>
            <a:off x="331117" y="6047581"/>
            <a:ext cx="3011155" cy="584776"/>
          </a:xfrm>
          <a:prstGeom prst="rect">
            <a:avLst/>
          </a:prstGeom>
          <a:noFill/>
        </p:spPr>
        <p:txBody>
          <a:bodyPr wrap="square" rtlCol="0">
            <a:spAutoFit/>
          </a:bodyPr>
          <a:lstStyle/>
          <a:p>
            <a:r>
              <a:rPr lang="en-US" sz="1600" dirty="0">
                <a:latin typeface="Helvetica Neue Light"/>
                <a:cs typeface="Helvetica Neue Light"/>
              </a:rPr>
              <a:t>M</a:t>
            </a:r>
            <a:r>
              <a:rPr lang="en-US" sz="1600" dirty="0" smtClean="0">
                <a:latin typeface="Helvetica Neue Light"/>
                <a:cs typeface="Helvetica Neue Light"/>
              </a:rPr>
              <a:t>an sits in a rusted car buried in the sand on </a:t>
            </a:r>
            <a:r>
              <a:rPr lang="en-US" sz="1600" dirty="0" err="1">
                <a:latin typeface="Helvetica Neue Light"/>
                <a:cs typeface="Helvetica Neue Light"/>
              </a:rPr>
              <a:t>W</a:t>
            </a:r>
            <a:r>
              <a:rPr lang="en-US" sz="1600" dirty="0" err="1" smtClean="0">
                <a:latin typeface="Helvetica Neue Light"/>
                <a:cs typeface="Helvetica Neue Light"/>
              </a:rPr>
              <a:t>aitarere</a:t>
            </a:r>
            <a:r>
              <a:rPr lang="en-US" sz="1600" dirty="0" smtClean="0">
                <a:latin typeface="Helvetica Neue Light"/>
                <a:cs typeface="Helvetica Neue Light"/>
              </a:rPr>
              <a:t> beach </a:t>
            </a:r>
            <a:endParaRPr lang="en-US" sz="1600" dirty="0">
              <a:latin typeface="Helvetica Neue Light"/>
              <a:cs typeface="Helvetica Neue Light"/>
            </a:endParaRPr>
          </a:p>
        </p:txBody>
      </p:sp>
      <p:sp>
        <p:nvSpPr>
          <p:cNvPr id="23" name="TextBox 22"/>
          <p:cNvSpPr txBox="1"/>
          <p:nvPr/>
        </p:nvSpPr>
        <p:spPr>
          <a:xfrm>
            <a:off x="6248393" y="6047581"/>
            <a:ext cx="2399318" cy="584776"/>
          </a:xfrm>
          <a:prstGeom prst="rect">
            <a:avLst/>
          </a:prstGeom>
          <a:noFill/>
        </p:spPr>
        <p:txBody>
          <a:bodyPr wrap="square" rtlCol="0">
            <a:spAutoFit/>
          </a:bodyPr>
          <a:lstStyle/>
          <a:p>
            <a:r>
              <a:rPr lang="en-US" sz="1600" dirty="0">
                <a:latin typeface="Helvetica Neue Light"/>
                <a:cs typeface="Helvetica Neue Light"/>
              </a:rPr>
              <a:t>E</a:t>
            </a:r>
            <a:r>
              <a:rPr lang="en-US" sz="1600" dirty="0" smtClean="0">
                <a:latin typeface="Helvetica Neue Light"/>
                <a:cs typeface="Helvetica Neue Light"/>
              </a:rPr>
              <a:t>mma in her hat looking super cute </a:t>
            </a:r>
            <a:endParaRPr lang="en-US" sz="1600" dirty="0">
              <a:latin typeface="Helvetica Neue Light"/>
              <a:cs typeface="Helvetica Neue Light"/>
            </a:endParaRPr>
          </a:p>
        </p:txBody>
      </p:sp>
      <p:pic>
        <p:nvPicPr>
          <p:cNvPr id="24" name="Picture 23" descr="img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16278" y="4310121"/>
            <a:ext cx="2373622" cy="1794458"/>
          </a:xfrm>
          <a:prstGeom prst="rect">
            <a:avLst/>
          </a:prstGeom>
        </p:spPr>
      </p:pic>
      <p:pic>
        <p:nvPicPr>
          <p:cNvPr id="25" name="Picture 24" descr="img3.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59848" y="1437091"/>
            <a:ext cx="2392611" cy="1794458"/>
          </a:xfrm>
          <a:prstGeom prst="rect">
            <a:avLst/>
          </a:prstGeom>
        </p:spPr>
      </p:pic>
      <p:pic>
        <p:nvPicPr>
          <p:cNvPr id="26" name="Picture 25" descr="img4.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20644" y="4310121"/>
            <a:ext cx="2392611" cy="1794458"/>
          </a:xfrm>
          <a:prstGeom prst="rect">
            <a:avLst/>
          </a:prstGeom>
        </p:spPr>
      </p:pic>
      <p:pic>
        <p:nvPicPr>
          <p:cNvPr id="27" name="Picture 26" descr="img5.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1542" y="1468472"/>
            <a:ext cx="2392611" cy="1794458"/>
          </a:xfrm>
          <a:prstGeom prst="rect">
            <a:avLst/>
          </a:prstGeom>
        </p:spPr>
      </p:pic>
      <p:pic>
        <p:nvPicPr>
          <p:cNvPr id="28" name="Picture 27" descr="img6.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75695" y="1437091"/>
            <a:ext cx="2392611" cy="1794458"/>
          </a:xfrm>
          <a:prstGeom prst="rect">
            <a:avLst/>
          </a:prstGeom>
        </p:spPr>
      </p:pic>
      <p:sp>
        <p:nvSpPr>
          <p:cNvPr id="29" name="TextBox 28"/>
          <p:cNvSpPr txBox="1"/>
          <p:nvPr/>
        </p:nvSpPr>
        <p:spPr>
          <a:xfrm>
            <a:off x="3385189" y="3173614"/>
            <a:ext cx="2565769" cy="1077218"/>
          </a:xfrm>
          <a:prstGeom prst="rect">
            <a:avLst/>
          </a:prstGeom>
          <a:noFill/>
        </p:spPr>
        <p:txBody>
          <a:bodyPr wrap="square" rtlCol="0">
            <a:spAutoFit/>
          </a:bodyPr>
          <a:lstStyle/>
          <a:p>
            <a:r>
              <a:rPr lang="en-US" sz="1600" dirty="0">
                <a:latin typeface="Helvetica Neue Light"/>
                <a:cs typeface="Helvetica Neue Light"/>
              </a:rPr>
              <a:t>L</a:t>
            </a:r>
            <a:r>
              <a:rPr lang="en-US" sz="1600" dirty="0" smtClean="0">
                <a:latin typeface="Helvetica Neue Light"/>
                <a:cs typeface="Helvetica Neue Light"/>
              </a:rPr>
              <a:t>ittle girl and her dog in northern Thailand. They both seemed interested in what we were doing </a:t>
            </a:r>
            <a:endParaRPr lang="en-US" sz="1600" dirty="0">
              <a:latin typeface="Helvetica Neue Light"/>
              <a:cs typeface="Helvetica Neue Light"/>
            </a:endParaRPr>
          </a:p>
        </p:txBody>
      </p:sp>
      <p:sp>
        <p:nvSpPr>
          <p:cNvPr id="32" name="TextBox 31"/>
          <p:cNvSpPr txBox="1"/>
          <p:nvPr/>
        </p:nvSpPr>
        <p:spPr>
          <a:xfrm rot="2111162">
            <a:off x="7752327" y="240097"/>
            <a:ext cx="1204916" cy="923330"/>
          </a:xfrm>
          <a:prstGeom prst="rect">
            <a:avLst/>
          </a:prstGeom>
          <a:noFill/>
        </p:spPr>
        <p:txBody>
          <a:bodyPr wrap="square" rtlCol="0">
            <a:spAutoFit/>
          </a:bodyPr>
          <a:lstStyle/>
          <a:p>
            <a:r>
              <a:rPr lang="en-US" dirty="0" smtClean="0">
                <a:solidFill>
                  <a:srgbClr val="FF0000"/>
                </a:solidFill>
                <a:latin typeface="Helvetica Neue Light"/>
                <a:cs typeface="Helvetica Neue Light"/>
              </a:rPr>
              <a:t>1 million captioned photos!</a:t>
            </a:r>
            <a:endParaRPr lang="en-US" dirty="0">
              <a:solidFill>
                <a:srgbClr val="FF0000"/>
              </a:solidFill>
              <a:latin typeface="Helvetica Neue Light"/>
              <a:cs typeface="Helvetica Neue Light"/>
            </a:endParaRPr>
          </a:p>
        </p:txBody>
      </p:sp>
      <p:sp>
        <p:nvSpPr>
          <p:cNvPr id="33" name="TextBox 32"/>
          <p:cNvSpPr txBox="1"/>
          <p:nvPr/>
        </p:nvSpPr>
        <p:spPr>
          <a:xfrm rot="19339174">
            <a:off x="292589" y="103588"/>
            <a:ext cx="1204916" cy="923330"/>
          </a:xfrm>
          <a:prstGeom prst="rect">
            <a:avLst/>
          </a:prstGeom>
          <a:noFill/>
        </p:spPr>
        <p:txBody>
          <a:bodyPr wrap="square" rtlCol="0">
            <a:spAutoFit/>
          </a:bodyPr>
          <a:lstStyle/>
          <a:p>
            <a:r>
              <a:rPr lang="en-US" dirty="0" smtClean="0">
                <a:solidFill>
                  <a:srgbClr val="FF0000"/>
                </a:solidFill>
                <a:latin typeface="Helvetica Neue Light"/>
                <a:cs typeface="Helvetica Neue Light"/>
              </a:rPr>
              <a:t>1 million captioned photos!</a:t>
            </a:r>
            <a:endParaRPr lang="en-US" dirty="0">
              <a:solidFill>
                <a:srgbClr val="FF0000"/>
              </a:solidFill>
              <a:latin typeface="Helvetica Neue Light"/>
              <a:cs typeface="Helvetica Neue Light"/>
            </a:endParaRPr>
          </a:p>
        </p:txBody>
      </p:sp>
      <p:sp>
        <p:nvSpPr>
          <p:cNvPr id="17" name="Footer Placeholder 28"/>
          <p:cNvSpPr txBox="1">
            <a:spLocks/>
          </p:cNvSpPr>
          <p:nvPr/>
        </p:nvSpPr>
        <p:spPr>
          <a:xfrm>
            <a:off x="6248400" y="6549941"/>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ko-KR" dirty="0" smtClean="0"/>
              <a:t>Berg, Attributes Tutorial CVPR13</a:t>
            </a:r>
            <a:endParaRPr lang="ko-KR" altLang="en-US" dirty="0"/>
          </a:p>
        </p:txBody>
      </p:sp>
    </p:spTree>
    <p:extLst>
      <p:ext uri="{BB962C8B-B14F-4D97-AF65-F5344CB8AC3E}">
        <p14:creationId xmlns:p14="http://schemas.microsoft.com/office/powerpoint/2010/main" val="2826257572"/>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2067348"/>
            <a:ext cx="8229600" cy="1104295"/>
          </a:xfrm>
        </p:spPr>
        <p:txBody>
          <a:bodyPr/>
          <a:lstStyle/>
          <a:p>
            <a:pPr>
              <a:lnSpc>
                <a:spcPct val="80000"/>
              </a:lnSpc>
            </a:pPr>
            <a:r>
              <a:rPr lang="en-US" sz="4000" dirty="0" smtClean="0">
                <a:ea typeface="ＭＳ Ｐゴシック" charset="0"/>
                <a:cs typeface="Helvetica Neue Light"/>
              </a:rPr>
              <a:t>“Im2Text</a:t>
            </a:r>
            <a:r>
              <a:rPr lang="en-US" sz="4000" dirty="0">
                <a:ea typeface="ＭＳ Ｐゴシック" charset="0"/>
                <a:cs typeface="Helvetica Neue Light"/>
              </a:rPr>
              <a:t>: Describing Images Using </a:t>
            </a:r>
            <a:br>
              <a:rPr lang="en-US" sz="4000" dirty="0">
                <a:ea typeface="ＭＳ Ｐゴシック" charset="0"/>
                <a:cs typeface="Helvetica Neue Light"/>
              </a:rPr>
            </a:br>
            <a:r>
              <a:rPr lang="en-US" sz="4000" dirty="0">
                <a:ea typeface="ＭＳ Ｐゴシック" charset="0"/>
                <a:cs typeface="Helvetica Neue Light"/>
              </a:rPr>
              <a:t>1 Million Captioned </a:t>
            </a:r>
            <a:r>
              <a:rPr lang="en-US" sz="4000" dirty="0" smtClean="0">
                <a:ea typeface="ＭＳ Ｐゴシック" charset="0"/>
                <a:cs typeface="Helvetica Neue Light"/>
              </a:rPr>
              <a:t>Photographs”</a:t>
            </a:r>
            <a:endParaRPr lang="en-US" sz="4000" dirty="0">
              <a:cs typeface="Helvetica Neue Light"/>
            </a:endParaRPr>
          </a:p>
        </p:txBody>
      </p:sp>
      <p:sp>
        <p:nvSpPr>
          <p:cNvPr id="6" name="Rectangle 5"/>
          <p:cNvSpPr/>
          <p:nvPr/>
        </p:nvSpPr>
        <p:spPr>
          <a:xfrm>
            <a:off x="1066800" y="3271668"/>
            <a:ext cx="7010400" cy="1077218"/>
          </a:xfrm>
          <a:prstGeom prst="rect">
            <a:avLst/>
          </a:prstGeom>
        </p:spPr>
        <p:txBody>
          <a:bodyPr vert="horz" lIns="91440" tIns="45720" rIns="91440" bIns="45720" rtlCol="0">
            <a:normAutofit/>
          </a:bodyPr>
          <a:lstStyle/>
          <a:p>
            <a:pPr algn="ctr">
              <a:lnSpc>
                <a:spcPct val="130000"/>
              </a:lnSpc>
              <a:spcBef>
                <a:spcPct val="20000"/>
              </a:spcBef>
              <a:buFont typeface="Arial" pitchFamily="34" charset="0"/>
              <a:buNone/>
            </a:pPr>
            <a:r>
              <a:rPr lang="en-US" sz="2000" i="1" dirty="0">
                <a:solidFill>
                  <a:srgbClr val="000000"/>
                </a:solidFill>
                <a:latin typeface="Helvetica Neue Light"/>
                <a:cs typeface="Helvetica Neue Light"/>
              </a:rPr>
              <a:t>Vicente </a:t>
            </a:r>
            <a:r>
              <a:rPr lang="en-US" sz="2000" i="1" dirty="0" smtClean="0">
                <a:solidFill>
                  <a:srgbClr val="000000"/>
                </a:solidFill>
                <a:latin typeface="Helvetica Neue Light"/>
                <a:cs typeface="Helvetica Neue Light"/>
              </a:rPr>
              <a:t>Ordonez, </a:t>
            </a:r>
            <a:r>
              <a:rPr lang="en-US" sz="2000" i="1" dirty="0">
                <a:solidFill>
                  <a:srgbClr val="000000"/>
                </a:solidFill>
                <a:latin typeface="Helvetica Neue Light"/>
                <a:cs typeface="Helvetica Neue Light"/>
              </a:rPr>
              <a:t>Girish Kulkarni, Tamara L. </a:t>
            </a:r>
            <a:r>
              <a:rPr lang="en-US" sz="2000" i="1" dirty="0" smtClean="0">
                <a:solidFill>
                  <a:srgbClr val="000000"/>
                </a:solidFill>
                <a:latin typeface="Helvetica Neue Light"/>
                <a:cs typeface="Helvetica Neue Light"/>
              </a:rPr>
              <a:t>Berg</a:t>
            </a:r>
            <a:br>
              <a:rPr lang="en-US" sz="2000" i="1" dirty="0" smtClean="0">
                <a:solidFill>
                  <a:srgbClr val="000000"/>
                </a:solidFill>
                <a:latin typeface="Helvetica Neue Light"/>
                <a:cs typeface="Helvetica Neue Light"/>
              </a:rPr>
            </a:br>
            <a:r>
              <a:rPr lang="en-US" sz="2000" i="1" dirty="0" smtClean="0">
                <a:solidFill>
                  <a:srgbClr val="000000"/>
                </a:solidFill>
                <a:latin typeface="Helvetica Neue Light"/>
                <a:cs typeface="Helvetica Neue Light"/>
              </a:rPr>
              <a:t>NIPS 2011</a:t>
            </a:r>
            <a:endParaRPr lang="en-US" sz="2000" i="1" dirty="0">
              <a:solidFill>
                <a:srgbClr val="000000"/>
              </a:solidFill>
              <a:latin typeface="Helvetica Neue Light"/>
              <a:cs typeface="Helvetica Neue Light"/>
            </a:endParaRPr>
          </a:p>
        </p:txBody>
      </p:sp>
    </p:spTree>
    <p:extLst>
      <p:ext uri="{BB962C8B-B14F-4D97-AF65-F5344CB8AC3E}">
        <p14:creationId xmlns:p14="http://schemas.microsoft.com/office/powerpoint/2010/main" val="2152627235"/>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4132"/>
            <a:ext cx="8229600" cy="1104295"/>
          </a:xfrm>
        </p:spPr>
        <p:txBody>
          <a:bodyPr/>
          <a:lstStyle/>
          <a:p>
            <a:pPr>
              <a:lnSpc>
                <a:spcPct val="80000"/>
              </a:lnSpc>
            </a:pPr>
            <a:r>
              <a:rPr lang="en-US" dirty="0" smtClean="0">
                <a:ea typeface="ＭＳ Ｐゴシック" charset="0"/>
                <a:cs typeface="Helvetica Neue Light"/>
              </a:rPr>
              <a:t>Big Data Driven Generation</a:t>
            </a:r>
            <a:endParaRPr lang="en-US" dirty="0">
              <a:cs typeface="Helvetica Neue Light"/>
            </a:endParaRPr>
          </a:p>
        </p:txBody>
      </p:sp>
      <p:sp>
        <p:nvSpPr>
          <p:cNvPr id="4" name="Rectangle 3"/>
          <p:cNvSpPr/>
          <p:nvPr/>
        </p:nvSpPr>
        <p:spPr>
          <a:xfrm>
            <a:off x="5133770" y="2931982"/>
            <a:ext cx="3755551" cy="1493222"/>
          </a:xfrm>
          <a:prstGeom prst="rect">
            <a:avLst/>
          </a:prstGeom>
          <a:solidFill>
            <a:srgbClr val="F4F6FA"/>
          </a:solidFill>
          <a:ln>
            <a:solidFill>
              <a:srgbClr val="E9ED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Neue Light"/>
              <a:cs typeface="Helvetica Neue Light"/>
            </a:endParaRPr>
          </a:p>
        </p:txBody>
      </p:sp>
      <p:sp>
        <p:nvSpPr>
          <p:cNvPr id="5" name="Title 1"/>
          <p:cNvSpPr txBox="1">
            <a:spLocks/>
          </p:cNvSpPr>
          <p:nvPr/>
        </p:nvSpPr>
        <p:spPr>
          <a:xfrm>
            <a:off x="836520" y="172138"/>
            <a:ext cx="7470961" cy="1470025"/>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baseline="0">
                <a:solidFill>
                  <a:schemeClr val="tx2"/>
                </a:solidFill>
                <a:effectLst>
                  <a:outerShdw blurRad="63500" dist="38100" dir="5400000" algn="t" rotWithShape="0">
                    <a:prstClr val="black">
                      <a:alpha val="25000"/>
                    </a:prstClr>
                  </a:outerShdw>
                </a:effectLst>
                <a:latin typeface="Helvetica Neue Light"/>
                <a:ea typeface="+mj-ea"/>
                <a:cs typeface="+mj-cs"/>
              </a:defRPr>
            </a:lvl1pPr>
          </a:lstStyle>
          <a:p>
            <a:pPr algn="l"/>
            <a:r>
              <a:rPr lang="en-US" sz="3200" dirty="0" smtClean="0">
                <a:ea typeface="ＭＳ Ｐゴシック" charset="0"/>
                <a:cs typeface="Helvetica Neue Light"/>
              </a:rPr>
              <a:t/>
            </a:r>
            <a:br>
              <a:rPr lang="en-US" sz="3200" dirty="0" smtClean="0">
                <a:ea typeface="ＭＳ Ｐゴシック" charset="0"/>
                <a:cs typeface="Helvetica Neue Light"/>
              </a:rPr>
            </a:br>
            <a:endParaRPr lang="en-US" sz="3200" dirty="0">
              <a:cs typeface="Helvetica Neue Light"/>
            </a:endParaRPr>
          </a:p>
        </p:txBody>
      </p:sp>
      <p:sp>
        <p:nvSpPr>
          <p:cNvPr id="6" name="Subtitle 2"/>
          <p:cNvSpPr txBox="1">
            <a:spLocks/>
          </p:cNvSpPr>
          <p:nvPr/>
        </p:nvSpPr>
        <p:spPr>
          <a:xfrm>
            <a:off x="914400" y="2824650"/>
            <a:ext cx="6934200" cy="12192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endParaRPr lang="en-US" dirty="0">
              <a:latin typeface="Helvetica Neue Light"/>
              <a:cs typeface="Helvetica Neue Light"/>
            </a:endParaRPr>
          </a:p>
        </p:txBody>
      </p:sp>
      <p:sp>
        <p:nvSpPr>
          <p:cNvPr id="8" name="AutoShape 2" descr="http://dsl1.cewit.stonybrook.edu/~vicente/images_all/images_small/508065510_73fc371bc9_226_508065510.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Helvetica Neue Light"/>
              <a:cs typeface="Helvetica Neue Light"/>
            </a:endParaRPr>
          </a:p>
        </p:txBody>
      </p:sp>
      <p:pic>
        <p:nvPicPr>
          <p:cNvPr id="9" name="Picture 6" descr="C:\Users\vincent\autogallery\polina\page_files\508065510_73fc371bc9_226_508065510.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15000"/>
                    </a14:imgEffect>
                  </a14:imgLayer>
                </a14:imgProps>
              </a:ext>
              <a:ext uri="{28A0092B-C50C-407E-A947-70E740481C1C}">
                <a14:useLocalDpi xmlns:a14="http://schemas.microsoft.com/office/drawing/2010/main" val="0"/>
              </a:ext>
            </a:extLst>
          </a:blip>
          <a:srcRect/>
          <a:stretch>
            <a:fillRect/>
          </a:stretch>
        </p:blipFill>
        <p:spPr bwMode="auto">
          <a:xfrm>
            <a:off x="351103" y="2443650"/>
            <a:ext cx="3352800" cy="25146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0" name="Rectangle 9"/>
          <p:cNvSpPr/>
          <p:nvPr/>
        </p:nvSpPr>
        <p:spPr>
          <a:xfrm>
            <a:off x="5245760" y="3383229"/>
            <a:ext cx="3664583" cy="584776"/>
          </a:xfrm>
          <a:prstGeom prst="rect">
            <a:avLst/>
          </a:prstGeom>
        </p:spPr>
        <p:txBody>
          <a:bodyPr wrap="none">
            <a:spAutoFit/>
          </a:bodyPr>
          <a:lstStyle/>
          <a:p>
            <a:r>
              <a:rPr lang="en-US" sz="1600" dirty="0">
                <a:latin typeface="Helvetica Neue Light"/>
                <a:cs typeface="Helvetica Neue Light"/>
              </a:rPr>
              <a:t>One of the many stone bridges in </a:t>
            </a:r>
            <a:r>
              <a:rPr lang="en-US" sz="1600" dirty="0" smtClean="0">
                <a:latin typeface="Helvetica Neue Light"/>
                <a:cs typeface="Helvetica Neue Light"/>
              </a:rPr>
              <a:t>town </a:t>
            </a:r>
            <a:br>
              <a:rPr lang="en-US" sz="1600" dirty="0" smtClean="0">
                <a:latin typeface="Helvetica Neue Light"/>
                <a:cs typeface="Helvetica Neue Light"/>
              </a:rPr>
            </a:br>
            <a:r>
              <a:rPr lang="en-US" sz="1600" dirty="0" smtClean="0">
                <a:latin typeface="Helvetica Neue Light"/>
                <a:cs typeface="Helvetica Neue Light"/>
              </a:rPr>
              <a:t>that </a:t>
            </a:r>
            <a:r>
              <a:rPr lang="en-US" sz="1600" dirty="0">
                <a:latin typeface="Helvetica Neue Light"/>
                <a:cs typeface="Helvetica Neue Light"/>
              </a:rPr>
              <a:t>carry the gravel carriage </a:t>
            </a:r>
            <a:r>
              <a:rPr lang="en-US" sz="1600" dirty="0" smtClean="0">
                <a:latin typeface="Helvetica Neue Light"/>
                <a:cs typeface="Helvetica Neue Light"/>
              </a:rPr>
              <a:t>roads.</a:t>
            </a:r>
            <a:endParaRPr lang="en-US" sz="1600" dirty="0">
              <a:latin typeface="Helvetica Neue Light"/>
              <a:cs typeface="Helvetica Neue Light"/>
            </a:endParaRPr>
          </a:p>
        </p:txBody>
      </p:sp>
      <p:sp>
        <p:nvSpPr>
          <p:cNvPr id="11" name="Rectangle 10"/>
          <p:cNvSpPr/>
          <p:nvPr/>
        </p:nvSpPr>
        <p:spPr>
          <a:xfrm>
            <a:off x="5245760" y="2977554"/>
            <a:ext cx="3444575" cy="338554"/>
          </a:xfrm>
          <a:prstGeom prst="rect">
            <a:avLst/>
          </a:prstGeom>
        </p:spPr>
        <p:txBody>
          <a:bodyPr wrap="none">
            <a:spAutoFit/>
          </a:bodyPr>
          <a:lstStyle/>
          <a:p>
            <a:r>
              <a:rPr lang="en-US" sz="1600" dirty="0" smtClean="0">
                <a:latin typeface="Helvetica Neue Light"/>
                <a:cs typeface="Helvetica Neue Light"/>
              </a:rPr>
              <a:t>An old bridge </a:t>
            </a:r>
            <a:r>
              <a:rPr lang="en-US" sz="1600" dirty="0">
                <a:latin typeface="Helvetica Neue Light"/>
                <a:cs typeface="Helvetica Neue Light"/>
              </a:rPr>
              <a:t>over </a:t>
            </a:r>
            <a:r>
              <a:rPr lang="en-US" sz="1600" dirty="0" smtClean="0">
                <a:latin typeface="Helvetica Neue Light"/>
                <a:cs typeface="Helvetica Neue Light"/>
              </a:rPr>
              <a:t>dirty green water.</a:t>
            </a:r>
            <a:endParaRPr lang="en-US" sz="1600" dirty="0">
              <a:latin typeface="Helvetica Neue Light"/>
              <a:cs typeface="Helvetica Neue Light"/>
            </a:endParaRPr>
          </a:p>
        </p:txBody>
      </p:sp>
      <p:sp>
        <p:nvSpPr>
          <p:cNvPr id="12" name="Rectangle 11"/>
          <p:cNvSpPr/>
          <p:nvPr/>
        </p:nvSpPr>
        <p:spPr>
          <a:xfrm>
            <a:off x="5245760" y="4044204"/>
            <a:ext cx="3410306" cy="338554"/>
          </a:xfrm>
          <a:prstGeom prst="rect">
            <a:avLst/>
          </a:prstGeom>
        </p:spPr>
        <p:txBody>
          <a:bodyPr wrap="none">
            <a:spAutoFit/>
          </a:bodyPr>
          <a:lstStyle/>
          <a:p>
            <a:r>
              <a:rPr lang="en-US" sz="1600" dirty="0" smtClean="0">
                <a:latin typeface="Helvetica Neue Light"/>
                <a:cs typeface="Helvetica Neue Light"/>
              </a:rPr>
              <a:t>A stone bridge </a:t>
            </a:r>
            <a:r>
              <a:rPr lang="en-US" sz="1600" dirty="0">
                <a:latin typeface="Helvetica Neue Light"/>
                <a:cs typeface="Helvetica Neue Light"/>
              </a:rPr>
              <a:t>over </a:t>
            </a:r>
            <a:r>
              <a:rPr lang="en-US" sz="1600" dirty="0" smtClean="0">
                <a:latin typeface="Helvetica Neue Light"/>
                <a:cs typeface="Helvetica Neue Light"/>
              </a:rPr>
              <a:t>a peaceful river.</a:t>
            </a:r>
            <a:endParaRPr lang="en-US" sz="1600" dirty="0">
              <a:latin typeface="Helvetica Neue Light"/>
              <a:cs typeface="Helvetica Neue Light"/>
            </a:endParaRPr>
          </a:p>
        </p:txBody>
      </p:sp>
      <p:cxnSp>
        <p:nvCxnSpPr>
          <p:cNvPr id="13" name="Straight Arrow Connector 12"/>
          <p:cNvCxnSpPr>
            <a:stCxn id="9" idx="3"/>
          </p:cNvCxnSpPr>
          <p:nvPr/>
        </p:nvCxnSpPr>
        <p:spPr>
          <a:xfrm flipV="1">
            <a:off x="3703903" y="3674709"/>
            <a:ext cx="1407389" cy="2624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457200" y="5582366"/>
            <a:ext cx="8610049" cy="461665"/>
          </a:xfrm>
          <a:prstGeom prst="rect">
            <a:avLst/>
          </a:prstGeom>
          <a:noFill/>
        </p:spPr>
        <p:txBody>
          <a:bodyPr wrap="none" rtlCol="0">
            <a:spAutoFit/>
          </a:bodyPr>
          <a:lstStyle/>
          <a:p>
            <a:r>
              <a:rPr lang="en-US" sz="2400" dirty="0" smtClean="0">
                <a:latin typeface="Helvetica Neue Light"/>
                <a:cs typeface="Helvetica Neue Light"/>
              </a:rPr>
              <a:t>Generate </a:t>
            </a:r>
            <a:r>
              <a:rPr lang="en-US" sz="2400" dirty="0">
                <a:latin typeface="Helvetica Neue Light"/>
                <a:cs typeface="Helvetica Neue Light"/>
              </a:rPr>
              <a:t>n</a:t>
            </a:r>
            <a:r>
              <a:rPr lang="en-US" sz="2400" dirty="0" smtClean="0">
                <a:latin typeface="Helvetica Neue Light"/>
                <a:cs typeface="Helvetica Neue Light"/>
              </a:rPr>
              <a:t>atural </a:t>
            </a:r>
            <a:r>
              <a:rPr lang="en-US" sz="2400" dirty="0">
                <a:latin typeface="Helvetica Neue Light"/>
                <a:cs typeface="Helvetica Neue Light"/>
              </a:rPr>
              <a:t>s</a:t>
            </a:r>
            <a:r>
              <a:rPr lang="en-US" sz="2400" dirty="0" smtClean="0">
                <a:latin typeface="Helvetica Neue Light"/>
                <a:cs typeface="Helvetica Neue Light"/>
              </a:rPr>
              <a:t>ounding </a:t>
            </a:r>
            <a:r>
              <a:rPr lang="en-US" sz="2400" dirty="0">
                <a:latin typeface="Helvetica Neue Light"/>
                <a:cs typeface="Helvetica Neue Light"/>
              </a:rPr>
              <a:t>d</a:t>
            </a:r>
            <a:r>
              <a:rPr lang="en-US" sz="2400" dirty="0" smtClean="0">
                <a:latin typeface="Helvetica Neue Light"/>
                <a:cs typeface="Helvetica Neue Light"/>
              </a:rPr>
              <a:t>escriptions using existing captions</a:t>
            </a:r>
            <a:endParaRPr lang="en-US" sz="2400" dirty="0">
              <a:latin typeface="Helvetica Neue Light"/>
              <a:cs typeface="Helvetica Neue Light"/>
            </a:endParaRPr>
          </a:p>
        </p:txBody>
      </p:sp>
      <p:sp>
        <p:nvSpPr>
          <p:cNvPr id="15" name="Footer Placeholder 28"/>
          <p:cNvSpPr txBox="1">
            <a:spLocks/>
          </p:cNvSpPr>
          <p:nvPr/>
        </p:nvSpPr>
        <p:spPr>
          <a:xfrm>
            <a:off x="6248400" y="6511841"/>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ko-KR" dirty="0" smtClean="0"/>
              <a:t>Ordonez et al, NIPS11</a:t>
            </a:r>
            <a:endParaRPr lang="ko-KR" altLang="en-US" dirty="0"/>
          </a:p>
        </p:txBody>
      </p:sp>
    </p:spTree>
    <p:extLst>
      <p:ext uri="{BB962C8B-B14F-4D97-AF65-F5344CB8AC3E}">
        <p14:creationId xmlns:p14="http://schemas.microsoft.com/office/powerpoint/2010/main" val="594417548"/>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33800" y="2449888"/>
            <a:ext cx="5105399" cy="4255712"/>
          </a:xfrm>
          <a:prstGeom prst="rect">
            <a:avLst/>
          </a:prstGeom>
          <a:solidFill>
            <a:srgbClr val="F4F6FA">
              <a:alpha val="22000"/>
            </a:srgbClr>
          </a:solidFill>
          <a:ln>
            <a:solidFill>
              <a:srgbClr val="E9ED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Neue"/>
              <a:cs typeface="Helvetica Neue"/>
            </a:endParaRPr>
          </a:p>
        </p:txBody>
      </p:sp>
      <p:sp>
        <p:nvSpPr>
          <p:cNvPr id="5" name="Rectangle 4"/>
          <p:cNvSpPr/>
          <p:nvPr/>
        </p:nvSpPr>
        <p:spPr>
          <a:xfrm>
            <a:off x="-141665" y="-3499"/>
            <a:ext cx="10967989" cy="81675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640080" rIns="640080" rtlCol="0" anchor="ctr"/>
          <a:lstStyle/>
          <a:p>
            <a:r>
              <a:rPr lang="en-US" sz="3200" dirty="0" smtClean="0">
                <a:solidFill>
                  <a:srgbClr val="004C84"/>
                </a:solidFill>
                <a:latin typeface="Helvetica Neue"/>
                <a:cs typeface="Helvetica Neue"/>
              </a:rPr>
              <a:t>Harness the Web!</a:t>
            </a:r>
            <a:endParaRPr lang="en-US" sz="3200" dirty="0">
              <a:solidFill>
                <a:srgbClr val="004C84"/>
              </a:solidFill>
              <a:latin typeface="Helvetica Neue"/>
              <a:cs typeface="Helvetica Neue"/>
            </a:endParaRPr>
          </a:p>
        </p:txBody>
      </p:sp>
      <p:pic>
        <p:nvPicPr>
          <p:cNvPr id="6" name="Picture 6" descr="C:\Users\vincent\autogallery\polina\page_files\508065510_73fc371bc9_226_508065510.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15000"/>
                    </a14:imgEffect>
                  </a14:imgLayer>
                </a14:imgProps>
              </a:ext>
              <a:ext uri="{28A0092B-C50C-407E-A947-70E740481C1C}">
                <a14:useLocalDpi xmlns:a14="http://schemas.microsoft.com/office/drawing/2010/main" val="0"/>
              </a:ext>
            </a:extLst>
          </a:blip>
          <a:srcRect/>
          <a:stretch>
            <a:fillRect/>
          </a:stretch>
        </p:blipFill>
        <p:spPr bwMode="auto">
          <a:xfrm>
            <a:off x="228600" y="1949184"/>
            <a:ext cx="2895600" cy="21717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Picture 12" descr="http://dsl1.cewit.stonybrook.edu/~vicente/images_all/images_small/4733923689_2049f1154f_1331_473392368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26967" y="4580727"/>
            <a:ext cx="1527683" cy="114874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3759200" y="5692743"/>
            <a:ext cx="1837233" cy="646331"/>
          </a:xfrm>
          <a:prstGeom prst="rect">
            <a:avLst/>
          </a:prstGeom>
        </p:spPr>
        <p:txBody>
          <a:bodyPr wrap="square">
            <a:spAutoFit/>
          </a:bodyPr>
          <a:lstStyle/>
          <a:p>
            <a:r>
              <a:rPr lang="en-US" sz="1200" dirty="0">
                <a:latin typeface="Helvetica Neue"/>
                <a:cs typeface="Helvetica Neue"/>
              </a:rPr>
              <a:t>S</a:t>
            </a:r>
            <a:r>
              <a:rPr lang="en-US" sz="1200" dirty="0" smtClean="0">
                <a:latin typeface="Helvetica Neue"/>
                <a:cs typeface="Helvetica Neue"/>
              </a:rPr>
              <a:t>mallest </a:t>
            </a:r>
            <a:r>
              <a:rPr lang="en-US" sz="1200" dirty="0">
                <a:latin typeface="Helvetica Neue"/>
                <a:cs typeface="Helvetica Neue"/>
              </a:rPr>
              <a:t>house in </a:t>
            </a:r>
            <a:r>
              <a:rPr lang="en-US" sz="1200" dirty="0" err="1">
                <a:latin typeface="Helvetica Neue"/>
                <a:cs typeface="Helvetica Neue"/>
              </a:rPr>
              <a:t>paris</a:t>
            </a:r>
            <a:r>
              <a:rPr lang="en-US" sz="1200" dirty="0">
                <a:latin typeface="Helvetica Neue"/>
                <a:cs typeface="Helvetica Neue"/>
              </a:rPr>
              <a:t> between red (on right) and beige (on left</a:t>
            </a:r>
            <a:r>
              <a:rPr lang="en-US" sz="1200" dirty="0" smtClean="0">
                <a:latin typeface="Helvetica Neue"/>
                <a:cs typeface="Helvetica Neue"/>
              </a:rPr>
              <a:t>).</a:t>
            </a:r>
            <a:endParaRPr lang="en-US" sz="1200" dirty="0">
              <a:latin typeface="Helvetica Neue"/>
              <a:cs typeface="Helvetica Neue"/>
            </a:endParaRPr>
          </a:p>
        </p:txBody>
      </p:sp>
      <p:pic>
        <p:nvPicPr>
          <p:cNvPr id="9" name="Picture 14" descr="http://dsl1.cewit.stonybrook.edu/~vicente/images_all/images_small/3220210134_92af56df05_3257_3220210134.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20991" y="2548125"/>
            <a:ext cx="1524000" cy="113995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5494408" y="3688077"/>
            <a:ext cx="1539484" cy="461665"/>
          </a:xfrm>
          <a:prstGeom prst="rect">
            <a:avLst/>
          </a:prstGeom>
        </p:spPr>
        <p:txBody>
          <a:bodyPr wrap="square">
            <a:spAutoFit/>
          </a:bodyPr>
          <a:lstStyle/>
          <a:p>
            <a:r>
              <a:rPr lang="en-US" sz="1200" dirty="0">
                <a:latin typeface="Helvetica Neue"/>
                <a:cs typeface="Helvetica Neue"/>
              </a:rPr>
              <a:t>B</a:t>
            </a:r>
            <a:r>
              <a:rPr lang="en-US" sz="1200" dirty="0" smtClean="0">
                <a:latin typeface="Helvetica Neue"/>
                <a:cs typeface="Helvetica Neue"/>
              </a:rPr>
              <a:t>ridge </a:t>
            </a:r>
            <a:r>
              <a:rPr lang="en-US" sz="1200" dirty="0">
                <a:latin typeface="Helvetica Neue"/>
                <a:cs typeface="Helvetica Neue"/>
              </a:rPr>
              <a:t>to temple in </a:t>
            </a:r>
            <a:r>
              <a:rPr lang="en-US" sz="1200" dirty="0" err="1">
                <a:latin typeface="Helvetica Neue"/>
                <a:cs typeface="Helvetica Neue"/>
              </a:rPr>
              <a:t>Hoan</a:t>
            </a:r>
            <a:r>
              <a:rPr lang="en-US" sz="1200" dirty="0">
                <a:latin typeface="Helvetica Neue"/>
                <a:cs typeface="Helvetica Neue"/>
              </a:rPr>
              <a:t> </a:t>
            </a:r>
            <a:r>
              <a:rPr lang="en-US" sz="1200" dirty="0" err="1">
                <a:latin typeface="Helvetica Neue"/>
                <a:cs typeface="Helvetica Neue"/>
              </a:rPr>
              <a:t>Kiem</a:t>
            </a:r>
            <a:r>
              <a:rPr lang="en-US" sz="1200" dirty="0">
                <a:latin typeface="Helvetica Neue"/>
                <a:cs typeface="Helvetica Neue"/>
              </a:rPr>
              <a:t> </a:t>
            </a:r>
            <a:r>
              <a:rPr lang="en-US" sz="1200" dirty="0" smtClean="0">
                <a:latin typeface="Helvetica Neue"/>
                <a:cs typeface="Helvetica Neue"/>
              </a:rPr>
              <a:t>lake.</a:t>
            </a:r>
            <a:endParaRPr lang="en-US" sz="1200" dirty="0">
              <a:latin typeface="Helvetica Neue"/>
              <a:cs typeface="Helvetica Neue"/>
            </a:endParaRPr>
          </a:p>
        </p:txBody>
      </p:sp>
      <p:grpSp>
        <p:nvGrpSpPr>
          <p:cNvPr id="11" name="Group 10"/>
          <p:cNvGrpSpPr/>
          <p:nvPr/>
        </p:nvGrpSpPr>
        <p:grpSpPr>
          <a:xfrm>
            <a:off x="3771899" y="2533974"/>
            <a:ext cx="1824534" cy="2004817"/>
            <a:chOff x="3747726" y="2302491"/>
            <a:chExt cx="1824534" cy="2004817"/>
          </a:xfrm>
        </p:grpSpPr>
        <p:pic>
          <p:nvPicPr>
            <p:cNvPr id="12" name="Picture 16" descr="http://dsl1.cewit.stonybrook.edu/~vicente/images_all/images_small/230726268_ace7f16f99_90_230726268.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69779" y="2302491"/>
              <a:ext cx="1062049" cy="141606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3747726" y="3660977"/>
              <a:ext cx="1824534" cy="646331"/>
            </a:xfrm>
            <a:prstGeom prst="rect">
              <a:avLst/>
            </a:prstGeom>
          </p:spPr>
          <p:txBody>
            <a:bodyPr wrap="square">
              <a:spAutoFit/>
            </a:bodyPr>
            <a:lstStyle/>
            <a:p>
              <a:r>
                <a:rPr lang="en-US" sz="1200" dirty="0">
                  <a:latin typeface="Helvetica Neue"/>
                  <a:cs typeface="Helvetica Neue"/>
                </a:rPr>
                <a:t>The water is clear enough to see fish swimming around in it.</a:t>
              </a:r>
            </a:p>
          </p:txBody>
        </p:sp>
      </p:grpSp>
      <p:pic>
        <p:nvPicPr>
          <p:cNvPr id="14" name="Picture 20" descr="http://dsl1.cewit.stonybrook.edu/~vicente/images_all/images_small/3891124898_8ea52c45c5_2472_3891124898.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98991" y="2548126"/>
            <a:ext cx="1471613" cy="110371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7198992" y="3651346"/>
            <a:ext cx="1471612" cy="646331"/>
          </a:xfrm>
          <a:prstGeom prst="rect">
            <a:avLst/>
          </a:prstGeom>
        </p:spPr>
        <p:txBody>
          <a:bodyPr wrap="square">
            <a:spAutoFit/>
          </a:bodyPr>
          <a:lstStyle/>
          <a:p>
            <a:r>
              <a:rPr lang="en-US" sz="1200" dirty="0">
                <a:latin typeface="Helvetica Neue"/>
                <a:cs typeface="Helvetica Neue"/>
              </a:rPr>
              <a:t>A walk around the lake near our house with Abby.</a:t>
            </a:r>
          </a:p>
        </p:txBody>
      </p:sp>
      <p:grpSp>
        <p:nvGrpSpPr>
          <p:cNvPr id="16" name="Group 15"/>
          <p:cNvGrpSpPr/>
          <p:nvPr/>
        </p:nvGrpSpPr>
        <p:grpSpPr>
          <a:xfrm>
            <a:off x="5520300" y="4569309"/>
            <a:ext cx="1524000" cy="1604665"/>
            <a:chOff x="5546978" y="2391391"/>
            <a:chExt cx="1524000" cy="1604665"/>
          </a:xfrm>
        </p:grpSpPr>
        <p:pic>
          <p:nvPicPr>
            <p:cNvPr id="17" name="Picture 18" descr="http://dsl1.cewit.stonybrook.edu/~vicente/images_all/images_small/484975855_ba5e663297_189_484975855.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r="11846"/>
            <a:stretch/>
          </p:blipFill>
          <p:spPr bwMode="auto">
            <a:xfrm>
              <a:off x="5546978" y="2391391"/>
              <a:ext cx="1524000" cy="1154776"/>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5546979" y="3534391"/>
              <a:ext cx="1523999" cy="461665"/>
            </a:xfrm>
            <a:prstGeom prst="rect">
              <a:avLst/>
            </a:prstGeom>
          </p:spPr>
          <p:txBody>
            <a:bodyPr wrap="square">
              <a:spAutoFit/>
            </a:bodyPr>
            <a:lstStyle/>
            <a:p>
              <a:r>
                <a:rPr lang="en-US" sz="1200" dirty="0">
                  <a:latin typeface="Helvetica Neue"/>
                  <a:cs typeface="Helvetica Neue"/>
                </a:rPr>
                <a:t>Hangzhou bridge in West </a:t>
              </a:r>
              <a:r>
                <a:rPr lang="en-US" sz="1200" dirty="0" smtClean="0">
                  <a:latin typeface="Helvetica Neue"/>
                  <a:cs typeface="Helvetica Neue"/>
                </a:rPr>
                <a:t>lake.</a:t>
              </a:r>
              <a:endParaRPr lang="en-US" sz="1200" dirty="0">
                <a:latin typeface="Helvetica Neue"/>
                <a:cs typeface="Helvetica Neue"/>
              </a:endParaRPr>
            </a:p>
          </p:txBody>
        </p:sp>
      </p:grpSp>
      <p:grpSp>
        <p:nvGrpSpPr>
          <p:cNvPr id="19" name="Group 18"/>
          <p:cNvGrpSpPr/>
          <p:nvPr/>
        </p:nvGrpSpPr>
        <p:grpSpPr>
          <a:xfrm>
            <a:off x="7194227" y="4620109"/>
            <a:ext cx="1476377" cy="1559713"/>
            <a:chOff x="7286714" y="2391391"/>
            <a:chExt cx="1476377" cy="1559713"/>
          </a:xfrm>
        </p:grpSpPr>
        <p:pic>
          <p:nvPicPr>
            <p:cNvPr id="20" name="Picture 22" descr="http://dsl1.cewit.stonybrook.edu/~vicente/images_all/images_small/340282720_99a8cfd862_137_340282720.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289095" y="2391391"/>
              <a:ext cx="1471614" cy="110371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7286714" y="3489439"/>
              <a:ext cx="1476377" cy="461665"/>
            </a:xfrm>
            <a:prstGeom prst="rect">
              <a:avLst/>
            </a:prstGeom>
          </p:spPr>
          <p:txBody>
            <a:bodyPr wrap="square">
              <a:spAutoFit/>
            </a:bodyPr>
            <a:lstStyle/>
            <a:p>
              <a:r>
                <a:rPr lang="en-US" sz="1200" dirty="0">
                  <a:latin typeface="Helvetica Neue"/>
                  <a:cs typeface="Helvetica Neue"/>
                </a:rPr>
                <a:t>The </a:t>
              </a:r>
              <a:r>
                <a:rPr lang="en-US" sz="1200" dirty="0" err="1">
                  <a:latin typeface="Helvetica Neue"/>
                  <a:cs typeface="Helvetica Neue"/>
                </a:rPr>
                <a:t>daintree</a:t>
              </a:r>
              <a:r>
                <a:rPr lang="en-US" sz="1200" dirty="0">
                  <a:latin typeface="Helvetica Neue"/>
                  <a:cs typeface="Helvetica Neue"/>
                </a:rPr>
                <a:t> river by </a:t>
              </a:r>
              <a:r>
                <a:rPr lang="en-US" sz="1200" dirty="0" smtClean="0">
                  <a:latin typeface="Helvetica Neue"/>
                  <a:cs typeface="Helvetica Neue"/>
                </a:rPr>
                <a:t>boat.</a:t>
              </a:r>
              <a:endParaRPr lang="en-US" sz="1200" dirty="0">
                <a:latin typeface="Helvetica Neue"/>
                <a:cs typeface="Helvetica Neue"/>
              </a:endParaRPr>
            </a:p>
          </p:txBody>
        </p:sp>
      </p:grpSp>
      <p:sp>
        <p:nvSpPr>
          <p:cNvPr id="22" name="TextBox 21"/>
          <p:cNvSpPr txBox="1"/>
          <p:nvPr/>
        </p:nvSpPr>
        <p:spPr>
          <a:xfrm>
            <a:off x="5924767" y="5801303"/>
            <a:ext cx="748923" cy="769441"/>
          </a:xfrm>
          <a:prstGeom prst="rect">
            <a:avLst/>
          </a:prstGeom>
          <a:noFill/>
        </p:spPr>
        <p:txBody>
          <a:bodyPr wrap="none" rtlCol="0">
            <a:spAutoFit/>
          </a:bodyPr>
          <a:lstStyle/>
          <a:p>
            <a:r>
              <a:rPr lang="en-US" sz="4400" dirty="0" smtClean="0">
                <a:cs typeface="Helvetica Neue"/>
              </a:rPr>
              <a:t>…</a:t>
            </a:r>
            <a:endParaRPr lang="en-US" sz="4400" dirty="0">
              <a:cs typeface="Helvetica Neue"/>
            </a:endParaRPr>
          </a:p>
        </p:txBody>
      </p:sp>
      <p:sp>
        <p:nvSpPr>
          <p:cNvPr id="23" name="Flowchart: Magnetic Disk 25"/>
          <p:cNvSpPr/>
          <p:nvPr/>
        </p:nvSpPr>
        <p:spPr>
          <a:xfrm>
            <a:off x="4032008" y="839218"/>
            <a:ext cx="685800" cy="707243"/>
          </a:xfrm>
          <a:prstGeom prst="flowChartMagneticDisk">
            <a:avLst/>
          </a:prstGeom>
          <a:solidFill>
            <a:srgbClr val="E9EDF4"/>
          </a:solidFill>
          <a:ln>
            <a:solidFill>
              <a:srgbClr val="7E94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Neue"/>
              <a:cs typeface="Helvetica Neue"/>
            </a:endParaRPr>
          </a:p>
        </p:txBody>
      </p:sp>
      <p:sp>
        <p:nvSpPr>
          <p:cNvPr id="24" name="TextBox 23"/>
          <p:cNvSpPr txBox="1"/>
          <p:nvPr/>
        </p:nvSpPr>
        <p:spPr>
          <a:xfrm>
            <a:off x="3037911" y="1455585"/>
            <a:ext cx="3335532" cy="369332"/>
          </a:xfrm>
          <a:prstGeom prst="rect">
            <a:avLst/>
          </a:prstGeom>
          <a:noFill/>
        </p:spPr>
        <p:txBody>
          <a:bodyPr wrap="none" rtlCol="0">
            <a:spAutoFit/>
          </a:bodyPr>
          <a:lstStyle/>
          <a:p>
            <a:r>
              <a:rPr lang="en-US" dirty="0" smtClean="0">
                <a:solidFill>
                  <a:srgbClr val="0070C0"/>
                </a:solidFill>
                <a:latin typeface="Helvetica Neue"/>
                <a:cs typeface="Helvetica Neue"/>
              </a:rPr>
              <a:t>SBU Captioned Photo Dataset</a:t>
            </a:r>
            <a:endParaRPr lang="en-US" dirty="0">
              <a:solidFill>
                <a:srgbClr val="0070C0"/>
              </a:solidFill>
              <a:latin typeface="Helvetica Neue"/>
              <a:cs typeface="Helvetica Neue"/>
            </a:endParaRPr>
          </a:p>
        </p:txBody>
      </p:sp>
      <p:cxnSp>
        <p:nvCxnSpPr>
          <p:cNvPr id="25" name="Elbow Connector 24"/>
          <p:cNvCxnSpPr>
            <a:endCxn id="23" idx="2"/>
          </p:cNvCxnSpPr>
          <p:nvPr/>
        </p:nvCxnSpPr>
        <p:spPr>
          <a:xfrm flipV="1">
            <a:off x="1447800" y="1192840"/>
            <a:ext cx="2584208" cy="722953"/>
          </a:xfrm>
          <a:prstGeom prst="bentConnector3">
            <a:avLst>
              <a:gd name="adj1" fmla="val 24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6" name="Elbow Connector 25"/>
          <p:cNvCxnSpPr>
            <a:stCxn id="23" idx="4"/>
          </p:cNvCxnSpPr>
          <p:nvPr/>
        </p:nvCxnSpPr>
        <p:spPr>
          <a:xfrm>
            <a:off x="4717808" y="1192840"/>
            <a:ext cx="1568692" cy="1138112"/>
          </a:xfrm>
          <a:prstGeom prst="bentConnector2">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2987162" y="5073384"/>
            <a:ext cx="746638"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609600" y="4863157"/>
            <a:ext cx="2316689" cy="400110"/>
          </a:xfrm>
          <a:prstGeom prst="rect">
            <a:avLst/>
          </a:prstGeom>
          <a:noFill/>
        </p:spPr>
        <p:txBody>
          <a:bodyPr wrap="none" rtlCol="0">
            <a:spAutoFit/>
          </a:bodyPr>
          <a:lstStyle/>
          <a:p>
            <a:r>
              <a:rPr lang="en-US" sz="2000" dirty="0" smtClean="0">
                <a:latin typeface="Helvetica Neue Light"/>
                <a:cs typeface="Helvetica Neue Light"/>
              </a:rPr>
              <a:t>Transfer Caption(s)</a:t>
            </a:r>
            <a:endParaRPr lang="en-US" sz="2000" dirty="0">
              <a:latin typeface="Helvetica Neue Light"/>
              <a:cs typeface="Helvetica Neue Light"/>
            </a:endParaRPr>
          </a:p>
        </p:txBody>
      </p:sp>
      <p:sp>
        <p:nvSpPr>
          <p:cNvPr id="29" name="TextBox 28"/>
          <p:cNvSpPr txBox="1"/>
          <p:nvPr/>
        </p:nvSpPr>
        <p:spPr>
          <a:xfrm>
            <a:off x="6433921" y="853848"/>
            <a:ext cx="2088107" cy="707886"/>
          </a:xfrm>
          <a:prstGeom prst="rect">
            <a:avLst/>
          </a:prstGeom>
          <a:noFill/>
        </p:spPr>
        <p:txBody>
          <a:bodyPr wrap="none" rtlCol="0">
            <a:spAutoFit/>
          </a:bodyPr>
          <a:lstStyle/>
          <a:p>
            <a:r>
              <a:rPr lang="en-US" sz="2000" dirty="0" smtClean="0">
                <a:latin typeface="Helvetica Neue"/>
                <a:cs typeface="Helvetica Neue"/>
              </a:rPr>
              <a:t>Global Matching</a:t>
            </a:r>
            <a:br>
              <a:rPr lang="en-US" sz="2000" dirty="0" smtClean="0">
                <a:latin typeface="Helvetica Neue"/>
                <a:cs typeface="Helvetica Neue"/>
              </a:rPr>
            </a:br>
            <a:r>
              <a:rPr lang="en-US" sz="2000" dirty="0" smtClean="0">
                <a:latin typeface="Helvetica Neue"/>
                <a:cs typeface="Helvetica Neue"/>
              </a:rPr>
              <a:t>(GIST + Color)</a:t>
            </a:r>
            <a:endParaRPr lang="en-US" sz="2000" dirty="0">
              <a:latin typeface="Helvetica Neue"/>
              <a:cs typeface="Helvetica Neue"/>
            </a:endParaRPr>
          </a:p>
        </p:txBody>
      </p:sp>
      <p:sp>
        <p:nvSpPr>
          <p:cNvPr id="30" name="Rectangle 29"/>
          <p:cNvSpPr/>
          <p:nvPr/>
        </p:nvSpPr>
        <p:spPr>
          <a:xfrm>
            <a:off x="381000" y="5248870"/>
            <a:ext cx="3024294" cy="1015663"/>
          </a:xfrm>
          <a:prstGeom prst="rect">
            <a:avLst/>
          </a:prstGeom>
        </p:spPr>
        <p:txBody>
          <a:bodyPr wrap="square">
            <a:spAutoFit/>
          </a:bodyPr>
          <a:lstStyle/>
          <a:p>
            <a:r>
              <a:rPr lang="en-US" sz="2000" dirty="0" smtClean="0">
                <a:latin typeface="Helvetica Neue Light"/>
                <a:cs typeface="Helvetica Neue Light"/>
              </a:rPr>
              <a:t>e.g. “The </a:t>
            </a:r>
            <a:r>
              <a:rPr lang="en-US" sz="2000" dirty="0">
                <a:latin typeface="Helvetica Neue Light"/>
                <a:cs typeface="Helvetica Neue Light"/>
              </a:rPr>
              <a:t>water is clear enough to see fish swimming around in it</a:t>
            </a:r>
            <a:r>
              <a:rPr lang="en-US" sz="2000" dirty="0" smtClean="0">
                <a:latin typeface="Helvetica Neue Light"/>
                <a:cs typeface="Helvetica Neue Light"/>
              </a:rPr>
              <a:t>.”</a:t>
            </a:r>
            <a:endParaRPr lang="en-US" sz="2000" dirty="0">
              <a:latin typeface="Helvetica Neue Light"/>
              <a:cs typeface="Helvetica Neue Light"/>
            </a:endParaRPr>
          </a:p>
        </p:txBody>
      </p:sp>
      <p:sp>
        <p:nvSpPr>
          <p:cNvPr id="31" name="TextBox 30"/>
          <p:cNvSpPr txBox="1"/>
          <p:nvPr/>
        </p:nvSpPr>
        <p:spPr>
          <a:xfrm>
            <a:off x="3272277" y="1708328"/>
            <a:ext cx="2689155" cy="338554"/>
          </a:xfrm>
          <a:prstGeom prst="rect">
            <a:avLst/>
          </a:prstGeom>
          <a:noFill/>
        </p:spPr>
        <p:txBody>
          <a:bodyPr wrap="none" rtlCol="0">
            <a:spAutoFit/>
          </a:bodyPr>
          <a:lstStyle/>
          <a:p>
            <a:r>
              <a:rPr lang="en-US" sz="1600" dirty="0" smtClean="0">
                <a:solidFill>
                  <a:srgbClr val="0070C0"/>
                </a:solidFill>
                <a:latin typeface="Helvetica Neue"/>
                <a:cs typeface="Helvetica Neue"/>
              </a:rPr>
              <a:t>1 </a:t>
            </a:r>
            <a:r>
              <a:rPr lang="en-US" sz="1600" i="1" dirty="0" smtClean="0">
                <a:solidFill>
                  <a:srgbClr val="0070C0"/>
                </a:solidFill>
                <a:latin typeface="Helvetica Neue"/>
                <a:cs typeface="Helvetica Neue"/>
              </a:rPr>
              <a:t>million</a:t>
            </a:r>
            <a:r>
              <a:rPr lang="en-US" sz="1600" dirty="0" smtClean="0">
                <a:solidFill>
                  <a:srgbClr val="0070C0"/>
                </a:solidFill>
                <a:latin typeface="Helvetica Neue"/>
                <a:cs typeface="Helvetica Neue"/>
              </a:rPr>
              <a:t> captioned images!</a:t>
            </a:r>
            <a:endParaRPr lang="en-US" sz="1600" dirty="0">
              <a:solidFill>
                <a:srgbClr val="0070C0"/>
              </a:solidFill>
              <a:latin typeface="Helvetica Neue"/>
              <a:cs typeface="Helvetica Neue"/>
            </a:endParaRPr>
          </a:p>
        </p:txBody>
      </p:sp>
      <p:sp>
        <p:nvSpPr>
          <p:cNvPr id="32" name="Footer Placeholder 28"/>
          <p:cNvSpPr txBox="1">
            <a:spLocks/>
          </p:cNvSpPr>
          <p:nvPr/>
        </p:nvSpPr>
        <p:spPr>
          <a:xfrm>
            <a:off x="6248400" y="6511841"/>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ko-KR" dirty="0" smtClean="0"/>
              <a:t>Ordonez et al, NIPS11</a:t>
            </a:r>
            <a:endParaRPr lang="ko-KR" altLang="en-US" dirty="0"/>
          </a:p>
        </p:txBody>
      </p:sp>
    </p:spTree>
    <p:extLst>
      <p:ext uri="{BB962C8B-B14F-4D97-AF65-F5344CB8AC3E}">
        <p14:creationId xmlns:p14="http://schemas.microsoft.com/office/powerpoint/2010/main" val="1546382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P spid="10" grpId="0"/>
      <p:bldP spid="15" grpId="0"/>
      <p:bldP spid="22" grpId="0"/>
      <p:bldP spid="23" grpId="0" animBg="1"/>
      <p:bldP spid="24" grpId="0"/>
      <p:bldP spid="28" grpId="0"/>
      <p:bldP spid="29" grpId="0"/>
      <p:bldP spid="30" grpId="0"/>
      <p:bldP spid="3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ight Arrow 11"/>
          <p:cNvSpPr/>
          <p:nvPr/>
        </p:nvSpPr>
        <p:spPr>
          <a:xfrm>
            <a:off x="5491812" y="3059705"/>
            <a:ext cx="857667" cy="36075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134470"/>
            <a:ext cx="9144000" cy="1220409"/>
          </a:xfrm>
        </p:spPr>
        <p:txBody>
          <a:bodyPr/>
          <a:lstStyle/>
          <a:p>
            <a:r>
              <a:rPr lang="en-US" sz="4400" dirty="0" smtClean="0"/>
              <a:t>Toward Complex Structured Outputs</a:t>
            </a:r>
            <a:endParaRPr lang="en-US" sz="4400" dirty="0"/>
          </a:p>
        </p:txBody>
      </p:sp>
      <p:sp>
        <p:nvSpPr>
          <p:cNvPr id="8" name="TextBox 7"/>
          <p:cNvSpPr txBox="1"/>
          <p:nvPr/>
        </p:nvSpPr>
        <p:spPr>
          <a:xfrm>
            <a:off x="6334537" y="3059705"/>
            <a:ext cx="1419933" cy="360755"/>
          </a:xfrm>
          <a:prstGeom prst="rect">
            <a:avLst/>
          </a:prstGeom>
          <a:noFill/>
        </p:spPr>
        <p:txBody>
          <a:bodyPr wrap="square" lIns="82945" tIns="41473" rIns="82945" bIns="41473" rtlCol="0">
            <a:spAutoFit/>
          </a:bodyPr>
          <a:lstStyle/>
          <a:p>
            <a:r>
              <a:rPr lang="en-US" dirty="0">
                <a:solidFill>
                  <a:schemeClr val="tx1">
                    <a:lumMod val="85000"/>
                    <a:lumOff val="15000"/>
                  </a:schemeClr>
                </a:solidFill>
                <a:latin typeface="Helvetica Neue Light"/>
                <a:cs typeface="Helvetica Neue Light"/>
              </a:rPr>
              <a:t>p</a:t>
            </a:r>
            <a:r>
              <a:rPr lang="en-US" b="0" dirty="0" smtClean="0">
                <a:solidFill>
                  <a:schemeClr val="tx1">
                    <a:lumMod val="85000"/>
                    <a:lumOff val="15000"/>
                  </a:schemeClr>
                </a:solidFill>
                <a:latin typeface="Helvetica Neue Light"/>
                <a:cs typeface="Helvetica Neue Light"/>
              </a:rPr>
              <a:t>ink car</a:t>
            </a:r>
            <a:endParaRPr lang="en-US" b="0" dirty="0">
              <a:solidFill>
                <a:schemeClr val="tx1">
                  <a:lumMod val="85000"/>
                  <a:lumOff val="15000"/>
                </a:schemeClr>
              </a:solidFill>
              <a:latin typeface="Helvetica Neue Light"/>
              <a:cs typeface="Helvetica Neue Light"/>
            </a:endParaRPr>
          </a:p>
        </p:txBody>
      </p:sp>
      <p:pic>
        <p:nvPicPr>
          <p:cNvPr id="10" name="Picture 9" descr="1455984602_9721c07ae9_b.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371" y="1551610"/>
            <a:ext cx="4496736" cy="3376944"/>
          </a:xfrm>
          <a:prstGeom prst="rect">
            <a:avLst/>
          </a:prstGeom>
        </p:spPr>
      </p:pic>
      <p:sp>
        <p:nvSpPr>
          <p:cNvPr id="3" name="TextBox 2"/>
          <p:cNvSpPr txBox="1"/>
          <p:nvPr/>
        </p:nvSpPr>
        <p:spPr>
          <a:xfrm>
            <a:off x="5918200" y="4559222"/>
            <a:ext cx="2111130" cy="369332"/>
          </a:xfrm>
          <a:prstGeom prst="rect">
            <a:avLst/>
          </a:prstGeom>
          <a:noFill/>
        </p:spPr>
        <p:txBody>
          <a:bodyPr wrap="none" rtlCol="0">
            <a:spAutoFit/>
          </a:bodyPr>
          <a:lstStyle/>
          <a:p>
            <a:r>
              <a:rPr lang="en-US" i="1" dirty="0" smtClean="0"/>
              <a:t>Attributes of objects</a:t>
            </a:r>
            <a:endParaRPr lang="en-US" i="1" dirty="0"/>
          </a:p>
        </p:txBody>
      </p:sp>
      <p:sp>
        <p:nvSpPr>
          <p:cNvPr id="7" name="Footer Placeholder 28"/>
          <p:cNvSpPr txBox="1">
            <a:spLocks/>
          </p:cNvSpPr>
          <p:nvPr/>
        </p:nvSpPr>
        <p:spPr>
          <a:xfrm>
            <a:off x="6248400" y="6511841"/>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ko-KR" dirty="0" smtClean="0"/>
              <a:t>Berg, Attributes Tutorial CVPR13</a:t>
            </a:r>
            <a:endParaRPr lang="ko-KR" altLang="en-US" dirty="0"/>
          </a:p>
        </p:txBody>
      </p:sp>
    </p:spTree>
    <p:extLst>
      <p:ext uri="{BB962C8B-B14F-4D97-AF65-F5344CB8AC3E}">
        <p14:creationId xmlns:p14="http://schemas.microsoft.com/office/powerpoint/2010/main" val="3431477865"/>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86200" y="1440359"/>
            <a:ext cx="5105399" cy="4876800"/>
          </a:xfrm>
          <a:prstGeom prst="rect">
            <a:avLst/>
          </a:prstGeom>
          <a:solidFill>
            <a:srgbClr val="F4F6FA">
              <a:alpha val="22000"/>
            </a:srgbClr>
          </a:solidFill>
          <a:ln>
            <a:solidFill>
              <a:srgbClr val="E9ED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Neue Light"/>
              <a:cs typeface="Helvetica Neue Light"/>
            </a:endParaRPr>
          </a:p>
        </p:txBody>
      </p:sp>
      <p:pic>
        <p:nvPicPr>
          <p:cNvPr id="5" name="Picture 2" descr="http://farm2.staticflickr.com/1169/1004779282_d08e800f7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79453" y="1556387"/>
            <a:ext cx="2080494" cy="156037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41665" y="157673"/>
            <a:ext cx="10967989" cy="81675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640080" rIns="640080" rtlCol="0" anchor="ctr"/>
          <a:lstStyle/>
          <a:p>
            <a:r>
              <a:rPr lang="en-US" sz="3200" dirty="0" smtClean="0">
                <a:solidFill>
                  <a:srgbClr val="004C84"/>
                </a:solidFill>
                <a:latin typeface="Helvetica Neue Light"/>
                <a:cs typeface="Helvetica Neue Light"/>
              </a:rPr>
              <a:t>Use High Level Content to </a:t>
            </a:r>
            <a:r>
              <a:rPr lang="en-US" sz="3200" dirty="0" err="1" smtClean="0">
                <a:solidFill>
                  <a:srgbClr val="004C84"/>
                </a:solidFill>
                <a:latin typeface="Helvetica Neue Light"/>
                <a:cs typeface="Helvetica Neue Light"/>
              </a:rPr>
              <a:t>Rerank</a:t>
            </a:r>
            <a:r>
              <a:rPr lang="en-US" sz="3200" dirty="0" smtClean="0">
                <a:solidFill>
                  <a:srgbClr val="004C84"/>
                </a:solidFill>
                <a:latin typeface="Helvetica Neue Light"/>
                <a:cs typeface="Helvetica Neue Light"/>
              </a:rPr>
              <a:t> </a:t>
            </a:r>
            <a:br>
              <a:rPr lang="en-US" sz="3200" dirty="0" smtClean="0">
                <a:solidFill>
                  <a:srgbClr val="004C84"/>
                </a:solidFill>
                <a:latin typeface="Helvetica Neue Light"/>
                <a:cs typeface="Helvetica Neue Light"/>
              </a:rPr>
            </a:br>
            <a:r>
              <a:rPr lang="en-US" sz="2400" dirty="0" smtClean="0">
                <a:solidFill>
                  <a:srgbClr val="004C84"/>
                </a:solidFill>
                <a:latin typeface="Helvetica Neue Light"/>
                <a:cs typeface="Helvetica Neue Light"/>
              </a:rPr>
              <a:t>(Objects, Stuff, People, Scenes, Captions)</a:t>
            </a:r>
            <a:endParaRPr lang="en-US" sz="2400" dirty="0">
              <a:solidFill>
                <a:srgbClr val="004C84"/>
              </a:solidFill>
              <a:latin typeface="Helvetica Neue Light"/>
              <a:cs typeface="Helvetica Neue Light"/>
            </a:endParaRPr>
          </a:p>
        </p:txBody>
      </p:sp>
      <p:pic>
        <p:nvPicPr>
          <p:cNvPr id="7" name="Picture 6" descr="C:\Users\vincent\autogallery\polina\page_files\508065510_73fc371bc9_226_508065510.jpg"/>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15000"/>
                    </a14:imgEffect>
                  </a14:imgLayer>
                </a14:imgProps>
              </a:ext>
              <a:ext uri="{28A0092B-C50C-407E-A947-70E740481C1C}">
                <a14:useLocalDpi xmlns:a14="http://schemas.microsoft.com/office/drawing/2010/main" val="0"/>
              </a:ext>
            </a:extLst>
          </a:blip>
          <a:srcRect/>
          <a:stretch>
            <a:fillRect/>
          </a:stretch>
        </p:blipFill>
        <p:spPr bwMode="auto">
          <a:xfrm>
            <a:off x="230400" y="1947600"/>
            <a:ext cx="2895600" cy="21717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Rectangle 7"/>
          <p:cNvSpPr/>
          <p:nvPr/>
        </p:nvSpPr>
        <p:spPr>
          <a:xfrm>
            <a:off x="4155123" y="3116759"/>
            <a:ext cx="2169477" cy="584775"/>
          </a:xfrm>
          <a:prstGeom prst="rect">
            <a:avLst/>
          </a:prstGeom>
        </p:spPr>
        <p:txBody>
          <a:bodyPr wrap="square">
            <a:spAutoFit/>
          </a:bodyPr>
          <a:lstStyle/>
          <a:p>
            <a:r>
              <a:rPr lang="en-US" sz="1600" dirty="0">
                <a:latin typeface="Helvetica Neue Light"/>
                <a:cs typeface="Helvetica Neue Light"/>
              </a:rPr>
              <a:t>The </a:t>
            </a:r>
            <a:r>
              <a:rPr lang="en-US" sz="1600" dirty="0">
                <a:solidFill>
                  <a:srgbClr val="FF0000"/>
                </a:solidFill>
                <a:latin typeface="Helvetica Neue Light"/>
                <a:cs typeface="Helvetica Neue Light"/>
              </a:rPr>
              <a:t>bridge </a:t>
            </a:r>
            <a:r>
              <a:rPr lang="en-US" sz="1600" dirty="0">
                <a:solidFill>
                  <a:schemeClr val="accent6">
                    <a:lumMod val="75000"/>
                  </a:schemeClr>
                </a:solidFill>
                <a:latin typeface="Helvetica Neue Light"/>
                <a:cs typeface="Helvetica Neue Light"/>
              </a:rPr>
              <a:t>over </a:t>
            </a:r>
            <a:r>
              <a:rPr lang="en-US" sz="1600" dirty="0">
                <a:latin typeface="Helvetica Neue Light"/>
                <a:cs typeface="Helvetica Neue Light"/>
              </a:rPr>
              <a:t>the lake on Suzhou Street.</a:t>
            </a:r>
          </a:p>
        </p:txBody>
      </p:sp>
      <p:pic>
        <p:nvPicPr>
          <p:cNvPr id="9" name="Picture 4" descr="http://farm1.staticflickr.com/137/340282720_99a8cfd86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14800" y="3689695"/>
            <a:ext cx="2209800" cy="165735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4038600" y="5436394"/>
            <a:ext cx="2438400" cy="584776"/>
          </a:xfrm>
          <a:prstGeom prst="rect">
            <a:avLst/>
          </a:prstGeom>
        </p:spPr>
        <p:txBody>
          <a:bodyPr wrap="square">
            <a:spAutoFit/>
          </a:bodyPr>
          <a:lstStyle/>
          <a:p>
            <a:r>
              <a:rPr lang="en-US" sz="1600" dirty="0">
                <a:latin typeface="Helvetica Neue Light"/>
                <a:cs typeface="Helvetica Neue Light"/>
              </a:rPr>
              <a:t>The </a:t>
            </a:r>
            <a:r>
              <a:rPr lang="en-US" sz="1600" dirty="0" err="1">
                <a:latin typeface="Helvetica Neue Light"/>
                <a:cs typeface="Helvetica Neue Light"/>
              </a:rPr>
              <a:t>D</a:t>
            </a:r>
            <a:r>
              <a:rPr lang="en-US" sz="1600" dirty="0" err="1" smtClean="0">
                <a:latin typeface="Helvetica Neue Light"/>
                <a:cs typeface="Helvetica Neue Light"/>
              </a:rPr>
              <a:t>aintree</a:t>
            </a:r>
            <a:r>
              <a:rPr lang="en-US" sz="1600" dirty="0" smtClean="0">
                <a:latin typeface="Helvetica Neue Light"/>
                <a:cs typeface="Helvetica Neue Light"/>
              </a:rPr>
              <a:t> </a:t>
            </a:r>
            <a:r>
              <a:rPr lang="en-US" sz="1600" dirty="0">
                <a:solidFill>
                  <a:srgbClr val="1E962C"/>
                </a:solidFill>
                <a:latin typeface="Helvetica Neue Light"/>
                <a:cs typeface="Helvetica Neue Light"/>
              </a:rPr>
              <a:t>river </a:t>
            </a:r>
            <a:r>
              <a:rPr lang="en-US" sz="1600" dirty="0">
                <a:latin typeface="Helvetica Neue Light"/>
                <a:cs typeface="Helvetica Neue Light"/>
              </a:rPr>
              <a:t>by </a:t>
            </a:r>
            <a:r>
              <a:rPr lang="en-US" sz="1600" dirty="0" smtClean="0">
                <a:latin typeface="Helvetica Neue Light"/>
                <a:cs typeface="Helvetica Neue Light"/>
              </a:rPr>
              <a:t>boat.</a:t>
            </a:r>
            <a:endParaRPr lang="en-US" sz="1600" dirty="0">
              <a:latin typeface="Helvetica Neue Light"/>
              <a:cs typeface="Helvetica Neue Light"/>
            </a:endParaRPr>
          </a:p>
        </p:txBody>
      </p:sp>
      <p:pic>
        <p:nvPicPr>
          <p:cNvPr id="11" name="Picture 6" descr="http://farm2.staticflickr.com/1134/1043599831_db7e3cd84f.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77000" y="3633981"/>
            <a:ext cx="2358370" cy="176877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6400800" y="5436394"/>
            <a:ext cx="2434571" cy="584776"/>
          </a:xfrm>
          <a:prstGeom prst="rect">
            <a:avLst/>
          </a:prstGeom>
        </p:spPr>
        <p:txBody>
          <a:bodyPr wrap="square">
            <a:spAutoFit/>
          </a:bodyPr>
          <a:lstStyle/>
          <a:p>
            <a:r>
              <a:rPr lang="en-US" sz="1600" dirty="0" smtClean="0">
                <a:solidFill>
                  <a:srgbClr val="FF0000"/>
                </a:solidFill>
                <a:latin typeface="Helvetica Neue Light"/>
                <a:cs typeface="Helvetica Neue Light"/>
              </a:rPr>
              <a:t>Bridge</a:t>
            </a:r>
            <a:r>
              <a:rPr lang="en-US" sz="1600" dirty="0" smtClean="0">
                <a:latin typeface="Helvetica Neue Light"/>
                <a:cs typeface="Helvetica Neue Light"/>
              </a:rPr>
              <a:t> </a:t>
            </a:r>
            <a:r>
              <a:rPr lang="en-US" sz="1600" dirty="0" smtClean="0">
                <a:solidFill>
                  <a:schemeClr val="accent6">
                    <a:lumMod val="75000"/>
                  </a:schemeClr>
                </a:solidFill>
                <a:latin typeface="Helvetica Neue Light"/>
                <a:cs typeface="Helvetica Neue Light"/>
              </a:rPr>
              <a:t>over </a:t>
            </a:r>
            <a:r>
              <a:rPr lang="en-US" sz="1600" dirty="0" err="1" smtClean="0">
                <a:latin typeface="Helvetica Neue Light"/>
                <a:cs typeface="Helvetica Neue Light"/>
              </a:rPr>
              <a:t>Cacapon</a:t>
            </a:r>
            <a:r>
              <a:rPr lang="en-US" sz="1600" dirty="0" smtClean="0">
                <a:latin typeface="Helvetica Neue Light"/>
                <a:cs typeface="Helvetica Neue Light"/>
              </a:rPr>
              <a:t> </a:t>
            </a:r>
            <a:r>
              <a:rPr lang="en-US" sz="1600" dirty="0" smtClean="0">
                <a:solidFill>
                  <a:srgbClr val="1E962C"/>
                </a:solidFill>
                <a:latin typeface="Helvetica Neue Light"/>
                <a:cs typeface="Helvetica Neue Light"/>
              </a:rPr>
              <a:t>river</a:t>
            </a:r>
            <a:r>
              <a:rPr lang="en-US" sz="1600" dirty="0" smtClean="0">
                <a:latin typeface="Helvetica Neue Light"/>
                <a:cs typeface="Helvetica Neue Light"/>
              </a:rPr>
              <a:t>.</a:t>
            </a:r>
            <a:endParaRPr lang="en-US" sz="1600" dirty="0">
              <a:latin typeface="Helvetica Neue Light"/>
              <a:cs typeface="Helvetica Neue Light"/>
            </a:endParaRPr>
          </a:p>
        </p:txBody>
      </p:sp>
      <p:pic>
        <p:nvPicPr>
          <p:cNvPr id="13" name="Picture 10" descr="http://bridgehunter.com/photos/17/43/174368-L.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b="11782"/>
          <a:stretch/>
        </p:blipFill>
        <p:spPr bwMode="auto">
          <a:xfrm>
            <a:off x="6477000" y="1556387"/>
            <a:ext cx="2358371" cy="156037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6323110" y="3116759"/>
            <a:ext cx="2744690" cy="584775"/>
          </a:xfrm>
          <a:prstGeom prst="rect">
            <a:avLst/>
          </a:prstGeom>
        </p:spPr>
        <p:txBody>
          <a:bodyPr wrap="square">
            <a:spAutoFit/>
          </a:bodyPr>
          <a:lstStyle/>
          <a:p>
            <a:r>
              <a:rPr lang="en-US" sz="1600" dirty="0" smtClean="0">
                <a:latin typeface="Helvetica Neue Light"/>
                <a:cs typeface="Helvetica Neue Light"/>
              </a:rPr>
              <a:t>Iron </a:t>
            </a:r>
            <a:r>
              <a:rPr lang="en-US" sz="1600" dirty="0" smtClean="0">
                <a:solidFill>
                  <a:srgbClr val="FF0000"/>
                </a:solidFill>
                <a:latin typeface="Helvetica Neue Light"/>
                <a:cs typeface="Helvetica Neue Light"/>
              </a:rPr>
              <a:t>bridge</a:t>
            </a:r>
            <a:r>
              <a:rPr lang="en-US" sz="1600" dirty="0" smtClean="0">
                <a:latin typeface="Helvetica Neue Light"/>
                <a:cs typeface="Helvetica Neue Light"/>
              </a:rPr>
              <a:t> </a:t>
            </a:r>
            <a:r>
              <a:rPr lang="en-US" sz="1600" dirty="0" smtClean="0">
                <a:solidFill>
                  <a:schemeClr val="accent6">
                    <a:lumMod val="75000"/>
                  </a:schemeClr>
                </a:solidFill>
                <a:latin typeface="Helvetica Neue Light"/>
                <a:cs typeface="Helvetica Neue Light"/>
              </a:rPr>
              <a:t>over </a:t>
            </a:r>
            <a:r>
              <a:rPr lang="en-US" sz="1600" dirty="0" smtClean="0">
                <a:latin typeface="Helvetica Neue Light"/>
                <a:cs typeface="Helvetica Neue Light"/>
              </a:rPr>
              <a:t>the Duck </a:t>
            </a:r>
            <a:r>
              <a:rPr lang="en-US" sz="1600" dirty="0" smtClean="0">
                <a:solidFill>
                  <a:srgbClr val="1E962C"/>
                </a:solidFill>
                <a:latin typeface="Helvetica Neue Light"/>
                <a:cs typeface="Helvetica Neue Light"/>
              </a:rPr>
              <a:t>river</a:t>
            </a:r>
            <a:r>
              <a:rPr lang="en-US" sz="1600" dirty="0" smtClean="0">
                <a:latin typeface="Helvetica Neue Light"/>
                <a:cs typeface="Helvetica Neue Light"/>
              </a:rPr>
              <a:t>.</a:t>
            </a:r>
            <a:endParaRPr lang="en-US" sz="1600" dirty="0">
              <a:latin typeface="Helvetica Neue Light"/>
              <a:cs typeface="Helvetica Neue Light"/>
            </a:endParaRPr>
          </a:p>
        </p:txBody>
      </p:sp>
      <p:sp>
        <p:nvSpPr>
          <p:cNvPr id="15" name="Rectangle 14"/>
          <p:cNvSpPr/>
          <p:nvPr/>
        </p:nvSpPr>
        <p:spPr>
          <a:xfrm>
            <a:off x="4179454" y="2659559"/>
            <a:ext cx="1992746" cy="381000"/>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Neue Light"/>
              <a:cs typeface="Helvetica Neue Light"/>
            </a:endParaRPr>
          </a:p>
        </p:txBody>
      </p:sp>
      <p:sp>
        <p:nvSpPr>
          <p:cNvPr id="16" name="Rectangle 15"/>
          <p:cNvSpPr/>
          <p:nvPr/>
        </p:nvSpPr>
        <p:spPr>
          <a:xfrm>
            <a:off x="6629399" y="2583359"/>
            <a:ext cx="2057401" cy="457200"/>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Neue Light"/>
              <a:cs typeface="Helvetica Neue Light"/>
            </a:endParaRPr>
          </a:p>
        </p:txBody>
      </p:sp>
      <p:sp>
        <p:nvSpPr>
          <p:cNvPr id="17" name="Rectangle 16"/>
          <p:cNvSpPr/>
          <p:nvPr/>
        </p:nvSpPr>
        <p:spPr>
          <a:xfrm>
            <a:off x="6629399" y="4736009"/>
            <a:ext cx="2057401" cy="611035"/>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Neue Light"/>
              <a:cs typeface="Helvetica Neue Light"/>
            </a:endParaRPr>
          </a:p>
        </p:txBody>
      </p:sp>
      <p:sp>
        <p:nvSpPr>
          <p:cNvPr id="18" name="Rectangle 17"/>
          <p:cNvSpPr/>
          <p:nvPr/>
        </p:nvSpPr>
        <p:spPr>
          <a:xfrm>
            <a:off x="4179454" y="4612186"/>
            <a:ext cx="2080493" cy="638174"/>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Neue Light"/>
              <a:cs typeface="Helvetica Neue Light"/>
            </a:endParaRPr>
          </a:p>
        </p:txBody>
      </p:sp>
      <p:sp>
        <p:nvSpPr>
          <p:cNvPr id="19" name="Rectangle 18"/>
          <p:cNvSpPr/>
          <p:nvPr/>
        </p:nvSpPr>
        <p:spPr>
          <a:xfrm>
            <a:off x="381000" y="3533773"/>
            <a:ext cx="2132110" cy="581027"/>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Neue Light"/>
              <a:cs typeface="Helvetica Neue Light"/>
            </a:endParaRPr>
          </a:p>
        </p:txBody>
      </p:sp>
      <p:sp>
        <p:nvSpPr>
          <p:cNvPr id="20" name="Rectangle 19"/>
          <p:cNvSpPr/>
          <p:nvPr/>
        </p:nvSpPr>
        <p:spPr>
          <a:xfrm>
            <a:off x="381000" y="2806987"/>
            <a:ext cx="2438400" cy="77441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Neue Light"/>
              <a:cs typeface="Helvetica Neue Light"/>
            </a:endParaRPr>
          </a:p>
        </p:txBody>
      </p:sp>
      <p:sp>
        <p:nvSpPr>
          <p:cNvPr id="21" name="Rectangle 20"/>
          <p:cNvSpPr/>
          <p:nvPr/>
        </p:nvSpPr>
        <p:spPr>
          <a:xfrm>
            <a:off x="4267201" y="1668959"/>
            <a:ext cx="1905000" cy="89535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Neue Light"/>
              <a:cs typeface="Helvetica Neue Light"/>
            </a:endParaRPr>
          </a:p>
        </p:txBody>
      </p:sp>
      <p:sp>
        <p:nvSpPr>
          <p:cNvPr id="22" name="Rectangle 21"/>
          <p:cNvSpPr/>
          <p:nvPr/>
        </p:nvSpPr>
        <p:spPr>
          <a:xfrm>
            <a:off x="6824662" y="1897559"/>
            <a:ext cx="1785938" cy="63528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Neue Light"/>
              <a:cs typeface="Helvetica Neue Light"/>
            </a:endParaRPr>
          </a:p>
        </p:txBody>
      </p:sp>
      <p:sp>
        <p:nvSpPr>
          <p:cNvPr id="23" name="Rectangle 22"/>
          <p:cNvSpPr/>
          <p:nvPr/>
        </p:nvSpPr>
        <p:spPr>
          <a:xfrm>
            <a:off x="6629400" y="4183559"/>
            <a:ext cx="1981200" cy="74626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Neue Light"/>
              <a:cs typeface="Helvetica Neue Light"/>
            </a:endParaRPr>
          </a:p>
        </p:txBody>
      </p:sp>
      <p:sp>
        <p:nvSpPr>
          <p:cNvPr id="24" name="TextBox 23"/>
          <p:cNvSpPr txBox="1"/>
          <p:nvPr/>
        </p:nvSpPr>
        <p:spPr>
          <a:xfrm>
            <a:off x="5988851" y="5555159"/>
            <a:ext cx="968983" cy="769441"/>
          </a:xfrm>
          <a:prstGeom prst="rect">
            <a:avLst/>
          </a:prstGeom>
          <a:noFill/>
        </p:spPr>
        <p:txBody>
          <a:bodyPr wrap="none" rtlCol="0">
            <a:spAutoFit/>
          </a:bodyPr>
          <a:lstStyle/>
          <a:p>
            <a:r>
              <a:rPr lang="en-US" sz="4400" dirty="0" smtClean="0">
                <a:latin typeface="Helvetica Neue Light"/>
                <a:cs typeface="Helvetica Neue Light"/>
              </a:rPr>
              <a:t>. . .</a:t>
            </a:r>
            <a:endParaRPr lang="en-US" sz="4400" dirty="0">
              <a:latin typeface="Helvetica Neue Light"/>
              <a:cs typeface="Helvetica Neue Light"/>
            </a:endParaRPr>
          </a:p>
        </p:txBody>
      </p:sp>
      <p:sp>
        <p:nvSpPr>
          <p:cNvPr id="25" name="TextBox 24"/>
          <p:cNvSpPr txBox="1"/>
          <p:nvPr/>
        </p:nvSpPr>
        <p:spPr>
          <a:xfrm>
            <a:off x="553405" y="4913880"/>
            <a:ext cx="2316689" cy="400110"/>
          </a:xfrm>
          <a:prstGeom prst="rect">
            <a:avLst/>
          </a:prstGeom>
          <a:noFill/>
        </p:spPr>
        <p:txBody>
          <a:bodyPr wrap="none" rtlCol="0">
            <a:spAutoFit/>
          </a:bodyPr>
          <a:lstStyle/>
          <a:p>
            <a:r>
              <a:rPr lang="en-US" sz="2000" dirty="0" smtClean="0">
                <a:latin typeface="Helvetica Neue Light"/>
                <a:cs typeface="Helvetica Neue Light"/>
              </a:rPr>
              <a:t>Transfer Caption(s)</a:t>
            </a:r>
            <a:endParaRPr lang="en-US" sz="2000" dirty="0">
              <a:latin typeface="Helvetica Neue Light"/>
              <a:cs typeface="Helvetica Neue Light"/>
            </a:endParaRPr>
          </a:p>
        </p:txBody>
      </p:sp>
      <p:sp>
        <p:nvSpPr>
          <p:cNvPr id="26" name="Rectangle 25"/>
          <p:cNvSpPr/>
          <p:nvPr/>
        </p:nvSpPr>
        <p:spPr>
          <a:xfrm>
            <a:off x="381000" y="5311914"/>
            <a:ext cx="2763371" cy="1015663"/>
          </a:xfrm>
          <a:prstGeom prst="rect">
            <a:avLst/>
          </a:prstGeom>
        </p:spPr>
        <p:txBody>
          <a:bodyPr wrap="square">
            <a:spAutoFit/>
          </a:bodyPr>
          <a:lstStyle/>
          <a:p>
            <a:r>
              <a:rPr lang="en-US" sz="2000" dirty="0" smtClean="0">
                <a:latin typeface="Helvetica Neue Light"/>
                <a:cs typeface="Helvetica Neue Light"/>
              </a:rPr>
              <a:t>e.g. “The </a:t>
            </a:r>
            <a:r>
              <a:rPr lang="en-US" sz="2000" dirty="0">
                <a:latin typeface="Helvetica Neue Light"/>
                <a:cs typeface="Helvetica Neue Light"/>
              </a:rPr>
              <a:t>bridge over the lake on Suzhou Street</a:t>
            </a:r>
            <a:r>
              <a:rPr lang="en-US" sz="2000" dirty="0" smtClean="0">
                <a:latin typeface="Helvetica Neue Light"/>
                <a:cs typeface="Helvetica Neue Light"/>
              </a:rPr>
              <a:t>.”</a:t>
            </a:r>
            <a:endParaRPr lang="en-US" sz="2000" dirty="0">
              <a:latin typeface="Helvetica Neue Light"/>
              <a:cs typeface="Helvetica Neue Light"/>
            </a:endParaRPr>
          </a:p>
        </p:txBody>
      </p:sp>
      <p:cxnSp>
        <p:nvCxnSpPr>
          <p:cNvPr id="27" name="Straight Arrow Connector 26"/>
          <p:cNvCxnSpPr/>
          <p:nvPr/>
        </p:nvCxnSpPr>
        <p:spPr>
          <a:xfrm flipH="1">
            <a:off x="2892304" y="5152050"/>
            <a:ext cx="993896"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7" idx="3"/>
          </p:cNvCxnSpPr>
          <p:nvPr/>
        </p:nvCxnSpPr>
        <p:spPr>
          <a:xfrm>
            <a:off x="3126000" y="3033450"/>
            <a:ext cx="760200" cy="710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8" name="Footer Placeholder 28"/>
          <p:cNvSpPr txBox="1">
            <a:spLocks/>
          </p:cNvSpPr>
          <p:nvPr/>
        </p:nvSpPr>
        <p:spPr>
          <a:xfrm>
            <a:off x="6248400" y="6511841"/>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ko-KR" dirty="0" smtClean="0"/>
              <a:t>Ordonez et al, NIPS11</a:t>
            </a:r>
            <a:endParaRPr lang="ko-KR" altLang="en-US" dirty="0"/>
          </a:p>
        </p:txBody>
      </p:sp>
    </p:spTree>
    <p:extLst>
      <p:ext uri="{BB962C8B-B14F-4D97-AF65-F5344CB8AC3E}">
        <p14:creationId xmlns:p14="http://schemas.microsoft.com/office/powerpoint/2010/main" val="6561676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P spid="10" grpId="0"/>
      <p:bldP spid="12" grpId="0"/>
      <p:bldP spid="14" grpId="0"/>
      <p:bldP spid="15" grpId="0" animBg="1"/>
      <p:bldP spid="16" grpId="0" animBg="1"/>
      <p:bldP spid="17" grpId="0" animBg="1"/>
      <p:bldP spid="18" grpId="0" animBg="1"/>
      <p:bldP spid="19" grpId="0" animBg="1"/>
      <p:bldP spid="20" grpId="0" animBg="1"/>
      <p:bldP spid="21" grpId="0" animBg="1"/>
      <p:bldP spid="22" grpId="0" animBg="1"/>
      <p:bldP spid="23" grpId="0" animBg="1"/>
      <p:bldP spid="24" grpId="0"/>
      <p:bldP spid="25" grpId="0"/>
      <p:bldP spid="2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41665" y="76200"/>
            <a:ext cx="10967989" cy="81675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640080" rIns="640080" rtlCol="0" anchor="ctr"/>
          <a:lstStyle/>
          <a:p>
            <a:r>
              <a:rPr lang="en-US" sz="3200" dirty="0" smtClean="0">
                <a:solidFill>
                  <a:srgbClr val="004C84"/>
                </a:solidFill>
                <a:latin typeface="Helvetica Neue Light"/>
                <a:cs typeface="Helvetica Neue Light"/>
              </a:rPr>
              <a:t>Results</a:t>
            </a:r>
            <a:endParaRPr lang="en-US" sz="3200" dirty="0">
              <a:solidFill>
                <a:srgbClr val="004C84"/>
              </a:solidFill>
              <a:latin typeface="Helvetica Neue Light"/>
              <a:cs typeface="Helvetica Neue Light"/>
            </a:endParaRPr>
          </a:p>
        </p:txBody>
      </p:sp>
      <p:grpSp>
        <p:nvGrpSpPr>
          <p:cNvPr id="4" name="Group 3"/>
          <p:cNvGrpSpPr/>
          <p:nvPr/>
        </p:nvGrpSpPr>
        <p:grpSpPr>
          <a:xfrm>
            <a:off x="381000" y="740556"/>
            <a:ext cx="5151115" cy="6128759"/>
            <a:chOff x="381000" y="762000"/>
            <a:chExt cx="5151115" cy="6128759"/>
          </a:xfrm>
        </p:grpSpPr>
        <p:grpSp>
          <p:nvGrpSpPr>
            <p:cNvPr id="2" name="Group 1"/>
            <p:cNvGrpSpPr/>
            <p:nvPr/>
          </p:nvGrpSpPr>
          <p:grpSpPr>
            <a:xfrm>
              <a:off x="381000" y="1390561"/>
              <a:ext cx="5151115" cy="5500198"/>
              <a:chOff x="228600" y="1521517"/>
              <a:chExt cx="5151115" cy="5500198"/>
            </a:xfrm>
          </p:grpSpPr>
          <p:pic>
            <p:nvPicPr>
              <p:cNvPr id="67" name="Picture 66" descr="http://130.245.191.67/vicente/py/website/images_single_m/163766499_e73a7b9a03_62_16376649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0535" y="1521517"/>
                <a:ext cx="1773546" cy="2076754"/>
              </a:xfrm>
              <a:prstGeom prst="rect">
                <a:avLst/>
              </a:prstGeom>
              <a:noFill/>
              <a:effectLst>
                <a:outerShdw blurRad="50800" dist="381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8" name="TextBox 67"/>
              <p:cNvSpPr txBox="1"/>
              <p:nvPr/>
            </p:nvSpPr>
            <p:spPr>
              <a:xfrm>
                <a:off x="228600" y="3581400"/>
                <a:ext cx="2608470" cy="1077218"/>
              </a:xfrm>
              <a:prstGeom prst="rect">
                <a:avLst/>
              </a:prstGeom>
              <a:noFill/>
            </p:spPr>
            <p:txBody>
              <a:bodyPr wrap="square" rtlCol="0">
                <a:spAutoFit/>
              </a:bodyPr>
              <a:lstStyle/>
              <a:p>
                <a:r>
                  <a:rPr lang="en-US" sz="1600" dirty="0" smtClean="0">
                    <a:latin typeface="Helvetica Neue Light"/>
                    <a:ea typeface="Helvetica Neue Light"/>
                    <a:cs typeface="Helvetica Neue Light"/>
                  </a:rPr>
                  <a:t>Amazing </a:t>
                </a:r>
                <a:r>
                  <a:rPr lang="en-US" sz="1600" dirty="0" err="1" smtClean="0">
                    <a:latin typeface="Helvetica Neue Light"/>
                    <a:ea typeface="Helvetica Neue Light"/>
                    <a:cs typeface="Helvetica Neue Light"/>
                  </a:rPr>
                  <a:t>colours</a:t>
                </a:r>
                <a:r>
                  <a:rPr lang="en-US" sz="1600" dirty="0" smtClean="0">
                    <a:latin typeface="Helvetica Neue Light"/>
                    <a:ea typeface="Helvetica Neue Light"/>
                    <a:cs typeface="Helvetica Neue Light"/>
                  </a:rPr>
                  <a:t> in the sky at sunset with the orange of the cloud and the blue of the sky behind.</a:t>
                </a:r>
                <a:endParaRPr lang="en-US" sz="1600" dirty="0">
                  <a:latin typeface="Helvetica Neue Light"/>
                  <a:ea typeface="Helvetica Neue Light"/>
                  <a:cs typeface="Helvetica Neue Light"/>
                </a:endParaRPr>
              </a:p>
            </p:txBody>
          </p:sp>
          <p:pic>
            <p:nvPicPr>
              <p:cNvPr id="69" name="Picture 68" descr="http://130.245.191.67/vicente/py/website/images_single_m/2425963593_a17c9263bf_2218_2425963593.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337" b="8129"/>
              <a:stretch/>
            </p:blipFill>
            <p:spPr bwMode="auto">
              <a:xfrm>
                <a:off x="3344192" y="4016161"/>
                <a:ext cx="1465016" cy="1903513"/>
              </a:xfrm>
              <a:prstGeom prst="rect">
                <a:avLst/>
              </a:prstGeom>
              <a:noFill/>
              <a:effectLst>
                <a:outerShdw blurRad="50800" dist="381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0" name="TextBox 69"/>
              <p:cNvSpPr txBox="1"/>
              <p:nvPr/>
            </p:nvSpPr>
            <p:spPr>
              <a:xfrm>
                <a:off x="3113524" y="5944497"/>
                <a:ext cx="2094891" cy="1077218"/>
              </a:xfrm>
              <a:prstGeom prst="rect">
                <a:avLst/>
              </a:prstGeom>
              <a:noFill/>
            </p:spPr>
            <p:txBody>
              <a:bodyPr wrap="square" rtlCol="0">
                <a:spAutoFit/>
              </a:bodyPr>
              <a:lstStyle/>
              <a:p>
                <a:r>
                  <a:rPr lang="en-US" sz="1600" dirty="0" smtClean="0">
                    <a:latin typeface="Helvetica Neue Light"/>
                    <a:ea typeface="Helvetica Neue Light"/>
                    <a:cs typeface="Helvetica Neue Light"/>
                  </a:rPr>
                  <a:t>Fresh fruit and vegetables at the market in </a:t>
                </a:r>
                <a:r>
                  <a:rPr lang="en-US" sz="1600" dirty="0">
                    <a:latin typeface="Helvetica Neue Light"/>
                    <a:ea typeface="Helvetica Neue Light"/>
                    <a:cs typeface="Helvetica Neue Light"/>
                  </a:rPr>
                  <a:t>P</a:t>
                </a:r>
                <a:r>
                  <a:rPr lang="en-US" sz="1600" dirty="0" smtClean="0">
                    <a:latin typeface="Helvetica Neue Light"/>
                    <a:ea typeface="Helvetica Neue Light"/>
                    <a:cs typeface="Helvetica Neue Light"/>
                  </a:rPr>
                  <a:t>ort </a:t>
                </a:r>
                <a:r>
                  <a:rPr lang="en-US" sz="1600" dirty="0">
                    <a:latin typeface="Helvetica Neue Light"/>
                    <a:ea typeface="Helvetica Neue Light"/>
                    <a:cs typeface="Helvetica Neue Light"/>
                  </a:rPr>
                  <a:t>L</a:t>
                </a:r>
                <a:r>
                  <a:rPr lang="en-US" sz="1600" dirty="0" smtClean="0">
                    <a:latin typeface="Helvetica Neue Light"/>
                    <a:ea typeface="Helvetica Neue Light"/>
                    <a:cs typeface="Helvetica Neue Light"/>
                  </a:rPr>
                  <a:t>ouis </a:t>
                </a:r>
                <a:r>
                  <a:rPr lang="en-US" sz="1600" dirty="0">
                    <a:latin typeface="Helvetica Neue Light"/>
                    <a:ea typeface="Helvetica Neue Light"/>
                    <a:cs typeface="Helvetica Neue Light"/>
                  </a:rPr>
                  <a:t>M</a:t>
                </a:r>
                <a:r>
                  <a:rPr lang="en-US" sz="1600" dirty="0" smtClean="0">
                    <a:latin typeface="Helvetica Neue Light"/>
                    <a:ea typeface="Helvetica Neue Light"/>
                    <a:cs typeface="Helvetica Neue Light"/>
                  </a:rPr>
                  <a:t>auritius.</a:t>
                </a:r>
              </a:p>
            </p:txBody>
          </p:sp>
          <p:pic>
            <p:nvPicPr>
              <p:cNvPr id="4098" name="Picture 2" descr="C:\Users\vincent\autogallery\polina\page_files\2355528613_10b0cb368a_2257_235552861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6075" y="1521517"/>
                <a:ext cx="2381250" cy="1628775"/>
              </a:xfrm>
              <a:prstGeom prst="rect">
                <a:avLst/>
              </a:prstGeom>
              <a:noFill/>
              <a:effectLst>
                <a:outerShdw blurRad="50800" dist="381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2837070" y="3134380"/>
                <a:ext cx="2542645" cy="584775"/>
              </a:xfrm>
              <a:prstGeom prst="rect">
                <a:avLst/>
              </a:prstGeom>
              <a:noFill/>
            </p:spPr>
            <p:txBody>
              <a:bodyPr wrap="square" rtlCol="0">
                <a:spAutoFit/>
              </a:bodyPr>
              <a:lstStyle/>
              <a:p>
                <a:r>
                  <a:rPr lang="en-US" sz="1600" dirty="0" smtClean="0">
                    <a:latin typeface="Helvetica Neue Light"/>
                    <a:cs typeface="Helvetica Neue Light"/>
                  </a:rPr>
                  <a:t>A </a:t>
                </a:r>
                <a:r>
                  <a:rPr lang="en-US" sz="1600" dirty="0">
                    <a:latin typeface="Helvetica Neue Light"/>
                    <a:cs typeface="Helvetica Neue Light"/>
                  </a:rPr>
                  <a:t>female </a:t>
                </a:r>
                <a:r>
                  <a:rPr lang="en-US" sz="1600" dirty="0" smtClean="0">
                    <a:latin typeface="Helvetica Neue Light"/>
                    <a:cs typeface="Helvetica Neue Light"/>
                  </a:rPr>
                  <a:t>Mallard duck </a:t>
                </a:r>
                <a:r>
                  <a:rPr lang="en-US" sz="1600" dirty="0">
                    <a:latin typeface="Helvetica Neue Light"/>
                    <a:cs typeface="Helvetica Neue Light"/>
                  </a:rPr>
                  <a:t>in the lake at </a:t>
                </a:r>
                <a:r>
                  <a:rPr lang="en-US" sz="1600" dirty="0" err="1">
                    <a:latin typeface="Helvetica Neue Light"/>
                    <a:cs typeface="Helvetica Neue Light"/>
                  </a:rPr>
                  <a:t>L</a:t>
                </a:r>
                <a:r>
                  <a:rPr lang="en-US" sz="1600" dirty="0" err="1" smtClean="0">
                    <a:latin typeface="Helvetica Neue Light"/>
                    <a:cs typeface="Helvetica Neue Light"/>
                  </a:rPr>
                  <a:t>uukki</a:t>
                </a:r>
                <a:r>
                  <a:rPr lang="en-US" sz="1600" dirty="0" smtClean="0">
                    <a:latin typeface="Helvetica Neue Light"/>
                    <a:cs typeface="Helvetica Neue Light"/>
                  </a:rPr>
                  <a:t> Espoo.</a:t>
                </a:r>
                <a:endParaRPr lang="en-US" sz="1600" dirty="0">
                  <a:latin typeface="Helvetica Neue Light"/>
                  <a:ea typeface="Helvetica Neue Light"/>
                  <a:cs typeface="Helvetica Neue Light"/>
                </a:endParaRPr>
              </a:p>
            </p:txBody>
          </p:sp>
          <p:pic>
            <p:nvPicPr>
              <p:cNvPr id="4100" name="Picture 4" descr="C:\Users\vincent\autogallery\polina\page_files\455230749_bd223e3468_218_455230749.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0066" y="4846023"/>
                <a:ext cx="1894484" cy="1386763"/>
              </a:xfrm>
              <a:prstGeom prst="rect">
                <a:avLst/>
              </a:prstGeom>
              <a:noFill/>
              <a:effectLst>
                <a:outerShdw blurRad="50800" dist="381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455766" y="6290846"/>
                <a:ext cx="2143084" cy="338554"/>
              </a:xfrm>
              <a:prstGeom prst="rect">
                <a:avLst/>
              </a:prstGeom>
              <a:noFill/>
            </p:spPr>
            <p:txBody>
              <a:bodyPr wrap="square" rtlCol="0">
                <a:spAutoFit/>
              </a:bodyPr>
              <a:lstStyle/>
              <a:p>
                <a:pPr algn="ctr"/>
                <a:r>
                  <a:rPr lang="en-US" sz="1600" dirty="0" smtClean="0">
                    <a:latin typeface="Helvetica Neue Light"/>
                    <a:ea typeface="Helvetica Neue Light"/>
                    <a:cs typeface="Helvetica Neue Light"/>
                  </a:rPr>
                  <a:t>Cat in sink.</a:t>
                </a:r>
              </a:p>
            </p:txBody>
          </p:sp>
        </p:grpSp>
        <p:sp>
          <p:nvSpPr>
            <p:cNvPr id="22" name="TextBox 21"/>
            <p:cNvSpPr txBox="1"/>
            <p:nvPr/>
          </p:nvSpPr>
          <p:spPr>
            <a:xfrm>
              <a:off x="2282456" y="762000"/>
              <a:ext cx="1056136" cy="523220"/>
            </a:xfrm>
            <a:prstGeom prst="rect">
              <a:avLst/>
            </a:prstGeom>
            <a:noFill/>
          </p:spPr>
          <p:txBody>
            <a:bodyPr wrap="none" rtlCol="0">
              <a:spAutoFit/>
            </a:bodyPr>
            <a:lstStyle/>
            <a:p>
              <a:r>
                <a:rPr lang="en-US" sz="2800" dirty="0" smtClean="0">
                  <a:solidFill>
                    <a:schemeClr val="tx2"/>
                  </a:solidFill>
                  <a:latin typeface="Helvetica Neue Light"/>
                  <a:cs typeface="Helvetica Neue Light"/>
                </a:rPr>
                <a:t>Good</a:t>
              </a:r>
              <a:endParaRPr lang="en-US" sz="2800" dirty="0">
                <a:solidFill>
                  <a:schemeClr val="tx2"/>
                </a:solidFill>
                <a:latin typeface="Helvetica Neue Light"/>
                <a:cs typeface="Helvetica Neue Light"/>
              </a:endParaRPr>
            </a:p>
          </p:txBody>
        </p:sp>
      </p:grpSp>
      <p:grpSp>
        <p:nvGrpSpPr>
          <p:cNvPr id="5" name="Group 4"/>
          <p:cNvGrpSpPr/>
          <p:nvPr/>
        </p:nvGrpSpPr>
        <p:grpSpPr>
          <a:xfrm>
            <a:off x="6024361" y="740556"/>
            <a:ext cx="2685553" cy="5600177"/>
            <a:chOff x="5849868" y="740556"/>
            <a:chExt cx="2685553" cy="5600177"/>
          </a:xfrm>
        </p:grpSpPr>
        <p:sp>
          <p:nvSpPr>
            <p:cNvPr id="72" name="Rectangle 71"/>
            <p:cNvSpPr/>
            <p:nvPr/>
          </p:nvSpPr>
          <p:spPr>
            <a:xfrm>
              <a:off x="6119259" y="3581400"/>
              <a:ext cx="2224596" cy="338554"/>
            </a:xfrm>
            <a:prstGeom prst="rect">
              <a:avLst/>
            </a:prstGeom>
          </p:spPr>
          <p:txBody>
            <a:bodyPr wrap="none">
              <a:spAutoFit/>
            </a:bodyPr>
            <a:lstStyle/>
            <a:p>
              <a:r>
                <a:rPr lang="en-US" sz="1600" dirty="0">
                  <a:latin typeface="Helvetica Neue Light"/>
                  <a:cs typeface="Helvetica Neue Light"/>
                </a:rPr>
                <a:t>T</a:t>
              </a:r>
              <a:r>
                <a:rPr lang="en-US" sz="1600" dirty="0" smtClean="0">
                  <a:latin typeface="Helvetica Neue Light"/>
                  <a:cs typeface="Helvetica Neue Light"/>
                </a:rPr>
                <a:t>he cat in the window.</a:t>
              </a:r>
              <a:endParaRPr lang="en-US" sz="1600" dirty="0">
                <a:latin typeface="Helvetica Neue Light"/>
                <a:cs typeface="Helvetica Neue Light"/>
              </a:endParaRPr>
            </a:p>
          </p:txBody>
        </p:sp>
        <p:pic>
          <p:nvPicPr>
            <p:cNvPr id="73" name="Picture 6" descr="http://dsl1.cewit.stonybrook.edu/~vicente/images_all/images_small/4851578115_33682fc829_4080_4851578115.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20769" y="1369117"/>
              <a:ext cx="2061968" cy="2212283"/>
            </a:xfrm>
            <a:prstGeom prst="rect">
              <a:avLst/>
            </a:prstGeom>
            <a:noFill/>
            <a:effectLst>
              <a:outerShdw blurRad="50800" dist="381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4" name="Picture 12" descr="http://dsl1.cewit.stonybrook.edu/~vicente/images_all/images_small/5186215695_c0cafe0a6c_4110_5186215695.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60338" y="4032634"/>
              <a:ext cx="2182830" cy="1453766"/>
            </a:xfrm>
            <a:prstGeom prst="rect">
              <a:avLst/>
            </a:prstGeom>
            <a:noFill/>
            <a:effectLst>
              <a:outerShdw blurRad="50800" dist="38100" dir="10800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5" name="Rectangle 74"/>
            <p:cNvSpPr/>
            <p:nvPr/>
          </p:nvSpPr>
          <p:spPr>
            <a:xfrm>
              <a:off x="5849868" y="5509736"/>
              <a:ext cx="2685553" cy="830997"/>
            </a:xfrm>
            <a:prstGeom prst="rect">
              <a:avLst/>
            </a:prstGeom>
          </p:spPr>
          <p:txBody>
            <a:bodyPr wrap="square">
              <a:spAutoFit/>
            </a:bodyPr>
            <a:lstStyle/>
            <a:p>
              <a:r>
                <a:rPr lang="en-US" sz="1600" dirty="0" smtClean="0">
                  <a:latin typeface="Helvetica Neue Light"/>
                  <a:cs typeface="Helvetica Neue Light"/>
                </a:rPr>
                <a:t>The </a:t>
              </a:r>
              <a:r>
                <a:rPr lang="en-US" sz="1600" dirty="0">
                  <a:latin typeface="Helvetica Neue Light"/>
                  <a:cs typeface="Helvetica Neue Light"/>
                </a:rPr>
                <a:t>boat ended up a </a:t>
              </a:r>
              <a:r>
                <a:rPr lang="en-US" sz="1600" dirty="0" err="1">
                  <a:latin typeface="Helvetica Neue Light"/>
                  <a:cs typeface="Helvetica Neue Light"/>
                </a:rPr>
                <a:t>kilometre</a:t>
              </a:r>
              <a:r>
                <a:rPr lang="en-US" sz="1600" dirty="0">
                  <a:latin typeface="Helvetica Neue Light"/>
                  <a:cs typeface="Helvetica Neue Light"/>
                </a:rPr>
                <a:t> from the water in the middle of the </a:t>
              </a:r>
              <a:r>
                <a:rPr lang="en-US" sz="1600" dirty="0" smtClean="0">
                  <a:latin typeface="Helvetica Neue Light"/>
                  <a:cs typeface="Helvetica Neue Light"/>
                </a:rPr>
                <a:t>airstrip.</a:t>
              </a:r>
              <a:endParaRPr lang="en-US" sz="1600" dirty="0">
                <a:latin typeface="Helvetica Neue Light"/>
                <a:cs typeface="Helvetica Neue Light"/>
              </a:endParaRPr>
            </a:p>
          </p:txBody>
        </p:sp>
        <p:sp>
          <p:nvSpPr>
            <p:cNvPr id="23" name="TextBox 22"/>
            <p:cNvSpPr txBox="1"/>
            <p:nvPr/>
          </p:nvSpPr>
          <p:spPr>
            <a:xfrm>
              <a:off x="6630874" y="740556"/>
              <a:ext cx="816637" cy="523220"/>
            </a:xfrm>
            <a:prstGeom prst="rect">
              <a:avLst/>
            </a:prstGeom>
            <a:noFill/>
          </p:spPr>
          <p:txBody>
            <a:bodyPr wrap="none" rtlCol="0">
              <a:spAutoFit/>
            </a:bodyPr>
            <a:lstStyle/>
            <a:p>
              <a:r>
                <a:rPr lang="en-US" sz="2800" dirty="0" smtClean="0">
                  <a:solidFill>
                    <a:schemeClr val="tx2"/>
                  </a:solidFill>
                  <a:latin typeface="Helvetica Neue Light"/>
                  <a:cs typeface="Helvetica Neue Light"/>
                </a:rPr>
                <a:t>Bad</a:t>
              </a:r>
              <a:endParaRPr lang="en-US" sz="2800" dirty="0">
                <a:solidFill>
                  <a:schemeClr val="tx2"/>
                </a:solidFill>
                <a:latin typeface="Helvetica Neue Light"/>
                <a:cs typeface="Helvetica Neue Light"/>
              </a:endParaRPr>
            </a:p>
          </p:txBody>
        </p:sp>
      </p:grpSp>
      <p:sp>
        <p:nvSpPr>
          <p:cNvPr id="20" name="Footer Placeholder 28"/>
          <p:cNvSpPr txBox="1">
            <a:spLocks/>
          </p:cNvSpPr>
          <p:nvPr/>
        </p:nvSpPr>
        <p:spPr>
          <a:xfrm>
            <a:off x="6248400" y="6511841"/>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ko-KR" dirty="0" smtClean="0"/>
              <a:t>Ordonez et al, NIPS11</a:t>
            </a:r>
            <a:endParaRPr lang="ko-KR" altLang="en-US" dirty="0"/>
          </a:p>
        </p:txBody>
      </p:sp>
    </p:spTree>
    <p:extLst>
      <p:ext uri="{BB962C8B-B14F-4D97-AF65-F5344CB8AC3E}">
        <p14:creationId xmlns:p14="http://schemas.microsoft.com/office/powerpoint/2010/main" val="1743418529"/>
      </p:ext>
    </p:extLst>
  </p:cSld>
  <p:clrMapOvr>
    <a:masterClrMapping/>
  </p:clrMapOvr>
  <mc:AlternateContent xmlns:mc="http://schemas.openxmlformats.org/markup-compatibility/2006" xmlns:p14="http://schemas.microsoft.com/office/powerpoint/2010/main">
    <mc:Choice Requires="p14">
      <p:transition spd="slow" p14:dur="2000" advTm="86988"/>
    </mc:Choice>
    <mc:Fallback xmlns="">
      <p:transition spd="slow" advTm="86988"/>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8734"/>
            <a:ext cx="8229600" cy="1600200"/>
          </a:xfrm>
        </p:spPr>
        <p:txBody>
          <a:bodyPr/>
          <a:lstStyle/>
          <a:p>
            <a:r>
              <a:rPr lang="en-US" dirty="0" smtClean="0"/>
              <a:t>Next….</a:t>
            </a:r>
            <a:endParaRPr lang="en-US" dirty="0"/>
          </a:p>
        </p:txBody>
      </p:sp>
      <p:sp>
        <p:nvSpPr>
          <p:cNvPr id="4" name="TextBox 3"/>
          <p:cNvSpPr txBox="1"/>
          <p:nvPr/>
        </p:nvSpPr>
        <p:spPr>
          <a:xfrm>
            <a:off x="262278" y="3151126"/>
            <a:ext cx="8909010" cy="523220"/>
          </a:xfrm>
          <a:prstGeom prst="rect">
            <a:avLst/>
          </a:prstGeom>
          <a:noFill/>
        </p:spPr>
        <p:txBody>
          <a:bodyPr wrap="none" rtlCol="0">
            <a:spAutoFit/>
          </a:bodyPr>
          <a:lstStyle/>
          <a:p>
            <a:r>
              <a:rPr lang="en-US" sz="2800" dirty="0" smtClean="0">
                <a:latin typeface="Helvetica Neue Light"/>
                <a:cs typeface="Helvetica Neue Light"/>
              </a:rPr>
              <a:t>Composing novel captions from </a:t>
            </a:r>
            <a:r>
              <a:rPr lang="en-US" sz="2800" i="1" dirty="0" smtClean="0">
                <a:latin typeface="Helvetica Neue Light"/>
                <a:cs typeface="Helvetica Neue Light"/>
              </a:rPr>
              <a:t>pieces</a:t>
            </a:r>
            <a:r>
              <a:rPr lang="en-US" sz="2800" dirty="0" smtClean="0">
                <a:latin typeface="Helvetica Neue Light"/>
                <a:cs typeface="Helvetica Neue Light"/>
              </a:rPr>
              <a:t> of existing ones</a:t>
            </a:r>
            <a:endParaRPr lang="en-US" sz="2800" dirty="0">
              <a:latin typeface="Helvetica Neue Light"/>
              <a:cs typeface="Helvetica Neue Light"/>
            </a:endParaRPr>
          </a:p>
        </p:txBody>
      </p:sp>
      <p:sp>
        <p:nvSpPr>
          <p:cNvPr id="5" name="Footer Placeholder 28"/>
          <p:cNvSpPr txBox="1">
            <a:spLocks/>
          </p:cNvSpPr>
          <p:nvPr/>
        </p:nvSpPr>
        <p:spPr>
          <a:xfrm>
            <a:off x="6248400" y="6511841"/>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ko-KR" dirty="0" smtClean="0"/>
              <a:t>Berg, Attributes Tutorial CVPR13</a:t>
            </a:r>
            <a:endParaRPr lang="ko-KR" altLang="en-US" dirty="0"/>
          </a:p>
        </p:txBody>
      </p:sp>
    </p:spTree>
    <p:extLst>
      <p:ext uri="{BB962C8B-B14F-4D97-AF65-F5344CB8AC3E}">
        <p14:creationId xmlns:p14="http://schemas.microsoft.com/office/powerpoint/2010/main" val="32171194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Composing captions</a:t>
            </a:r>
            <a:br>
              <a:rPr lang="en-US" dirty="0" smtClean="0"/>
            </a:br>
            <a:r>
              <a:rPr lang="en-US" dirty="0" smtClean="0">
                <a:solidFill>
                  <a:srgbClr val="4F81BD"/>
                </a:solidFill>
              </a:rPr>
              <a:t>guessing game</a:t>
            </a:r>
            <a:endParaRPr lang="en-US" dirty="0">
              <a:solidFill>
                <a:srgbClr val="4F81BD"/>
              </a:solidFill>
            </a:endParaRPr>
          </a:p>
        </p:txBody>
      </p:sp>
      <p:sp>
        <p:nvSpPr>
          <p:cNvPr id="10" name="TextBox 9"/>
          <p:cNvSpPr txBox="1"/>
          <p:nvPr/>
        </p:nvSpPr>
        <p:spPr>
          <a:xfrm>
            <a:off x="4502586" y="1942458"/>
            <a:ext cx="4184214" cy="646331"/>
          </a:xfrm>
          <a:prstGeom prst="rect">
            <a:avLst/>
          </a:prstGeom>
          <a:noFill/>
        </p:spPr>
        <p:txBody>
          <a:bodyPr wrap="square" rtlCol="0">
            <a:spAutoFit/>
          </a:bodyPr>
          <a:lstStyle/>
          <a:p>
            <a:r>
              <a:rPr lang="en-US" dirty="0" smtClean="0"/>
              <a:t>a) monkey </a:t>
            </a:r>
            <a:r>
              <a:rPr lang="en-US" dirty="0"/>
              <a:t>playing in the tree </a:t>
            </a:r>
            <a:r>
              <a:rPr lang="en-US" dirty="0" smtClean="0"/>
              <a:t>canopy, Monte Verde in the rain forest</a:t>
            </a:r>
            <a:endParaRPr lang="en-US" dirty="0"/>
          </a:p>
        </p:txBody>
      </p:sp>
      <p:sp>
        <p:nvSpPr>
          <p:cNvPr id="11" name="TextBox 10"/>
          <p:cNvSpPr txBox="1"/>
          <p:nvPr/>
        </p:nvSpPr>
        <p:spPr>
          <a:xfrm>
            <a:off x="4502586" y="5311117"/>
            <a:ext cx="3998696" cy="646331"/>
          </a:xfrm>
          <a:prstGeom prst="rect">
            <a:avLst/>
          </a:prstGeom>
          <a:noFill/>
        </p:spPr>
        <p:txBody>
          <a:bodyPr wrap="square" rtlCol="0">
            <a:spAutoFit/>
          </a:bodyPr>
          <a:lstStyle/>
          <a:p>
            <a:r>
              <a:rPr lang="en-US" dirty="0" smtClean="0"/>
              <a:t>e) the monkey </a:t>
            </a:r>
            <a:r>
              <a:rPr lang="en-US" dirty="0"/>
              <a:t>sitting in a </a:t>
            </a:r>
            <a:r>
              <a:rPr lang="en-US" dirty="0" smtClean="0"/>
              <a:t>tree, posing </a:t>
            </a:r>
            <a:r>
              <a:rPr lang="en-US" dirty="0"/>
              <a:t>for his picture </a:t>
            </a:r>
          </a:p>
        </p:txBody>
      </p:sp>
      <p:sp>
        <p:nvSpPr>
          <p:cNvPr id="13" name="TextBox 12"/>
          <p:cNvSpPr txBox="1"/>
          <p:nvPr/>
        </p:nvSpPr>
        <p:spPr>
          <a:xfrm>
            <a:off x="4502586" y="3488289"/>
            <a:ext cx="4106929" cy="646331"/>
          </a:xfrm>
          <a:prstGeom prst="rect">
            <a:avLst/>
          </a:prstGeom>
          <a:noFill/>
        </p:spPr>
        <p:txBody>
          <a:bodyPr wrap="square" rtlCol="0">
            <a:spAutoFit/>
          </a:bodyPr>
          <a:lstStyle/>
          <a:p>
            <a:r>
              <a:rPr lang="en-US" dirty="0" smtClean="0"/>
              <a:t>c) monkey </a:t>
            </a:r>
            <a:r>
              <a:rPr lang="en-US" dirty="0"/>
              <a:t>spotted in </a:t>
            </a:r>
            <a:r>
              <a:rPr lang="en-US" dirty="0" err="1"/>
              <a:t>Apenheul</a:t>
            </a:r>
            <a:r>
              <a:rPr lang="en-US" dirty="0"/>
              <a:t> Netherlands under the tree </a:t>
            </a:r>
            <a:r>
              <a:rPr lang="en-US" dirty="0" smtClean="0"/>
              <a:t> </a:t>
            </a:r>
            <a:endParaRPr lang="en-US" dirty="0"/>
          </a:p>
        </p:txBody>
      </p:sp>
      <p:sp>
        <p:nvSpPr>
          <p:cNvPr id="14" name="TextBox 13"/>
          <p:cNvSpPr txBox="1"/>
          <p:nvPr/>
        </p:nvSpPr>
        <p:spPr>
          <a:xfrm>
            <a:off x="4502586" y="4399704"/>
            <a:ext cx="3827493" cy="646331"/>
          </a:xfrm>
          <a:prstGeom prst="rect">
            <a:avLst/>
          </a:prstGeom>
          <a:noFill/>
        </p:spPr>
        <p:txBody>
          <a:bodyPr wrap="square" rtlCol="0">
            <a:spAutoFit/>
          </a:bodyPr>
          <a:lstStyle/>
          <a:p>
            <a:r>
              <a:rPr lang="en-US" dirty="0" smtClean="0"/>
              <a:t>d) a white</a:t>
            </a:r>
            <a:r>
              <a:rPr lang="en-US" dirty="0"/>
              <a:t>-faced or capuchin in the tree in the garden </a:t>
            </a:r>
          </a:p>
        </p:txBody>
      </p:sp>
      <p:sp>
        <p:nvSpPr>
          <p:cNvPr id="16" name="TextBox 15"/>
          <p:cNvSpPr txBox="1"/>
          <p:nvPr/>
        </p:nvSpPr>
        <p:spPr>
          <a:xfrm>
            <a:off x="4502586" y="2853873"/>
            <a:ext cx="4210595" cy="369332"/>
          </a:xfrm>
          <a:prstGeom prst="rect">
            <a:avLst/>
          </a:prstGeom>
          <a:noFill/>
        </p:spPr>
        <p:txBody>
          <a:bodyPr wrap="none" rtlCol="0">
            <a:spAutoFit/>
          </a:bodyPr>
          <a:lstStyle/>
          <a:p>
            <a:r>
              <a:rPr lang="en-US" dirty="0" smtClean="0"/>
              <a:t>b) capuchin </a:t>
            </a:r>
            <a:r>
              <a:rPr lang="en-US" dirty="0"/>
              <a:t>monkey in front of my window</a:t>
            </a:r>
          </a:p>
        </p:txBody>
      </p:sp>
      <p:pic>
        <p:nvPicPr>
          <p:cNvPr id="17" name="Picture 16" descr="monkey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248" y="2434860"/>
            <a:ext cx="3611267" cy="2567385"/>
          </a:xfrm>
          <a:prstGeom prst="rect">
            <a:avLst/>
          </a:prstGeom>
        </p:spPr>
      </p:pic>
      <p:sp>
        <p:nvSpPr>
          <p:cNvPr id="12" name="Footer Placeholder 28"/>
          <p:cNvSpPr txBox="1">
            <a:spLocks/>
          </p:cNvSpPr>
          <p:nvPr/>
        </p:nvSpPr>
        <p:spPr>
          <a:xfrm>
            <a:off x="6248400" y="6511841"/>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ko-KR" dirty="0" smtClean="0"/>
              <a:t>Berg, Attributes Tutorial CVPR13</a:t>
            </a:r>
            <a:endParaRPr lang="ko-KR" altLang="en-US" dirty="0"/>
          </a:p>
        </p:txBody>
      </p:sp>
    </p:spTree>
    <p:extLst>
      <p:ext uri="{BB962C8B-B14F-4D97-AF65-F5344CB8AC3E}">
        <p14:creationId xmlns:p14="http://schemas.microsoft.com/office/powerpoint/2010/main" val="39858195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P spid="14" grpId="0"/>
      <p:bldP spid="1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Composing captions</a:t>
            </a:r>
            <a:br>
              <a:rPr lang="en-US" dirty="0" smtClean="0"/>
            </a:br>
            <a:r>
              <a:rPr lang="en-US" dirty="0" smtClean="0">
                <a:solidFill>
                  <a:srgbClr val="4F81BD"/>
                </a:solidFill>
              </a:rPr>
              <a:t>guessing game</a:t>
            </a:r>
            <a:endParaRPr lang="en-US" dirty="0">
              <a:solidFill>
                <a:srgbClr val="4F81BD"/>
              </a:solidFill>
            </a:endParaRPr>
          </a:p>
        </p:txBody>
      </p:sp>
      <p:sp>
        <p:nvSpPr>
          <p:cNvPr id="10" name="TextBox 9"/>
          <p:cNvSpPr txBox="1"/>
          <p:nvPr/>
        </p:nvSpPr>
        <p:spPr>
          <a:xfrm>
            <a:off x="4502586" y="1942458"/>
            <a:ext cx="4184214" cy="646331"/>
          </a:xfrm>
          <a:prstGeom prst="rect">
            <a:avLst/>
          </a:prstGeom>
          <a:noFill/>
        </p:spPr>
        <p:txBody>
          <a:bodyPr wrap="square" rtlCol="0">
            <a:spAutoFit/>
          </a:bodyPr>
          <a:lstStyle/>
          <a:p>
            <a:r>
              <a:rPr lang="en-US" dirty="0" smtClean="0">
                <a:solidFill>
                  <a:schemeClr val="bg1">
                    <a:lumMod val="75000"/>
                  </a:schemeClr>
                </a:solidFill>
              </a:rPr>
              <a:t>a) monkey </a:t>
            </a:r>
            <a:r>
              <a:rPr lang="en-US" dirty="0">
                <a:solidFill>
                  <a:schemeClr val="bg1">
                    <a:lumMod val="75000"/>
                  </a:schemeClr>
                </a:solidFill>
              </a:rPr>
              <a:t>playing in the tree </a:t>
            </a:r>
            <a:r>
              <a:rPr lang="en-US" dirty="0" smtClean="0">
                <a:solidFill>
                  <a:schemeClr val="bg1">
                    <a:lumMod val="75000"/>
                  </a:schemeClr>
                </a:solidFill>
              </a:rPr>
              <a:t>canopy, Monte Verde in the rain forest</a:t>
            </a:r>
            <a:endParaRPr lang="en-US" dirty="0">
              <a:solidFill>
                <a:schemeClr val="bg1">
                  <a:lumMod val="75000"/>
                </a:schemeClr>
              </a:solidFill>
            </a:endParaRPr>
          </a:p>
        </p:txBody>
      </p:sp>
      <p:sp>
        <p:nvSpPr>
          <p:cNvPr id="11" name="TextBox 10"/>
          <p:cNvSpPr txBox="1"/>
          <p:nvPr/>
        </p:nvSpPr>
        <p:spPr>
          <a:xfrm>
            <a:off x="4502586" y="5311117"/>
            <a:ext cx="3998696" cy="646331"/>
          </a:xfrm>
          <a:prstGeom prst="rect">
            <a:avLst/>
          </a:prstGeom>
          <a:noFill/>
        </p:spPr>
        <p:txBody>
          <a:bodyPr wrap="square" rtlCol="0">
            <a:spAutoFit/>
          </a:bodyPr>
          <a:lstStyle/>
          <a:p>
            <a:r>
              <a:rPr lang="en-US" dirty="0" smtClean="0">
                <a:solidFill>
                  <a:schemeClr val="bg1">
                    <a:lumMod val="75000"/>
                  </a:schemeClr>
                </a:solidFill>
              </a:rPr>
              <a:t>e) the monkey </a:t>
            </a:r>
            <a:r>
              <a:rPr lang="en-US" dirty="0">
                <a:solidFill>
                  <a:schemeClr val="bg1">
                    <a:lumMod val="75000"/>
                  </a:schemeClr>
                </a:solidFill>
              </a:rPr>
              <a:t>sitting in a </a:t>
            </a:r>
            <a:r>
              <a:rPr lang="en-US" dirty="0" smtClean="0">
                <a:solidFill>
                  <a:schemeClr val="bg1">
                    <a:lumMod val="75000"/>
                  </a:schemeClr>
                </a:solidFill>
              </a:rPr>
              <a:t>tree, posing </a:t>
            </a:r>
            <a:r>
              <a:rPr lang="en-US" dirty="0">
                <a:solidFill>
                  <a:schemeClr val="bg1">
                    <a:lumMod val="75000"/>
                  </a:schemeClr>
                </a:solidFill>
              </a:rPr>
              <a:t>for his picture </a:t>
            </a:r>
          </a:p>
        </p:txBody>
      </p:sp>
      <p:sp>
        <p:nvSpPr>
          <p:cNvPr id="13" name="TextBox 12"/>
          <p:cNvSpPr txBox="1"/>
          <p:nvPr/>
        </p:nvSpPr>
        <p:spPr>
          <a:xfrm>
            <a:off x="4502586" y="3488289"/>
            <a:ext cx="4106929" cy="646331"/>
          </a:xfrm>
          <a:prstGeom prst="rect">
            <a:avLst/>
          </a:prstGeom>
          <a:noFill/>
        </p:spPr>
        <p:txBody>
          <a:bodyPr wrap="square" rtlCol="0">
            <a:spAutoFit/>
          </a:bodyPr>
          <a:lstStyle/>
          <a:p>
            <a:r>
              <a:rPr lang="en-US" dirty="0" smtClean="0">
                <a:solidFill>
                  <a:schemeClr val="bg1">
                    <a:lumMod val="75000"/>
                  </a:schemeClr>
                </a:solidFill>
              </a:rPr>
              <a:t>c) monkey </a:t>
            </a:r>
            <a:r>
              <a:rPr lang="en-US" dirty="0">
                <a:solidFill>
                  <a:schemeClr val="bg1">
                    <a:lumMod val="75000"/>
                  </a:schemeClr>
                </a:solidFill>
              </a:rPr>
              <a:t>spotted in </a:t>
            </a:r>
            <a:r>
              <a:rPr lang="en-US" dirty="0" err="1">
                <a:solidFill>
                  <a:schemeClr val="bg1">
                    <a:lumMod val="75000"/>
                  </a:schemeClr>
                </a:solidFill>
              </a:rPr>
              <a:t>Apenheul</a:t>
            </a:r>
            <a:r>
              <a:rPr lang="en-US" dirty="0">
                <a:solidFill>
                  <a:schemeClr val="bg1">
                    <a:lumMod val="75000"/>
                  </a:schemeClr>
                </a:solidFill>
              </a:rPr>
              <a:t> Netherlands under the tree </a:t>
            </a:r>
            <a:r>
              <a:rPr lang="en-US" dirty="0" smtClean="0">
                <a:solidFill>
                  <a:schemeClr val="bg1">
                    <a:lumMod val="75000"/>
                  </a:schemeClr>
                </a:solidFill>
              </a:rPr>
              <a:t> </a:t>
            </a:r>
            <a:endParaRPr lang="en-US" dirty="0">
              <a:solidFill>
                <a:schemeClr val="bg1">
                  <a:lumMod val="75000"/>
                </a:schemeClr>
              </a:solidFill>
            </a:endParaRPr>
          </a:p>
        </p:txBody>
      </p:sp>
      <p:sp>
        <p:nvSpPr>
          <p:cNvPr id="14" name="TextBox 13"/>
          <p:cNvSpPr txBox="1"/>
          <p:nvPr/>
        </p:nvSpPr>
        <p:spPr>
          <a:xfrm>
            <a:off x="4502586" y="4399704"/>
            <a:ext cx="3827493" cy="646331"/>
          </a:xfrm>
          <a:prstGeom prst="rect">
            <a:avLst/>
          </a:prstGeom>
          <a:noFill/>
        </p:spPr>
        <p:txBody>
          <a:bodyPr wrap="square" rtlCol="0">
            <a:spAutoFit/>
          </a:bodyPr>
          <a:lstStyle/>
          <a:p>
            <a:r>
              <a:rPr lang="en-US" dirty="0" smtClean="0">
                <a:solidFill>
                  <a:schemeClr val="bg1">
                    <a:lumMod val="75000"/>
                  </a:schemeClr>
                </a:solidFill>
              </a:rPr>
              <a:t>d) a white</a:t>
            </a:r>
            <a:r>
              <a:rPr lang="en-US" dirty="0">
                <a:solidFill>
                  <a:schemeClr val="bg1">
                    <a:lumMod val="75000"/>
                  </a:schemeClr>
                </a:solidFill>
              </a:rPr>
              <a:t>-faced or capuchin in the tree in the garden </a:t>
            </a:r>
          </a:p>
        </p:txBody>
      </p:sp>
      <p:sp>
        <p:nvSpPr>
          <p:cNvPr id="16" name="TextBox 15"/>
          <p:cNvSpPr txBox="1"/>
          <p:nvPr/>
        </p:nvSpPr>
        <p:spPr>
          <a:xfrm>
            <a:off x="4502586" y="2853873"/>
            <a:ext cx="4210595" cy="369332"/>
          </a:xfrm>
          <a:prstGeom prst="rect">
            <a:avLst/>
          </a:prstGeom>
          <a:noFill/>
        </p:spPr>
        <p:txBody>
          <a:bodyPr wrap="none" rtlCol="0">
            <a:spAutoFit/>
          </a:bodyPr>
          <a:lstStyle/>
          <a:p>
            <a:r>
              <a:rPr lang="en-US" dirty="0" smtClean="0"/>
              <a:t>b) capuchin </a:t>
            </a:r>
            <a:r>
              <a:rPr lang="en-US" dirty="0"/>
              <a:t>monkey in front of my window</a:t>
            </a:r>
          </a:p>
        </p:txBody>
      </p:sp>
      <p:pic>
        <p:nvPicPr>
          <p:cNvPr id="17" name="Picture 16" descr="monkey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248" y="2434860"/>
            <a:ext cx="3611267" cy="2567385"/>
          </a:xfrm>
          <a:prstGeom prst="rect">
            <a:avLst/>
          </a:prstGeom>
        </p:spPr>
      </p:pic>
      <p:sp>
        <p:nvSpPr>
          <p:cNvPr id="9" name="Footer Placeholder 28"/>
          <p:cNvSpPr txBox="1">
            <a:spLocks/>
          </p:cNvSpPr>
          <p:nvPr/>
        </p:nvSpPr>
        <p:spPr>
          <a:xfrm>
            <a:off x="6248400" y="6511841"/>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ko-KR" dirty="0" smtClean="0"/>
              <a:t>Berg, Attributes Tutorial CVPR13</a:t>
            </a:r>
            <a:endParaRPr lang="ko-KR" altLang="en-US" dirty="0"/>
          </a:p>
        </p:txBody>
      </p:sp>
    </p:spTree>
    <p:extLst>
      <p:ext uri="{BB962C8B-B14F-4D97-AF65-F5344CB8AC3E}">
        <p14:creationId xmlns:p14="http://schemas.microsoft.com/office/powerpoint/2010/main" val="27329885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1" y="1471862"/>
            <a:ext cx="8229599" cy="1600200"/>
          </a:xfrm>
        </p:spPr>
        <p:txBody>
          <a:bodyPr/>
          <a:lstStyle/>
          <a:p>
            <a:pPr>
              <a:lnSpc>
                <a:spcPct val="100000"/>
              </a:lnSpc>
            </a:pPr>
            <a:r>
              <a:rPr lang="en-US" sz="4000" dirty="0" smtClean="0">
                <a:cs typeface="Helvetica Neue Light"/>
              </a:rPr>
              <a:t>“Collective Generation of Natural Image Descriptions”</a:t>
            </a:r>
            <a:endParaRPr lang="en-US" sz="4000" dirty="0">
              <a:cs typeface="Helvetica Neue Light"/>
            </a:endParaRPr>
          </a:p>
        </p:txBody>
      </p:sp>
      <p:sp>
        <p:nvSpPr>
          <p:cNvPr id="7" name="TextBox 6"/>
          <p:cNvSpPr txBox="1"/>
          <p:nvPr/>
        </p:nvSpPr>
        <p:spPr>
          <a:xfrm>
            <a:off x="1764694" y="3545117"/>
            <a:ext cx="5765659" cy="1277273"/>
          </a:xfrm>
          <a:prstGeom prst="rect">
            <a:avLst/>
          </a:prstGeom>
          <a:noFill/>
        </p:spPr>
        <p:txBody>
          <a:bodyPr wrap="square" rtlCol="0">
            <a:spAutoFit/>
          </a:bodyPr>
          <a:lstStyle/>
          <a:p>
            <a:pPr algn="ctr">
              <a:lnSpc>
                <a:spcPct val="130000"/>
              </a:lnSpc>
            </a:pPr>
            <a:r>
              <a:rPr lang="en-US" sz="2000" i="1" dirty="0" err="1">
                <a:latin typeface="Helvetica Neue Light"/>
                <a:cs typeface="Helvetica Neue Light"/>
              </a:rPr>
              <a:t>Polina</a:t>
            </a:r>
            <a:r>
              <a:rPr lang="en-US" sz="2000" i="1" dirty="0">
                <a:latin typeface="Helvetica Neue Light"/>
                <a:cs typeface="Helvetica Neue Light"/>
              </a:rPr>
              <a:t> </a:t>
            </a:r>
            <a:r>
              <a:rPr lang="en-US" sz="2000" i="1" dirty="0" err="1">
                <a:latin typeface="Helvetica Neue Light"/>
                <a:cs typeface="Helvetica Neue Light"/>
              </a:rPr>
              <a:t>Kuznetsova</a:t>
            </a:r>
            <a:r>
              <a:rPr lang="en-US" sz="2000" i="1" dirty="0">
                <a:latin typeface="Helvetica Neue Light"/>
                <a:cs typeface="Helvetica Neue Light"/>
              </a:rPr>
              <a:t>, Vicente Ordonez, </a:t>
            </a:r>
            <a:endParaRPr lang="en-US" sz="2000" i="1" dirty="0" smtClean="0">
              <a:latin typeface="Helvetica Neue Light"/>
              <a:cs typeface="Helvetica Neue Light"/>
            </a:endParaRPr>
          </a:p>
          <a:p>
            <a:pPr algn="ctr">
              <a:lnSpc>
                <a:spcPct val="130000"/>
              </a:lnSpc>
            </a:pPr>
            <a:r>
              <a:rPr lang="en-US" sz="2000" i="1" dirty="0" smtClean="0">
                <a:latin typeface="Helvetica Neue Light"/>
                <a:cs typeface="Helvetica Neue Light"/>
              </a:rPr>
              <a:t>Alexander </a:t>
            </a:r>
            <a:r>
              <a:rPr lang="en-US" sz="2000" i="1" dirty="0">
                <a:latin typeface="Helvetica Neue Light"/>
                <a:cs typeface="Helvetica Neue Light"/>
              </a:rPr>
              <a:t>C. </a:t>
            </a:r>
            <a:r>
              <a:rPr lang="en-US" sz="2000" i="1" dirty="0" err="1">
                <a:latin typeface="Helvetica Neue Light"/>
                <a:cs typeface="Helvetica Neue Light"/>
              </a:rPr>
              <a:t>Berg</a:t>
            </a:r>
            <a:r>
              <a:rPr lang="en-US" sz="2000" i="1" dirty="0" err="1" smtClean="0">
                <a:latin typeface="Helvetica Neue Light"/>
                <a:cs typeface="Helvetica Neue Light"/>
              </a:rPr>
              <a:t>,Tamara</a:t>
            </a:r>
            <a:r>
              <a:rPr lang="en-US" sz="2000" i="1" dirty="0" smtClean="0">
                <a:latin typeface="Helvetica Neue Light"/>
                <a:cs typeface="Helvetica Neue Light"/>
              </a:rPr>
              <a:t> </a:t>
            </a:r>
            <a:r>
              <a:rPr lang="en-US" sz="2000" i="1" dirty="0">
                <a:latin typeface="Helvetica Neue Light"/>
                <a:cs typeface="Helvetica Neue Light"/>
              </a:rPr>
              <a:t>L. Berg and </a:t>
            </a:r>
            <a:r>
              <a:rPr lang="en-US" sz="2000" i="1" dirty="0" err="1">
                <a:latin typeface="Helvetica Neue Light"/>
                <a:cs typeface="Helvetica Neue Light"/>
              </a:rPr>
              <a:t>Yejin</a:t>
            </a:r>
            <a:r>
              <a:rPr lang="en-US" sz="2000" i="1" dirty="0">
                <a:latin typeface="Helvetica Neue Light"/>
                <a:cs typeface="Helvetica Neue Light"/>
              </a:rPr>
              <a:t> Choi</a:t>
            </a:r>
          </a:p>
          <a:p>
            <a:pPr algn="ctr">
              <a:lnSpc>
                <a:spcPct val="130000"/>
              </a:lnSpc>
            </a:pPr>
            <a:r>
              <a:rPr lang="en-US" sz="2000" i="1" dirty="0" smtClean="0">
                <a:latin typeface="Helvetica Neue Light"/>
                <a:cs typeface="Helvetica Neue Light"/>
              </a:rPr>
              <a:t>ACL 2012</a:t>
            </a:r>
            <a:endParaRPr lang="en-US" sz="2000" i="1" dirty="0">
              <a:latin typeface="Helvetica Neue Light"/>
              <a:cs typeface="Helvetica Neue Light"/>
            </a:endParaRPr>
          </a:p>
        </p:txBody>
      </p:sp>
    </p:spTree>
    <p:extLst>
      <p:ext uri="{BB962C8B-B14F-4D97-AF65-F5344CB8AC3E}">
        <p14:creationId xmlns:p14="http://schemas.microsoft.com/office/powerpoint/2010/main" val="1131635870"/>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619" y="-373372"/>
            <a:ext cx="9358923" cy="1600200"/>
          </a:xfrm>
        </p:spPr>
        <p:txBody>
          <a:bodyPr/>
          <a:lstStyle/>
          <a:p>
            <a:pPr>
              <a:lnSpc>
                <a:spcPct val="100000"/>
              </a:lnSpc>
            </a:pPr>
            <a:r>
              <a:rPr lang="en-US" sz="4400" dirty="0" smtClean="0">
                <a:cs typeface="Helvetica Neue Light"/>
              </a:rPr>
              <a:t>Composing Descriptions</a:t>
            </a:r>
            <a:endParaRPr lang="en-US" sz="4400" dirty="0">
              <a:cs typeface="Helvetica Neue Light"/>
            </a:endParaRPr>
          </a:p>
        </p:txBody>
      </p:sp>
      <p:sp>
        <p:nvSpPr>
          <p:cNvPr id="5" name="TextBox 4"/>
          <p:cNvSpPr txBox="1"/>
          <p:nvPr/>
        </p:nvSpPr>
        <p:spPr>
          <a:xfrm>
            <a:off x="4891569" y="5269200"/>
            <a:ext cx="3873963" cy="1569660"/>
          </a:xfrm>
          <a:prstGeom prst="rect">
            <a:avLst/>
          </a:prstGeom>
          <a:noFill/>
        </p:spPr>
        <p:txBody>
          <a:bodyPr wrap="square" rtlCol="0">
            <a:spAutoFit/>
          </a:bodyPr>
          <a:lstStyle/>
          <a:p>
            <a:r>
              <a:rPr lang="en-US" sz="2400" dirty="0">
                <a:latin typeface="Helvetica Neue Light"/>
                <a:cs typeface="Helvetica Neue Light"/>
              </a:rPr>
              <a:t>the </a:t>
            </a:r>
            <a:r>
              <a:rPr lang="en-US" sz="2400" dirty="0" smtClean="0">
                <a:latin typeface="Helvetica Neue Light"/>
                <a:cs typeface="Helvetica Neue Light"/>
              </a:rPr>
              <a:t>dirty sheep </a:t>
            </a:r>
            <a:r>
              <a:rPr lang="en-US" sz="2400" dirty="0">
                <a:latin typeface="Helvetica Neue Light"/>
                <a:cs typeface="Helvetica Neue Light"/>
              </a:rPr>
              <a:t>meandered along a desolate road in the highlands of Scotland through frozen </a:t>
            </a:r>
            <a:r>
              <a:rPr lang="en-US" sz="2400" dirty="0" smtClean="0">
                <a:latin typeface="Helvetica Neue Light"/>
                <a:cs typeface="Helvetica Neue Light"/>
              </a:rPr>
              <a:t>grass</a:t>
            </a:r>
            <a:endParaRPr lang="en-US" sz="2400" dirty="0">
              <a:latin typeface="Helvetica Neue Light"/>
              <a:cs typeface="Helvetica Neue Light"/>
            </a:endParaRPr>
          </a:p>
        </p:txBody>
      </p:sp>
      <p:pic>
        <p:nvPicPr>
          <p:cNvPr id="6" name="Picture 5" descr="shee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871" y="2285877"/>
            <a:ext cx="3441906" cy="2319843"/>
          </a:xfrm>
          <a:prstGeom prst="rect">
            <a:avLst/>
          </a:prstGeom>
        </p:spPr>
      </p:pic>
      <p:cxnSp>
        <p:nvCxnSpPr>
          <p:cNvPr id="7" name="Straight Arrow Connector 6"/>
          <p:cNvCxnSpPr/>
          <p:nvPr/>
        </p:nvCxnSpPr>
        <p:spPr>
          <a:xfrm>
            <a:off x="3799277" y="2497767"/>
            <a:ext cx="1826749" cy="0"/>
          </a:xfrm>
          <a:prstGeom prst="straightConnector1">
            <a:avLst/>
          </a:prstGeom>
          <a:ln w="57150" cmpd="sng">
            <a:solidFill>
              <a:schemeClr val="accent1"/>
            </a:solidFill>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5657511" y="2306869"/>
            <a:ext cx="2162070" cy="369332"/>
          </a:xfrm>
          <a:prstGeom prst="rect">
            <a:avLst/>
          </a:prstGeom>
          <a:noFill/>
        </p:spPr>
        <p:txBody>
          <a:bodyPr wrap="none" rtlCol="0">
            <a:spAutoFit/>
          </a:bodyPr>
          <a:lstStyle/>
          <a:p>
            <a:r>
              <a:rPr lang="en-US" dirty="0" smtClean="0">
                <a:latin typeface="Helvetica Neue Light"/>
                <a:cs typeface="Helvetica Neue Light"/>
              </a:rPr>
              <a:t>NP: the dirty sheep </a:t>
            </a:r>
            <a:endParaRPr lang="en-US" dirty="0">
              <a:latin typeface="Helvetica Neue Light"/>
              <a:cs typeface="Helvetica Neue Light"/>
            </a:endParaRPr>
          </a:p>
        </p:txBody>
      </p:sp>
      <p:sp>
        <p:nvSpPr>
          <p:cNvPr id="9" name="TextBox 8"/>
          <p:cNvSpPr txBox="1"/>
          <p:nvPr/>
        </p:nvSpPr>
        <p:spPr>
          <a:xfrm>
            <a:off x="5657511" y="2816328"/>
            <a:ext cx="3060774" cy="646331"/>
          </a:xfrm>
          <a:prstGeom prst="rect">
            <a:avLst/>
          </a:prstGeom>
          <a:noFill/>
        </p:spPr>
        <p:txBody>
          <a:bodyPr wrap="square" rtlCol="0">
            <a:spAutoFit/>
          </a:bodyPr>
          <a:lstStyle/>
          <a:p>
            <a:r>
              <a:rPr lang="en-US" dirty="0" smtClean="0">
                <a:latin typeface="Helvetica Neue Light"/>
                <a:cs typeface="Helvetica Neue Light"/>
              </a:rPr>
              <a:t>VP: meandered </a:t>
            </a:r>
            <a:r>
              <a:rPr lang="en-US" dirty="0">
                <a:latin typeface="Helvetica Neue Light"/>
                <a:cs typeface="Helvetica Neue Light"/>
              </a:rPr>
              <a:t>along a desolate road </a:t>
            </a:r>
          </a:p>
        </p:txBody>
      </p:sp>
      <p:sp>
        <p:nvSpPr>
          <p:cNvPr id="10" name="TextBox 9"/>
          <p:cNvSpPr txBox="1"/>
          <p:nvPr/>
        </p:nvSpPr>
        <p:spPr>
          <a:xfrm>
            <a:off x="5657511" y="3578115"/>
            <a:ext cx="3416493" cy="369332"/>
          </a:xfrm>
          <a:prstGeom prst="rect">
            <a:avLst/>
          </a:prstGeom>
          <a:noFill/>
        </p:spPr>
        <p:txBody>
          <a:bodyPr wrap="none" rtlCol="0">
            <a:spAutoFit/>
          </a:bodyPr>
          <a:lstStyle/>
          <a:p>
            <a:r>
              <a:rPr lang="en-US" dirty="0" smtClean="0">
                <a:latin typeface="Helvetica Neue Light"/>
                <a:cs typeface="Helvetica Neue Light"/>
              </a:rPr>
              <a:t>PP: in </a:t>
            </a:r>
            <a:r>
              <a:rPr lang="en-US" dirty="0">
                <a:latin typeface="Helvetica Neue Light"/>
                <a:cs typeface="Helvetica Neue Light"/>
              </a:rPr>
              <a:t>the highlands of </a:t>
            </a:r>
            <a:r>
              <a:rPr lang="en-US" dirty="0" smtClean="0">
                <a:latin typeface="Helvetica Neue Light"/>
                <a:cs typeface="Helvetica Neue Light"/>
              </a:rPr>
              <a:t>Scotland</a:t>
            </a:r>
            <a:endParaRPr lang="en-US" dirty="0">
              <a:latin typeface="Helvetica Neue Light"/>
              <a:cs typeface="Helvetica Neue Light"/>
            </a:endParaRPr>
          </a:p>
        </p:txBody>
      </p:sp>
      <p:sp>
        <p:nvSpPr>
          <p:cNvPr id="11" name="TextBox 10"/>
          <p:cNvSpPr txBox="1"/>
          <p:nvPr/>
        </p:nvSpPr>
        <p:spPr>
          <a:xfrm>
            <a:off x="5657511" y="4215396"/>
            <a:ext cx="2698603" cy="369332"/>
          </a:xfrm>
          <a:prstGeom prst="rect">
            <a:avLst/>
          </a:prstGeom>
          <a:noFill/>
        </p:spPr>
        <p:txBody>
          <a:bodyPr wrap="none" rtlCol="0">
            <a:spAutoFit/>
          </a:bodyPr>
          <a:lstStyle/>
          <a:p>
            <a:r>
              <a:rPr lang="en-US" dirty="0" smtClean="0">
                <a:latin typeface="Helvetica Neue Light"/>
                <a:cs typeface="Helvetica Neue Light"/>
              </a:rPr>
              <a:t>PP: through </a:t>
            </a:r>
            <a:r>
              <a:rPr lang="en-US" dirty="0">
                <a:latin typeface="Helvetica Neue Light"/>
                <a:cs typeface="Helvetica Neue Light"/>
              </a:rPr>
              <a:t>frozen </a:t>
            </a:r>
            <a:r>
              <a:rPr lang="en-US" dirty="0" smtClean="0">
                <a:latin typeface="Helvetica Neue Light"/>
                <a:cs typeface="Helvetica Neue Light"/>
              </a:rPr>
              <a:t>grass</a:t>
            </a:r>
            <a:endParaRPr lang="en-US" dirty="0">
              <a:latin typeface="Helvetica Neue Light"/>
              <a:cs typeface="Helvetica Neue Light"/>
            </a:endParaRPr>
          </a:p>
        </p:txBody>
      </p:sp>
      <p:sp>
        <p:nvSpPr>
          <p:cNvPr id="12" name="TextBox 11"/>
          <p:cNvSpPr txBox="1"/>
          <p:nvPr/>
        </p:nvSpPr>
        <p:spPr>
          <a:xfrm>
            <a:off x="3687753" y="2034539"/>
            <a:ext cx="2140854" cy="369332"/>
          </a:xfrm>
          <a:prstGeom prst="rect">
            <a:avLst/>
          </a:prstGeom>
          <a:noFill/>
        </p:spPr>
        <p:txBody>
          <a:bodyPr wrap="none" rtlCol="0">
            <a:spAutoFit/>
          </a:bodyPr>
          <a:lstStyle/>
          <a:p>
            <a:r>
              <a:rPr lang="en-US" dirty="0" smtClean="0">
                <a:latin typeface="Helvetica Neue Light"/>
                <a:cs typeface="Helvetica Neue Light"/>
              </a:rPr>
              <a:t>Object appearance</a:t>
            </a:r>
            <a:endParaRPr lang="en-US" dirty="0">
              <a:latin typeface="Helvetica Neue Light"/>
              <a:cs typeface="Helvetica Neue Light"/>
            </a:endParaRPr>
          </a:p>
        </p:txBody>
      </p:sp>
      <p:sp>
        <p:nvSpPr>
          <p:cNvPr id="13" name="TextBox 12"/>
          <p:cNvSpPr txBox="1"/>
          <p:nvPr/>
        </p:nvSpPr>
        <p:spPr>
          <a:xfrm>
            <a:off x="3687753" y="2708581"/>
            <a:ext cx="1394690" cy="369332"/>
          </a:xfrm>
          <a:prstGeom prst="rect">
            <a:avLst/>
          </a:prstGeom>
          <a:noFill/>
        </p:spPr>
        <p:txBody>
          <a:bodyPr wrap="none" rtlCol="0">
            <a:spAutoFit/>
          </a:bodyPr>
          <a:lstStyle/>
          <a:p>
            <a:r>
              <a:rPr lang="en-US" dirty="0">
                <a:latin typeface="Helvetica Neue Light"/>
                <a:cs typeface="Helvetica Neue Light"/>
              </a:rPr>
              <a:t>O</a:t>
            </a:r>
            <a:r>
              <a:rPr lang="en-US" dirty="0" smtClean="0">
                <a:latin typeface="Helvetica Neue Light"/>
                <a:cs typeface="Helvetica Neue Light"/>
              </a:rPr>
              <a:t>bject pose </a:t>
            </a:r>
            <a:endParaRPr lang="en-US" dirty="0">
              <a:latin typeface="Helvetica Neue Light"/>
              <a:cs typeface="Helvetica Neue Light"/>
            </a:endParaRPr>
          </a:p>
        </p:txBody>
      </p:sp>
      <p:sp>
        <p:nvSpPr>
          <p:cNvPr id="14" name="TextBox 13"/>
          <p:cNvSpPr txBox="1"/>
          <p:nvPr/>
        </p:nvSpPr>
        <p:spPr>
          <a:xfrm>
            <a:off x="3687753" y="3315639"/>
            <a:ext cx="2115462" cy="369332"/>
          </a:xfrm>
          <a:prstGeom prst="rect">
            <a:avLst/>
          </a:prstGeom>
          <a:noFill/>
        </p:spPr>
        <p:txBody>
          <a:bodyPr wrap="none" rtlCol="0">
            <a:spAutoFit/>
          </a:bodyPr>
          <a:lstStyle/>
          <a:p>
            <a:r>
              <a:rPr lang="en-US" dirty="0">
                <a:latin typeface="Helvetica Neue Light"/>
                <a:cs typeface="Helvetica Neue Light"/>
              </a:rPr>
              <a:t>S</a:t>
            </a:r>
            <a:r>
              <a:rPr lang="en-US" dirty="0" smtClean="0">
                <a:latin typeface="Helvetica Neue Light"/>
                <a:cs typeface="Helvetica Neue Light"/>
              </a:rPr>
              <a:t>cene appearance</a:t>
            </a:r>
            <a:endParaRPr lang="en-US" dirty="0">
              <a:latin typeface="Helvetica Neue Light"/>
              <a:cs typeface="Helvetica Neue Light"/>
            </a:endParaRPr>
          </a:p>
        </p:txBody>
      </p:sp>
      <p:sp>
        <p:nvSpPr>
          <p:cNvPr id="15" name="TextBox 14"/>
          <p:cNvSpPr txBox="1"/>
          <p:nvPr/>
        </p:nvSpPr>
        <p:spPr>
          <a:xfrm>
            <a:off x="3687753" y="4023296"/>
            <a:ext cx="2066717" cy="923330"/>
          </a:xfrm>
          <a:prstGeom prst="rect">
            <a:avLst/>
          </a:prstGeom>
          <a:noFill/>
        </p:spPr>
        <p:txBody>
          <a:bodyPr wrap="square" rtlCol="0">
            <a:spAutoFit/>
          </a:bodyPr>
          <a:lstStyle/>
          <a:p>
            <a:r>
              <a:rPr lang="en-US" dirty="0">
                <a:latin typeface="Helvetica Neue Light"/>
                <a:cs typeface="Helvetica Neue Light"/>
              </a:rPr>
              <a:t>R</a:t>
            </a:r>
            <a:r>
              <a:rPr lang="en-US" dirty="0" smtClean="0">
                <a:latin typeface="Helvetica Neue Light"/>
                <a:cs typeface="Helvetica Neue Light"/>
              </a:rPr>
              <a:t>egion appearance &amp; relationship</a:t>
            </a:r>
            <a:endParaRPr lang="en-US" dirty="0">
              <a:latin typeface="Helvetica Neue Light"/>
              <a:cs typeface="Helvetica Neue Light"/>
            </a:endParaRPr>
          </a:p>
        </p:txBody>
      </p:sp>
      <p:cxnSp>
        <p:nvCxnSpPr>
          <p:cNvPr id="16" name="Straight Arrow Connector 15"/>
          <p:cNvCxnSpPr/>
          <p:nvPr/>
        </p:nvCxnSpPr>
        <p:spPr>
          <a:xfrm>
            <a:off x="3799277" y="3126946"/>
            <a:ext cx="1826749" cy="0"/>
          </a:xfrm>
          <a:prstGeom prst="straightConnector1">
            <a:avLst/>
          </a:prstGeom>
          <a:ln w="57150" cmpd="sng">
            <a:solidFill>
              <a:schemeClr val="accent1"/>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3799277" y="3756125"/>
            <a:ext cx="1826749" cy="0"/>
          </a:xfrm>
          <a:prstGeom prst="straightConnector1">
            <a:avLst/>
          </a:prstGeom>
          <a:ln w="57150" cmpd="sng">
            <a:solidFill>
              <a:schemeClr val="accent1"/>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3799277" y="4385304"/>
            <a:ext cx="1826749" cy="0"/>
          </a:xfrm>
          <a:prstGeom prst="straightConnector1">
            <a:avLst/>
          </a:prstGeom>
          <a:ln w="57150" cmpd="sng">
            <a:solidFill>
              <a:schemeClr val="accent1"/>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218851" y="5269200"/>
            <a:ext cx="4618915" cy="461665"/>
          </a:xfrm>
          <a:prstGeom prst="rect">
            <a:avLst/>
          </a:prstGeom>
          <a:noFill/>
        </p:spPr>
        <p:txBody>
          <a:bodyPr wrap="none" rtlCol="0">
            <a:spAutoFit/>
          </a:bodyPr>
          <a:lstStyle/>
          <a:p>
            <a:r>
              <a:rPr lang="en-US" sz="2400" dirty="0" smtClean="0">
                <a:latin typeface="Helvetica Neue Light"/>
                <a:cs typeface="Helvetica Neue Light"/>
              </a:rPr>
              <a:t>Example Composed Description:</a:t>
            </a:r>
            <a:endParaRPr lang="en-US" sz="2400" dirty="0">
              <a:latin typeface="Helvetica Neue Light"/>
              <a:cs typeface="Helvetica Neue Light"/>
            </a:endParaRPr>
          </a:p>
        </p:txBody>
      </p:sp>
      <p:cxnSp>
        <p:nvCxnSpPr>
          <p:cNvPr id="20" name="Straight Arrow Connector 19"/>
          <p:cNvCxnSpPr/>
          <p:nvPr/>
        </p:nvCxnSpPr>
        <p:spPr>
          <a:xfrm>
            <a:off x="6773196" y="4779666"/>
            <a:ext cx="0" cy="574378"/>
          </a:xfrm>
          <a:prstGeom prst="straightConnector1">
            <a:avLst/>
          </a:prstGeom>
          <a:ln w="57150" cmpd="sng">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21" name="Footer Placeholder 28"/>
          <p:cNvSpPr txBox="1">
            <a:spLocks/>
          </p:cNvSpPr>
          <p:nvPr/>
        </p:nvSpPr>
        <p:spPr>
          <a:xfrm>
            <a:off x="114300" y="6473735"/>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ko-KR" dirty="0" err="1" smtClean="0"/>
              <a:t>Kuznetsova</a:t>
            </a:r>
            <a:r>
              <a:rPr lang="en-US" altLang="ko-KR" dirty="0" smtClean="0"/>
              <a:t> et al, ACL12</a:t>
            </a:r>
            <a:endParaRPr lang="ko-KR" altLang="en-US" dirty="0"/>
          </a:p>
        </p:txBody>
      </p:sp>
    </p:spTree>
    <p:extLst>
      <p:ext uri="{BB962C8B-B14F-4D97-AF65-F5344CB8AC3E}">
        <p14:creationId xmlns:p14="http://schemas.microsoft.com/office/powerpoint/2010/main" val="22456060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0" grpId="0"/>
      <p:bldP spid="11" grpId="0"/>
      <p:bldP spid="12" grpId="0"/>
      <p:bldP spid="13" grpId="0"/>
      <p:bldP spid="14" grpId="0"/>
      <p:bldP spid="15" grpId="0"/>
      <p:bldP spid="19"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9562"/>
            <a:ext cx="8229600" cy="1143000"/>
          </a:xfrm>
        </p:spPr>
        <p:txBody>
          <a:bodyPr>
            <a:normAutofit/>
          </a:bodyPr>
          <a:lstStyle/>
          <a:p>
            <a:pPr>
              <a:lnSpc>
                <a:spcPct val="80000"/>
              </a:lnSpc>
            </a:pPr>
            <a:r>
              <a:rPr lang="en-US" sz="3600" dirty="0" smtClean="0">
                <a:cs typeface="Helvetica Neue Light"/>
              </a:rPr>
              <a:t>SBU Captioned Photo Dataset</a:t>
            </a:r>
            <a:br>
              <a:rPr lang="en-US" sz="3600" dirty="0" smtClean="0">
                <a:cs typeface="Helvetica Neue Light"/>
              </a:rPr>
            </a:br>
            <a:r>
              <a:rPr lang="en-US" sz="2400" dirty="0" smtClean="0">
                <a:cs typeface="Helvetica Neue Light"/>
              </a:rPr>
              <a:t>http://</a:t>
            </a:r>
            <a:r>
              <a:rPr lang="en-US" sz="2400" dirty="0" err="1" smtClean="0">
                <a:cs typeface="Helvetica Neue Light"/>
              </a:rPr>
              <a:t>tamaraberg.com</a:t>
            </a:r>
            <a:r>
              <a:rPr lang="en-US" sz="2400" dirty="0" smtClean="0">
                <a:cs typeface="Helvetica Neue Light"/>
              </a:rPr>
              <a:t>/</a:t>
            </a:r>
            <a:r>
              <a:rPr lang="en-US" sz="2400" dirty="0" err="1" smtClean="0">
                <a:cs typeface="Helvetica Neue Light"/>
              </a:rPr>
              <a:t>sbucaptions</a:t>
            </a:r>
            <a:endParaRPr lang="en-US" sz="2400" dirty="0">
              <a:cs typeface="Helvetica Neue Light"/>
            </a:endParaRPr>
          </a:p>
        </p:txBody>
      </p:sp>
      <p:sp>
        <p:nvSpPr>
          <p:cNvPr id="18" name="TextBox 17"/>
          <p:cNvSpPr txBox="1"/>
          <p:nvPr/>
        </p:nvSpPr>
        <p:spPr>
          <a:xfrm>
            <a:off x="3506784" y="6047581"/>
            <a:ext cx="2170012" cy="584776"/>
          </a:xfrm>
          <a:prstGeom prst="rect">
            <a:avLst/>
          </a:prstGeom>
          <a:noFill/>
        </p:spPr>
        <p:txBody>
          <a:bodyPr wrap="square" rtlCol="0">
            <a:spAutoFit/>
          </a:bodyPr>
          <a:lstStyle/>
          <a:p>
            <a:r>
              <a:rPr lang="en-US" sz="1600" dirty="0">
                <a:latin typeface="Helvetica Neue Light"/>
                <a:cs typeface="Helvetica Neue Light"/>
              </a:rPr>
              <a:t>O</a:t>
            </a:r>
            <a:r>
              <a:rPr lang="en-US" sz="1600" dirty="0" smtClean="0">
                <a:latin typeface="Helvetica Neue Light"/>
                <a:cs typeface="Helvetica Neue Light"/>
              </a:rPr>
              <a:t>ur dog </a:t>
            </a:r>
            <a:r>
              <a:rPr lang="en-US" sz="1600" dirty="0">
                <a:latin typeface="Helvetica Neue Light"/>
                <a:cs typeface="Helvetica Neue Light"/>
              </a:rPr>
              <a:t>Z</a:t>
            </a:r>
            <a:r>
              <a:rPr lang="en-US" sz="1600" dirty="0" smtClean="0">
                <a:latin typeface="Helvetica Neue Light"/>
                <a:cs typeface="Helvetica Neue Light"/>
              </a:rPr>
              <a:t>oe in her bed </a:t>
            </a:r>
            <a:endParaRPr lang="en-US" sz="1600" dirty="0">
              <a:latin typeface="Helvetica Neue Light"/>
              <a:cs typeface="Helvetica Neue Light"/>
            </a:endParaRPr>
          </a:p>
        </p:txBody>
      </p:sp>
      <p:sp>
        <p:nvSpPr>
          <p:cNvPr id="19" name="TextBox 18"/>
          <p:cNvSpPr txBox="1"/>
          <p:nvPr/>
        </p:nvSpPr>
        <p:spPr>
          <a:xfrm>
            <a:off x="6102312" y="3173614"/>
            <a:ext cx="2665238" cy="1077218"/>
          </a:xfrm>
          <a:prstGeom prst="rect">
            <a:avLst/>
          </a:prstGeom>
          <a:noFill/>
        </p:spPr>
        <p:txBody>
          <a:bodyPr wrap="square" rtlCol="0">
            <a:spAutoFit/>
          </a:bodyPr>
          <a:lstStyle/>
          <a:p>
            <a:r>
              <a:rPr lang="en-US" sz="1600" dirty="0">
                <a:latin typeface="Helvetica Neue Light"/>
                <a:cs typeface="Helvetica Neue Light"/>
              </a:rPr>
              <a:t>I</a:t>
            </a:r>
            <a:r>
              <a:rPr lang="en-US" sz="1600" dirty="0" smtClean="0">
                <a:latin typeface="Helvetica Neue Light"/>
                <a:cs typeface="Helvetica Neue Light"/>
              </a:rPr>
              <a:t>nterior design of modern white and brown living room furniture against white wall with a lamp hanging.</a:t>
            </a:r>
            <a:endParaRPr lang="en-US" sz="1600" dirty="0">
              <a:latin typeface="Helvetica Neue Light"/>
              <a:cs typeface="Helvetica Neue Light"/>
            </a:endParaRPr>
          </a:p>
        </p:txBody>
      </p:sp>
      <p:pic>
        <p:nvPicPr>
          <p:cNvPr id="20" name="Picture 19" descr="img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744" y="4315251"/>
            <a:ext cx="2654790" cy="1789328"/>
          </a:xfrm>
          <a:prstGeom prst="rect">
            <a:avLst/>
          </a:prstGeom>
        </p:spPr>
      </p:pic>
      <p:sp>
        <p:nvSpPr>
          <p:cNvPr id="21" name="TextBox 20"/>
          <p:cNvSpPr txBox="1"/>
          <p:nvPr/>
        </p:nvSpPr>
        <p:spPr>
          <a:xfrm>
            <a:off x="407676" y="3218370"/>
            <a:ext cx="2635769" cy="1077218"/>
          </a:xfrm>
          <a:prstGeom prst="rect">
            <a:avLst/>
          </a:prstGeom>
          <a:noFill/>
        </p:spPr>
        <p:txBody>
          <a:bodyPr wrap="square" rtlCol="0">
            <a:spAutoFit/>
          </a:bodyPr>
          <a:lstStyle/>
          <a:p>
            <a:r>
              <a:rPr lang="en-US" sz="1600" dirty="0">
                <a:latin typeface="Helvetica Neue Light"/>
                <a:cs typeface="Helvetica Neue Light"/>
              </a:rPr>
              <a:t>T</a:t>
            </a:r>
            <a:r>
              <a:rPr lang="en-US" sz="1600" dirty="0" smtClean="0">
                <a:latin typeface="Helvetica Neue Light"/>
                <a:cs typeface="Helvetica Neue Light"/>
              </a:rPr>
              <a:t>he </a:t>
            </a:r>
            <a:r>
              <a:rPr lang="en-US" sz="1600" dirty="0">
                <a:latin typeface="Helvetica Neue Light"/>
                <a:cs typeface="Helvetica Neue Light"/>
              </a:rPr>
              <a:t>E</a:t>
            </a:r>
            <a:r>
              <a:rPr lang="en-US" sz="1600" dirty="0" smtClean="0">
                <a:latin typeface="Helvetica Neue Light"/>
                <a:cs typeface="Helvetica Neue Light"/>
              </a:rPr>
              <a:t>gyptian cat statue by the floor clock and perpetual motion machine in the pantheon </a:t>
            </a:r>
            <a:endParaRPr lang="en-US" sz="1600" dirty="0">
              <a:latin typeface="Helvetica Neue Light"/>
              <a:cs typeface="Helvetica Neue Light"/>
            </a:endParaRPr>
          </a:p>
        </p:txBody>
      </p:sp>
      <p:sp>
        <p:nvSpPr>
          <p:cNvPr id="22" name="TextBox 21"/>
          <p:cNvSpPr txBox="1"/>
          <p:nvPr/>
        </p:nvSpPr>
        <p:spPr>
          <a:xfrm>
            <a:off x="331117" y="6047581"/>
            <a:ext cx="3011155" cy="584776"/>
          </a:xfrm>
          <a:prstGeom prst="rect">
            <a:avLst/>
          </a:prstGeom>
          <a:noFill/>
        </p:spPr>
        <p:txBody>
          <a:bodyPr wrap="square" rtlCol="0">
            <a:spAutoFit/>
          </a:bodyPr>
          <a:lstStyle/>
          <a:p>
            <a:r>
              <a:rPr lang="en-US" sz="1600" dirty="0">
                <a:latin typeface="Helvetica Neue Light"/>
                <a:cs typeface="Helvetica Neue Light"/>
              </a:rPr>
              <a:t>M</a:t>
            </a:r>
            <a:r>
              <a:rPr lang="en-US" sz="1600" dirty="0" smtClean="0">
                <a:latin typeface="Helvetica Neue Light"/>
                <a:cs typeface="Helvetica Neue Light"/>
              </a:rPr>
              <a:t>an sits in a rusted car buried in the sand on </a:t>
            </a:r>
            <a:r>
              <a:rPr lang="en-US" sz="1600" dirty="0" err="1">
                <a:latin typeface="Helvetica Neue Light"/>
                <a:cs typeface="Helvetica Neue Light"/>
              </a:rPr>
              <a:t>W</a:t>
            </a:r>
            <a:r>
              <a:rPr lang="en-US" sz="1600" dirty="0" err="1" smtClean="0">
                <a:latin typeface="Helvetica Neue Light"/>
                <a:cs typeface="Helvetica Neue Light"/>
              </a:rPr>
              <a:t>aitarere</a:t>
            </a:r>
            <a:r>
              <a:rPr lang="en-US" sz="1600" dirty="0" smtClean="0">
                <a:latin typeface="Helvetica Neue Light"/>
                <a:cs typeface="Helvetica Neue Light"/>
              </a:rPr>
              <a:t> beach </a:t>
            </a:r>
            <a:endParaRPr lang="en-US" sz="1600" dirty="0">
              <a:latin typeface="Helvetica Neue Light"/>
              <a:cs typeface="Helvetica Neue Light"/>
            </a:endParaRPr>
          </a:p>
        </p:txBody>
      </p:sp>
      <p:sp>
        <p:nvSpPr>
          <p:cNvPr id="23" name="TextBox 22"/>
          <p:cNvSpPr txBox="1"/>
          <p:nvPr/>
        </p:nvSpPr>
        <p:spPr>
          <a:xfrm>
            <a:off x="6248393" y="6047581"/>
            <a:ext cx="2399318" cy="584776"/>
          </a:xfrm>
          <a:prstGeom prst="rect">
            <a:avLst/>
          </a:prstGeom>
          <a:noFill/>
        </p:spPr>
        <p:txBody>
          <a:bodyPr wrap="square" rtlCol="0">
            <a:spAutoFit/>
          </a:bodyPr>
          <a:lstStyle/>
          <a:p>
            <a:r>
              <a:rPr lang="en-US" sz="1600" dirty="0">
                <a:latin typeface="Helvetica Neue Light"/>
                <a:cs typeface="Helvetica Neue Light"/>
              </a:rPr>
              <a:t>E</a:t>
            </a:r>
            <a:r>
              <a:rPr lang="en-US" sz="1600" dirty="0" smtClean="0">
                <a:latin typeface="Helvetica Neue Light"/>
                <a:cs typeface="Helvetica Neue Light"/>
              </a:rPr>
              <a:t>mma in her hat looking super cute </a:t>
            </a:r>
            <a:endParaRPr lang="en-US" sz="1600" dirty="0">
              <a:latin typeface="Helvetica Neue Light"/>
              <a:cs typeface="Helvetica Neue Light"/>
            </a:endParaRPr>
          </a:p>
        </p:txBody>
      </p:sp>
      <p:pic>
        <p:nvPicPr>
          <p:cNvPr id="24" name="Picture 23" descr="img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16278" y="4310121"/>
            <a:ext cx="2373622" cy="1794458"/>
          </a:xfrm>
          <a:prstGeom prst="rect">
            <a:avLst/>
          </a:prstGeom>
        </p:spPr>
      </p:pic>
      <p:pic>
        <p:nvPicPr>
          <p:cNvPr id="25" name="Picture 24" descr="img3.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59848" y="1437091"/>
            <a:ext cx="2392611" cy="1794458"/>
          </a:xfrm>
          <a:prstGeom prst="rect">
            <a:avLst/>
          </a:prstGeom>
        </p:spPr>
      </p:pic>
      <p:pic>
        <p:nvPicPr>
          <p:cNvPr id="26" name="Picture 25" descr="img4.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20644" y="4310121"/>
            <a:ext cx="2392611" cy="1794458"/>
          </a:xfrm>
          <a:prstGeom prst="rect">
            <a:avLst/>
          </a:prstGeom>
        </p:spPr>
      </p:pic>
      <p:pic>
        <p:nvPicPr>
          <p:cNvPr id="27" name="Picture 26" descr="img5.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1542" y="1468472"/>
            <a:ext cx="2392611" cy="1794458"/>
          </a:xfrm>
          <a:prstGeom prst="rect">
            <a:avLst/>
          </a:prstGeom>
        </p:spPr>
      </p:pic>
      <p:pic>
        <p:nvPicPr>
          <p:cNvPr id="28" name="Picture 27" descr="img6.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75695" y="1437091"/>
            <a:ext cx="2392611" cy="1794458"/>
          </a:xfrm>
          <a:prstGeom prst="rect">
            <a:avLst/>
          </a:prstGeom>
        </p:spPr>
      </p:pic>
      <p:sp>
        <p:nvSpPr>
          <p:cNvPr id="29" name="TextBox 28"/>
          <p:cNvSpPr txBox="1"/>
          <p:nvPr/>
        </p:nvSpPr>
        <p:spPr>
          <a:xfrm>
            <a:off x="3385189" y="3173614"/>
            <a:ext cx="2565769" cy="1077218"/>
          </a:xfrm>
          <a:prstGeom prst="rect">
            <a:avLst/>
          </a:prstGeom>
          <a:noFill/>
        </p:spPr>
        <p:txBody>
          <a:bodyPr wrap="square" rtlCol="0">
            <a:spAutoFit/>
          </a:bodyPr>
          <a:lstStyle/>
          <a:p>
            <a:r>
              <a:rPr lang="en-US" sz="1600" dirty="0">
                <a:latin typeface="Helvetica Neue Light"/>
                <a:cs typeface="Helvetica Neue Light"/>
              </a:rPr>
              <a:t>L</a:t>
            </a:r>
            <a:r>
              <a:rPr lang="en-US" sz="1600" dirty="0" smtClean="0">
                <a:latin typeface="Helvetica Neue Light"/>
                <a:cs typeface="Helvetica Neue Light"/>
              </a:rPr>
              <a:t>ittle girl and her dog in northern Thailand. They both seemed interested in what we were doing </a:t>
            </a:r>
            <a:endParaRPr lang="en-US" sz="1600" dirty="0">
              <a:latin typeface="Helvetica Neue Light"/>
              <a:cs typeface="Helvetica Neue Light"/>
            </a:endParaRPr>
          </a:p>
        </p:txBody>
      </p:sp>
      <p:sp>
        <p:nvSpPr>
          <p:cNvPr id="32" name="TextBox 31"/>
          <p:cNvSpPr txBox="1"/>
          <p:nvPr/>
        </p:nvSpPr>
        <p:spPr>
          <a:xfrm rot="2111162">
            <a:off x="7752327" y="240097"/>
            <a:ext cx="1204916" cy="923330"/>
          </a:xfrm>
          <a:prstGeom prst="rect">
            <a:avLst/>
          </a:prstGeom>
          <a:noFill/>
        </p:spPr>
        <p:txBody>
          <a:bodyPr wrap="square" rtlCol="0">
            <a:spAutoFit/>
          </a:bodyPr>
          <a:lstStyle/>
          <a:p>
            <a:r>
              <a:rPr lang="en-US" dirty="0" smtClean="0">
                <a:solidFill>
                  <a:srgbClr val="FF0000"/>
                </a:solidFill>
                <a:latin typeface="Helvetica Neue Light"/>
                <a:cs typeface="Helvetica Neue Light"/>
              </a:rPr>
              <a:t>1 million captioned photos!</a:t>
            </a:r>
            <a:endParaRPr lang="en-US" dirty="0">
              <a:solidFill>
                <a:srgbClr val="FF0000"/>
              </a:solidFill>
              <a:latin typeface="Helvetica Neue Light"/>
              <a:cs typeface="Helvetica Neue Light"/>
            </a:endParaRPr>
          </a:p>
        </p:txBody>
      </p:sp>
      <p:sp>
        <p:nvSpPr>
          <p:cNvPr id="33" name="TextBox 32"/>
          <p:cNvSpPr txBox="1"/>
          <p:nvPr/>
        </p:nvSpPr>
        <p:spPr>
          <a:xfrm rot="19339174">
            <a:off x="292589" y="103588"/>
            <a:ext cx="1204916" cy="923330"/>
          </a:xfrm>
          <a:prstGeom prst="rect">
            <a:avLst/>
          </a:prstGeom>
          <a:noFill/>
        </p:spPr>
        <p:txBody>
          <a:bodyPr wrap="square" rtlCol="0">
            <a:spAutoFit/>
          </a:bodyPr>
          <a:lstStyle/>
          <a:p>
            <a:r>
              <a:rPr lang="en-US" dirty="0" smtClean="0">
                <a:solidFill>
                  <a:srgbClr val="FF0000"/>
                </a:solidFill>
                <a:latin typeface="Helvetica Neue Light"/>
                <a:cs typeface="Helvetica Neue Light"/>
              </a:rPr>
              <a:t>1 million captioned photos!</a:t>
            </a:r>
            <a:endParaRPr lang="en-US" dirty="0">
              <a:solidFill>
                <a:srgbClr val="FF0000"/>
              </a:solidFill>
              <a:latin typeface="Helvetica Neue Light"/>
              <a:cs typeface="Helvetica Neue Light"/>
            </a:endParaRPr>
          </a:p>
        </p:txBody>
      </p:sp>
      <p:sp>
        <p:nvSpPr>
          <p:cNvPr id="30" name="Footer Placeholder 28"/>
          <p:cNvSpPr txBox="1">
            <a:spLocks/>
          </p:cNvSpPr>
          <p:nvPr/>
        </p:nvSpPr>
        <p:spPr>
          <a:xfrm>
            <a:off x="6168435" y="6449794"/>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ko-KR" dirty="0" smtClean="0"/>
              <a:t>Ordonez</a:t>
            </a:r>
            <a:r>
              <a:rPr lang="en-US" altLang="ko-KR" dirty="0" smtClean="0"/>
              <a:t> et al, NIPS11</a:t>
            </a:r>
            <a:endParaRPr lang="ko-KR" altLang="en-US" dirty="0"/>
          </a:p>
        </p:txBody>
      </p:sp>
    </p:spTree>
    <p:extLst>
      <p:ext uri="{BB962C8B-B14F-4D97-AF65-F5344CB8AC3E}">
        <p14:creationId xmlns:p14="http://schemas.microsoft.com/office/powerpoint/2010/main" val="4241585896"/>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8956"/>
            <a:ext cx="8229600" cy="1600200"/>
          </a:xfrm>
        </p:spPr>
        <p:txBody>
          <a:bodyPr/>
          <a:lstStyle/>
          <a:p>
            <a:r>
              <a:rPr lang="en-US" dirty="0" smtClean="0">
                <a:cs typeface="Helvetica Neue Light"/>
              </a:rPr>
              <a:t>Data Processing</a:t>
            </a:r>
            <a:endParaRPr lang="en-US" dirty="0">
              <a:cs typeface="Helvetica Neue Light"/>
            </a:endParaRPr>
          </a:p>
        </p:txBody>
      </p:sp>
      <p:sp>
        <p:nvSpPr>
          <p:cNvPr id="4" name="Content Placeholder 3"/>
          <p:cNvSpPr>
            <a:spLocks noGrp="1"/>
          </p:cNvSpPr>
          <p:nvPr>
            <p:ph sz="quarter" idx="13"/>
          </p:nvPr>
        </p:nvSpPr>
        <p:spPr>
          <a:xfrm>
            <a:off x="1" y="1600200"/>
            <a:ext cx="9009528" cy="4526280"/>
          </a:xfrm>
        </p:spPr>
        <p:txBody>
          <a:bodyPr>
            <a:normAutofit/>
          </a:bodyPr>
          <a:lstStyle/>
          <a:p>
            <a:pPr marL="0" indent="0">
              <a:buNone/>
            </a:pPr>
            <a:r>
              <a:rPr lang="en-US" sz="4000" dirty="0" smtClean="0"/>
              <a:t>1,000,000 images:</a:t>
            </a:r>
          </a:p>
          <a:p>
            <a:pPr lvl="1"/>
            <a:r>
              <a:rPr lang="en-US" sz="2800" dirty="0" smtClean="0"/>
              <a:t>Run object detectors</a:t>
            </a:r>
          </a:p>
          <a:p>
            <a:pPr lvl="1"/>
            <a:r>
              <a:rPr lang="en-US" sz="2800" dirty="0" smtClean="0"/>
              <a:t>Run region based stuff detectors (grass, sky, etc.)</a:t>
            </a:r>
          </a:p>
          <a:p>
            <a:pPr lvl="1"/>
            <a:r>
              <a:rPr lang="en-US" sz="2800" dirty="0" smtClean="0"/>
              <a:t>Run global scene classifiers</a:t>
            </a:r>
          </a:p>
          <a:p>
            <a:pPr lvl="1"/>
            <a:r>
              <a:rPr lang="en-US" sz="2800" dirty="0" smtClean="0"/>
              <a:t>Parse captions associated with images and retrieve phrases referring to objects (NPs, VPs), region relationships (</a:t>
            </a:r>
            <a:r>
              <a:rPr lang="en-US" sz="2800" dirty="0" err="1" smtClean="0"/>
              <a:t>PPstuff</a:t>
            </a:r>
            <a:r>
              <a:rPr lang="en-US" sz="2800" dirty="0" smtClean="0"/>
              <a:t>), and general scene context (</a:t>
            </a:r>
            <a:r>
              <a:rPr lang="en-US" sz="2800" dirty="0" err="1" smtClean="0"/>
              <a:t>PPscene</a:t>
            </a:r>
            <a:r>
              <a:rPr lang="en-US" sz="2800" dirty="0" smtClean="0"/>
              <a:t>).</a:t>
            </a:r>
            <a:endParaRPr lang="en-US" sz="2800" dirty="0"/>
          </a:p>
        </p:txBody>
      </p:sp>
      <p:sp>
        <p:nvSpPr>
          <p:cNvPr id="5" name="Footer Placeholder 28"/>
          <p:cNvSpPr txBox="1">
            <a:spLocks/>
          </p:cNvSpPr>
          <p:nvPr/>
        </p:nvSpPr>
        <p:spPr>
          <a:xfrm>
            <a:off x="6113929" y="6473735"/>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ko-KR" dirty="0" err="1" smtClean="0"/>
              <a:t>Kuznetsova</a:t>
            </a:r>
            <a:r>
              <a:rPr lang="en-US" altLang="ko-KR" dirty="0" smtClean="0"/>
              <a:t> et al, ACL12</a:t>
            </a:r>
            <a:endParaRPr lang="ko-KR" altLang="en-US" dirty="0"/>
          </a:p>
        </p:txBody>
      </p:sp>
    </p:spTree>
    <p:extLst>
      <p:ext uri="{BB962C8B-B14F-4D97-AF65-F5344CB8AC3E}">
        <p14:creationId xmlns:p14="http://schemas.microsoft.com/office/powerpoint/2010/main" val="3959807136"/>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0417"/>
            <a:ext cx="8229600" cy="1143000"/>
          </a:xfrm>
        </p:spPr>
        <p:txBody>
          <a:bodyPr/>
          <a:lstStyle/>
          <a:p>
            <a:r>
              <a:rPr lang="en-US" dirty="0" smtClean="0">
                <a:cs typeface="Helvetica Neue Light"/>
              </a:rPr>
              <a:t>Image Description Generation</a:t>
            </a:r>
            <a:endParaRPr lang="en-US" dirty="0">
              <a:cs typeface="Helvetica Neue Light"/>
            </a:endParaRPr>
          </a:p>
        </p:txBody>
      </p:sp>
      <p:sp>
        <p:nvSpPr>
          <p:cNvPr id="6" name="Rounded Rectangle 5"/>
          <p:cNvSpPr/>
          <p:nvPr/>
        </p:nvSpPr>
        <p:spPr>
          <a:xfrm>
            <a:off x="1434353" y="5189066"/>
            <a:ext cx="2375647" cy="1371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smtClean="0">
                <a:latin typeface="Helvetica Neue Light"/>
                <a:cs typeface="Helvetica Neue Light"/>
              </a:rPr>
              <a:t>Generation</a:t>
            </a:r>
            <a:endParaRPr lang="en-US" sz="3000" dirty="0">
              <a:latin typeface="Helvetica Neue Light"/>
              <a:cs typeface="Helvetica Neue Light"/>
            </a:endParaRPr>
          </a:p>
        </p:txBody>
      </p:sp>
      <p:pic>
        <p:nvPicPr>
          <p:cNvPr id="8" name="Picture 6" descr="http://dsl1.cewit.stonybrook.edu/~vicente/images_all/images_small/119387027_cbd29ad86c_40_11938702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2293466"/>
            <a:ext cx="1978025" cy="1483519"/>
          </a:xfrm>
          <a:prstGeom prst="rect">
            <a:avLst/>
          </a:prstGeom>
          <a:noFill/>
          <a:ln w="28575">
            <a:solidFill>
              <a:schemeClr val="tx2">
                <a:lumMod val="75000"/>
              </a:schemeClr>
            </a:solidFill>
          </a:ln>
          <a:extLst>
            <a:ext uri="{909E8E84-426E-40dd-AFC4-6F175D3DCCD1}">
              <a14:hiddenFill xmlns:a14="http://schemas.microsoft.com/office/drawing/2010/main">
                <a:solidFill>
                  <a:srgbClr val="FFFFFF"/>
                </a:solidFill>
              </a14:hiddenFill>
            </a:ext>
          </a:extLst>
        </p:spPr>
      </p:pic>
      <p:sp>
        <p:nvSpPr>
          <p:cNvPr id="22" name="Rounded Rectangle 21"/>
          <p:cNvSpPr/>
          <p:nvPr/>
        </p:nvSpPr>
        <p:spPr>
          <a:xfrm>
            <a:off x="3347794" y="2217266"/>
            <a:ext cx="2472308" cy="1524000"/>
          </a:xfrm>
          <a:prstGeom prst="roundRect">
            <a:avLst/>
          </a:prstGeom>
          <a:solidFill>
            <a:schemeClr val="bg1"/>
          </a:solid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tx1"/>
                </a:solidFill>
                <a:latin typeface="Helvetica Neue Light"/>
                <a:cs typeface="Helvetica Neue Light"/>
              </a:rPr>
              <a:t>Objects, Actions, Stuff,  Scenes</a:t>
            </a:r>
            <a:endParaRPr lang="en-US" sz="2800" dirty="0">
              <a:solidFill>
                <a:schemeClr val="tx1"/>
              </a:solidFill>
              <a:latin typeface="Helvetica Neue Light"/>
              <a:cs typeface="Helvetica Neue Light"/>
            </a:endParaRPr>
          </a:p>
        </p:txBody>
      </p:sp>
      <p:sp>
        <p:nvSpPr>
          <p:cNvPr id="19" name="Rounded Rectangle 18"/>
          <p:cNvSpPr/>
          <p:nvPr/>
        </p:nvSpPr>
        <p:spPr>
          <a:xfrm>
            <a:off x="6781800" y="2355812"/>
            <a:ext cx="2133600" cy="12469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smtClean="0">
                <a:latin typeface="Helvetica Neue Light"/>
                <a:cs typeface="Helvetica Neue Light"/>
              </a:rPr>
              <a:t>Phrase Retrieval</a:t>
            </a:r>
            <a:endParaRPr lang="en-US" sz="3000" dirty="0">
              <a:latin typeface="Helvetica Neue Light"/>
              <a:cs typeface="Helvetica Neue Light"/>
            </a:endParaRPr>
          </a:p>
        </p:txBody>
      </p:sp>
      <p:cxnSp>
        <p:nvCxnSpPr>
          <p:cNvPr id="5" name="Elbow Connector 4"/>
          <p:cNvCxnSpPr>
            <a:stCxn id="19" idx="2"/>
            <a:endCxn id="6" idx="0"/>
          </p:cNvCxnSpPr>
          <p:nvPr/>
        </p:nvCxnSpPr>
        <p:spPr>
          <a:xfrm rot="5400000">
            <a:off x="4442217" y="1782682"/>
            <a:ext cx="1586345" cy="5226423"/>
          </a:xfrm>
          <a:prstGeom prst="bentConnector3">
            <a:avLst/>
          </a:prstGeom>
          <a:ln w="76200" cmpd="sng">
            <a:tailEnd type="arrow"/>
          </a:ln>
        </p:spPr>
        <p:style>
          <a:lnRef idx="2">
            <a:schemeClr val="accent1"/>
          </a:lnRef>
          <a:fillRef idx="0">
            <a:schemeClr val="accent1"/>
          </a:fillRef>
          <a:effectRef idx="1">
            <a:schemeClr val="accent1"/>
          </a:effectRef>
          <a:fontRef idx="minor">
            <a:schemeClr val="tx1"/>
          </a:fontRef>
        </p:style>
      </p:cxnSp>
      <p:sp>
        <p:nvSpPr>
          <p:cNvPr id="31" name="Rounded Rectangle 30"/>
          <p:cNvSpPr/>
          <p:nvPr/>
        </p:nvSpPr>
        <p:spPr>
          <a:xfrm>
            <a:off x="5213132" y="5189066"/>
            <a:ext cx="2362200" cy="1385455"/>
          </a:xfrm>
          <a:prstGeom prst="roundRect">
            <a:avLst/>
          </a:prstGeom>
          <a:solidFill>
            <a:schemeClr val="bg1"/>
          </a:solid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smtClean="0">
                <a:solidFill>
                  <a:schemeClr val="tx1"/>
                </a:solidFill>
                <a:latin typeface="Helvetica Neue Light"/>
                <a:cs typeface="Helvetica Neue Light"/>
              </a:rPr>
              <a:t>Description</a:t>
            </a:r>
            <a:endParaRPr lang="en-US" sz="3000" dirty="0">
              <a:solidFill>
                <a:schemeClr val="tx1"/>
              </a:solidFill>
              <a:latin typeface="Helvetica Neue Light"/>
              <a:cs typeface="Helvetica Neue Light"/>
            </a:endParaRPr>
          </a:p>
        </p:txBody>
      </p:sp>
      <p:sp>
        <p:nvSpPr>
          <p:cNvPr id="14" name="Right Arrow 13"/>
          <p:cNvSpPr/>
          <p:nvPr/>
        </p:nvSpPr>
        <p:spPr>
          <a:xfrm>
            <a:off x="6080234" y="2826866"/>
            <a:ext cx="457200" cy="302568"/>
          </a:xfrm>
          <a:prstGeom prst="right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Helvetica Neue Light"/>
              <a:cs typeface="Helvetica Neue Light"/>
            </a:endParaRPr>
          </a:p>
        </p:txBody>
      </p:sp>
      <p:sp>
        <p:nvSpPr>
          <p:cNvPr id="15" name="Right Arrow 14"/>
          <p:cNvSpPr/>
          <p:nvPr/>
        </p:nvSpPr>
        <p:spPr>
          <a:xfrm>
            <a:off x="4343400" y="5724698"/>
            <a:ext cx="457200" cy="302568"/>
          </a:xfrm>
          <a:prstGeom prst="right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Helvetica Neue Light"/>
              <a:cs typeface="Helvetica Neue Light"/>
            </a:endParaRPr>
          </a:p>
        </p:txBody>
      </p:sp>
      <p:sp>
        <p:nvSpPr>
          <p:cNvPr id="3" name="TextBox 2"/>
          <p:cNvSpPr txBox="1"/>
          <p:nvPr/>
        </p:nvSpPr>
        <p:spPr>
          <a:xfrm>
            <a:off x="2133124" y="2161978"/>
            <a:ext cx="1280110" cy="646331"/>
          </a:xfrm>
          <a:prstGeom prst="rect">
            <a:avLst/>
          </a:prstGeom>
          <a:noFill/>
        </p:spPr>
        <p:txBody>
          <a:bodyPr wrap="square" rtlCol="0">
            <a:spAutoFit/>
          </a:bodyPr>
          <a:lstStyle/>
          <a:p>
            <a:pPr algn="ctr"/>
            <a:r>
              <a:rPr lang="en-US" dirty="0" smtClean="0">
                <a:latin typeface="Helvetica Neue Light"/>
                <a:cs typeface="Helvetica Neue Light"/>
              </a:rPr>
              <a:t>Computer Vision</a:t>
            </a:r>
            <a:endParaRPr lang="en-US" dirty="0">
              <a:latin typeface="Helvetica Neue Light"/>
              <a:cs typeface="Helvetica Neue Light"/>
            </a:endParaRPr>
          </a:p>
        </p:txBody>
      </p:sp>
      <p:sp>
        <p:nvSpPr>
          <p:cNvPr id="17" name="Right Arrow 16"/>
          <p:cNvSpPr/>
          <p:nvPr/>
        </p:nvSpPr>
        <p:spPr>
          <a:xfrm>
            <a:off x="2590800" y="2826866"/>
            <a:ext cx="457200" cy="302568"/>
          </a:xfrm>
          <a:prstGeom prst="right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Helvetica Neue Light"/>
              <a:cs typeface="Helvetica Neue Light"/>
            </a:endParaRPr>
          </a:p>
        </p:txBody>
      </p:sp>
      <p:sp>
        <p:nvSpPr>
          <p:cNvPr id="13" name="Footer Placeholder 28"/>
          <p:cNvSpPr txBox="1">
            <a:spLocks/>
          </p:cNvSpPr>
          <p:nvPr/>
        </p:nvSpPr>
        <p:spPr>
          <a:xfrm>
            <a:off x="6113929" y="6511835"/>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ko-KR" dirty="0" err="1" smtClean="0"/>
              <a:t>Kuznetsova</a:t>
            </a:r>
            <a:r>
              <a:rPr lang="en-US" altLang="ko-KR" dirty="0" smtClean="0"/>
              <a:t> et al, ACL12</a:t>
            </a:r>
            <a:endParaRPr lang="ko-KR" altLang="en-US" dirty="0"/>
          </a:p>
        </p:txBody>
      </p:sp>
    </p:spTree>
    <p:extLst>
      <p:ext uri="{BB962C8B-B14F-4D97-AF65-F5344CB8AC3E}">
        <p14:creationId xmlns:p14="http://schemas.microsoft.com/office/powerpoint/2010/main" val="11047259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2" grpId="0" animBg="1"/>
      <p:bldP spid="19" grpId="0" animBg="1"/>
      <p:bldP spid="31" grpId="0" animBg="1"/>
      <p:bldP spid="14" grpId="0" animBg="1"/>
      <p:bldP spid="15" grpId="0" animBg="1"/>
      <p:bldP spid="3" grpId="0"/>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ight Arrow 11"/>
          <p:cNvSpPr/>
          <p:nvPr/>
        </p:nvSpPr>
        <p:spPr>
          <a:xfrm>
            <a:off x="5491812" y="3059705"/>
            <a:ext cx="857667" cy="36075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134470"/>
            <a:ext cx="9144000" cy="1220409"/>
          </a:xfrm>
        </p:spPr>
        <p:txBody>
          <a:bodyPr/>
          <a:lstStyle/>
          <a:p>
            <a:r>
              <a:rPr lang="en-US" sz="4400" dirty="0" smtClean="0"/>
              <a:t>Toward Complex Structured Outputs</a:t>
            </a:r>
            <a:endParaRPr lang="en-US" sz="4400" dirty="0"/>
          </a:p>
        </p:txBody>
      </p:sp>
      <p:sp>
        <p:nvSpPr>
          <p:cNvPr id="8" name="TextBox 7"/>
          <p:cNvSpPr txBox="1"/>
          <p:nvPr/>
        </p:nvSpPr>
        <p:spPr>
          <a:xfrm>
            <a:off x="6334537" y="3059705"/>
            <a:ext cx="2152051" cy="360755"/>
          </a:xfrm>
          <a:prstGeom prst="rect">
            <a:avLst/>
          </a:prstGeom>
          <a:noFill/>
        </p:spPr>
        <p:txBody>
          <a:bodyPr wrap="square" lIns="82945" tIns="41473" rIns="82945" bIns="41473" rtlCol="0">
            <a:spAutoFit/>
          </a:bodyPr>
          <a:lstStyle/>
          <a:p>
            <a:r>
              <a:rPr lang="en-US" dirty="0">
                <a:solidFill>
                  <a:schemeClr val="tx1">
                    <a:lumMod val="85000"/>
                    <a:lumOff val="15000"/>
                  </a:schemeClr>
                </a:solidFill>
                <a:latin typeface="Helvetica Neue Light"/>
                <a:cs typeface="Helvetica Neue Light"/>
              </a:rPr>
              <a:t>c</a:t>
            </a:r>
            <a:r>
              <a:rPr lang="en-US" b="0" dirty="0" smtClean="0">
                <a:solidFill>
                  <a:schemeClr val="tx1">
                    <a:lumMod val="85000"/>
                    <a:lumOff val="15000"/>
                  </a:schemeClr>
                </a:solidFill>
                <a:latin typeface="Helvetica Neue Light"/>
                <a:cs typeface="Helvetica Neue Light"/>
              </a:rPr>
              <a:t>ar </a:t>
            </a:r>
            <a:r>
              <a:rPr lang="en-US" dirty="0" smtClean="0">
                <a:solidFill>
                  <a:schemeClr val="tx1">
                    <a:lumMod val="85000"/>
                    <a:lumOff val="15000"/>
                  </a:schemeClr>
                </a:solidFill>
                <a:latin typeface="Helvetica Neue Light"/>
                <a:cs typeface="Helvetica Neue Light"/>
              </a:rPr>
              <a:t>on road</a:t>
            </a:r>
            <a:endParaRPr lang="en-US" b="0" dirty="0">
              <a:solidFill>
                <a:schemeClr val="tx1">
                  <a:lumMod val="85000"/>
                  <a:lumOff val="15000"/>
                </a:schemeClr>
              </a:solidFill>
              <a:latin typeface="Helvetica Neue Light"/>
              <a:cs typeface="Helvetica Neue Light"/>
            </a:endParaRPr>
          </a:p>
        </p:txBody>
      </p:sp>
      <p:pic>
        <p:nvPicPr>
          <p:cNvPr id="10" name="Picture 9" descr="1455984602_9721c07ae9_b.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371" y="1551610"/>
            <a:ext cx="4496736" cy="3376944"/>
          </a:xfrm>
          <a:prstGeom prst="rect">
            <a:avLst/>
          </a:prstGeom>
        </p:spPr>
      </p:pic>
      <p:sp>
        <p:nvSpPr>
          <p:cNvPr id="6" name="TextBox 5"/>
          <p:cNvSpPr txBox="1"/>
          <p:nvPr/>
        </p:nvSpPr>
        <p:spPr>
          <a:xfrm>
            <a:off x="5918200" y="4559222"/>
            <a:ext cx="2984892" cy="369332"/>
          </a:xfrm>
          <a:prstGeom prst="rect">
            <a:avLst/>
          </a:prstGeom>
          <a:noFill/>
        </p:spPr>
        <p:txBody>
          <a:bodyPr wrap="none" rtlCol="0">
            <a:spAutoFit/>
          </a:bodyPr>
          <a:lstStyle/>
          <a:p>
            <a:r>
              <a:rPr lang="en-US" i="1" dirty="0" smtClean="0"/>
              <a:t>Relationships between objects</a:t>
            </a:r>
            <a:endParaRPr lang="en-US" i="1" dirty="0"/>
          </a:p>
        </p:txBody>
      </p:sp>
      <p:sp>
        <p:nvSpPr>
          <p:cNvPr id="7" name="Footer Placeholder 28"/>
          <p:cNvSpPr txBox="1">
            <a:spLocks/>
          </p:cNvSpPr>
          <p:nvPr/>
        </p:nvSpPr>
        <p:spPr>
          <a:xfrm>
            <a:off x="6248400" y="6511841"/>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ko-KR" dirty="0" smtClean="0"/>
              <a:t>Berg, Attributes Tutorial CVPR13</a:t>
            </a:r>
            <a:endParaRPr lang="ko-KR" altLang="en-US" dirty="0"/>
          </a:p>
        </p:txBody>
      </p:sp>
    </p:spTree>
    <p:extLst>
      <p:ext uri="{BB962C8B-B14F-4D97-AF65-F5344CB8AC3E}">
        <p14:creationId xmlns:p14="http://schemas.microsoft.com/office/powerpoint/2010/main" val="493035298"/>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0417"/>
            <a:ext cx="8229600" cy="1143000"/>
          </a:xfrm>
        </p:spPr>
        <p:txBody>
          <a:bodyPr/>
          <a:lstStyle/>
          <a:p>
            <a:r>
              <a:rPr lang="en-US" dirty="0" smtClean="0">
                <a:cs typeface="Helvetica Neue Light"/>
              </a:rPr>
              <a:t>Image Description Generation</a:t>
            </a:r>
            <a:endParaRPr lang="en-US" dirty="0">
              <a:cs typeface="Helvetica Neue Light"/>
            </a:endParaRPr>
          </a:p>
        </p:txBody>
      </p:sp>
      <p:sp>
        <p:nvSpPr>
          <p:cNvPr id="6" name="Rounded Rectangle 5"/>
          <p:cNvSpPr/>
          <p:nvPr/>
        </p:nvSpPr>
        <p:spPr>
          <a:xfrm>
            <a:off x="1434353" y="5189066"/>
            <a:ext cx="2375647" cy="1371600"/>
          </a:xfrm>
          <a:prstGeom prst="roundRect">
            <a:avLst/>
          </a:prstGeom>
          <a:solidFill>
            <a:srgbClr val="D9D9D9"/>
          </a:solidFill>
          <a:ln>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smtClean="0">
                <a:latin typeface="Helvetica Neue Light"/>
                <a:cs typeface="Helvetica Neue Light"/>
              </a:rPr>
              <a:t>Generation</a:t>
            </a:r>
            <a:endParaRPr lang="en-US" sz="3000" dirty="0">
              <a:latin typeface="Helvetica Neue Light"/>
              <a:cs typeface="Helvetica Neue Light"/>
            </a:endParaRPr>
          </a:p>
        </p:txBody>
      </p:sp>
      <p:pic>
        <p:nvPicPr>
          <p:cNvPr id="8" name="Picture 6" descr="http://dsl1.cewit.stonybrook.edu/~vicente/images_all/images_small/119387027_cbd29ad86c_40_119387027.jpg"/>
          <p:cNvPicPr>
            <a:picLocks noChangeAspect="1" noChangeArrowheads="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52400" y="2293466"/>
            <a:ext cx="1978025" cy="1483519"/>
          </a:xfrm>
          <a:prstGeom prst="rect">
            <a:avLst/>
          </a:prstGeom>
          <a:noFill/>
          <a:ln w="28575">
            <a:noFill/>
          </a:ln>
          <a:extLst>
            <a:ext uri="{909E8E84-426E-40dd-AFC4-6F175D3DCCD1}">
              <a14:hiddenFill xmlns:a14="http://schemas.microsoft.com/office/drawing/2010/main">
                <a:solidFill>
                  <a:srgbClr val="FFFFFF"/>
                </a:solidFill>
              </a14:hiddenFill>
            </a:ext>
          </a:extLst>
        </p:spPr>
      </p:pic>
      <p:sp>
        <p:nvSpPr>
          <p:cNvPr id="22" name="Rounded Rectangle 21"/>
          <p:cNvSpPr/>
          <p:nvPr/>
        </p:nvSpPr>
        <p:spPr>
          <a:xfrm>
            <a:off x="3347794" y="2217266"/>
            <a:ext cx="2472308" cy="1524000"/>
          </a:xfrm>
          <a:prstGeom prst="roundRect">
            <a:avLst/>
          </a:prstGeom>
          <a:solidFill>
            <a:schemeClr val="bg1"/>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bg1">
                    <a:lumMod val="85000"/>
                  </a:schemeClr>
                </a:solidFill>
                <a:latin typeface="Helvetica Neue Light"/>
                <a:cs typeface="Helvetica Neue Light"/>
              </a:rPr>
              <a:t>Objects, Actions, Stuff,  Scenes</a:t>
            </a:r>
            <a:endParaRPr lang="en-US" sz="2800" dirty="0">
              <a:solidFill>
                <a:schemeClr val="bg1">
                  <a:lumMod val="85000"/>
                </a:schemeClr>
              </a:solidFill>
              <a:latin typeface="Helvetica Neue Light"/>
              <a:cs typeface="Helvetica Neue Light"/>
            </a:endParaRPr>
          </a:p>
        </p:txBody>
      </p:sp>
      <p:sp>
        <p:nvSpPr>
          <p:cNvPr id="19" name="Rounded Rectangle 18"/>
          <p:cNvSpPr/>
          <p:nvPr/>
        </p:nvSpPr>
        <p:spPr>
          <a:xfrm>
            <a:off x="6781800" y="2355812"/>
            <a:ext cx="2133600" cy="12469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smtClean="0">
                <a:latin typeface="Helvetica Neue Light"/>
                <a:cs typeface="Helvetica Neue Light"/>
              </a:rPr>
              <a:t>Phrase Retrieval</a:t>
            </a:r>
            <a:endParaRPr lang="en-US" sz="3000" dirty="0">
              <a:latin typeface="Helvetica Neue Light"/>
              <a:cs typeface="Helvetica Neue Light"/>
            </a:endParaRPr>
          </a:p>
        </p:txBody>
      </p:sp>
      <p:cxnSp>
        <p:nvCxnSpPr>
          <p:cNvPr id="5" name="Elbow Connector 4"/>
          <p:cNvCxnSpPr>
            <a:stCxn id="19" idx="2"/>
            <a:endCxn id="6" idx="0"/>
          </p:cNvCxnSpPr>
          <p:nvPr/>
        </p:nvCxnSpPr>
        <p:spPr>
          <a:xfrm rot="5400000">
            <a:off x="4442217" y="1782682"/>
            <a:ext cx="1586345" cy="5226423"/>
          </a:xfrm>
          <a:prstGeom prst="bentConnector3">
            <a:avLst/>
          </a:prstGeom>
          <a:ln w="76200" cmpd="sng">
            <a:solidFill>
              <a:srgbClr val="D9D9D9"/>
            </a:solidFill>
            <a:tailEnd type="arrow"/>
          </a:ln>
        </p:spPr>
        <p:style>
          <a:lnRef idx="2">
            <a:schemeClr val="accent1"/>
          </a:lnRef>
          <a:fillRef idx="0">
            <a:schemeClr val="accent1"/>
          </a:fillRef>
          <a:effectRef idx="1">
            <a:schemeClr val="accent1"/>
          </a:effectRef>
          <a:fontRef idx="minor">
            <a:schemeClr val="tx1"/>
          </a:fontRef>
        </p:style>
      </p:cxnSp>
      <p:sp>
        <p:nvSpPr>
          <p:cNvPr id="31" name="Rounded Rectangle 30"/>
          <p:cNvSpPr/>
          <p:nvPr/>
        </p:nvSpPr>
        <p:spPr>
          <a:xfrm>
            <a:off x="5213132" y="5189066"/>
            <a:ext cx="2362200" cy="1385455"/>
          </a:xfrm>
          <a:prstGeom prst="roundRect">
            <a:avLst/>
          </a:prstGeom>
          <a:noFill/>
          <a:ln w="381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smtClean="0">
                <a:solidFill>
                  <a:srgbClr val="D9D9D9"/>
                </a:solidFill>
                <a:latin typeface="Helvetica Neue Light"/>
                <a:cs typeface="Helvetica Neue Light"/>
              </a:rPr>
              <a:t>Description</a:t>
            </a:r>
            <a:endParaRPr lang="en-US" sz="3000" dirty="0">
              <a:solidFill>
                <a:srgbClr val="D9D9D9"/>
              </a:solidFill>
              <a:latin typeface="Helvetica Neue Light"/>
              <a:cs typeface="Helvetica Neue Light"/>
            </a:endParaRPr>
          </a:p>
        </p:txBody>
      </p:sp>
      <p:sp>
        <p:nvSpPr>
          <p:cNvPr id="14" name="Right Arrow 13"/>
          <p:cNvSpPr/>
          <p:nvPr/>
        </p:nvSpPr>
        <p:spPr>
          <a:xfrm>
            <a:off x="6080234" y="2826866"/>
            <a:ext cx="457200" cy="302568"/>
          </a:xfrm>
          <a:prstGeom prst="rightArrow">
            <a:avLst/>
          </a:prstGeom>
          <a:solidFill>
            <a:srgbClr val="D9D9D9"/>
          </a:solidFill>
          <a:ln>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Helvetica Neue Light"/>
              <a:cs typeface="Helvetica Neue Light"/>
            </a:endParaRPr>
          </a:p>
        </p:txBody>
      </p:sp>
      <p:sp>
        <p:nvSpPr>
          <p:cNvPr id="15" name="Right Arrow 14"/>
          <p:cNvSpPr/>
          <p:nvPr/>
        </p:nvSpPr>
        <p:spPr>
          <a:xfrm>
            <a:off x="4343400" y="5724698"/>
            <a:ext cx="457200" cy="302568"/>
          </a:xfrm>
          <a:prstGeom prst="rightArrow">
            <a:avLst/>
          </a:prstGeom>
          <a:solidFill>
            <a:schemeClr val="bg1">
              <a:lumMod val="85000"/>
            </a:schemeClr>
          </a:solidFill>
          <a:ln>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Helvetica Neue Light"/>
              <a:cs typeface="Helvetica Neue Light"/>
            </a:endParaRPr>
          </a:p>
        </p:txBody>
      </p:sp>
      <p:sp>
        <p:nvSpPr>
          <p:cNvPr id="3" name="TextBox 2"/>
          <p:cNvSpPr txBox="1"/>
          <p:nvPr/>
        </p:nvSpPr>
        <p:spPr>
          <a:xfrm>
            <a:off x="2133124" y="2161978"/>
            <a:ext cx="1280110" cy="646331"/>
          </a:xfrm>
          <a:prstGeom prst="rect">
            <a:avLst/>
          </a:prstGeom>
          <a:noFill/>
        </p:spPr>
        <p:txBody>
          <a:bodyPr wrap="square" rtlCol="0">
            <a:spAutoFit/>
          </a:bodyPr>
          <a:lstStyle/>
          <a:p>
            <a:pPr algn="ctr"/>
            <a:r>
              <a:rPr lang="en-US" dirty="0" smtClean="0">
                <a:solidFill>
                  <a:schemeClr val="bg1">
                    <a:lumMod val="85000"/>
                  </a:schemeClr>
                </a:solidFill>
                <a:latin typeface="Helvetica Neue Light"/>
                <a:cs typeface="Helvetica Neue Light"/>
              </a:rPr>
              <a:t>Computer Vision</a:t>
            </a:r>
            <a:endParaRPr lang="en-US" dirty="0">
              <a:solidFill>
                <a:schemeClr val="bg1">
                  <a:lumMod val="85000"/>
                </a:schemeClr>
              </a:solidFill>
              <a:latin typeface="Helvetica Neue Light"/>
              <a:cs typeface="Helvetica Neue Light"/>
            </a:endParaRPr>
          </a:p>
        </p:txBody>
      </p:sp>
      <p:sp>
        <p:nvSpPr>
          <p:cNvPr id="17" name="Right Arrow 16"/>
          <p:cNvSpPr/>
          <p:nvPr/>
        </p:nvSpPr>
        <p:spPr>
          <a:xfrm>
            <a:off x="2590800" y="2826866"/>
            <a:ext cx="457200" cy="302568"/>
          </a:xfrm>
          <a:prstGeom prst="rightArrow">
            <a:avLst/>
          </a:prstGeom>
          <a:solidFill>
            <a:schemeClr val="bg1">
              <a:lumMod val="85000"/>
            </a:schemeClr>
          </a:solidFill>
          <a:ln>
            <a:solidFill>
              <a:schemeClr val="bg1">
                <a:lumMod val="85000"/>
              </a:scheme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2000">
              <a:latin typeface="Helvetica Neue Light"/>
              <a:cs typeface="Helvetica Neue Light"/>
            </a:endParaRPr>
          </a:p>
        </p:txBody>
      </p:sp>
      <p:sp>
        <p:nvSpPr>
          <p:cNvPr id="13" name="Footer Placeholder 28"/>
          <p:cNvSpPr txBox="1">
            <a:spLocks/>
          </p:cNvSpPr>
          <p:nvPr/>
        </p:nvSpPr>
        <p:spPr>
          <a:xfrm>
            <a:off x="6113929" y="6511835"/>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ko-KR" dirty="0" err="1" smtClean="0"/>
              <a:t>Kuznetsova</a:t>
            </a:r>
            <a:r>
              <a:rPr lang="en-US" altLang="ko-KR" dirty="0" smtClean="0"/>
              <a:t> et al, ACL12</a:t>
            </a:r>
            <a:endParaRPr lang="ko-KR" altLang="en-US" dirty="0"/>
          </a:p>
        </p:txBody>
      </p:sp>
    </p:spTree>
    <p:extLst>
      <p:ext uri="{BB962C8B-B14F-4D97-AF65-F5344CB8AC3E}">
        <p14:creationId xmlns:p14="http://schemas.microsoft.com/office/powerpoint/2010/main" val="900914637"/>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2" descr="C:\Users\vincent\autogallery\dogs\dog24.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42000" contrast="-45000"/>
                    </a14:imgEffect>
                  </a14:imgLayer>
                </a14:imgProps>
              </a:ext>
              <a:ext uri="{28A0092B-C50C-407E-A947-70E740481C1C}">
                <a14:useLocalDpi xmlns:a14="http://schemas.microsoft.com/office/drawing/2010/main" val="0"/>
              </a:ext>
            </a:extLst>
          </a:blip>
          <a:srcRect/>
          <a:stretch>
            <a:fillRect/>
          </a:stretch>
        </p:blipFill>
        <p:spPr bwMode="auto">
          <a:xfrm>
            <a:off x="3482635" y="3815281"/>
            <a:ext cx="2641355" cy="192829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931" y="1524287"/>
            <a:ext cx="3091776" cy="2278761"/>
          </a:xfrm>
          <a:prstGeom prst="rect">
            <a:avLst/>
          </a:prstGeom>
        </p:spPr>
      </p:pic>
      <p:pic>
        <p:nvPicPr>
          <p:cNvPr id="51" name="Picture 50" descr="C:\Users\vincent\autogallery\dogs\dog1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06556" y="3687472"/>
            <a:ext cx="2619074" cy="2153180"/>
          </a:xfrm>
          <a:prstGeom prst="rect">
            <a:avLst/>
          </a:prstGeom>
          <a:noFill/>
          <a:extLst>
            <a:ext uri="{909E8E84-426E-40dd-AFC4-6F175D3DCCD1}">
              <a14:hiddenFill xmlns:a14="http://schemas.microsoft.com/office/drawing/2010/main">
                <a:solidFill>
                  <a:srgbClr val="FFFFFF"/>
                </a:solidFill>
              </a14:hiddenFill>
            </a:ext>
          </a:extLst>
        </p:spPr>
      </p:pic>
      <p:sp>
        <p:nvSpPr>
          <p:cNvPr id="53" name="TextBox 52"/>
          <p:cNvSpPr txBox="1"/>
          <p:nvPr/>
        </p:nvSpPr>
        <p:spPr>
          <a:xfrm>
            <a:off x="3299956" y="5720837"/>
            <a:ext cx="3044034" cy="931981"/>
          </a:xfrm>
          <a:prstGeom prst="rect">
            <a:avLst/>
          </a:prstGeom>
          <a:noFill/>
        </p:spPr>
        <p:txBody>
          <a:bodyPr wrap="square" lIns="100008" tIns="50004" rIns="100008" bIns="50004" rtlCol="0">
            <a:spAutoFit/>
          </a:bodyPr>
          <a:lstStyle/>
          <a:p>
            <a:r>
              <a:rPr lang="en-US" dirty="0">
                <a:latin typeface="Helvetica Neue Light"/>
                <a:cs typeface="Helvetica Neue Light"/>
              </a:rPr>
              <a:t>this dog was </a:t>
            </a:r>
            <a:r>
              <a:rPr lang="en-US" dirty="0">
                <a:solidFill>
                  <a:srgbClr val="065A2C"/>
                </a:solidFill>
                <a:latin typeface="Helvetica Neue Light"/>
                <a:cs typeface="Helvetica Neue Light"/>
              </a:rPr>
              <a:t>laying in the middle of the road on a back street in </a:t>
            </a:r>
            <a:r>
              <a:rPr lang="en-US" dirty="0" err="1">
                <a:solidFill>
                  <a:srgbClr val="065A2C"/>
                </a:solidFill>
                <a:latin typeface="Helvetica Neue Light"/>
                <a:cs typeface="Helvetica Neue Light"/>
              </a:rPr>
              <a:t>jaco</a:t>
            </a:r>
            <a:endParaRPr lang="en-US" dirty="0">
              <a:solidFill>
                <a:srgbClr val="065A2C"/>
              </a:solidFill>
              <a:latin typeface="Helvetica Neue Light"/>
              <a:cs typeface="Helvetica Neue Light"/>
            </a:endParaRPr>
          </a:p>
        </p:txBody>
      </p:sp>
      <p:sp>
        <p:nvSpPr>
          <p:cNvPr id="54" name="TextBox 53"/>
          <p:cNvSpPr txBox="1"/>
          <p:nvPr/>
        </p:nvSpPr>
        <p:spPr>
          <a:xfrm>
            <a:off x="6189742" y="5840654"/>
            <a:ext cx="3021591" cy="654982"/>
          </a:xfrm>
          <a:prstGeom prst="rect">
            <a:avLst/>
          </a:prstGeom>
          <a:noFill/>
        </p:spPr>
        <p:txBody>
          <a:bodyPr wrap="square" lIns="100008" tIns="50004" rIns="100008" bIns="50004" rtlCol="0">
            <a:spAutoFit/>
          </a:bodyPr>
          <a:lstStyle/>
          <a:p>
            <a:r>
              <a:rPr lang="en-US" dirty="0" err="1">
                <a:latin typeface="Helvetica Neue Light"/>
                <a:cs typeface="Helvetica Neue Light"/>
              </a:rPr>
              <a:t>Closeup</a:t>
            </a:r>
            <a:r>
              <a:rPr lang="en-US" dirty="0">
                <a:latin typeface="Helvetica Neue Light"/>
                <a:cs typeface="Helvetica Neue Light"/>
              </a:rPr>
              <a:t> of my dog </a:t>
            </a:r>
            <a:r>
              <a:rPr lang="en-US" dirty="0">
                <a:solidFill>
                  <a:srgbClr val="065A2C"/>
                </a:solidFill>
                <a:latin typeface="Helvetica Neue Light"/>
                <a:cs typeface="Helvetica Neue Light"/>
              </a:rPr>
              <a:t>sleeping under my desk.</a:t>
            </a:r>
          </a:p>
        </p:txBody>
      </p:sp>
      <p:sp>
        <p:nvSpPr>
          <p:cNvPr id="55" name="TextBox 54"/>
          <p:cNvSpPr txBox="1"/>
          <p:nvPr/>
        </p:nvSpPr>
        <p:spPr>
          <a:xfrm>
            <a:off x="720045" y="3914779"/>
            <a:ext cx="1634055" cy="439539"/>
          </a:xfrm>
          <a:prstGeom prst="rect">
            <a:avLst/>
          </a:prstGeom>
          <a:noFill/>
        </p:spPr>
        <p:txBody>
          <a:bodyPr wrap="none" lIns="100008" tIns="50004" rIns="100008" bIns="50004" rtlCol="0">
            <a:spAutoFit/>
          </a:bodyPr>
          <a:lstStyle/>
          <a:p>
            <a:r>
              <a:rPr lang="en-US" sz="2200" dirty="0">
                <a:latin typeface="Helvetica Neue Light"/>
                <a:cs typeface="Helvetica Neue Light"/>
              </a:rPr>
              <a:t>Detect: dog</a:t>
            </a:r>
          </a:p>
        </p:txBody>
      </p:sp>
      <p:sp>
        <p:nvSpPr>
          <p:cNvPr id="56" name="TextBox 55"/>
          <p:cNvSpPr txBox="1"/>
          <p:nvPr/>
        </p:nvSpPr>
        <p:spPr>
          <a:xfrm>
            <a:off x="281455" y="4522302"/>
            <a:ext cx="2591218" cy="1301313"/>
          </a:xfrm>
          <a:prstGeom prst="rect">
            <a:avLst/>
          </a:prstGeom>
          <a:noFill/>
        </p:spPr>
        <p:txBody>
          <a:bodyPr wrap="square" lIns="100008" tIns="50004" rIns="100008" bIns="50004" rtlCol="0">
            <a:spAutoFit/>
          </a:bodyPr>
          <a:lstStyle/>
          <a:p>
            <a:r>
              <a:rPr lang="en-US" sz="2600" dirty="0">
                <a:latin typeface="Helvetica Neue Light"/>
                <a:cs typeface="Helvetica Neue Light"/>
              </a:rPr>
              <a:t>Find </a:t>
            </a:r>
            <a:r>
              <a:rPr lang="en-US" sz="2600" dirty="0" smtClean="0">
                <a:latin typeface="Helvetica Neue Light"/>
                <a:cs typeface="Helvetica Neue Light"/>
              </a:rPr>
              <a:t>matching detections </a:t>
            </a:r>
            <a:r>
              <a:rPr lang="en-US" sz="2600" dirty="0">
                <a:latin typeface="Helvetica Neue Light"/>
                <a:cs typeface="Helvetica Neue Light"/>
              </a:rPr>
              <a:t>by </a:t>
            </a:r>
            <a:r>
              <a:rPr lang="en-US" sz="2600" dirty="0" smtClean="0">
                <a:latin typeface="Helvetica Neue Light"/>
                <a:cs typeface="Helvetica Neue Light"/>
              </a:rPr>
              <a:t>pose </a:t>
            </a:r>
            <a:r>
              <a:rPr lang="en-US" sz="2600" dirty="0">
                <a:latin typeface="Helvetica Neue Light"/>
                <a:cs typeface="Helvetica Neue Light"/>
              </a:rPr>
              <a:t>similarity</a:t>
            </a:r>
          </a:p>
        </p:txBody>
      </p:sp>
      <p:cxnSp>
        <p:nvCxnSpPr>
          <p:cNvPr id="57" name="Straight Arrow Connector 56"/>
          <p:cNvCxnSpPr/>
          <p:nvPr/>
        </p:nvCxnSpPr>
        <p:spPr>
          <a:xfrm>
            <a:off x="3048460" y="3446534"/>
            <a:ext cx="743942" cy="1209072"/>
          </a:xfrm>
          <a:prstGeom prst="straightConnector1">
            <a:avLst/>
          </a:prstGeom>
          <a:ln w="57150" cmpd="sng">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p:nvPr/>
        </p:nvCxnSpPr>
        <p:spPr>
          <a:xfrm>
            <a:off x="3048459" y="3446537"/>
            <a:ext cx="3426080" cy="690530"/>
          </a:xfrm>
          <a:prstGeom prst="straightConnector1">
            <a:avLst/>
          </a:prstGeom>
          <a:ln w="57150" cmpd="sng">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59" name="TextBox 58"/>
          <p:cNvSpPr txBox="1"/>
          <p:nvPr/>
        </p:nvSpPr>
        <p:spPr>
          <a:xfrm>
            <a:off x="6271902" y="2301668"/>
            <a:ext cx="3054500" cy="931981"/>
          </a:xfrm>
          <a:prstGeom prst="rect">
            <a:avLst/>
          </a:prstGeom>
          <a:noFill/>
        </p:spPr>
        <p:txBody>
          <a:bodyPr wrap="square" lIns="100008" tIns="50004" rIns="100008" bIns="50004" rtlCol="0">
            <a:spAutoFit/>
          </a:bodyPr>
          <a:lstStyle/>
          <a:p>
            <a:r>
              <a:rPr lang="en-US" dirty="0">
                <a:latin typeface="Helvetica Neue Light"/>
                <a:cs typeface="Helvetica Neue Light"/>
              </a:rPr>
              <a:t>Peruvian dog </a:t>
            </a:r>
            <a:r>
              <a:rPr lang="en-US" dirty="0">
                <a:solidFill>
                  <a:srgbClr val="065A2C"/>
                </a:solidFill>
                <a:latin typeface="Helvetica Neue Light"/>
                <a:cs typeface="Helvetica Neue Light"/>
              </a:rPr>
              <a:t>sleeping on city street in the city of Cusco, (Peru)</a:t>
            </a:r>
          </a:p>
        </p:txBody>
      </p:sp>
      <p:sp>
        <p:nvSpPr>
          <p:cNvPr id="60" name="Rectangle 59"/>
          <p:cNvSpPr/>
          <p:nvPr/>
        </p:nvSpPr>
        <p:spPr>
          <a:xfrm>
            <a:off x="209897" y="2246021"/>
            <a:ext cx="2579594" cy="1469701"/>
          </a:xfrm>
          <a:prstGeom prst="rect">
            <a:avLst/>
          </a:prstGeom>
          <a:noFill/>
          <a:ln w="57150" cmpd="sng">
            <a:solidFill>
              <a:srgbClr val="53CC00"/>
            </a:solidFill>
          </a:ln>
        </p:spPr>
        <p:style>
          <a:lnRef idx="1">
            <a:schemeClr val="accent1"/>
          </a:lnRef>
          <a:fillRef idx="3">
            <a:schemeClr val="accent1"/>
          </a:fillRef>
          <a:effectRef idx="2">
            <a:schemeClr val="accent1"/>
          </a:effectRef>
          <a:fontRef idx="minor">
            <a:schemeClr val="lt1"/>
          </a:fontRef>
        </p:style>
        <p:txBody>
          <a:bodyPr lIns="100008" tIns="50004" rIns="100008" bIns="50004" rtlCol="0" anchor="ctr"/>
          <a:lstStyle/>
          <a:p>
            <a:pPr algn="ctr"/>
            <a:endParaRPr lang="en-US">
              <a:latin typeface="Helvetica Neue Light"/>
              <a:cs typeface="Helvetica Neue Light"/>
            </a:endParaRPr>
          </a:p>
        </p:txBody>
      </p:sp>
      <p:pic>
        <p:nvPicPr>
          <p:cNvPr id="61" name="Picture 4" descr="C:\Users\vincent\autogallery\dogs\dog7.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77053" y="62853"/>
            <a:ext cx="2726909" cy="2241834"/>
          </a:xfrm>
          <a:prstGeom prst="rect">
            <a:avLst/>
          </a:prstGeom>
          <a:noFill/>
          <a:extLst>
            <a:ext uri="{909E8E84-426E-40dd-AFC4-6F175D3DCCD1}">
              <a14:hiddenFill xmlns:a14="http://schemas.microsoft.com/office/drawing/2010/main">
                <a:solidFill>
                  <a:srgbClr val="FFFFFF"/>
                </a:solidFill>
              </a14:hiddenFill>
            </a:ext>
          </a:extLst>
        </p:spPr>
      </p:pic>
      <p:sp>
        <p:nvSpPr>
          <p:cNvPr id="62" name="Rectangle 61"/>
          <p:cNvSpPr/>
          <p:nvPr/>
        </p:nvSpPr>
        <p:spPr>
          <a:xfrm>
            <a:off x="6760779" y="448919"/>
            <a:ext cx="2153568" cy="1362505"/>
          </a:xfrm>
          <a:prstGeom prst="rect">
            <a:avLst/>
          </a:prstGeom>
          <a:noFill/>
          <a:ln w="57150" cmpd="sng">
            <a:solidFill>
              <a:srgbClr val="53CC00"/>
            </a:solidFill>
          </a:ln>
        </p:spPr>
        <p:style>
          <a:lnRef idx="1">
            <a:schemeClr val="accent1"/>
          </a:lnRef>
          <a:fillRef idx="3">
            <a:schemeClr val="accent1"/>
          </a:fillRef>
          <a:effectRef idx="2">
            <a:schemeClr val="accent1"/>
          </a:effectRef>
          <a:fontRef idx="minor">
            <a:schemeClr val="lt1"/>
          </a:fontRef>
        </p:style>
        <p:txBody>
          <a:bodyPr lIns="100008" tIns="50004" rIns="100008" bIns="50004" rtlCol="0" anchor="ctr"/>
          <a:lstStyle/>
          <a:p>
            <a:pPr algn="ctr"/>
            <a:endParaRPr lang="en-US">
              <a:latin typeface="Helvetica Neue Light"/>
              <a:cs typeface="Helvetica Neue Light"/>
            </a:endParaRPr>
          </a:p>
        </p:txBody>
      </p:sp>
      <p:sp>
        <p:nvSpPr>
          <p:cNvPr id="63" name="Rectangle 62"/>
          <p:cNvSpPr/>
          <p:nvPr/>
        </p:nvSpPr>
        <p:spPr>
          <a:xfrm>
            <a:off x="6446390" y="3862601"/>
            <a:ext cx="2246515" cy="1469701"/>
          </a:xfrm>
          <a:prstGeom prst="rect">
            <a:avLst/>
          </a:prstGeom>
          <a:noFill/>
          <a:ln w="57150" cmpd="sng">
            <a:solidFill>
              <a:srgbClr val="53CC00"/>
            </a:solidFill>
          </a:ln>
        </p:spPr>
        <p:style>
          <a:lnRef idx="1">
            <a:schemeClr val="accent1"/>
          </a:lnRef>
          <a:fillRef idx="3">
            <a:schemeClr val="accent1"/>
          </a:fillRef>
          <a:effectRef idx="2">
            <a:schemeClr val="accent1"/>
          </a:effectRef>
          <a:fontRef idx="minor">
            <a:schemeClr val="lt1"/>
          </a:fontRef>
        </p:style>
        <p:txBody>
          <a:bodyPr lIns="100008" tIns="50004" rIns="100008" bIns="50004" rtlCol="0" anchor="ctr"/>
          <a:lstStyle/>
          <a:p>
            <a:pPr algn="ctr"/>
            <a:endParaRPr lang="en-US">
              <a:latin typeface="Helvetica Neue Light"/>
              <a:cs typeface="Helvetica Neue Light"/>
            </a:endParaRPr>
          </a:p>
        </p:txBody>
      </p:sp>
      <p:pic>
        <p:nvPicPr>
          <p:cNvPr id="64" name="Picture 6" descr="C:\Users\vincent\autogallery\dogs\dog3.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57057" y="133548"/>
            <a:ext cx="2522969" cy="1836507"/>
          </a:xfrm>
          <a:prstGeom prst="rect">
            <a:avLst/>
          </a:prstGeom>
          <a:noFill/>
          <a:extLst>
            <a:ext uri="{909E8E84-426E-40dd-AFC4-6F175D3DCCD1}">
              <a14:hiddenFill xmlns:a14="http://schemas.microsoft.com/office/drawing/2010/main">
                <a:solidFill>
                  <a:srgbClr val="FFFFFF"/>
                </a:solidFill>
              </a14:hiddenFill>
            </a:ext>
          </a:extLst>
        </p:spPr>
      </p:pic>
      <p:sp>
        <p:nvSpPr>
          <p:cNvPr id="65" name="Rectangle 64"/>
          <p:cNvSpPr/>
          <p:nvPr/>
        </p:nvSpPr>
        <p:spPr>
          <a:xfrm>
            <a:off x="4583044" y="731449"/>
            <a:ext cx="1099314" cy="781538"/>
          </a:xfrm>
          <a:prstGeom prst="rect">
            <a:avLst/>
          </a:prstGeom>
          <a:noFill/>
          <a:ln w="57150" cmpd="sng">
            <a:solidFill>
              <a:srgbClr val="53CC00"/>
            </a:solidFill>
          </a:ln>
        </p:spPr>
        <p:style>
          <a:lnRef idx="1">
            <a:schemeClr val="accent1"/>
          </a:lnRef>
          <a:fillRef idx="3">
            <a:schemeClr val="accent1"/>
          </a:fillRef>
          <a:effectRef idx="2">
            <a:schemeClr val="accent1"/>
          </a:effectRef>
          <a:fontRef idx="minor">
            <a:schemeClr val="lt1"/>
          </a:fontRef>
        </p:style>
        <p:txBody>
          <a:bodyPr lIns="100008" tIns="50004" rIns="100008" bIns="50004" rtlCol="0" anchor="ctr"/>
          <a:lstStyle/>
          <a:p>
            <a:pPr algn="ctr"/>
            <a:endParaRPr lang="en-US">
              <a:latin typeface="Helvetica Neue Light"/>
              <a:cs typeface="Helvetica Neue Light"/>
            </a:endParaRPr>
          </a:p>
        </p:txBody>
      </p:sp>
      <p:cxnSp>
        <p:nvCxnSpPr>
          <p:cNvPr id="66" name="Straight Arrow Connector 65"/>
          <p:cNvCxnSpPr>
            <a:endCxn id="65" idx="1"/>
          </p:cNvCxnSpPr>
          <p:nvPr/>
        </p:nvCxnSpPr>
        <p:spPr>
          <a:xfrm flipV="1">
            <a:off x="3048459" y="1122218"/>
            <a:ext cx="1534585" cy="2307950"/>
          </a:xfrm>
          <a:prstGeom prst="straightConnector1">
            <a:avLst/>
          </a:prstGeom>
          <a:ln w="57150" cmpd="sng">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67" name="Straight Arrow Connector 66"/>
          <p:cNvCxnSpPr/>
          <p:nvPr/>
        </p:nvCxnSpPr>
        <p:spPr>
          <a:xfrm flipV="1">
            <a:off x="3048458" y="1811424"/>
            <a:ext cx="3928267" cy="1635111"/>
          </a:xfrm>
          <a:prstGeom prst="straightConnector1">
            <a:avLst/>
          </a:prstGeom>
          <a:ln w="57150" cmpd="sng">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68" name="Rectangle 67"/>
          <p:cNvSpPr/>
          <p:nvPr/>
        </p:nvSpPr>
        <p:spPr>
          <a:xfrm>
            <a:off x="3792401" y="4323842"/>
            <a:ext cx="2131752" cy="1268555"/>
          </a:xfrm>
          <a:prstGeom prst="rect">
            <a:avLst/>
          </a:prstGeom>
          <a:noFill/>
          <a:ln w="57150" cmpd="sng">
            <a:solidFill>
              <a:srgbClr val="53CC00"/>
            </a:solidFill>
          </a:ln>
        </p:spPr>
        <p:style>
          <a:lnRef idx="1">
            <a:schemeClr val="accent1"/>
          </a:lnRef>
          <a:fillRef idx="3">
            <a:schemeClr val="accent1"/>
          </a:fillRef>
          <a:effectRef idx="2">
            <a:schemeClr val="accent1"/>
          </a:effectRef>
          <a:fontRef idx="minor">
            <a:schemeClr val="lt1"/>
          </a:fontRef>
        </p:style>
        <p:txBody>
          <a:bodyPr lIns="100008" tIns="50004" rIns="100008" bIns="50004" rtlCol="0" anchor="ctr"/>
          <a:lstStyle/>
          <a:p>
            <a:pPr algn="ctr"/>
            <a:endParaRPr lang="en-US">
              <a:latin typeface="Helvetica Neue Light"/>
              <a:cs typeface="Helvetica Neue Light"/>
            </a:endParaRPr>
          </a:p>
        </p:txBody>
      </p:sp>
      <p:sp>
        <p:nvSpPr>
          <p:cNvPr id="52" name="TextBox 51"/>
          <p:cNvSpPr txBox="1"/>
          <p:nvPr/>
        </p:nvSpPr>
        <p:spPr>
          <a:xfrm>
            <a:off x="3312323" y="1936234"/>
            <a:ext cx="2946269" cy="931981"/>
          </a:xfrm>
          <a:prstGeom prst="rect">
            <a:avLst/>
          </a:prstGeom>
          <a:noFill/>
        </p:spPr>
        <p:txBody>
          <a:bodyPr wrap="square" lIns="100008" tIns="50004" rIns="100008" bIns="50004" rtlCol="0">
            <a:spAutoFit/>
          </a:bodyPr>
          <a:lstStyle/>
          <a:p>
            <a:r>
              <a:rPr lang="en-US" dirty="0">
                <a:latin typeface="Helvetica Neue Light"/>
                <a:cs typeface="Helvetica Neue Light"/>
              </a:rPr>
              <a:t>Contented dog </a:t>
            </a:r>
            <a:r>
              <a:rPr lang="en-US" dirty="0">
                <a:solidFill>
                  <a:srgbClr val="065A2C"/>
                </a:solidFill>
                <a:latin typeface="Helvetica Neue Light"/>
                <a:cs typeface="Helvetica Neue Light"/>
              </a:rPr>
              <a:t>just laying on the edge of the road in front of a house.</a:t>
            </a:r>
            <a:r>
              <a:rPr lang="en-US" dirty="0" smtClean="0">
                <a:solidFill>
                  <a:srgbClr val="065A2C"/>
                </a:solidFill>
                <a:latin typeface="Helvetica Neue Light"/>
                <a:cs typeface="Helvetica Neue Light"/>
              </a:rPr>
              <a:t>.</a:t>
            </a:r>
            <a:endParaRPr lang="en-US" dirty="0">
              <a:solidFill>
                <a:srgbClr val="065A2C"/>
              </a:solidFill>
              <a:latin typeface="Helvetica Neue Light"/>
              <a:cs typeface="Helvetica Neue Light"/>
            </a:endParaRPr>
          </a:p>
        </p:txBody>
      </p:sp>
      <p:sp>
        <p:nvSpPr>
          <p:cNvPr id="22" name="Title 1"/>
          <p:cNvSpPr txBox="1">
            <a:spLocks/>
          </p:cNvSpPr>
          <p:nvPr/>
        </p:nvSpPr>
        <p:spPr>
          <a:xfrm>
            <a:off x="1636" y="-138060"/>
            <a:ext cx="3335200" cy="1600200"/>
          </a:xfrm>
          <a:prstGeom prst="rect">
            <a:avLst/>
          </a:prstGeom>
        </p:spPr>
        <p:txBody>
          <a:bodyPr vert="horz" lIns="91440" tIns="45720" rIns="91440" bIns="45720" rtlCol="0" anchor="b">
            <a:noAutofit/>
          </a:bodyPr>
          <a:lstStyle>
            <a:lvl1pPr algn="ctr" defTabSz="914400" rtl="0" eaLnBrk="1" latinLnBrk="0" hangingPunct="1">
              <a:lnSpc>
                <a:spcPct val="100000"/>
              </a:lnSpc>
              <a:spcBef>
                <a:spcPct val="0"/>
              </a:spcBef>
              <a:buNone/>
              <a:defRPr sz="8000" kern="1200" baseline="0">
                <a:solidFill>
                  <a:schemeClr val="tx2"/>
                </a:solidFill>
                <a:effectLst>
                  <a:outerShdw blurRad="63500" dist="38100" dir="5400000" algn="t" rotWithShape="0">
                    <a:prstClr val="black">
                      <a:alpha val="25000"/>
                    </a:prstClr>
                  </a:outerShdw>
                </a:effectLst>
                <a:latin typeface="Helvetica Neue Light"/>
                <a:ea typeface="+mj-ea"/>
                <a:cs typeface="+mj-cs"/>
              </a:defRPr>
            </a:lvl1pPr>
          </a:lstStyle>
          <a:p>
            <a:r>
              <a:rPr lang="en-US" sz="4400" dirty="0" smtClean="0">
                <a:cs typeface="Helvetica Neue Light"/>
              </a:rPr>
              <a:t>Retrieving VPs</a:t>
            </a:r>
            <a:endParaRPr lang="en-US" sz="4400" dirty="0">
              <a:cs typeface="Helvetica Neue Light"/>
            </a:endParaRPr>
          </a:p>
        </p:txBody>
      </p:sp>
      <p:sp>
        <p:nvSpPr>
          <p:cNvPr id="23" name="Footer Placeholder 28"/>
          <p:cNvSpPr txBox="1">
            <a:spLocks/>
          </p:cNvSpPr>
          <p:nvPr/>
        </p:nvSpPr>
        <p:spPr>
          <a:xfrm>
            <a:off x="6113929" y="6473735"/>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ko-KR" dirty="0" err="1" smtClean="0"/>
              <a:t>Kuznetsova</a:t>
            </a:r>
            <a:r>
              <a:rPr lang="en-US" altLang="ko-KR" dirty="0" smtClean="0"/>
              <a:t> et al, ACL12</a:t>
            </a:r>
            <a:endParaRPr lang="ko-KR" altLang="en-US" dirty="0"/>
          </a:p>
        </p:txBody>
      </p:sp>
    </p:spTree>
    <p:extLst>
      <p:ext uri="{BB962C8B-B14F-4D97-AF65-F5344CB8AC3E}">
        <p14:creationId xmlns:p14="http://schemas.microsoft.com/office/powerpoint/2010/main" val="33847897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6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1"/>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nodeType="clickEffect">
                                  <p:stCondLst>
                                    <p:cond delay="0"/>
                                  </p:stCondLst>
                                  <p:childTnLst>
                                    <p:set>
                                      <p:cBhvr>
                                        <p:cTn id="52" dur="1" fill="hold">
                                          <p:stCondLst>
                                            <p:cond delay="0"/>
                                          </p:stCondLst>
                                        </p:cTn>
                                        <p:tgtEl>
                                          <p:spTgt spid="66"/>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67"/>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58"/>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57"/>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59"/>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53"/>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4" grpId="0"/>
      <p:bldP spid="55" grpId="0"/>
      <p:bldP spid="56" grpId="0"/>
      <p:bldP spid="59" grpId="0"/>
      <p:bldP spid="60" grpId="0" animBg="1"/>
      <p:bldP spid="62" grpId="0" animBg="1"/>
      <p:bldP spid="63" grpId="0" animBg="1"/>
      <p:bldP spid="65" grpId="0" animBg="1"/>
      <p:bldP spid="68" grpId="0" animBg="1"/>
      <p:bldP spid="52"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descr="orig000003_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3572" y="1721389"/>
            <a:ext cx="2094607" cy="1390950"/>
          </a:xfrm>
          <a:prstGeom prst="rect">
            <a:avLst/>
          </a:prstGeom>
        </p:spPr>
      </p:pic>
      <p:sp>
        <p:nvSpPr>
          <p:cNvPr id="2" name="Title 1"/>
          <p:cNvSpPr>
            <a:spLocks noGrp="1"/>
          </p:cNvSpPr>
          <p:nvPr>
            <p:ph type="title"/>
          </p:nvPr>
        </p:nvSpPr>
        <p:spPr>
          <a:xfrm>
            <a:off x="457200" y="-239984"/>
            <a:ext cx="8229600" cy="1143000"/>
          </a:xfrm>
        </p:spPr>
        <p:txBody>
          <a:bodyPr/>
          <a:lstStyle/>
          <a:p>
            <a:r>
              <a:rPr lang="en-US" dirty="0" smtClean="0">
                <a:cs typeface="Helvetica Neue Light"/>
              </a:rPr>
              <a:t>Retrieving NPs</a:t>
            </a:r>
            <a:endParaRPr lang="en-US" dirty="0">
              <a:cs typeface="Helvetica Neue Light"/>
            </a:endParaRPr>
          </a:p>
        </p:txBody>
      </p:sp>
      <p:sp>
        <p:nvSpPr>
          <p:cNvPr id="7" name="TextBox 6"/>
          <p:cNvSpPr txBox="1"/>
          <p:nvPr/>
        </p:nvSpPr>
        <p:spPr>
          <a:xfrm>
            <a:off x="1058965" y="3199378"/>
            <a:ext cx="1462454" cy="400110"/>
          </a:xfrm>
          <a:prstGeom prst="rect">
            <a:avLst/>
          </a:prstGeom>
          <a:noFill/>
        </p:spPr>
        <p:txBody>
          <a:bodyPr wrap="none" rtlCol="0">
            <a:spAutoFit/>
          </a:bodyPr>
          <a:lstStyle/>
          <a:p>
            <a:r>
              <a:rPr lang="en-US" sz="2000" dirty="0" smtClean="0">
                <a:latin typeface="Helvetica Neue Light"/>
                <a:cs typeface="Helvetica Neue Light"/>
              </a:rPr>
              <a:t>Detect: fruit</a:t>
            </a:r>
            <a:endParaRPr lang="en-US" sz="2000" dirty="0">
              <a:latin typeface="Helvetica Neue Light"/>
              <a:cs typeface="Helvetica Neue Light"/>
            </a:endParaRPr>
          </a:p>
        </p:txBody>
      </p:sp>
      <p:sp>
        <p:nvSpPr>
          <p:cNvPr id="8" name="TextBox 7"/>
          <p:cNvSpPr txBox="1"/>
          <p:nvPr/>
        </p:nvSpPr>
        <p:spPr>
          <a:xfrm>
            <a:off x="306458" y="4504605"/>
            <a:ext cx="2461656" cy="1569660"/>
          </a:xfrm>
          <a:prstGeom prst="rect">
            <a:avLst/>
          </a:prstGeom>
          <a:noFill/>
        </p:spPr>
        <p:txBody>
          <a:bodyPr wrap="square" rtlCol="0">
            <a:spAutoFit/>
          </a:bodyPr>
          <a:lstStyle/>
          <a:p>
            <a:r>
              <a:rPr lang="en-US" sz="2400" dirty="0" smtClean="0">
                <a:latin typeface="Helvetica Neue Light"/>
                <a:cs typeface="Helvetica Neue Light"/>
              </a:rPr>
              <a:t>Find matching detections by appearance similarity</a:t>
            </a:r>
            <a:endParaRPr lang="en-US" sz="2400" dirty="0">
              <a:latin typeface="Helvetica Neue Light"/>
              <a:cs typeface="Helvetica Neue Light"/>
            </a:endParaRPr>
          </a:p>
        </p:txBody>
      </p:sp>
      <p:pic>
        <p:nvPicPr>
          <p:cNvPr id="11" name="Picture 10" descr="fruit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10751" y="892838"/>
            <a:ext cx="2308323" cy="1731243"/>
          </a:xfrm>
          <a:prstGeom prst="rect">
            <a:avLst/>
          </a:prstGeom>
        </p:spPr>
      </p:pic>
      <p:pic>
        <p:nvPicPr>
          <p:cNvPr id="12" name="Picture 11" descr="fruit2.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76885" y="864248"/>
            <a:ext cx="2316480" cy="1737360"/>
          </a:xfrm>
          <a:prstGeom prst="rect">
            <a:avLst/>
          </a:prstGeom>
        </p:spPr>
      </p:pic>
      <p:pic>
        <p:nvPicPr>
          <p:cNvPr id="13" name="Picture 12" descr="fruit3.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10751" y="2729684"/>
            <a:ext cx="2316480" cy="1737360"/>
          </a:xfrm>
          <a:prstGeom prst="rect">
            <a:avLst/>
          </a:prstGeom>
        </p:spPr>
      </p:pic>
      <p:pic>
        <p:nvPicPr>
          <p:cNvPr id="14" name="Picture 13" descr="fruit4.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76885" y="2561748"/>
            <a:ext cx="2316480" cy="1737360"/>
          </a:xfrm>
          <a:prstGeom prst="rect">
            <a:avLst/>
          </a:prstGeom>
        </p:spPr>
      </p:pic>
      <p:pic>
        <p:nvPicPr>
          <p:cNvPr id="15" name="Picture 14" descr="fruit5.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76885" y="4752463"/>
            <a:ext cx="2316479" cy="1737360"/>
          </a:xfrm>
          <a:prstGeom prst="rect">
            <a:avLst/>
          </a:prstGeom>
        </p:spPr>
      </p:pic>
      <p:pic>
        <p:nvPicPr>
          <p:cNvPr id="16" name="Picture 15" descr="fruit6.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10751" y="4972879"/>
            <a:ext cx="2316480" cy="1737360"/>
          </a:xfrm>
          <a:prstGeom prst="rect">
            <a:avLst/>
          </a:prstGeom>
        </p:spPr>
      </p:pic>
      <p:sp>
        <p:nvSpPr>
          <p:cNvPr id="17" name="TextBox 16"/>
          <p:cNvSpPr txBox="1"/>
          <p:nvPr/>
        </p:nvSpPr>
        <p:spPr>
          <a:xfrm>
            <a:off x="3685148" y="2221769"/>
            <a:ext cx="2255175" cy="523220"/>
          </a:xfrm>
          <a:prstGeom prst="rect">
            <a:avLst/>
          </a:prstGeom>
          <a:noFill/>
        </p:spPr>
        <p:txBody>
          <a:bodyPr wrap="square" rtlCol="0">
            <a:spAutoFit/>
          </a:bodyPr>
          <a:lstStyle/>
          <a:p>
            <a:r>
              <a:rPr lang="en-US" sz="1400" dirty="0">
                <a:latin typeface="Helvetica Neue Light"/>
                <a:cs typeface="Helvetica Neue Light"/>
              </a:rPr>
              <a:t>Tray of </a:t>
            </a:r>
            <a:r>
              <a:rPr lang="en-US" sz="1400" dirty="0">
                <a:solidFill>
                  <a:srgbClr val="008000"/>
                </a:solidFill>
                <a:latin typeface="Helvetica Neue Light"/>
                <a:cs typeface="Helvetica Neue Light"/>
              </a:rPr>
              <a:t>glace fruit</a:t>
            </a:r>
            <a:r>
              <a:rPr lang="en-US" sz="1400" dirty="0">
                <a:latin typeface="Helvetica Neue Light"/>
                <a:cs typeface="Helvetica Neue Light"/>
              </a:rPr>
              <a:t> in the market at Nice, France </a:t>
            </a:r>
          </a:p>
        </p:txBody>
      </p:sp>
      <p:sp>
        <p:nvSpPr>
          <p:cNvPr id="3" name="TextBox 2"/>
          <p:cNvSpPr txBox="1"/>
          <p:nvPr/>
        </p:nvSpPr>
        <p:spPr>
          <a:xfrm>
            <a:off x="6729443" y="2309840"/>
            <a:ext cx="2040612" cy="307777"/>
          </a:xfrm>
          <a:prstGeom prst="rect">
            <a:avLst/>
          </a:prstGeom>
          <a:noFill/>
        </p:spPr>
        <p:txBody>
          <a:bodyPr wrap="none" rtlCol="0">
            <a:spAutoFit/>
          </a:bodyPr>
          <a:lstStyle/>
          <a:p>
            <a:r>
              <a:rPr lang="en-US" sz="1400" dirty="0" smtClean="0">
                <a:solidFill>
                  <a:srgbClr val="008000"/>
                </a:solidFill>
                <a:latin typeface="Helvetica Neue Light"/>
                <a:cs typeface="Helvetica Neue Light"/>
              </a:rPr>
              <a:t>Fresh </a:t>
            </a:r>
            <a:r>
              <a:rPr lang="en-US" sz="1400" dirty="0">
                <a:solidFill>
                  <a:srgbClr val="008000"/>
                </a:solidFill>
                <a:latin typeface="Helvetica Neue Light"/>
                <a:cs typeface="Helvetica Neue Light"/>
              </a:rPr>
              <a:t>fruit </a:t>
            </a:r>
            <a:r>
              <a:rPr lang="en-US" sz="1400" dirty="0">
                <a:latin typeface="Helvetica Neue Light"/>
                <a:cs typeface="Helvetica Neue Light"/>
              </a:rPr>
              <a:t>in the market </a:t>
            </a:r>
          </a:p>
        </p:txBody>
      </p:sp>
      <p:sp>
        <p:nvSpPr>
          <p:cNvPr id="4" name="TextBox 3"/>
          <p:cNvSpPr txBox="1"/>
          <p:nvPr/>
        </p:nvSpPr>
        <p:spPr>
          <a:xfrm>
            <a:off x="3578880" y="4167036"/>
            <a:ext cx="2353301" cy="738664"/>
          </a:xfrm>
          <a:prstGeom prst="rect">
            <a:avLst/>
          </a:prstGeom>
          <a:noFill/>
        </p:spPr>
        <p:txBody>
          <a:bodyPr wrap="square" rtlCol="0">
            <a:spAutoFit/>
          </a:bodyPr>
          <a:lstStyle/>
          <a:p>
            <a:r>
              <a:rPr lang="en-US" sz="1400" dirty="0" smtClean="0">
                <a:latin typeface="Helvetica Neue Light"/>
                <a:cs typeface="Helvetica Neue Light"/>
              </a:rPr>
              <a:t>A </a:t>
            </a:r>
            <a:r>
              <a:rPr lang="en-US" sz="1400" dirty="0">
                <a:latin typeface="Helvetica Neue Light"/>
                <a:cs typeface="Helvetica Neue Light"/>
              </a:rPr>
              <a:t>box of </a:t>
            </a:r>
            <a:r>
              <a:rPr lang="en-US" sz="1400" dirty="0">
                <a:solidFill>
                  <a:srgbClr val="008000"/>
                </a:solidFill>
                <a:latin typeface="Helvetica Neue Light"/>
                <a:cs typeface="Helvetica Neue Light"/>
              </a:rPr>
              <a:t>oranges</a:t>
            </a:r>
            <a:r>
              <a:rPr lang="en-US" sz="1400" dirty="0">
                <a:latin typeface="Helvetica Neue Light"/>
                <a:cs typeface="Helvetica Neue Light"/>
              </a:rPr>
              <a:t> was just catching the sun, bringing out detail in the skin. </a:t>
            </a:r>
          </a:p>
        </p:txBody>
      </p:sp>
      <p:sp>
        <p:nvSpPr>
          <p:cNvPr id="5" name="TextBox 4"/>
          <p:cNvSpPr txBox="1"/>
          <p:nvPr/>
        </p:nvSpPr>
        <p:spPr>
          <a:xfrm>
            <a:off x="6603504" y="3999100"/>
            <a:ext cx="2506384" cy="738664"/>
          </a:xfrm>
          <a:prstGeom prst="rect">
            <a:avLst/>
          </a:prstGeom>
          <a:noFill/>
        </p:spPr>
        <p:txBody>
          <a:bodyPr wrap="square" rtlCol="0">
            <a:spAutoFit/>
          </a:bodyPr>
          <a:lstStyle/>
          <a:p>
            <a:r>
              <a:rPr lang="en-US" sz="1400" dirty="0" smtClean="0">
                <a:latin typeface="Helvetica Neue Light"/>
                <a:cs typeface="Helvetica Neue Light"/>
              </a:rPr>
              <a:t>The </a:t>
            </a:r>
            <a:r>
              <a:rPr lang="en-US" sz="1400" dirty="0">
                <a:latin typeface="Helvetica Neue Light"/>
                <a:cs typeface="Helvetica Neue Light"/>
              </a:rPr>
              <a:t>street market in </a:t>
            </a:r>
            <a:r>
              <a:rPr lang="en-US" sz="1400" dirty="0" err="1">
                <a:latin typeface="Helvetica Neue Light"/>
                <a:cs typeface="Helvetica Neue Light"/>
              </a:rPr>
              <a:t>Santanyi</a:t>
            </a:r>
            <a:r>
              <a:rPr lang="en-US" sz="1400" dirty="0">
                <a:latin typeface="Helvetica Neue Light"/>
                <a:cs typeface="Helvetica Neue Light"/>
              </a:rPr>
              <a:t>, Mallorca is a must for </a:t>
            </a:r>
            <a:r>
              <a:rPr lang="en-US" sz="1400" dirty="0">
                <a:solidFill>
                  <a:srgbClr val="008000"/>
                </a:solidFill>
                <a:latin typeface="Helvetica Neue Light"/>
                <a:cs typeface="Helvetica Neue Light"/>
              </a:rPr>
              <a:t>the oranges</a:t>
            </a:r>
            <a:r>
              <a:rPr lang="en-US" sz="1400" dirty="0">
                <a:latin typeface="Helvetica Neue Light"/>
                <a:cs typeface="Helvetica Neue Light"/>
              </a:rPr>
              <a:t> and local crafts. </a:t>
            </a:r>
          </a:p>
        </p:txBody>
      </p:sp>
      <p:sp>
        <p:nvSpPr>
          <p:cNvPr id="10" name="TextBox 9"/>
          <p:cNvSpPr txBox="1"/>
          <p:nvPr/>
        </p:nvSpPr>
        <p:spPr>
          <a:xfrm>
            <a:off x="6832414" y="6220396"/>
            <a:ext cx="2108386" cy="523220"/>
          </a:xfrm>
          <a:prstGeom prst="rect">
            <a:avLst/>
          </a:prstGeom>
          <a:noFill/>
        </p:spPr>
        <p:txBody>
          <a:bodyPr wrap="square" rtlCol="0">
            <a:spAutoFit/>
          </a:bodyPr>
          <a:lstStyle/>
          <a:p>
            <a:r>
              <a:rPr lang="en-US" sz="1400" dirty="0" smtClean="0">
                <a:solidFill>
                  <a:srgbClr val="008000"/>
                </a:solidFill>
                <a:latin typeface="Helvetica Neue Light"/>
                <a:cs typeface="Helvetica Neue Light"/>
              </a:rPr>
              <a:t>An </a:t>
            </a:r>
            <a:r>
              <a:rPr lang="en-US" sz="1400" dirty="0">
                <a:solidFill>
                  <a:srgbClr val="008000"/>
                </a:solidFill>
                <a:latin typeface="Helvetica Neue Light"/>
                <a:cs typeface="Helvetica Neue Light"/>
              </a:rPr>
              <a:t>orange </a:t>
            </a:r>
            <a:r>
              <a:rPr lang="en-US" sz="1400" dirty="0">
                <a:latin typeface="Helvetica Neue Light"/>
                <a:cs typeface="Helvetica Neue Light"/>
              </a:rPr>
              <a:t>tree in the backyard of </a:t>
            </a:r>
            <a:r>
              <a:rPr lang="en-US" sz="1400" dirty="0" smtClean="0">
                <a:latin typeface="Helvetica Neue Light"/>
                <a:cs typeface="Helvetica Neue Light"/>
              </a:rPr>
              <a:t>the house.</a:t>
            </a:r>
            <a:endParaRPr lang="en-US" sz="1400" dirty="0">
              <a:latin typeface="Helvetica Neue Light"/>
              <a:cs typeface="Helvetica Neue Light"/>
            </a:endParaRPr>
          </a:p>
        </p:txBody>
      </p:sp>
      <p:sp>
        <p:nvSpPr>
          <p:cNvPr id="18" name="TextBox 17"/>
          <p:cNvSpPr txBox="1"/>
          <p:nvPr/>
        </p:nvSpPr>
        <p:spPr>
          <a:xfrm>
            <a:off x="3473921" y="6451308"/>
            <a:ext cx="2778288" cy="307777"/>
          </a:xfrm>
          <a:prstGeom prst="rect">
            <a:avLst/>
          </a:prstGeom>
          <a:noFill/>
        </p:spPr>
        <p:txBody>
          <a:bodyPr wrap="square" rtlCol="0">
            <a:spAutoFit/>
          </a:bodyPr>
          <a:lstStyle/>
          <a:p>
            <a:r>
              <a:rPr lang="en-US" sz="1400" dirty="0">
                <a:solidFill>
                  <a:srgbClr val="008000"/>
                </a:solidFill>
                <a:latin typeface="Helvetica Neue Light"/>
                <a:cs typeface="Helvetica Neue Light"/>
              </a:rPr>
              <a:t>mandarin oranges </a:t>
            </a:r>
            <a:r>
              <a:rPr lang="en-US" sz="1400" dirty="0">
                <a:latin typeface="Helvetica Neue Light"/>
                <a:cs typeface="Helvetica Neue Light"/>
              </a:rPr>
              <a:t>in glass bowl </a:t>
            </a:r>
          </a:p>
        </p:txBody>
      </p:sp>
      <p:cxnSp>
        <p:nvCxnSpPr>
          <p:cNvPr id="19" name="Straight Arrow Connector 18"/>
          <p:cNvCxnSpPr/>
          <p:nvPr/>
        </p:nvCxnSpPr>
        <p:spPr>
          <a:xfrm flipV="1">
            <a:off x="2768114" y="1752878"/>
            <a:ext cx="1199096" cy="298660"/>
          </a:xfrm>
          <a:prstGeom prst="straightConnector1">
            <a:avLst/>
          </a:prstGeom>
          <a:ln w="57150" cmpd="sng">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2768114" y="2135909"/>
            <a:ext cx="4379162" cy="85860"/>
          </a:xfrm>
          <a:prstGeom prst="straightConnector1">
            <a:avLst/>
          </a:prstGeom>
          <a:ln w="57150" cmpd="sng">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2768114" y="2051538"/>
            <a:ext cx="4924916" cy="1832083"/>
          </a:xfrm>
          <a:prstGeom prst="straightConnector1">
            <a:avLst/>
          </a:prstGeom>
          <a:ln w="57150" cmpd="sng">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a:off x="2768114" y="2051538"/>
            <a:ext cx="1335535" cy="1547951"/>
          </a:xfrm>
          <a:prstGeom prst="straightConnector1">
            <a:avLst/>
          </a:prstGeom>
          <a:ln w="57150" cmpd="sng">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2768114" y="2051538"/>
            <a:ext cx="1923270" cy="3291063"/>
          </a:xfrm>
          <a:prstGeom prst="straightConnector1">
            <a:avLst/>
          </a:prstGeom>
          <a:ln w="57150" cmpd="sng">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a:off x="2768114" y="2051538"/>
            <a:ext cx="4505105" cy="3857862"/>
          </a:xfrm>
          <a:prstGeom prst="straightConnector1">
            <a:avLst/>
          </a:prstGeom>
          <a:ln w="57150" cmpd="sng">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33" name="Rectangle 32"/>
          <p:cNvSpPr/>
          <p:nvPr/>
        </p:nvSpPr>
        <p:spPr>
          <a:xfrm>
            <a:off x="1581725" y="1934306"/>
            <a:ext cx="1166090" cy="1097218"/>
          </a:xfrm>
          <a:prstGeom prst="rect">
            <a:avLst/>
          </a:prstGeom>
          <a:noFill/>
          <a:ln w="57150" cmpd="sng">
            <a:solidFill>
              <a:srgbClr val="53CC00"/>
            </a:solidFill>
          </a:ln>
        </p:spPr>
        <p:style>
          <a:lnRef idx="1">
            <a:schemeClr val="accent1"/>
          </a:lnRef>
          <a:fillRef idx="3">
            <a:schemeClr val="accent1"/>
          </a:fillRef>
          <a:effectRef idx="2">
            <a:schemeClr val="accent1"/>
          </a:effectRef>
          <a:fontRef idx="minor">
            <a:schemeClr val="lt1"/>
          </a:fontRef>
        </p:style>
        <p:txBody>
          <a:bodyPr lIns="100008" tIns="50004" rIns="100008" bIns="50004" rtlCol="0" anchor="ctr"/>
          <a:lstStyle/>
          <a:p>
            <a:pPr algn="ctr"/>
            <a:endParaRPr lang="en-US">
              <a:latin typeface="Helvetica Neue Light"/>
              <a:cs typeface="Helvetica Neue Light"/>
            </a:endParaRPr>
          </a:p>
        </p:txBody>
      </p:sp>
      <p:sp>
        <p:nvSpPr>
          <p:cNvPr id="26" name="Footer Placeholder 28"/>
          <p:cNvSpPr txBox="1">
            <a:spLocks/>
          </p:cNvSpPr>
          <p:nvPr/>
        </p:nvSpPr>
        <p:spPr>
          <a:xfrm>
            <a:off x="306458" y="6448043"/>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ko-KR" dirty="0" err="1" smtClean="0"/>
              <a:t>Kuznetsova</a:t>
            </a:r>
            <a:r>
              <a:rPr lang="en-US" altLang="ko-KR" dirty="0" smtClean="0"/>
              <a:t> et al, ACL12</a:t>
            </a:r>
            <a:endParaRPr lang="ko-KR" altLang="en-US" dirty="0"/>
          </a:p>
        </p:txBody>
      </p:sp>
    </p:spTree>
    <p:extLst>
      <p:ext uri="{BB962C8B-B14F-4D97-AF65-F5344CB8AC3E}">
        <p14:creationId xmlns:p14="http://schemas.microsoft.com/office/powerpoint/2010/main" val="39509422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nodeType="clickEffect">
                                  <p:stCondLst>
                                    <p:cond delay="0"/>
                                  </p:stCondLst>
                                  <p:childTnLst>
                                    <p:set>
                                      <p:cBhvr>
                                        <p:cTn id="56" dur="1" fill="hold">
                                          <p:stCondLst>
                                            <p:cond delay="0"/>
                                          </p:stCondLst>
                                        </p:cTn>
                                        <p:tgtEl>
                                          <p:spTgt spid="19"/>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22"/>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0"/>
                                          </p:stCondLst>
                                        </p:cTn>
                                        <p:tgtEl>
                                          <p:spTgt spid="25"/>
                                        </p:tgtEl>
                                        <p:attrNameLst>
                                          <p:attrName>style.visibility</p:attrName>
                                        </p:attrNameLst>
                                      </p:cBhvr>
                                      <p:to>
                                        <p:strVal val="hidden"/>
                                      </p:to>
                                    </p:set>
                                  </p:childTnLst>
                                </p:cTn>
                              </p:par>
                              <p:par>
                                <p:cTn id="61" presetID="1" presetClass="exit" presetSubtype="0" fill="hold" nodeType="withEffect">
                                  <p:stCondLst>
                                    <p:cond delay="0"/>
                                  </p:stCondLst>
                                  <p:childTnLst>
                                    <p:set>
                                      <p:cBhvr>
                                        <p:cTn id="62" dur="1" fill="hold">
                                          <p:stCondLst>
                                            <p:cond delay="0"/>
                                          </p:stCondLst>
                                        </p:cTn>
                                        <p:tgtEl>
                                          <p:spTgt spid="34"/>
                                        </p:tgtEl>
                                        <p:attrNameLst>
                                          <p:attrName>style.visibility</p:attrName>
                                        </p:attrNameLst>
                                      </p:cBhvr>
                                      <p:to>
                                        <p:strVal val="hidden"/>
                                      </p:to>
                                    </p:set>
                                  </p:childTnLst>
                                </p:cTn>
                              </p:par>
                              <p:par>
                                <p:cTn id="63" presetID="1" presetClass="exit" presetSubtype="0" fill="hold" nodeType="withEffect">
                                  <p:stCondLst>
                                    <p:cond delay="0"/>
                                  </p:stCondLst>
                                  <p:childTnLst>
                                    <p:set>
                                      <p:cBhvr>
                                        <p:cTn id="64" dur="1" fill="hold">
                                          <p:stCondLst>
                                            <p:cond delay="0"/>
                                          </p:stCondLst>
                                        </p:cTn>
                                        <p:tgtEl>
                                          <p:spTgt spid="28"/>
                                        </p:tgtEl>
                                        <p:attrNameLst>
                                          <p:attrName>style.visibility</p:attrName>
                                        </p:attrNameLst>
                                      </p:cBhvr>
                                      <p:to>
                                        <p:strVal val="hidden"/>
                                      </p:to>
                                    </p:set>
                                  </p:childTnLst>
                                </p:cTn>
                              </p:par>
                              <p:par>
                                <p:cTn id="65" presetID="1" presetClass="exit" presetSubtype="0" fill="hold" nodeType="withEffect">
                                  <p:stCondLst>
                                    <p:cond delay="0"/>
                                  </p:stCondLst>
                                  <p:childTnLst>
                                    <p:set>
                                      <p:cBhvr>
                                        <p:cTn id="66" dur="1" fill="hold">
                                          <p:stCondLst>
                                            <p:cond delay="0"/>
                                          </p:stCondLst>
                                        </p:cTn>
                                        <p:tgtEl>
                                          <p:spTgt spid="31"/>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7"/>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5"/>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18"/>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7" grpId="0"/>
      <p:bldP spid="3" grpId="0"/>
      <p:bldP spid="4" grpId="0"/>
      <p:bldP spid="5" grpId="0"/>
      <p:bldP spid="10" grpId="0"/>
      <p:bldP spid="18" grpId="0"/>
      <p:bldP spid="33"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 name="Picture 10" descr="http://dsl1.cewit.stonybrook.edu/~vicente/images_all/images_small/4918016783_5d092251f4_4136_491801678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1614" y="3638338"/>
            <a:ext cx="1689863" cy="2773110"/>
          </a:xfrm>
          <a:prstGeom prst="rect">
            <a:avLst/>
          </a:prstGeom>
          <a:noFill/>
          <a:extLst>
            <a:ext uri="{909E8E84-426E-40dd-AFC4-6F175D3DCCD1}">
              <a14:hiddenFill xmlns:a14="http://schemas.microsoft.com/office/drawing/2010/main">
                <a:solidFill>
                  <a:srgbClr val="FFFFFF"/>
                </a:solidFill>
              </a14:hiddenFill>
            </a:ext>
          </a:extLst>
        </p:spPr>
      </p:pic>
      <p:pic>
        <p:nvPicPr>
          <p:cNvPr id="137" name="Picture 12" descr="http://dsl1.cewit.stonybrook.edu/~vicente/images_all/images_small/5210885084_2871207cd6_5001_521088508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1943" y="3803153"/>
            <a:ext cx="2894337" cy="2106831"/>
          </a:xfrm>
          <a:prstGeom prst="rect">
            <a:avLst/>
          </a:prstGeom>
          <a:noFill/>
          <a:extLst>
            <a:ext uri="{909E8E84-426E-40dd-AFC4-6F175D3DCCD1}">
              <a14:hiddenFill xmlns:a14="http://schemas.microsoft.com/office/drawing/2010/main">
                <a:solidFill>
                  <a:srgbClr val="FFFFFF"/>
                </a:solidFill>
              </a14:hiddenFill>
            </a:ext>
          </a:extLst>
        </p:spPr>
      </p:pic>
      <p:pic>
        <p:nvPicPr>
          <p:cNvPr id="138" name="Picture 8" descr="http://dsl1.cewit.stonybrook.edu/~vicente/images_all/images_small/4555556583_78e418a267_4038_455555658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4599" y="19917"/>
            <a:ext cx="2122368" cy="2290092"/>
          </a:xfrm>
          <a:prstGeom prst="rect">
            <a:avLst/>
          </a:prstGeom>
          <a:noFill/>
          <a:extLst>
            <a:ext uri="{909E8E84-426E-40dd-AFC4-6F175D3DCCD1}">
              <a14:hiddenFill xmlns:a14="http://schemas.microsoft.com/office/drawing/2010/main">
                <a:solidFill>
                  <a:srgbClr val="FFFFFF"/>
                </a:solidFill>
              </a14:hiddenFill>
            </a:ext>
          </a:extLst>
        </p:spPr>
      </p:pic>
      <p:pic>
        <p:nvPicPr>
          <p:cNvPr id="139" name="Picture 6" descr="http://dsl1.cewit.stonybrook.edu/~vicente/images_all/images_small/2312026104_9beccdb5e7_3172_231202610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11970" y="172746"/>
            <a:ext cx="1396581" cy="2298547"/>
          </a:xfrm>
          <a:prstGeom prst="rect">
            <a:avLst/>
          </a:prstGeom>
          <a:noFill/>
          <a:extLst>
            <a:ext uri="{909E8E84-426E-40dd-AFC4-6F175D3DCCD1}">
              <a14:hiddenFill xmlns:a14="http://schemas.microsoft.com/office/drawing/2010/main">
                <a:solidFill>
                  <a:srgbClr val="FFFFFF"/>
                </a:solidFill>
              </a14:hiddenFill>
            </a:ext>
          </a:extLst>
        </p:spPr>
      </p:pic>
      <p:cxnSp>
        <p:nvCxnSpPr>
          <p:cNvPr id="136" name="Straight Arrow Connector 135"/>
          <p:cNvCxnSpPr/>
          <p:nvPr/>
        </p:nvCxnSpPr>
        <p:spPr>
          <a:xfrm flipV="1">
            <a:off x="3178439" y="1156807"/>
            <a:ext cx="3818019" cy="3295308"/>
          </a:xfrm>
          <a:prstGeom prst="straightConnector1">
            <a:avLst/>
          </a:prstGeom>
          <a:ln w="57150" cmpd="sng">
            <a:solidFill>
              <a:srgbClr val="008000"/>
            </a:solidFill>
            <a:tailEnd type="arrow"/>
          </a:ln>
        </p:spPr>
        <p:style>
          <a:lnRef idx="2">
            <a:schemeClr val="accent1"/>
          </a:lnRef>
          <a:fillRef idx="0">
            <a:schemeClr val="accent1"/>
          </a:fillRef>
          <a:effectRef idx="1">
            <a:schemeClr val="accent1"/>
          </a:effectRef>
          <a:fontRef idx="minor">
            <a:schemeClr val="tx1"/>
          </a:fontRef>
        </p:style>
      </p:cxnSp>
      <p:pic>
        <p:nvPicPr>
          <p:cNvPr id="140" name="Picture 2" descr="http://dsl1.cewit.stonybrook.edu/~vicente/images_all/images_small/4721587417_6c211a1ef1_1061_4721587417.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423" y="3585785"/>
            <a:ext cx="3227394" cy="2653290"/>
          </a:xfrm>
          <a:prstGeom prst="rect">
            <a:avLst/>
          </a:prstGeom>
          <a:noFill/>
          <a:extLst>
            <a:ext uri="{909E8E84-426E-40dd-AFC4-6F175D3DCCD1}">
              <a14:hiddenFill xmlns:a14="http://schemas.microsoft.com/office/drawing/2010/main">
                <a:solidFill>
                  <a:srgbClr val="FFFFFF"/>
                </a:solidFill>
              </a14:hiddenFill>
            </a:ext>
          </a:extLst>
        </p:spPr>
      </p:pic>
      <p:sp>
        <p:nvSpPr>
          <p:cNvPr id="141" name="TextBox 140"/>
          <p:cNvSpPr txBox="1"/>
          <p:nvPr/>
        </p:nvSpPr>
        <p:spPr>
          <a:xfrm>
            <a:off x="104567" y="1695574"/>
            <a:ext cx="3421808" cy="1301313"/>
          </a:xfrm>
          <a:prstGeom prst="rect">
            <a:avLst/>
          </a:prstGeom>
          <a:noFill/>
        </p:spPr>
        <p:txBody>
          <a:bodyPr wrap="square" lIns="100008" tIns="50004" rIns="100008" bIns="50004" rtlCol="0">
            <a:spAutoFit/>
          </a:bodyPr>
          <a:lstStyle/>
          <a:p>
            <a:r>
              <a:rPr lang="en-US" sz="2600" dirty="0">
                <a:latin typeface="Helvetica Neue Light"/>
                <a:cs typeface="Helvetica Neue Light"/>
              </a:rPr>
              <a:t>Find matching </a:t>
            </a:r>
            <a:r>
              <a:rPr lang="en-US" sz="2600" dirty="0" smtClean="0">
                <a:latin typeface="Helvetica Neue Light"/>
                <a:cs typeface="Helvetica Neue Light"/>
              </a:rPr>
              <a:t>regions by </a:t>
            </a:r>
            <a:r>
              <a:rPr lang="en-US" sz="2600" dirty="0">
                <a:latin typeface="Helvetica Neue Light"/>
                <a:cs typeface="Helvetica Neue Light"/>
              </a:rPr>
              <a:t>appearance + </a:t>
            </a:r>
            <a:r>
              <a:rPr lang="en-US" sz="2600" dirty="0" smtClean="0">
                <a:latin typeface="Helvetica Neue Light"/>
                <a:cs typeface="Helvetica Neue Light"/>
              </a:rPr>
              <a:t>arrangement similarity</a:t>
            </a:r>
            <a:endParaRPr lang="en-US" sz="2600" dirty="0">
              <a:latin typeface="Helvetica Neue Light"/>
              <a:cs typeface="Helvetica Neue Light"/>
            </a:endParaRPr>
          </a:p>
        </p:txBody>
      </p:sp>
      <p:sp>
        <p:nvSpPr>
          <p:cNvPr id="142" name="TextBox 141"/>
          <p:cNvSpPr txBox="1"/>
          <p:nvPr/>
        </p:nvSpPr>
        <p:spPr>
          <a:xfrm>
            <a:off x="6147647" y="5981687"/>
            <a:ext cx="2936849" cy="654982"/>
          </a:xfrm>
          <a:prstGeom prst="rect">
            <a:avLst/>
          </a:prstGeom>
          <a:noFill/>
        </p:spPr>
        <p:txBody>
          <a:bodyPr wrap="square" lIns="100008" tIns="50004" rIns="100008" bIns="50004" rtlCol="0">
            <a:spAutoFit/>
          </a:bodyPr>
          <a:lstStyle/>
          <a:p>
            <a:r>
              <a:rPr lang="en-US" dirty="0">
                <a:latin typeface="Helvetica Neue Light"/>
                <a:cs typeface="Helvetica Neue Light"/>
              </a:rPr>
              <a:t>Mini Nike soccer ball all alone </a:t>
            </a:r>
            <a:r>
              <a:rPr lang="en-US" dirty="0">
                <a:solidFill>
                  <a:srgbClr val="189A0E"/>
                </a:solidFill>
                <a:latin typeface="Helvetica Neue Light"/>
                <a:cs typeface="Helvetica Neue Light"/>
              </a:rPr>
              <a:t>in the grass</a:t>
            </a:r>
          </a:p>
        </p:txBody>
      </p:sp>
      <p:sp>
        <p:nvSpPr>
          <p:cNvPr id="143" name="TextBox 142"/>
          <p:cNvSpPr txBox="1"/>
          <p:nvPr/>
        </p:nvSpPr>
        <p:spPr>
          <a:xfrm>
            <a:off x="3385528" y="6397513"/>
            <a:ext cx="2899185" cy="377984"/>
          </a:xfrm>
          <a:prstGeom prst="rect">
            <a:avLst/>
          </a:prstGeom>
          <a:noFill/>
        </p:spPr>
        <p:txBody>
          <a:bodyPr wrap="square" lIns="100008" tIns="50004" rIns="100008" bIns="50004" rtlCol="0">
            <a:spAutoFit/>
          </a:bodyPr>
          <a:lstStyle/>
          <a:p>
            <a:r>
              <a:rPr lang="en-US" dirty="0" smtClean="0">
                <a:latin typeface="Helvetica Neue Light"/>
                <a:cs typeface="Helvetica Neue Light"/>
              </a:rPr>
              <a:t>Comfy chair </a:t>
            </a:r>
            <a:r>
              <a:rPr lang="en-US" dirty="0" smtClean="0">
                <a:solidFill>
                  <a:srgbClr val="189A0E"/>
                </a:solidFill>
                <a:latin typeface="Helvetica Neue Light"/>
                <a:cs typeface="Helvetica Neue Light"/>
              </a:rPr>
              <a:t>under a tree</a:t>
            </a:r>
            <a:r>
              <a:rPr lang="en-US" dirty="0" smtClean="0">
                <a:latin typeface="Helvetica Neue Light"/>
                <a:cs typeface="Helvetica Neue Light"/>
              </a:rPr>
              <a:t>.</a:t>
            </a:r>
            <a:endParaRPr lang="en-US" dirty="0">
              <a:latin typeface="Helvetica Neue Light"/>
              <a:cs typeface="Helvetica Neue Light"/>
            </a:endParaRPr>
          </a:p>
        </p:txBody>
      </p:sp>
      <p:sp>
        <p:nvSpPr>
          <p:cNvPr id="144" name="TextBox 143"/>
          <p:cNvSpPr txBox="1"/>
          <p:nvPr/>
        </p:nvSpPr>
        <p:spPr>
          <a:xfrm>
            <a:off x="6370931" y="2468575"/>
            <a:ext cx="2713565" cy="931981"/>
          </a:xfrm>
          <a:prstGeom prst="rect">
            <a:avLst/>
          </a:prstGeom>
          <a:noFill/>
        </p:spPr>
        <p:txBody>
          <a:bodyPr wrap="square" lIns="100008" tIns="50004" rIns="100008" bIns="50004" rtlCol="0">
            <a:spAutoFit/>
          </a:bodyPr>
          <a:lstStyle/>
          <a:p>
            <a:r>
              <a:rPr lang="en-US" dirty="0">
                <a:latin typeface="Helvetica Neue Light"/>
                <a:cs typeface="Helvetica Neue Light"/>
              </a:rPr>
              <a:t>I positioned the chairs </a:t>
            </a:r>
            <a:r>
              <a:rPr lang="en-US" dirty="0">
                <a:solidFill>
                  <a:srgbClr val="189A0E"/>
                </a:solidFill>
                <a:latin typeface="Helvetica Neue Light"/>
                <a:cs typeface="Helvetica Neue Light"/>
              </a:rPr>
              <a:t>around the lemon tree </a:t>
            </a:r>
            <a:r>
              <a:rPr lang="en-US" dirty="0">
                <a:latin typeface="Helvetica Neue Light"/>
                <a:cs typeface="Helvetica Neue Light"/>
              </a:rPr>
              <a:t>-- it's like a shrine</a:t>
            </a:r>
            <a:endParaRPr lang="en-US" dirty="0">
              <a:solidFill>
                <a:srgbClr val="008000"/>
              </a:solidFill>
              <a:latin typeface="Helvetica Neue Light"/>
              <a:cs typeface="Helvetica Neue Light"/>
            </a:endParaRPr>
          </a:p>
        </p:txBody>
      </p:sp>
      <p:cxnSp>
        <p:nvCxnSpPr>
          <p:cNvPr id="145" name="Straight Arrow Connector 144"/>
          <p:cNvCxnSpPr>
            <a:endCxn id="138" idx="1"/>
          </p:cNvCxnSpPr>
          <p:nvPr/>
        </p:nvCxnSpPr>
        <p:spPr>
          <a:xfrm flipV="1">
            <a:off x="3178439" y="1164964"/>
            <a:ext cx="476160" cy="3287147"/>
          </a:xfrm>
          <a:prstGeom prst="straightConnector1">
            <a:avLst/>
          </a:prstGeom>
          <a:ln w="57150" cmpd="sng">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146" name="Straight Arrow Connector 145"/>
          <p:cNvCxnSpPr>
            <a:endCxn id="153" idx="1"/>
          </p:cNvCxnSpPr>
          <p:nvPr/>
        </p:nvCxnSpPr>
        <p:spPr>
          <a:xfrm>
            <a:off x="3178439" y="4452111"/>
            <a:ext cx="762631" cy="164102"/>
          </a:xfrm>
          <a:prstGeom prst="straightConnector1">
            <a:avLst/>
          </a:prstGeom>
          <a:ln w="57150" cmpd="sng">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147" name="Straight Arrow Connector 146"/>
          <p:cNvCxnSpPr>
            <a:stCxn id="154" idx="3"/>
          </p:cNvCxnSpPr>
          <p:nvPr/>
        </p:nvCxnSpPr>
        <p:spPr>
          <a:xfrm flipV="1">
            <a:off x="2497208" y="5661196"/>
            <a:ext cx="4014934" cy="170747"/>
          </a:xfrm>
          <a:prstGeom prst="straightConnector1">
            <a:avLst/>
          </a:prstGeom>
          <a:ln w="57150" cmpd="sng">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148" name="Rectangle 147"/>
          <p:cNvSpPr/>
          <p:nvPr/>
        </p:nvSpPr>
        <p:spPr>
          <a:xfrm>
            <a:off x="1534568" y="3644680"/>
            <a:ext cx="1533440" cy="1163213"/>
          </a:xfrm>
          <a:prstGeom prst="rect">
            <a:avLst/>
          </a:prstGeom>
          <a:noFill/>
          <a:ln w="571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lIns="100008" tIns="50004" rIns="100008" bIns="50004" rtlCol="0" anchor="ctr"/>
          <a:lstStyle/>
          <a:p>
            <a:pPr algn="ctr"/>
            <a:endParaRPr lang="en-US">
              <a:latin typeface="Helvetica Neue Light"/>
              <a:cs typeface="Helvetica Neue Light"/>
            </a:endParaRPr>
          </a:p>
        </p:txBody>
      </p:sp>
      <p:sp>
        <p:nvSpPr>
          <p:cNvPr id="150" name="Rectangle 149"/>
          <p:cNvSpPr/>
          <p:nvPr/>
        </p:nvSpPr>
        <p:spPr>
          <a:xfrm>
            <a:off x="7077300" y="250001"/>
            <a:ext cx="1070829" cy="1062220"/>
          </a:xfrm>
          <a:prstGeom prst="rect">
            <a:avLst/>
          </a:prstGeom>
          <a:noFill/>
          <a:ln w="571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lIns="100008" tIns="50004" rIns="100008" bIns="50004" rtlCol="0" anchor="ctr"/>
          <a:lstStyle/>
          <a:p>
            <a:pPr algn="ctr"/>
            <a:endParaRPr lang="en-US">
              <a:latin typeface="Helvetica Neue Light"/>
              <a:cs typeface="Helvetica Neue Light"/>
            </a:endParaRPr>
          </a:p>
        </p:txBody>
      </p:sp>
      <p:sp>
        <p:nvSpPr>
          <p:cNvPr id="152" name="Rectangle 151"/>
          <p:cNvSpPr/>
          <p:nvPr/>
        </p:nvSpPr>
        <p:spPr>
          <a:xfrm>
            <a:off x="3654599" y="94587"/>
            <a:ext cx="1886878" cy="1062220"/>
          </a:xfrm>
          <a:prstGeom prst="rect">
            <a:avLst/>
          </a:prstGeom>
          <a:noFill/>
          <a:ln w="571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lIns="100008" tIns="50004" rIns="100008" bIns="50004" rtlCol="0" anchor="ctr"/>
          <a:lstStyle/>
          <a:p>
            <a:pPr algn="ctr"/>
            <a:endParaRPr lang="en-US">
              <a:latin typeface="Helvetica Neue Light"/>
              <a:cs typeface="Helvetica Neue Light"/>
            </a:endParaRPr>
          </a:p>
        </p:txBody>
      </p:sp>
      <p:sp>
        <p:nvSpPr>
          <p:cNvPr id="153" name="Rectangle 152"/>
          <p:cNvSpPr/>
          <p:nvPr/>
        </p:nvSpPr>
        <p:spPr>
          <a:xfrm>
            <a:off x="3941070" y="3731165"/>
            <a:ext cx="1264642" cy="1770096"/>
          </a:xfrm>
          <a:prstGeom prst="rect">
            <a:avLst/>
          </a:prstGeom>
          <a:noFill/>
          <a:ln w="571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lIns="100008" tIns="50004" rIns="100008" bIns="50004" rtlCol="0" anchor="ctr"/>
          <a:lstStyle/>
          <a:p>
            <a:pPr algn="ctr"/>
            <a:endParaRPr lang="en-US">
              <a:latin typeface="Helvetica Neue Light"/>
              <a:cs typeface="Helvetica Neue Light"/>
            </a:endParaRPr>
          </a:p>
        </p:txBody>
      </p:sp>
      <p:sp>
        <p:nvSpPr>
          <p:cNvPr id="154" name="Rectangle 153"/>
          <p:cNvSpPr/>
          <p:nvPr/>
        </p:nvSpPr>
        <p:spPr>
          <a:xfrm>
            <a:off x="238961" y="5506472"/>
            <a:ext cx="2258246" cy="650940"/>
          </a:xfrm>
          <a:prstGeom prst="rect">
            <a:avLst/>
          </a:prstGeom>
          <a:noFill/>
          <a:ln w="571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lIns="100008" tIns="50004" rIns="100008" bIns="50004" rtlCol="0" anchor="ctr"/>
          <a:lstStyle/>
          <a:p>
            <a:pPr algn="ctr"/>
            <a:endParaRPr lang="en-US">
              <a:latin typeface="Helvetica Neue Light"/>
              <a:cs typeface="Helvetica Neue Light"/>
            </a:endParaRPr>
          </a:p>
        </p:txBody>
      </p:sp>
      <p:sp>
        <p:nvSpPr>
          <p:cNvPr id="155" name="Rectangle 154"/>
          <p:cNvSpPr/>
          <p:nvPr/>
        </p:nvSpPr>
        <p:spPr>
          <a:xfrm>
            <a:off x="6512142" y="5126870"/>
            <a:ext cx="2185525" cy="662489"/>
          </a:xfrm>
          <a:prstGeom prst="rect">
            <a:avLst/>
          </a:prstGeom>
          <a:noFill/>
          <a:ln w="571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lIns="100008" tIns="50004" rIns="100008" bIns="50004" rtlCol="0" anchor="ctr"/>
          <a:lstStyle/>
          <a:p>
            <a:pPr algn="ctr"/>
            <a:endParaRPr lang="en-US">
              <a:latin typeface="Helvetica Neue Light"/>
              <a:cs typeface="Helvetica Neue Light"/>
            </a:endParaRPr>
          </a:p>
        </p:txBody>
      </p:sp>
      <p:sp>
        <p:nvSpPr>
          <p:cNvPr id="156" name="Rectangle 155"/>
          <p:cNvSpPr/>
          <p:nvPr/>
        </p:nvSpPr>
        <p:spPr>
          <a:xfrm>
            <a:off x="1522945" y="4938507"/>
            <a:ext cx="865802" cy="656767"/>
          </a:xfrm>
          <a:prstGeom prst="rect">
            <a:avLst/>
          </a:prstGeom>
          <a:noFill/>
          <a:ln w="57150" cmpd="sng">
            <a:solidFill>
              <a:srgbClr val="4F81BD"/>
            </a:solidFill>
          </a:ln>
          <a:effectLst/>
        </p:spPr>
        <p:style>
          <a:lnRef idx="1">
            <a:schemeClr val="accent1"/>
          </a:lnRef>
          <a:fillRef idx="3">
            <a:schemeClr val="accent1"/>
          </a:fillRef>
          <a:effectRef idx="2">
            <a:schemeClr val="accent1"/>
          </a:effectRef>
          <a:fontRef idx="minor">
            <a:schemeClr val="lt1"/>
          </a:fontRef>
        </p:style>
        <p:txBody>
          <a:bodyPr lIns="100008" tIns="50004" rIns="100008" bIns="50004" rtlCol="0" anchor="ctr"/>
          <a:lstStyle/>
          <a:p>
            <a:pPr algn="ctr"/>
            <a:endParaRPr lang="en-US">
              <a:latin typeface="Helvetica Neue Light"/>
              <a:cs typeface="Helvetica Neue Light"/>
            </a:endParaRPr>
          </a:p>
        </p:txBody>
      </p:sp>
      <p:sp>
        <p:nvSpPr>
          <p:cNvPr id="157" name="Rectangle 156"/>
          <p:cNvSpPr/>
          <p:nvPr/>
        </p:nvSpPr>
        <p:spPr>
          <a:xfrm>
            <a:off x="4946185" y="1195032"/>
            <a:ext cx="784285" cy="801537"/>
          </a:xfrm>
          <a:prstGeom prst="rect">
            <a:avLst/>
          </a:prstGeom>
          <a:noFill/>
          <a:ln w="57150" cmpd="sng">
            <a:solidFill>
              <a:srgbClr val="4F81BD"/>
            </a:solidFill>
          </a:ln>
          <a:effectLst/>
        </p:spPr>
        <p:style>
          <a:lnRef idx="1">
            <a:schemeClr val="accent1"/>
          </a:lnRef>
          <a:fillRef idx="3">
            <a:schemeClr val="accent1"/>
          </a:fillRef>
          <a:effectRef idx="2">
            <a:schemeClr val="accent1"/>
          </a:effectRef>
          <a:fontRef idx="minor">
            <a:schemeClr val="lt1"/>
          </a:fontRef>
        </p:style>
        <p:txBody>
          <a:bodyPr lIns="100008" tIns="50004" rIns="100008" bIns="50004" rtlCol="0" anchor="ctr"/>
          <a:lstStyle/>
          <a:p>
            <a:pPr algn="ctr"/>
            <a:endParaRPr lang="en-US">
              <a:latin typeface="Helvetica Neue Light"/>
              <a:cs typeface="Helvetica Neue Light"/>
            </a:endParaRPr>
          </a:p>
        </p:txBody>
      </p:sp>
      <p:sp>
        <p:nvSpPr>
          <p:cNvPr id="158" name="Rectangle 157"/>
          <p:cNvSpPr/>
          <p:nvPr/>
        </p:nvSpPr>
        <p:spPr>
          <a:xfrm>
            <a:off x="7077300" y="1370877"/>
            <a:ext cx="894414" cy="939132"/>
          </a:xfrm>
          <a:prstGeom prst="rect">
            <a:avLst/>
          </a:prstGeom>
          <a:noFill/>
          <a:ln w="57150" cmpd="sng">
            <a:solidFill>
              <a:srgbClr val="4F81BD"/>
            </a:solidFill>
          </a:ln>
          <a:effectLst/>
        </p:spPr>
        <p:style>
          <a:lnRef idx="1">
            <a:schemeClr val="accent1"/>
          </a:lnRef>
          <a:fillRef idx="3">
            <a:schemeClr val="accent1"/>
          </a:fillRef>
          <a:effectRef idx="2">
            <a:schemeClr val="accent1"/>
          </a:effectRef>
          <a:fontRef idx="minor">
            <a:schemeClr val="lt1"/>
          </a:fontRef>
        </p:style>
        <p:txBody>
          <a:bodyPr lIns="100008" tIns="50004" rIns="100008" bIns="50004" rtlCol="0" anchor="ctr"/>
          <a:lstStyle/>
          <a:p>
            <a:pPr algn="ctr"/>
            <a:endParaRPr lang="en-US">
              <a:latin typeface="Helvetica Neue Light"/>
              <a:cs typeface="Helvetica Neue Light"/>
            </a:endParaRPr>
          </a:p>
        </p:txBody>
      </p:sp>
      <p:sp>
        <p:nvSpPr>
          <p:cNvPr id="159" name="Rectangle 158"/>
          <p:cNvSpPr/>
          <p:nvPr/>
        </p:nvSpPr>
        <p:spPr>
          <a:xfrm>
            <a:off x="7158670" y="4307512"/>
            <a:ext cx="716938" cy="752783"/>
          </a:xfrm>
          <a:prstGeom prst="rect">
            <a:avLst/>
          </a:prstGeom>
          <a:noFill/>
          <a:ln w="57150" cmpd="sng">
            <a:solidFill>
              <a:srgbClr val="4F81BD"/>
            </a:solidFill>
          </a:ln>
          <a:effectLst/>
        </p:spPr>
        <p:style>
          <a:lnRef idx="1">
            <a:schemeClr val="accent1"/>
          </a:lnRef>
          <a:fillRef idx="3">
            <a:schemeClr val="accent1"/>
          </a:fillRef>
          <a:effectRef idx="2">
            <a:schemeClr val="accent1"/>
          </a:effectRef>
          <a:fontRef idx="minor">
            <a:schemeClr val="lt1"/>
          </a:fontRef>
        </p:style>
        <p:txBody>
          <a:bodyPr lIns="100008" tIns="50004" rIns="100008" bIns="50004" rtlCol="0" anchor="ctr"/>
          <a:lstStyle/>
          <a:p>
            <a:pPr algn="ctr"/>
            <a:endParaRPr lang="en-US">
              <a:latin typeface="Helvetica Neue Light"/>
              <a:cs typeface="Helvetica Neue Light"/>
            </a:endParaRPr>
          </a:p>
        </p:txBody>
      </p:sp>
      <p:sp>
        <p:nvSpPr>
          <p:cNvPr id="160" name="Rectangle 159"/>
          <p:cNvSpPr/>
          <p:nvPr/>
        </p:nvSpPr>
        <p:spPr>
          <a:xfrm>
            <a:off x="4225453" y="5436095"/>
            <a:ext cx="543883" cy="571075"/>
          </a:xfrm>
          <a:prstGeom prst="rect">
            <a:avLst/>
          </a:prstGeom>
          <a:noFill/>
          <a:ln w="57150" cmpd="sng">
            <a:solidFill>
              <a:srgbClr val="4F81BD"/>
            </a:solidFill>
          </a:ln>
          <a:effectLst/>
        </p:spPr>
        <p:style>
          <a:lnRef idx="1">
            <a:schemeClr val="accent1"/>
          </a:lnRef>
          <a:fillRef idx="3">
            <a:schemeClr val="accent1"/>
          </a:fillRef>
          <a:effectRef idx="2">
            <a:schemeClr val="accent1"/>
          </a:effectRef>
          <a:fontRef idx="minor">
            <a:schemeClr val="lt1"/>
          </a:fontRef>
        </p:style>
        <p:txBody>
          <a:bodyPr lIns="100008" tIns="50004" rIns="100008" bIns="50004" rtlCol="0" anchor="ctr"/>
          <a:lstStyle/>
          <a:p>
            <a:pPr algn="ctr"/>
            <a:endParaRPr lang="en-US">
              <a:latin typeface="Helvetica Neue Light"/>
              <a:cs typeface="Helvetica Neue Light"/>
            </a:endParaRPr>
          </a:p>
        </p:txBody>
      </p:sp>
      <p:sp>
        <p:nvSpPr>
          <p:cNvPr id="151" name="TextBox 150"/>
          <p:cNvSpPr txBox="1"/>
          <p:nvPr/>
        </p:nvSpPr>
        <p:spPr>
          <a:xfrm>
            <a:off x="3508231" y="2307644"/>
            <a:ext cx="2839452" cy="654982"/>
          </a:xfrm>
          <a:prstGeom prst="rect">
            <a:avLst/>
          </a:prstGeom>
          <a:noFill/>
        </p:spPr>
        <p:txBody>
          <a:bodyPr wrap="square" lIns="100008" tIns="50004" rIns="100008" bIns="50004" rtlCol="0">
            <a:spAutoFit/>
          </a:bodyPr>
          <a:lstStyle/>
          <a:p>
            <a:r>
              <a:rPr lang="en-US" dirty="0">
                <a:latin typeface="Helvetica Neue Light"/>
                <a:cs typeface="Helvetica Neue Light"/>
              </a:rPr>
              <a:t>Cordoba - lonely elephant </a:t>
            </a:r>
            <a:r>
              <a:rPr lang="en-US" dirty="0">
                <a:solidFill>
                  <a:srgbClr val="189A0E"/>
                </a:solidFill>
                <a:latin typeface="Helvetica Neue Light"/>
                <a:cs typeface="Helvetica Neue Light"/>
              </a:rPr>
              <a:t>under an orange tree</a:t>
            </a:r>
            <a:r>
              <a:rPr lang="en-US" dirty="0">
                <a:latin typeface="Helvetica Neue Light"/>
                <a:cs typeface="Helvetica Neue Light"/>
              </a:rPr>
              <a:t>...</a:t>
            </a:r>
          </a:p>
        </p:txBody>
      </p:sp>
      <p:sp>
        <p:nvSpPr>
          <p:cNvPr id="28" name="Title 1"/>
          <p:cNvSpPr txBox="1">
            <a:spLocks/>
          </p:cNvSpPr>
          <p:nvPr/>
        </p:nvSpPr>
        <p:spPr>
          <a:xfrm>
            <a:off x="1636" y="-165672"/>
            <a:ext cx="3335200" cy="1600200"/>
          </a:xfrm>
          <a:prstGeom prst="rect">
            <a:avLst/>
          </a:prstGeom>
        </p:spPr>
        <p:txBody>
          <a:bodyPr vert="horz" lIns="91440" tIns="45720" rIns="91440" bIns="45720" rtlCol="0" anchor="b">
            <a:noAutofit/>
          </a:bodyPr>
          <a:lstStyle>
            <a:lvl1pPr algn="ctr" defTabSz="914400" rtl="0" eaLnBrk="1" latinLnBrk="0" hangingPunct="1">
              <a:lnSpc>
                <a:spcPct val="100000"/>
              </a:lnSpc>
              <a:spcBef>
                <a:spcPct val="0"/>
              </a:spcBef>
              <a:buNone/>
              <a:defRPr sz="8000" kern="1200" baseline="0">
                <a:solidFill>
                  <a:schemeClr val="tx2"/>
                </a:solidFill>
                <a:effectLst>
                  <a:outerShdw blurRad="63500" dist="38100" dir="5400000" algn="t" rotWithShape="0">
                    <a:prstClr val="black">
                      <a:alpha val="25000"/>
                    </a:prstClr>
                  </a:outerShdw>
                </a:effectLst>
                <a:latin typeface="Helvetica Neue Light"/>
                <a:ea typeface="+mj-ea"/>
                <a:cs typeface="+mj-cs"/>
              </a:defRPr>
            </a:lvl1pPr>
          </a:lstStyle>
          <a:p>
            <a:r>
              <a:rPr lang="en-US" sz="4400" dirty="0" smtClean="0">
                <a:cs typeface="Helvetica Neue Light"/>
              </a:rPr>
              <a:t>Retrieving </a:t>
            </a:r>
            <a:r>
              <a:rPr lang="en-US" sz="4400" dirty="0" err="1" smtClean="0">
                <a:cs typeface="Helvetica Neue Light"/>
              </a:rPr>
              <a:t>PPstuff</a:t>
            </a:r>
            <a:endParaRPr lang="en-US" sz="4400" dirty="0">
              <a:cs typeface="Helvetica Neue Light"/>
            </a:endParaRPr>
          </a:p>
        </p:txBody>
      </p:sp>
      <p:sp>
        <p:nvSpPr>
          <p:cNvPr id="29" name="TextBox 28"/>
          <p:cNvSpPr txBox="1"/>
          <p:nvPr/>
        </p:nvSpPr>
        <p:spPr>
          <a:xfrm>
            <a:off x="580345" y="6239075"/>
            <a:ext cx="1676732" cy="439539"/>
          </a:xfrm>
          <a:prstGeom prst="rect">
            <a:avLst/>
          </a:prstGeom>
          <a:noFill/>
        </p:spPr>
        <p:txBody>
          <a:bodyPr wrap="none" lIns="100008" tIns="50004" rIns="100008" bIns="50004" rtlCol="0">
            <a:spAutoFit/>
          </a:bodyPr>
          <a:lstStyle/>
          <a:p>
            <a:r>
              <a:rPr lang="en-US" sz="2200" dirty="0">
                <a:latin typeface="Helvetica Neue Light"/>
                <a:cs typeface="Helvetica Neue Light"/>
              </a:rPr>
              <a:t>Detect: </a:t>
            </a:r>
            <a:r>
              <a:rPr lang="en-US" sz="2200" dirty="0" smtClean="0">
                <a:latin typeface="Helvetica Neue Light"/>
                <a:cs typeface="Helvetica Neue Light"/>
              </a:rPr>
              <a:t>stuff </a:t>
            </a:r>
            <a:endParaRPr lang="en-US" sz="2200" dirty="0">
              <a:latin typeface="Helvetica Neue Light"/>
              <a:cs typeface="Helvetica Neue Light"/>
            </a:endParaRPr>
          </a:p>
        </p:txBody>
      </p:sp>
      <p:sp>
        <p:nvSpPr>
          <p:cNvPr id="30" name="Footer Placeholder 28"/>
          <p:cNvSpPr txBox="1">
            <a:spLocks/>
          </p:cNvSpPr>
          <p:nvPr/>
        </p:nvSpPr>
        <p:spPr>
          <a:xfrm>
            <a:off x="6113929" y="6511835"/>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ko-KR" dirty="0" err="1" smtClean="0"/>
              <a:t>Kuznetsova</a:t>
            </a:r>
            <a:r>
              <a:rPr lang="en-US" altLang="ko-KR" dirty="0" smtClean="0"/>
              <a:t> et al, ACL12</a:t>
            </a:r>
            <a:endParaRPr lang="ko-KR" altLang="en-US" dirty="0"/>
          </a:p>
        </p:txBody>
      </p:sp>
    </p:spTree>
    <p:extLst>
      <p:ext uri="{BB962C8B-B14F-4D97-AF65-F5344CB8AC3E}">
        <p14:creationId xmlns:p14="http://schemas.microsoft.com/office/powerpoint/2010/main" val="40743571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5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5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3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3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5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60"/>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4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3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5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55"/>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47"/>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nodeType="clickEffect">
                                  <p:stCondLst>
                                    <p:cond delay="0"/>
                                  </p:stCondLst>
                                  <p:childTnLst>
                                    <p:set>
                                      <p:cBhvr>
                                        <p:cTn id="64" dur="1" fill="hold">
                                          <p:stCondLst>
                                            <p:cond delay="0"/>
                                          </p:stCondLst>
                                        </p:cTn>
                                        <p:tgtEl>
                                          <p:spTgt spid="145"/>
                                        </p:tgtEl>
                                        <p:attrNameLst>
                                          <p:attrName>style.visibility</p:attrName>
                                        </p:attrNameLst>
                                      </p:cBhvr>
                                      <p:to>
                                        <p:strVal val="hidden"/>
                                      </p:to>
                                    </p:set>
                                  </p:childTnLst>
                                </p:cTn>
                              </p:par>
                              <p:par>
                                <p:cTn id="65" presetID="1" presetClass="exit" presetSubtype="0" fill="hold" nodeType="withEffect">
                                  <p:stCondLst>
                                    <p:cond delay="0"/>
                                  </p:stCondLst>
                                  <p:childTnLst>
                                    <p:set>
                                      <p:cBhvr>
                                        <p:cTn id="66" dur="1" fill="hold">
                                          <p:stCondLst>
                                            <p:cond delay="0"/>
                                          </p:stCondLst>
                                        </p:cTn>
                                        <p:tgtEl>
                                          <p:spTgt spid="136"/>
                                        </p:tgtEl>
                                        <p:attrNameLst>
                                          <p:attrName>style.visibility</p:attrName>
                                        </p:attrNameLst>
                                      </p:cBhvr>
                                      <p:to>
                                        <p:strVal val="hidden"/>
                                      </p:to>
                                    </p:set>
                                  </p:childTnLst>
                                </p:cTn>
                              </p:par>
                              <p:par>
                                <p:cTn id="67" presetID="1" presetClass="exit" presetSubtype="0" fill="hold" nodeType="withEffect">
                                  <p:stCondLst>
                                    <p:cond delay="0"/>
                                  </p:stCondLst>
                                  <p:childTnLst>
                                    <p:set>
                                      <p:cBhvr>
                                        <p:cTn id="68" dur="1" fill="hold">
                                          <p:stCondLst>
                                            <p:cond delay="0"/>
                                          </p:stCondLst>
                                        </p:cTn>
                                        <p:tgtEl>
                                          <p:spTgt spid="146"/>
                                        </p:tgtEl>
                                        <p:attrNameLst>
                                          <p:attrName>style.visibility</p:attrName>
                                        </p:attrNameLst>
                                      </p:cBhvr>
                                      <p:to>
                                        <p:strVal val="hidden"/>
                                      </p:to>
                                    </p:set>
                                  </p:childTnLst>
                                </p:cTn>
                              </p:par>
                              <p:par>
                                <p:cTn id="69" presetID="1" presetClass="exit" presetSubtype="0" fill="hold" nodeType="withEffect">
                                  <p:stCondLst>
                                    <p:cond delay="0"/>
                                  </p:stCondLst>
                                  <p:childTnLst>
                                    <p:set>
                                      <p:cBhvr>
                                        <p:cTn id="70" dur="1" fill="hold">
                                          <p:stCondLst>
                                            <p:cond delay="0"/>
                                          </p:stCondLst>
                                        </p:cTn>
                                        <p:tgtEl>
                                          <p:spTgt spid="147"/>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51"/>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44"/>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143"/>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1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 grpId="0"/>
      <p:bldP spid="142" grpId="0"/>
      <p:bldP spid="143" grpId="0"/>
      <p:bldP spid="144" grpId="0"/>
      <p:bldP spid="148" grpId="0" animBg="1"/>
      <p:bldP spid="150" grpId="0" animBg="1"/>
      <p:bldP spid="152" grpId="0" animBg="1"/>
      <p:bldP spid="153" grpId="0" animBg="1"/>
      <p:bldP spid="154" grpId="0" animBg="1"/>
      <p:bldP spid="155" grpId="0" animBg="1"/>
      <p:bldP spid="156" grpId="0" animBg="1"/>
      <p:bldP spid="157" grpId="0" animBg="1"/>
      <p:bldP spid="158" grpId="0" animBg="1"/>
      <p:bldP spid="159" grpId="0" animBg="1"/>
      <p:bldP spid="160" grpId="0" animBg="1"/>
      <p:bldP spid="151" grpId="0"/>
      <p:bldP spid="29"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4668"/>
            <a:ext cx="8229600" cy="1143000"/>
          </a:xfrm>
        </p:spPr>
        <p:txBody>
          <a:bodyPr/>
          <a:lstStyle/>
          <a:p>
            <a:r>
              <a:rPr lang="en-US" dirty="0" smtClean="0">
                <a:cs typeface="Helvetica Neue Light"/>
              </a:rPr>
              <a:t>Retrieving </a:t>
            </a:r>
            <a:r>
              <a:rPr lang="en-US" dirty="0" err="1" smtClean="0">
                <a:cs typeface="Helvetica Neue Light"/>
              </a:rPr>
              <a:t>PPscene</a:t>
            </a:r>
            <a:endParaRPr lang="en-US" dirty="0">
              <a:cs typeface="Helvetica Neue Light"/>
            </a:endParaRPr>
          </a:p>
        </p:txBody>
      </p:sp>
      <p:pic>
        <p:nvPicPr>
          <p:cNvPr id="5" name="Picture 4" descr="paris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71" y="1264041"/>
            <a:ext cx="3653678" cy="2732951"/>
          </a:xfrm>
          <a:prstGeom prst="rect">
            <a:avLst/>
          </a:prstGeom>
        </p:spPr>
      </p:pic>
      <p:pic>
        <p:nvPicPr>
          <p:cNvPr id="6" name="Picture 5" descr="paris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59128" y="1032637"/>
            <a:ext cx="1885499" cy="2513998"/>
          </a:xfrm>
          <a:prstGeom prst="rect">
            <a:avLst/>
          </a:prstGeom>
        </p:spPr>
      </p:pic>
      <p:pic>
        <p:nvPicPr>
          <p:cNvPr id="7" name="Picture 6" descr="paris4.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77617" y="4431425"/>
            <a:ext cx="2466142" cy="1849607"/>
          </a:xfrm>
          <a:prstGeom prst="rect">
            <a:avLst/>
          </a:prstGeom>
        </p:spPr>
      </p:pic>
      <p:pic>
        <p:nvPicPr>
          <p:cNvPr id="9" name="Picture 8" descr="paris3.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50889" y="1032637"/>
            <a:ext cx="2454452" cy="1840839"/>
          </a:xfrm>
          <a:prstGeom prst="rect">
            <a:avLst/>
          </a:prstGeom>
        </p:spPr>
      </p:pic>
      <p:pic>
        <p:nvPicPr>
          <p:cNvPr id="10" name="Picture 9" descr="paris6.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37241" y="3638431"/>
            <a:ext cx="1646517" cy="2472247"/>
          </a:xfrm>
          <a:prstGeom prst="rect">
            <a:avLst/>
          </a:prstGeom>
        </p:spPr>
      </p:pic>
      <p:sp>
        <p:nvSpPr>
          <p:cNvPr id="13" name="TextBox 12"/>
          <p:cNvSpPr txBox="1"/>
          <p:nvPr/>
        </p:nvSpPr>
        <p:spPr>
          <a:xfrm>
            <a:off x="4076734" y="6250000"/>
            <a:ext cx="2658621" cy="584776"/>
          </a:xfrm>
          <a:prstGeom prst="rect">
            <a:avLst/>
          </a:prstGeom>
          <a:noFill/>
        </p:spPr>
        <p:txBody>
          <a:bodyPr wrap="square" rtlCol="0">
            <a:spAutoFit/>
          </a:bodyPr>
          <a:lstStyle/>
          <a:p>
            <a:r>
              <a:rPr lang="en-US" sz="1600" dirty="0" smtClean="0">
                <a:solidFill>
                  <a:srgbClr val="008000"/>
                </a:solidFill>
                <a:latin typeface="Helvetica Neue Light"/>
                <a:cs typeface="Helvetica Neue Light"/>
              </a:rPr>
              <a:t>View from </a:t>
            </a:r>
            <a:r>
              <a:rPr lang="en-US" sz="1600" dirty="0">
                <a:solidFill>
                  <a:srgbClr val="008000"/>
                </a:solidFill>
                <a:latin typeface="Helvetica Neue Light"/>
                <a:cs typeface="Helvetica Neue Light"/>
              </a:rPr>
              <a:t>our B&amp;</a:t>
            </a:r>
            <a:r>
              <a:rPr lang="en-US" sz="1600" dirty="0" smtClean="0">
                <a:solidFill>
                  <a:srgbClr val="008000"/>
                </a:solidFill>
                <a:latin typeface="Helvetica Neue Light"/>
                <a:cs typeface="Helvetica Neue Light"/>
              </a:rPr>
              <a:t>B in this photo</a:t>
            </a:r>
            <a:endParaRPr lang="en-US" sz="1600" dirty="0">
              <a:solidFill>
                <a:srgbClr val="008000"/>
              </a:solidFill>
              <a:latin typeface="Helvetica Neue Light"/>
              <a:cs typeface="Helvetica Neue Light"/>
            </a:endParaRPr>
          </a:p>
        </p:txBody>
      </p:sp>
      <p:sp>
        <p:nvSpPr>
          <p:cNvPr id="15" name="TextBox 14"/>
          <p:cNvSpPr txBox="1"/>
          <p:nvPr/>
        </p:nvSpPr>
        <p:spPr>
          <a:xfrm>
            <a:off x="194905" y="4109845"/>
            <a:ext cx="2929679" cy="400110"/>
          </a:xfrm>
          <a:prstGeom prst="rect">
            <a:avLst/>
          </a:prstGeom>
          <a:noFill/>
        </p:spPr>
        <p:txBody>
          <a:bodyPr wrap="none" rtlCol="0">
            <a:spAutoFit/>
          </a:bodyPr>
          <a:lstStyle/>
          <a:p>
            <a:r>
              <a:rPr lang="en-US" sz="2000" dirty="0" smtClean="0">
                <a:latin typeface="Helvetica Neue Light"/>
                <a:cs typeface="Helvetica Neue Light"/>
              </a:rPr>
              <a:t>Extract scene descriptor</a:t>
            </a:r>
            <a:endParaRPr lang="en-US" sz="2000" dirty="0">
              <a:latin typeface="Helvetica Neue Light"/>
              <a:cs typeface="Helvetica Neue Light"/>
            </a:endParaRPr>
          </a:p>
        </p:txBody>
      </p:sp>
      <p:sp>
        <p:nvSpPr>
          <p:cNvPr id="17" name="TextBox 16"/>
          <p:cNvSpPr txBox="1"/>
          <p:nvPr/>
        </p:nvSpPr>
        <p:spPr>
          <a:xfrm>
            <a:off x="264320" y="5073857"/>
            <a:ext cx="2461656" cy="1200328"/>
          </a:xfrm>
          <a:prstGeom prst="rect">
            <a:avLst/>
          </a:prstGeom>
          <a:noFill/>
        </p:spPr>
        <p:txBody>
          <a:bodyPr wrap="square" rtlCol="0">
            <a:spAutoFit/>
          </a:bodyPr>
          <a:lstStyle/>
          <a:p>
            <a:r>
              <a:rPr lang="en-US" sz="2400" dirty="0" smtClean="0">
                <a:latin typeface="Helvetica Neue Light"/>
                <a:cs typeface="Helvetica Neue Light"/>
              </a:rPr>
              <a:t>Find matching images by global scene similarity</a:t>
            </a:r>
            <a:endParaRPr lang="en-US" sz="2400" dirty="0">
              <a:latin typeface="Helvetica Neue Light"/>
              <a:cs typeface="Helvetica Neue Light"/>
            </a:endParaRPr>
          </a:p>
        </p:txBody>
      </p:sp>
      <p:cxnSp>
        <p:nvCxnSpPr>
          <p:cNvPr id="21" name="Straight Arrow Connector 20"/>
          <p:cNvCxnSpPr>
            <a:stCxn id="5" idx="3"/>
          </p:cNvCxnSpPr>
          <p:nvPr/>
        </p:nvCxnSpPr>
        <p:spPr>
          <a:xfrm>
            <a:off x="3725649" y="2630517"/>
            <a:ext cx="533479" cy="419796"/>
          </a:xfrm>
          <a:prstGeom prst="straightConnector1">
            <a:avLst/>
          </a:prstGeom>
          <a:ln w="57150" cmpd="sng">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a:stCxn id="5" idx="3"/>
          </p:cNvCxnSpPr>
          <p:nvPr/>
        </p:nvCxnSpPr>
        <p:spPr>
          <a:xfrm>
            <a:off x="3725649" y="2630517"/>
            <a:ext cx="2725240" cy="24194"/>
          </a:xfrm>
          <a:prstGeom prst="straightConnector1">
            <a:avLst/>
          </a:prstGeom>
          <a:ln w="57150" cmpd="sng">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a:stCxn id="5" idx="3"/>
          </p:cNvCxnSpPr>
          <p:nvPr/>
        </p:nvCxnSpPr>
        <p:spPr>
          <a:xfrm>
            <a:off x="3725649" y="2630517"/>
            <a:ext cx="351085" cy="3480161"/>
          </a:xfrm>
          <a:prstGeom prst="straightConnector1">
            <a:avLst/>
          </a:prstGeom>
          <a:ln w="57150" cmpd="sng">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a:stCxn id="5" idx="3"/>
          </p:cNvCxnSpPr>
          <p:nvPr/>
        </p:nvCxnSpPr>
        <p:spPr>
          <a:xfrm>
            <a:off x="3725649" y="2630517"/>
            <a:ext cx="3211592" cy="1236957"/>
          </a:xfrm>
          <a:prstGeom prst="straightConnector1">
            <a:avLst/>
          </a:prstGeom>
          <a:ln w="57150" cmpd="sng">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3903799" y="3472749"/>
            <a:ext cx="2639959" cy="830997"/>
          </a:xfrm>
          <a:prstGeom prst="rect">
            <a:avLst/>
          </a:prstGeom>
          <a:noFill/>
        </p:spPr>
        <p:txBody>
          <a:bodyPr wrap="square" rtlCol="0">
            <a:spAutoFit/>
          </a:bodyPr>
          <a:lstStyle/>
          <a:p>
            <a:r>
              <a:rPr lang="en-US" sz="1600" dirty="0">
                <a:latin typeface="Helvetica Neue Light"/>
                <a:cs typeface="Helvetica Neue Light"/>
              </a:rPr>
              <a:t>Pedestrian street </a:t>
            </a:r>
            <a:r>
              <a:rPr lang="en-US" sz="1600" dirty="0">
                <a:solidFill>
                  <a:srgbClr val="008000"/>
                </a:solidFill>
                <a:latin typeface="Helvetica Neue Light"/>
                <a:cs typeface="Helvetica Neue Light"/>
              </a:rPr>
              <a:t>in the Old Lyon</a:t>
            </a:r>
            <a:r>
              <a:rPr lang="en-US" sz="1600" dirty="0">
                <a:latin typeface="Helvetica Neue Light"/>
                <a:cs typeface="Helvetica Neue Light"/>
              </a:rPr>
              <a:t> with stairs to climb up the hill </a:t>
            </a:r>
            <a:r>
              <a:rPr lang="en-US" sz="1600" dirty="0">
                <a:solidFill>
                  <a:srgbClr val="008000"/>
                </a:solidFill>
                <a:latin typeface="Helvetica Neue Light"/>
                <a:cs typeface="Helvetica Neue Light"/>
              </a:rPr>
              <a:t>of </a:t>
            </a:r>
            <a:r>
              <a:rPr lang="en-US" sz="1600" dirty="0" err="1">
                <a:solidFill>
                  <a:srgbClr val="008000"/>
                </a:solidFill>
                <a:latin typeface="Helvetica Neue Light"/>
                <a:cs typeface="Helvetica Neue Light"/>
              </a:rPr>
              <a:t>fourviere</a:t>
            </a:r>
            <a:endParaRPr lang="en-US" sz="1600" dirty="0">
              <a:solidFill>
                <a:srgbClr val="008000"/>
              </a:solidFill>
              <a:latin typeface="Helvetica Neue Light"/>
              <a:cs typeface="Helvetica Neue Light"/>
            </a:endParaRPr>
          </a:p>
        </p:txBody>
      </p:sp>
      <p:sp>
        <p:nvSpPr>
          <p:cNvPr id="37" name="TextBox 36"/>
          <p:cNvSpPr txBox="1"/>
          <p:nvPr/>
        </p:nvSpPr>
        <p:spPr>
          <a:xfrm>
            <a:off x="6253259" y="2807393"/>
            <a:ext cx="2891226" cy="830997"/>
          </a:xfrm>
          <a:prstGeom prst="rect">
            <a:avLst/>
          </a:prstGeom>
          <a:noFill/>
        </p:spPr>
        <p:txBody>
          <a:bodyPr wrap="square" rtlCol="0">
            <a:spAutoFit/>
          </a:bodyPr>
          <a:lstStyle/>
          <a:p>
            <a:r>
              <a:rPr lang="en-US" sz="1600" dirty="0">
                <a:latin typeface="Helvetica Neue Light"/>
                <a:cs typeface="Helvetica Neue Light"/>
              </a:rPr>
              <a:t>I'm about to blow the building </a:t>
            </a:r>
            <a:r>
              <a:rPr lang="en-US" sz="1600" dirty="0">
                <a:solidFill>
                  <a:srgbClr val="008000"/>
                </a:solidFill>
                <a:latin typeface="Helvetica Neue Light"/>
                <a:cs typeface="Helvetica Neue Light"/>
              </a:rPr>
              <a:t>across the street </a:t>
            </a:r>
            <a:r>
              <a:rPr lang="en-US" sz="1600" dirty="0">
                <a:latin typeface="Helvetica Neue Light"/>
                <a:cs typeface="Helvetica Neue Light"/>
              </a:rPr>
              <a:t>over </a:t>
            </a:r>
            <a:r>
              <a:rPr lang="en-US" sz="1600" dirty="0">
                <a:solidFill>
                  <a:srgbClr val="008000"/>
                </a:solidFill>
                <a:latin typeface="Helvetica Neue Light"/>
                <a:cs typeface="Helvetica Neue Light"/>
              </a:rPr>
              <a:t>with my massive lung power.</a:t>
            </a:r>
          </a:p>
        </p:txBody>
      </p:sp>
      <p:sp>
        <p:nvSpPr>
          <p:cNvPr id="38" name="TextBox 37"/>
          <p:cNvSpPr txBox="1"/>
          <p:nvPr/>
        </p:nvSpPr>
        <p:spPr>
          <a:xfrm>
            <a:off x="6617449" y="6042099"/>
            <a:ext cx="2693111" cy="830997"/>
          </a:xfrm>
          <a:prstGeom prst="rect">
            <a:avLst/>
          </a:prstGeom>
          <a:noFill/>
        </p:spPr>
        <p:txBody>
          <a:bodyPr wrap="square" rtlCol="0">
            <a:spAutoFit/>
          </a:bodyPr>
          <a:lstStyle/>
          <a:p>
            <a:r>
              <a:rPr lang="en-US" sz="1600" dirty="0">
                <a:latin typeface="Helvetica Neue Light"/>
                <a:cs typeface="Helvetica Neue Light"/>
              </a:rPr>
              <a:t>Only </a:t>
            </a:r>
            <a:r>
              <a:rPr lang="en-US" sz="1600" dirty="0">
                <a:solidFill>
                  <a:srgbClr val="008000"/>
                </a:solidFill>
                <a:latin typeface="Helvetica Neue Light"/>
                <a:cs typeface="Helvetica Neue Light"/>
              </a:rPr>
              <a:t>in Paris </a:t>
            </a:r>
            <a:r>
              <a:rPr lang="en-US" sz="1600" dirty="0">
                <a:latin typeface="Helvetica Neue Light"/>
                <a:cs typeface="Helvetica Neue Light"/>
              </a:rPr>
              <a:t>will you find a bottle of wine on a table </a:t>
            </a:r>
            <a:r>
              <a:rPr lang="en-US" sz="1600" dirty="0">
                <a:solidFill>
                  <a:srgbClr val="008000"/>
                </a:solidFill>
                <a:latin typeface="Helvetica Neue Light"/>
                <a:cs typeface="Helvetica Neue Light"/>
              </a:rPr>
              <a:t>outside a bookstore</a:t>
            </a:r>
          </a:p>
        </p:txBody>
      </p:sp>
      <p:sp>
        <p:nvSpPr>
          <p:cNvPr id="18" name="Footer Placeholder 28"/>
          <p:cNvSpPr txBox="1">
            <a:spLocks/>
          </p:cNvSpPr>
          <p:nvPr/>
        </p:nvSpPr>
        <p:spPr>
          <a:xfrm>
            <a:off x="88900" y="6469651"/>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ko-KR" dirty="0" err="1" smtClean="0"/>
              <a:t>Kuznetsova</a:t>
            </a:r>
            <a:r>
              <a:rPr lang="en-US" altLang="ko-KR" dirty="0" smtClean="0"/>
              <a:t> et al, ACL12</a:t>
            </a:r>
            <a:endParaRPr lang="ko-KR" altLang="en-US" dirty="0"/>
          </a:p>
        </p:txBody>
      </p:sp>
    </p:spTree>
    <p:extLst>
      <p:ext uri="{BB962C8B-B14F-4D97-AF65-F5344CB8AC3E}">
        <p14:creationId xmlns:p14="http://schemas.microsoft.com/office/powerpoint/2010/main" val="9722296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24"/>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30"/>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21"/>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27"/>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7" grpId="0"/>
      <p:bldP spid="36" grpId="0"/>
      <p:bldP spid="37" grpId="0"/>
      <p:bldP spid="38"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0417"/>
            <a:ext cx="8229600" cy="1143000"/>
          </a:xfrm>
        </p:spPr>
        <p:txBody>
          <a:bodyPr/>
          <a:lstStyle/>
          <a:p>
            <a:r>
              <a:rPr lang="en-US" dirty="0" smtClean="0">
                <a:cs typeface="Helvetica Neue Light"/>
              </a:rPr>
              <a:t>Image Description Generation</a:t>
            </a:r>
            <a:endParaRPr lang="en-US" dirty="0">
              <a:cs typeface="Helvetica Neue Light"/>
            </a:endParaRPr>
          </a:p>
        </p:txBody>
      </p:sp>
      <p:pic>
        <p:nvPicPr>
          <p:cNvPr id="8" name="Picture 6" descr="http://dsl1.cewit.stonybrook.edu/~vicente/images_all/images_small/119387027_cbd29ad86c_40_119387027.jpg"/>
          <p:cNvPicPr>
            <a:picLocks noChangeAspect="1" noChangeArrowheads="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52400" y="2293466"/>
            <a:ext cx="1978025" cy="1483519"/>
          </a:xfrm>
          <a:prstGeom prst="rect">
            <a:avLst/>
          </a:prstGeom>
          <a:noFill/>
          <a:ln w="28575">
            <a:noFill/>
          </a:ln>
          <a:extLst>
            <a:ext uri="{909E8E84-426E-40dd-AFC4-6F175D3DCCD1}">
              <a14:hiddenFill xmlns:a14="http://schemas.microsoft.com/office/drawing/2010/main">
                <a:solidFill>
                  <a:srgbClr val="FFFFFF"/>
                </a:solidFill>
              </a14:hiddenFill>
            </a:ext>
          </a:extLst>
        </p:spPr>
      </p:pic>
      <p:sp>
        <p:nvSpPr>
          <p:cNvPr id="22" name="Rounded Rectangle 21"/>
          <p:cNvSpPr/>
          <p:nvPr/>
        </p:nvSpPr>
        <p:spPr>
          <a:xfrm>
            <a:off x="3347794" y="2217266"/>
            <a:ext cx="2472308" cy="1524000"/>
          </a:xfrm>
          <a:prstGeom prst="roundRect">
            <a:avLst/>
          </a:prstGeom>
          <a:solidFill>
            <a:schemeClr val="bg1"/>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bg1">
                    <a:lumMod val="85000"/>
                  </a:schemeClr>
                </a:solidFill>
                <a:latin typeface="Helvetica Neue Light"/>
                <a:cs typeface="Helvetica Neue Light"/>
              </a:rPr>
              <a:t>Objects, Actions, Stuff,  Scenes</a:t>
            </a:r>
            <a:endParaRPr lang="en-US" sz="2800" dirty="0">
              <a:solidFill>
                <a:schemeClr val="bg1">
                  <a:lumMod val="85000"/>
                </a:schemeClr>
              </a:solidFill>
              <a:latin typeface="Helvetica Neue Light"/>
              <a:cs typeface="Helvetica Neue Light"/>
            </a:endParaRPr>
          </a:p>
        </p:txBody>
      </p:sp>
      <p:sp>
        <p:nvSpPr>
          <p:cNvPr id="19" name="Rounded Rectangle 18"/>
          <p:cNvSpPr/>
          <p:nvPr/>
        </p:nvSpPr>
        <p:spPr>
          <a:xfrm>
            <a:off x="6781800" y="2355812"/>
            <a:ext cx="2133600" cy="1246909"/>
          </a:xfrm>
          <a:prstGeom prst="round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smtClean="0">
                <a:latin typeface="Helvetica Neue Light"/>
                <a:cs typeface="Helvetica Neue Light"/>
              </a:rPr>
              <a:t>Phrase Retrieval</a:t>
            </a:r>
            <a:endParaRPr lang="en-US" sz="3000" dirty="0">
              <a:latin typeface="Helvetica Neue Light"/>
              <a:cs typeface="Helvetica Neue Light"/>
            </a:endParaRPr>
          </a:p>
        </p:txBody>
      </p:sp>
      <p:cxnSp>
        <p:nvCxnSpPr>
          <p:cNvPr id="5" name="Elbow Connector 4"/>
          <p:cNvCxnSpPr>
            <a:stCxn id="19" idx="2"/>
          </p:cNvCxnSpPr>
          <p:nvPr/>
        </p:nvCxnSpPr>
        <p:spPr>
          <a:xfrm rot="5400000">
            <a:off x="4442217" y="1782682"/>
            <a:ext cx="1586345" cy="5226423"/>
          </a:xfrm>
          <a:prstGeom prst="bentConnector3">
            <a:avLst/>
          </a:prstGeom>
          <a:ln w="76200" cmpd="sng">
            <a:solidFill>
              <a:srgbClr val="D9D9D9"/>
            </a:solidFill>
            <a:tailEnd type="arrow"/>
          </a:ln>
        </p:spPr>
        <p:style>
          <a:lnRef idx="2">
            <a:schemeClr val="accent1"/>
          </a:lnRef>
          <a:fillRef idx="0">
            <a:schemeClr val="accent1"/>
          </a:fillRef>
          <a:effectRef idx="1">
            <a:schemeClr val="accent1"/>
          </a:effectRef>
          <a:fontRef idx="minor">
            <a:schemeClr val="tx1"/>
          </a:fontRef>
        </p:style>
      </p:cxnSp>
      <p:sp>
        <p:nvSpPr>
          <p:cNvPr id="14" name="Right Arrow 13"/>
          <p:cNvSpPr/>
          <p:nvPr/>
        </p:nvSpPr>
        <p:spPr>
          <a:xfrm>
            <a:off x="6080234" y="2826866"/>
            <a:ext cx="457200" cy="302568"/>
          </a:xfrm>
          <a:prstGeom prst="rightArrow">
            <a:avLst/>
          </a:prstGeom>
          <a:solidFill>
            <a:srgbClr val="D9D9D9"/>
          </a:solidFill>
          <a:ln>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Helvetica Neue Light"/>
              <a:cs typeface="Helvetica Neue Light"/>
            </a:endParaRPr>
          </a:p>
        </p:txBody>
      </p:sp>
      <p:sp>
        <p:nvSpPr>
          <p:cNvPr id="3" name="TextBox 2"/>
          <p:cNvSpPr txBox="1"/>
          <p:nvPr/>
        </p:nvSpPr>
        <p:spPr>
          <a:xfrm>
            <a:off x="2133124" y="2161978"/>
            <a:ext cx="1280110" cy="646331"/>
          </a:xfrm>
          <a:prstGeom prst="rect">
            <a:avLst/>
          </a:prstGeom>
          <a:noFill/>
        </p:spPr>
        <p:txBody>
          <a:bodyPr wrap="square" rtlCol="0">
            <a:spAutoFit/>
          </a:bodyPr>
          <a:lstStyle/>
          <a:p>
            <a:pPr algn="ctr"/>
            <a:r>
              <a:rPr lang="en-US" dirty="0" smtClean="0">
                <a:solidFill>
                  <a:schemeClr val="bg1">
                    <a:lumMod val="85000"/>
                  </a:schemeClr>
                </a:solidFill>
                <a:latin typeface="Helvetica Neue Light"/>
                <a:cs typeface="Helvetica Neue Light"/>
              </a:rPr>
              <a:t>Computer Vision</a:t>
            </a:r>
            <a:endParaRPr lang="en-US" dirty="0">
              <a:solidFill>
                <a:schemeClr val="bg1">
                  <a:lumMod val="85000"/>
                </a:schemeClr>
              </a:solidFill>
              <a:latin typeface="Helvetica Neue Light"/>
              <a:cs typeface="Helvetica Neue Light"/>
            </a:endParaRPr>
          </a:p>
        </p:txBody>
      </p:sp>
      <p:sp>
        <p:nvSpPr>
          <p:cNvPr id="17" name="Right Arrow 16"/>
          <p:cNvSpPr/>
          <p:nvPr/>
        </p:nvSpPr>
        <p:spPr>
          <a:xfrm>
            <a:off x="2590800" y="2826866"/>
            <a:ext cx="457200" cy="302568"/>
          </a:xfrm>
          <a:prstGeom prst="rightArrow">
            <a:avLst/>
          </a:prstGeom>
          <a:solidFill>
            <a:schemeClr val="bg1">
              <a:lumMod val="85000"/>
            </a:schemeClr>
          </a:solidFill>
          <a:ln>
            <a:solidFill>
              <a:schemeClr val="bg1">
                <a:lumMod val="85000"/>
              </a:scheme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2000">
              <a:latin typeface="Helvetica Neue Light"/>
              <a:cs typeface="Helvetica Neue Light"/>
            </a:endParaRPr>
          </a:p>
        </p:txBody>
      </p:sp>
      <p:sp>
        <p:nvSpPr>
          <p:cNvPr id="13" name="Rounded Rectangle 12"/>
          <p:cNvSpPr/>
          <p:nvPr/>
        </p:nvSpPr>
        <p:spPr>
          <a:xfrm>
            <a:off x="1434353" y="5189066"/>
            <a:ext cx="2375647" cy="1371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smtClean="0">
                <a:latin typeface="Helvetica Neue Light"/>
                <a:cs typeface="Helvetica Neue Light"/>
              </a:rPr>
              <a:t>Generation</a:t>
            </a:r>
            <a:endParaRPr lang="en-US" sz="3000" dirty="0">
              <a:latin typeface="Helvetica Neue Light"/>
              <a:cs typeface="Helvetica Neue Light"/>
            </a:endParaRPr>
          </a:p>
        </p:txBody>
      </p:sp>
      <p:sp>
        <p:nvSpPr>
          <p:cNvPr id="16" name="Rounded Rectangle 15"/>
          <p:cNvSpPr/>
          <p:nvPr/>
        </p:nvSpPr>
        <p:spPr>
          <a:xfrm>
            <a:off x="5213132" y="5189066"/>
            <a:ext cx="2362200" cy="1385455"/>
          </a:xfrm>
          <a:prstGeom prst="roundRect">
            <a:avLst/>
          </a:prstGeom>
          <a:solidFill>
            <a:schemeClr val="bg1"/>
          </a:solid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smtClean="0">
                <a:solidFill>
                  <a:schemeClr val="tx1"/>
                </a:solidFill>
                <a:latin typeface="Helvetica Neue Light"/>
                <a:cs typeface="Helvetica Neue Light"/>
              </a:rPr>
              <a:t>Description</a:t>
            </a:r>
            <a:endParaRPr lang="en-US" sz="3000" dirty="0">
              <a:solidFill>
                <a:schemeClr val="tx1"/>
              </a:solidFill>
              <a:latin typeface="Helvetica Neue Light"/>
              <a:cs typeface="Helvetica Neue Light"/>
            </a:endParaRPr>
          </a:p>
        </p:txBody>
      </p:sp>
      <p:sp>
        <p:nvSpPr>
          <p:cNvPr id="18" name="Right Arrow 17"/>
          <p:cNvSpPr/>
          <p:nvPr/>
        </p:nvSpPr>
        <p:spPr>
          <a:xfrm>
            <a:off x="4343400" y="5724698"/>
            <a:ext cx="457200" cy="302568"/>
          </a:xfrm>
          <a:prstGeom prst="right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Helvetica Neue Light"/>
              <a:cs typeface="Helvetica Neue Light"/>
            </a:endParaRPr>
          </a:p>
        </p:txBody>
      </p:sp>
      <p:sp>
        <p:nvSpPr>
          <p:cNvPr id="15" name="Footer Placeholder 28"/>
          <p:cNvSpPr txBox="1">
            <a:spLocks/>
          </p:cNvSpPr>
          <p:nvPr/>
        </p:nvSpPr>
        <p:spPr>
          <a:xfrm>
            <a:off x="6113929" y="6511835"/>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ko-KR" dirty="0" err="1" smtClean="0"/>
              <a:t>Kuznetsova</a:t>
            </a:r>
            <a:r>
              <a:rPr lang="en-US" altLang="ko-KR" dirty="0" smtClean="0"/>
              <a:t> et al, ACL12</a:t>
            </a:r>
            <a:endParaRPr lang="ko-KR" altLang="en-US" dirty="0"/>
          </a:p>
        </p:txBody>
      </p:sp>
    </p:spTree>
    <p:extLst>
      <p:ext uri="{BB962C8B-B14F-4D97-AF65-F5344CB8AC3E}">
        <p14:creationId xmlns:p14="http://schemas.microsoft.com/office/powerpoint/2010/main" val="11486520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P spid="18"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6" descr="http://dsl1.cewit.stonybrook.edu/~vicente/images_all/images_small/119387027_cbd29ad86c_40_11938702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899692"/>
            <a:ext cx="2946400" cy="2209800"/>
          </a:xfrm>
          <a:prstGeom prst="rect">
            <a:avLst/>
          </a:prstGeom>
          <a:noFill/>
          <a:ln w="28575">
            <a:solidFill>
              <a:schemeClr val="tx2">
                <a:lumMod val="75000"/>
              </a:schemeClr>
            </a:solidFill>
          </a:ln>
          <a:extLst>
            <a:ext uri="{909E8E84-426E-40dd-AFC4-6F175D3DCCD1}">
              <a14:hiddenFill xmlns:a14="http://schemas.microsoft.com/office/drawing/2010/main">
                <a:solidFill>
                  <a:srgbClr val="FFFFFF"/>
                </a:solidFill>
              </a14:hiddenFill>
            </a:ext>
          </a:extLst>
        </p:spPr>
      </p:pic>
      <p:sp>
        <p:nvSpPr>
          <p:cNvPr id="44" name="TextBox 43"/>
          <p:cNvSpPr txBox="1"/>
          <p:nvPr/>
        </p:nvSpPr>
        <p:spPr>
          <a:xfrm>
            <a:off x="4055397" y="177225"/>
            <a:ext cx="2133600" cy="523220"/>
          </a:xfrm>
          <a:prstGeom prst="rect">
            <a:avLst/>
          </a:prstGeom>
          <a:noFill/>
          <a:ln w="38100">
            <a:solidFill>
              <a:srgbClr val="FF0066"/>
            </a:solidFill>
          </a:ln>
        </p:spPr>
        <p:txBody>
          <a:bodyPr wrap="square" rtlCol="0">
            <a:spAutoFit/>
          </a:bodyPr>
          <a:lstStyle/>
          <a:p>
            <a:pPr algn="ctr"/>
            <a:r>
              <a:rPr lang="en-US" sz="2800" dirty="0" smtClean="0"/>
              <a:t>Object NPs</a:t>
            </a:r>
            <a:endParaRPr lang="en-US" sz="2800" dirty="0"/>
          </a:p>
        </p:txBody>
      </p:sp>
      <p:sp>
        <p:nvSpPr>
          <p:cNvPr id="45" name="TextBox 44"/>
          <p:cNvSpPr txBox="1"/>
          <p:nvPr/>
        </p:nvSpPr>
        <p:spPr>
          <a:xfrm>
            <a:off x="4042697" y="1396425"/>
            <a:ext cx="2159000" cy="523220"/>
          </a:xfrm>
          <a:prstGeom prst="rect">
            <a:avLst/>
          </a:prstGeom>
          <a:noFill/>
          <a:ln w="38100">
            <a:solidFill>
              <a:srgbClr val="00B0F0"/>
            </a:solidFill>
          </a:ln>
        </p:spPr>
        <p:txBody>
          <a:bodyPr wrap="square" rtlCol="0">
            <a:spAutoFit/>
          </a:bodyPr>
          <a:lstStyle/>
          <a:p>
            <a:pPr algn="ctr"/>
            <a:r>
              <a:rPr lang="en-US" sz="2800" dirty="0" smtClean="0"/>
              <a:t>Actions VPs</a:t>
            </a:r>
            <a:endParaRPr lang="en-US" sz="2800" dirty="0"/>
          </a:p>
        </p:txBody>
      </p:sp>
      <p:sp>
        <p:nvSpPr>
          <p:cNvPr id="46" name="TextBox 45"/>
          <p:cNvSpPr txBox="1"/>
          <p:nvPr/>
        </p:nvSpPr>
        <p:spPr>
          <a:xfrm>
            <a:off x="4038600" y="3772019"/>
            <a:ext cx="2135157" cy="523220"/>
          </a:xfrm>
          <a:prstGeom prst="rect">
            <a:avLst/>
          </a:prstGeom>
          <a:noFill/>
          <a:ln w="38100">
            <a:solidFill>
              <a:srgbClr val="A45DCB"/>
            </a:solidFill>
          </a:ln>
        </p:spPr>
        <p:txBody>
          <a:bodyPr wrap="square" rtlCol="0">
            <a:spAutoFit/>
          </a:bodyPr>
          <a:lstStyle/>
          <a:p>
            <a:pPr algn="ctr"/>
            <a:r>
              <a:rPr lang="en-US" sz="2800" dirty="0" smtClean="0"/>
              <a:t>Scene PPs</a:t>
            </a:r>
            <a:endParaRPr lang="en-US" sz="2800" dirty="0"/>
          </a:p>
        </p:txBody>
      </p:sp>
      <p:sp>
        <p:nvSpPr>
          <p:cNvPr id="47" name="TextBox 46"/>
          <p:cNvSpPr txBox="1"/>
          <p:nvPr/>
        </p:nvSpPr>
        <p:spPr>
          <a:xfrm>
            <a:off x="4038600" y="2606394"/>
            <a:ext cx="2163097" cy="523220"/>
          </a:xfrm>
          <a:prstGeom prst="rect">
            <a:avLst/>
          </a:prstGeom>
          <a:noFill/>
          <a:ln w="38100">
            <a:solidFill>
              <a:srgbClr val="85E412"/>
            </a:solidFill>
          </a:ln>
        </p:spPr>
        <p:txBody>
          <a:bodyPr wrap="square" rtlCol="0">
            <a:spAutoFit/>
          </a:bodyPr>
          <a:lstStyle/>
          <a:p>
            <a:pPr algn="ctr"/>
            <a:r>
              <a:rPr lang="en-US" sz="2800" dirty="0" smtClean="0"/>
              <a:t>Stuff PPs</a:t>
            </a:r>
            <a:endParaRPr lang="en-US" sz="2800" dirty="0"/>
          </a:p>
        </p:txBody>
      </p:sp>
      <p:sp>
        <p:nvSpPr>
          <p:cNvPr id="52" name="TextBox 51"/>
          <p:cNvSpPr txBox="1"/>
          <p:nvPr/>
        </p:nvSpPr>
        <p:spPr>
          <a:xfrm>
            <a:off x="6493797" y="76200"/>
            <a:ext cx="1353405" cy="830997"/>
          </a:xfrm>
          <a:prstGeom prst="rect">
            <a:avLst/>
          </a:prstGeom>
          <a:solidFill>
            <a:schemeClr val="bg1"/>
          </a:solidFill>
          <a:ln>
            <a:noFill/>
          </a:ln>
        </p:spPr>
        <p:txBody>
          <a:bodyPr wrap="square" rtlCol="0">
            <a:spAutoFit/>
          </a:bodyPr>
          <a:lstStyle/>
          <a:p>
            <a:r>
              <a:rPr lang="en-US" sz="2400" dirty="0" smtClean="0"/>
              <a:t>birds</a:t>
            </a:r>
          </a:p>
          <a:p>
            <a:pPr algn="ctr"/>
            <a:r>
              <a:rPr lang="en-US" sz="2400" dirty="0" smtClean="0"/>
              <a:t>the bird</a:t>
            </a:r>
          </a:p>
        </p:txBody>
      </p:sp>
      <p:sp>
        <p:nvSpPr>
          <p:cNvPr id="70" name="Rounded Rectangle 69"/>
          <p:cNvSpPr/>
          <p:nvPr/>
        </p:nvSpPr>
        <p:spPr>
          <a:xfrm>
            <a:off x="1579506" y="2134658"/>
            <a:ext cx="850900" cy="569912"/>
          </a:xfrm>
          <a:prstGeom prst="round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Down Arrow 72"/>
          <p:cNvSpPr/>
          <p:nvPr/>
        </p:nvSpPr>
        <p:spPr>
          <a:xfrm>
            <a:off x="7109786" y="4713361"/>
            <a:ext cx="357814" cy="484005"/>
          </a:xfrm>
          <a:prstGeom prst="down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4" name="Table 73"/>
          <p:cNvGraphicFramePr>
            <a:graphicFrameLocks noGrp="1"/>
          </p:cNvGraphicFramePr>
          <p:nvPr>
            <p:extLst>
              <p:ext uri="{D42A27DB-BD31-4B8C-83A1-F6EECF244321}">
                <p14:modId xmlns:p14="http://schemas.microsoft.com/office/powerpoint/2010/main" val="1596067020"/>
              </p:ext>
            </p:extLst>
          </p:nvPr>
        </p:nvGraphicFramePr>
        <p:xfrm>
          <a:off x="366059" y="6126480"/>
          <a:ext cx="8763001" cy="457200"/>
        </p:xfrm>
        <a:graphic>
          <a:graphicData uri="http://schemas.openxmlformats.org/drawingml/2006/table">
            <a:tbl>
              <a:tblPr firstRow="1" bandRow="1">
                <a:tableStyleId>{2D5ABB26-0587-4C30-8999-92F81FD0307C}</a:tableStyleId>
              </a:tblPr>
              <a:tblGrid>
                <a:gridCol w="2046941"/>
                <a:gridCol w="2095500"/>
                <a:gridCol w="2169890"/>
                <a:gridCol w="2450670"/>
              </a:tblGrid>
              <a:tr h="370840">
                <a:tc>
                  <a:txBody>
                    <a:bodyPr/>
                    <a:lstStyle/>
                    <a:p>
                      <a:pPr algn="ctr"/>
                      <a:r>
                        <a:rPr lang="en-US" sz="2400" dirty="0" smtClean="0"/>
                        <a:t>birds</a:t>
                      </a:r>
                      <a:endParaRPr lang="en-US" sz="2400" dirty="0"/>
                    </a:p>
                  </a:txBody>
                  <a:tcPr/>
                </a:tc>
                <a:tc>
                  <a:txBody>
                    <a:bodyPr/>
                    <a:lstStyle/>
                    <a:p>
                      <a:r>
                        <a:rPr lang="en-US" sz="2400" dirty="0" smtClean="0"/>
                        <a:t>  over water</a:t>
                      </a:r>
                      <a:endParaRPr lang="en-US"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t> are</a:t>
                      </a:r>
                      <a:r>
                        <a:rPr lang="en-US" sz="2400" baseline="0" dirty="0" smtClean="0"/>
                        <a:t> standing</a:t>
                      </a:r>
                      <a:endParaRPr lang="en-US" sz="2400" dirty="0" smtClean="0"/>
                    </a:p>
                  </a:txBody>
                  <a:tcPr/>
                </a:tc>
                <a:tc>
                  <a:txBody>
                    <a:bodyPr/>
                    <a:lstStyle/>
                    <a:p>
                      <a:r>
                        <a:rPr lang="en-US" sz="2400" dirty="0" smtClean="0"/>
                        <a:t>in the ocean</a:t>
                      </a:r>
                      <a:endParaRPr lang="en-US" sz="2400" dirty="0"/>
                    </a:p>
                  </a:txBody>
                  <a:tcPr/>
                </a:tc>
              </a:tr>
            </a:tbl>
          </a:graphicData>
        </a:graphic>
      </p:graphicFrame>
      <p:graphicFrame>
        <p:nvGraphicFramePr>
          <p:cNvPr id="75" name="Table 74"/>
          <p:cNvGraphicFramePr>
            <a:graphicFrameLocks noGrp="1"/>
          </p:cNvGraphicFramePr>
          <p:nvPr>
            <p:extLst>
              <p:ext uri="{D42A27DB-BD31-4B8C-83A1-F6EECF244321}">
                <p14:modId xmlns:p14="http://schemas.microsoft.com/office/powerpoint/2010/main" val="2436668341"/>
              </p:ext>
            </p:extLst>
          </p:nvPr>
        </p:nvGraphicFramePr>
        <p:xfrm>
          <a:off x="304800" y="5471652"/>
          <a:ext cx="8601001" cy="579120"/>
        </p:xfrm>
        <a:graphic>
          <a:graphicData uri="http://schemas.openxmlformats.org/drawingml/2006/table">
            <a:tbl>
              <a:tblPr firstRow="1" bandRow="1">
                <a:tableStyleId>{93296810-A885-4BE3-A3E7-6D5BEEA58F35}</a:tableStyleId>
              </a:tblPr>
              <a:tblGrid>
                <a:gridCol w="2094506"/>
                <a:gridCol w="2133600"/>
                <a:gridCol w="2133600"/>
                <a:gridCol w="2239295"/>
              </a:tblGrid>
              <a:tr h="370840">
                <a:tc>
                  <a:txBody>
                    <a:bodyPr/>
                    <a:lstStyle/>
                    <a:p>
                      <a:r>
                        <a:rPr lang="en-US" sz="3200" dirty="0" smtClean="0"/>
                        <a:t>Position 1</a:t>
                      </a:r>
                      <a:endParaRPr lang="en-US" sz="3200" dirty="0"/>
                    </a:p>
                  </a:txBody>
                  <a:tcPr>
                    <a:solidFill>
                      <a:srgbClr val="00B0F0"/>
                    </a:solidFill>
                  </a:tcPr>
                </a:tc>
                <a:tc>
                  <a:txBody>
                    <a:bodyPr/>
                    <a:lstStyle/>
                    <a:p>
                      <a:r>
                        <a:rPr lang="en-US" sz="3200" dirty="0" smtClean="0"/>
                        <a:t>Position</a:t>
                      </a:r>
                      <a:r>
                        <a:rPr lang="en-US" sz="3200" baseline="0" dirty="0" smtClean="0"/>
                        <a:t> 2</a:t>
                      </a:r>
                      <a:endParaRPr lang="en-US" sz="3200" dirty="0"/>
                    </a:p>
                  </a:txBody>
                  <a:tcPr>
                    <a:solidFill>
                      <a:srgbClr val="00B0F0"/>
                    </a:solidFill>
                  </a:tcPr>
                </a:tc>
                <a:tc>
                  <a:txBody>
                    <a:bodyPr/>
                    <a:lstStyle/>
                    <a:p>
                      <a:r>
                        <a:rPr lang="en-US" sz="3200" dirty="0" smtClean="0"/>
                        <a:t>Position 3</a:t>
                      </a:r>
                      <a:endParaRPr lang="en-US" sz="3200" dirty="0"/>
                    </a:p>
                  </a:txBody>
                  <a:tcPr>
                    <a:solidFill>
                      <a:srgbClr val="00B0F0"/>
                    </a:solidFill>
                  </a:tcPr>
                </a:tc>
                <a:tc>
                  <a:txBody>
                    <a:bodyPr/>
                    <a:lstStyle/>
                    <a:p>
                      <a:r>
                        <a:rPr lang="en-US" sz="3200" dirty="0" smtClean="0"/>
                        <a:t>Position 4</a:t>
                      </a:r>
                      <a:endParaRPr lang="en-US" sz="3200" dirty="0"/>
                    </a:p>
                  </a:txBody>
                  <a:tcPr>
                    <a:solidFill>
                      <a:srgbClr val="00B0F0"/>
                    </a:solidFill>
                  </a:tcPr>
                </a:tc>
              </a:tr>
            </a:tbl>
          </a:graphicData>
        </a:graphic>
      </p:graphicFrame>
      <p:sp>
        <p:nvSpPr>
          <p:cNvPr id="39" name="TextBox 38"/>
          <p:cNvSpPr txBox="1"/>
          <p:nvPr/>
        </p:nvSpPr>
        <p:spPr>
          <a:xfrm>
            <a:off x="6417597" y="1295400"/>
            <a:ext cx="2590800" cy="830997"/>
          </a:xfrm>
          <a:prstGeom prst="rect">
            <a:avLst/>
          </a:prstGeom>
          <a:solidFill>
            <a:schemeClr val="bg1"/>
          </a:solidFill>
          <a:ln>
            <a:noFill/>
          </a:ln>
        </p:spPr>
        <p:txBody>
          <a:bodyPr wrap="square" rtlCol="0">
            <a:spAutoFit/>
          </a:bodyPr>
          <a:lstStyle/>
          <a:p>
            <a:r>
              <a:rPr lang="en-US" sz="2400" dirty="0" smtClean="0"/>
              <a:t>are standing</a:t>
            </a:r>
          </a:p>
          <a:p>
            <a:r>
              <a:rPr lang="en-US" sz="2400" dirty="0" smtClean="0"/>
              <a:t>looking for food</a:t>
            </a:r>
          </a:p>
        </p:txBody>
      </p:sp>
      <p:sp>
        <p:nvSpPr>
          <p:cNvPr id="48" name="TextBox 47"/>
          <p:cNvSpPr txBox="1"/>
          <p:nvPr/>
        </p:nvSpPr>
        <p:spPr>
          <a:xfrm>
            <a:off x="6417597" y="2438400"/>
            <a:ext cx="2590800" cy="830997"/>
          </a:xfrm>
          <a:prstGeom prst="rect">
            <a:avLst/>
          </a:prstGeom>
          <a:solidFill>
            <a:schemeClr val="bg1"/>
          </a:solidFill>
          <a:ln>
            <a:noFill/>
          </a:ln>
        </p:spPr>
        <p:txBody>
          <a:bodyPr wrap="square" rtlCol="0">
            <a:spAutoFit/>
          </a:bodyPr>
          <a:lstStyle/>
          <a:p>
            <a:r>
              <a:rPr lang="en-US" sz="2400" dirty="0" smtClean="0"/>
              <a:t>in water</a:t>
            </a:r>
          </a:p>
          <a:p>
            <a:r>
              <a:rPr lang="en-US" sz="2400" dirty="0" smtClean="0"/>
              <a:t>over water</a:t>
            </a:r>
          </a:p>
        </p:txBody>
      </p:sp>
      <p:sp>
        <p:nvSpPr>
          <p:cNvPr id="49" name="TextBox 48"/>
          <p:cNvSpPr txBox="1"/>
          <p:nvPr/>
        </p:nvSpPr>
        <p:spPr>
          <a:xfrm>
            <a:off x="6417597" y="3672541"/>
            <a:ext cx="2590800" cy="830997"/>
          </a:xfrm>
          <a:prstGeom prst="rect">
            <a:avLst/>
          </a:prstGeom>
          <a:solidFill>
            <a:schemeClr val="bg1"/>
          </a:solidFill>
          <a:ln>
            <a:noFill/>
          </a:ln>
        </p:spPr>
        <p:txBody>
          <a:bodyPr wrap="square" rtlCol="0">
            <a:spAutoFit/>
          </a:bodyPr>
          <a:lstStyle/>
          <a:p>
            <a:r>
              <a:rPr lang="en-US" sz="2400" dirty="0" smtClean="0"/>
              <a:t>in the ocean</a:t>
            </a:r>
          </a:p>
          <a:p>
            <a:r>
              <a:rPr lang="en-US" sz="2400" dirty="0"/>
              <a:t>n</a:t>
            </a:r>
            <a:r>
              <a:rPr lang="en-US" sz="2400" dirty="0" smtClean="0"/>
              <a:t>ear Salt Pond</a:t>
            </a:r>
          </a:p>
        </p:txBody>
      </p:sp>
      <p:sp>
        <p:nvSpPr>
          <p:cNvPr id="3" name="Rounded Rectangle 2"/>
          <p:cNvSpPr/>
          <p:nvPr/>
        </p:nvSpPr>
        <p:spPr>
          <a:xfrm>
            <a:off x="6493797" y="107732"/>
            <a:ext cx="914400" cy="457200"/>
          </a:xfrm>
          <a:prstGeom prst="round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ounded Rectangle 75"/>
          <p:cNvSpPr/>
          <p:nvPr/>
        </p:nvSpPr>
        <p:spPr>
          <a:xfrm>
            <a:off x="6412801" y="2851602"/>
            <a:ext cx="1781907" cy="457200"/>
          </a:xfrm>
          <a:prstGeom prst="round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ounded Rectangle 76"/>
          <p:cNvSpPr/>
          <p:nvPr/>
        </p:nvSpPr>
        <p:spPr>
          <a:xfrm>
            <a:off x="6386065" y="1282934"/>
            <a:ext cx="2071977" cy="457200"/>
          </a:xfrm>
          <a:prstGeom prst="round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78" name="Rounded Rectangle 77"/>
          <p:cNvSpPr/>
          <p:nvPr/>
        </p:nvSpPr>
        <p:spPr>
          <a:xfrm>
            <a:off x="6422933" y="3660075"/>
            <a:ext cx="1960098" cy="457200"/>
          </a:xfrm>
          <a:prstGeom prst="round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ight Arrow 1"/>
          <p:cNvSpPr/>
          <p:nvPr/>
        </p:nvSpPr>
        <p:spPr>
          <a:xfrm>
            <a:off x="3354419" y="1905000"/>
            <a:ext cx="440826" cy="357117"/>
          </a:xfrm>
          <a:prstGeom prst="right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ooter Placeholder 28"/>
          <p:cNvSpPr txBox="1">
            <a:spLocks/>
          </p:cNvSpPr>
          <p:nvPr/>
        </p:nvSpPr>
        <p:spPr>
          <a:xfrm>
            <a:off x="6113929" y="6499135"/>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ko-KR" dirty="0" err="1" smtClean="0"/>
              <a:t>Kuznetsova</a:t>
            </a:r>
            <a:r>
              <a:rPr lang="en-US" altLang="ko-KR" dirty="0" smtClean="0"/>
              <a:t> et al, ACL12</a:t>
            </a:r>
            <a:endParaRPr lang="ko-KR" altLang="en-US" dirty="0"/>
          </a:p>
        </p:txBody>
      </p:sp>
    </p:spTree>
    <p:extLst>
      <p:ext uri="{BB962C8B-B14F-4D97-AF65-F5344CB8AC3E}">
        <p14:creationId xmlns:p14="http://schemas.microsoft.com/office/powerpoint/2010/main" val="987902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6" grpId="0" animBg="1"/>
      <p:bldP spid="77" grpId="0" animBg="1"/>
      <p:bldP spid="78"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8820"/>
            <a:ext cx="8229600" cy="1600200"/>
          </a:xfrm>
        </p:spPr>
        <p:txBody>
          <a:bodyPr/>
          <a:lstStyle/>
          <a:p>
            <a:r>
              <a:rPr lang="en-US" dirty="0" smtClean="0"/>
              <a:t>Possible Assignments</a:t>
            </a:r>
            <a:endParaRPr lang="en-US" dirty="0"/>
          </a:p>
        </p:txBody>
      </p:sp>
      <p:sp>
        <p:nvSpPr>
          <p:cNvPr id="8" name="Rounded Rectangle 7"/>
          <p:cNvSpPr/>
          <p:nvPr/>
        </p:nvSpPr>
        <p:spPr>
          <a:xfrm>
            <a:off x="108156" y="2590800"/>
            <a:ext cx="2057400" cy="609600"/>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birds</a:t>
            </a:r>
            <a:endParaRPr lang="en-US" sz="2400" dirty="0">
              <a:solidFill>
                <a:schemeClr val="tx1"/>
              </a:solidFill>
            </a:endParaRPr>
          </a:p>
        </p:txBody>
      </p:sp>
      <p:sp>
        <p:nvSpPr>
          <p:cNvPr id="26" name="Rounded Rectangle 25"/>
          <p:cNvSpPr/>
          <p:nvPr/>
        </p:nvSpPr>
        <p:spPr>
          <a:xfrm>
            <a:off x="152400" y="1524000"/>
            <a:ext cx="1981200" cy="76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smtClean="0"/>
              <a:t>Position1</a:t>
            </a:r>
            <a:endParaRPr lang="en-US" sz="3000" dirty="0"/>
          </a:p>
        </p:txBody>
      </p:sp>
      <p:sp>
        <p:nvSpPr>
          <p:cNvPr id="27" name="Rounded Rectangle 26"/>
          <p:cNvSpPr/>
          <p:nvPr/>
        </p:nvSpPr>
        <p:spPr>
          <a:xfrm>
            <a:off x="2438400" y="1524000"/>
            <a:ext cx="1981200" cy="76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smtClean="0"/>
              <a:t>Position2</a:t>
            </a:r>
            <a:endParaRPr lang="en-US" sz="3000" dirty="0"/>
          </a:p>
        </p:txBody>
      </p:sp>
      <p:sp>
        <p:nvSpPr>
          <p:cNvPr id="28" name="Rounded Rectangle 27"/>
          <p:cNvSpPr/>
          <p:nvPr/>
        </p:nvSpPr>
        <p:spPr>
          <a:xfrm>
            <a:off x="4724400" y="1524000"/>
            <a:ext cx="1981200" cy="76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smtClean="0"/>
              <a:t>Position3</a:t>
            </a:r>
            <a:endParaRPr lang="en-US" sz="3000" dirty="0"/>
          </a:p>
        </p:txBody>
      </p:sp>
      <p:sp>
        <p:nvSpPr>
          <p:cNvPr id="29" name="Rounded Rectangle 28"/>
          <p:cNvSpPr/>
          <p:nvPr/>
        </p:nvSpPr>
        <p:spPr>
          <a:xfrm>
            <a:off x="7010400" y="1524000"/>
            <a:ext cx="1981200" cy="76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smtClean="0"/>
              <a:t>Position4</a:t>
            </a:r>
            <a:endParaRPr lang="en-US" sz="3000" dirty="0"/>
          </a:p>
        </p:txBody>
      </p:sp>
      <p:sp>
        <p:nvSpPr>
          <p:cNvPr id="24" name="Rounded Rectangle 23"/>
          <p:cNvSpPr/>
          <p:nvPr/>
        </p:nvSpPr>
        <p:spPr>
          <a:xfrm>
            <a:off x="108156" y="3429000"/>
            <a:ext cx="2057400" cy="609600"/>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the bird</a:t>
            </a:r>
          </a:p>
        </p:txBody>
      </p:sp>
      <p:sp>
        <p:nvSpPr>
          <p:cNvPr id="25" name="Rounded Rectangle 24"/>
          <p:cNvSpPr/>
          <p:nvPr/>
        </p:nvSpPr>
        <p:spPr>
          <a:xfrm>
            <a:off x="108156" y="4267200"/>
            <a:ext cx="2057400" cy="609600"/>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are </a:t>
            </a:r>
            <a:r>
              <a:rPr lang="en-US" sz="2400" dirty="0" smtClean="0">
                <a:solidFill>
                  <a:schemeClr val="tx1"/>
                </a:solidFill>
              </a:rPr>
              <a:t>standing</a:t>
            </a:r>
            <a:endParaRPr lang="en-US" sz="2400" dirty="0">
              <a:solidFill>
                <a:schemeClr val="tx1"/>
              </a:solidFill>
            </a:endParaRPr>
          </a:p>
        </p:txBody>
      </p:sp>
      <p:sp>
        <p:nvSpPr>
          <p:cNvPr id="30" name="Rounded Rectangle 29"/>
          <p:cNvSpPr/>
          <p:nvPr/>
        </p:nvSpPr>
        <p:spPr>
          <a:xfrm>
            <a:off x="108156" y="5715000"/>
            <a:ext cx="2057400" cy="609600"/>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in </a:t>
            </a:r>
            <a:r>
              <a:rPr lang="en-US" sz="2400" dirty="0" smtClean="0">
                <a:solidFill>
                  <a:schemeClr val="tx1"/>
                </a:solidFill>
              </a:rPr>
              <a:t>the ocean</a:t>
            </a:r>
            <a:endParaRPr lang="en-US" sz="2400" dirty="0">
              <a:solidFill>
                <a:schemeClr val="tx1"/>
              </a:solidFill>
            </a:endParaRPr>
          </a:p>
        </p:txBody>
      </p:sp>
      <p:sp>
        <p:nvSpPr>
          <p:cNvPr id="3" name="TextBox 2"/>
          <p:cNvSpPr txBox="1"/>
          <p:nvPr/>
        </p:nvSpPr>
        <p:spPr>
          <a:xfrm>
            <a:off x="641556" y="4830096"/>
            <a:ext cx="914400" cy="646331"/>
          </a:xfrm>
          <a:prstGeom prst="rect">
            <a:avLst/>
          </a:prstGeom>
          <a:noFill/>
        </p:spPr>
        <p:txBody>
          <a:bodyPr wrap="square" rtlCol="0">
            <a:spAutoFit/>
          </a:bodyPr>
          <a:lstStyle/>
          <a:p>
            <a:pPr algn="ctr"/>
            <a:r>
              <a:rPr lang="en-US" sz="3600" dirty="0" smtClean="0"/>
              <a:t>…</a:t>
            </a:r>
            <a:endParaRPr lang="en-US" sz="3600" dirty="0"/>
          </a:p>
        </p:txBody>
      </p:sp>
      <p:sp>
        <p:nvSpPr>
          <p:cNvPr id="31" name="Rounded Rectangle 30"/>
          <p:cNvSpPr/>
          <p:nvPr/>
        </p:nvSpPr>
        <p:spPr>
          <a:xfrm>
            <a:off x="2394156" y="2590800"/>
            <a:ext cx="2057400" cy="609600"/>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birds</a:t>
            </a:r>
            <a:endParaRPr lang="en-US" sz="2400" dirty="0">
              <a:solidFill>
                <a:schemeClr val="tx1"/>
              </a:solidFill>
            </a:endParaRPr>
          </a:p>
        </p:txBody>
      </p:sp>
      <p:sp>
        <p:nvSpPr>
          <p:cNvPr id="32" name="Rounded Rectangle 31"/>
          <p:cNvSpPr/>
          <p:nvPr/>
        </p:nvSpPr>
        <p:spPr>
          <a:xfrm>
            <a:off x="2394156" y="3429000"/>
            <a:ext cx="2057400" cy="609600"/>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the bird</a:t>
            </a:r>
          </a:p>
        </p:txBody>
      </p:sp>
      <p:sp>
        <p:nvSpPr>
          <p:cNvPr id="33" name="Rounded Rectangle 32"/>
          <p:cNvSpPr/>
          <p:nvPr/>
        </p:nvSpPr>
        <p:spPr>
          <a:xfrm>
            <a:off x="2394156" y="4267200"/>
            <a:ext cx="2057400" cy="609600"/>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are standing</a:t>
            </a:r>
          </a:p>
        </p:txBody>
      </p:sp>
      <p:sp>
        <p:nvSpPr>
          <p:cNvPr id="34" name="Rounded Rectangle 33"/>
          <p:cNvSpPr/>
          <p:nvPr/>
        </p:nvSpPr>
        <p:spPr>
          <a:xfrm>
            <a:off x="2394156" y="5715000"/>
            <a:ext cx="2057400" cy="609600"/>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in the ocean</a:t>
            </a:r>
          </a:p>
        </p:txBody>
      </p:sp>
      <p:sp>
        <p:nvSpPr>
          <p:cNvPr id="35" name="TextBox 34"/>
          <p:cNvSpPr txBox="1"/>
          <p:nvPr/>
        </p:nvSpPr>
        <p:spPr>
          <a:xfrm>
            <a:off x="2927556" y="4830096"/>
            <a:ext cx="914400" cy="646331"/>
          </a:xfrm>
          <a:prstGeom prst="rect">
            <a:avLst/>
          </a:prstGeom>
          <a:noFill/>
        </p:spPr>
        <p:txBody>
          <a:bodyPr wrap="square" rtlCol="0">
            <a:spAutoFit/>
          </a:bodyPr>
          <a:lstStyle/>
          <a:p>
            <a:pPr algn="ctr"/>
            <a:r>
              <a:rPr lang="en-US" sz="3600" dirty="0" smtClean="0"/>
              <a:t>…</a:t>
            </a:r>
            <a:endParaRPr lang="en-US" sz="3600" dirty="0"/>
          </a:p>
        </p:txBody>
      </p:sp>
      <p:sp>
        <p:nvSpPr>
          <p:cNvPr id="36" name="Rounded Rectangle 35"/>
          <p:cNvSpPr/>
          <p:nvPr/>
        </p:nvSpPr>
        <p:spPr>
          <a:xfrm>
            <a:off x="4680156" y="2590800"/>
            <a:ext cx="2057400" cy="609600"/>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birds</a:t>
            </a:r>
            <a:endParaRPr lang="en-US" sz="2400" dirty="0">
              <a:solidFill>
                <a:schemeClr val="tx1"/>
              </a:solidFill>
            </a:endParaRPr>
          </a:p>
        </p:txBody>
      </p:sp>
      <p:sp>
        <p:nvSpPr>
          <p:cNvPr id="37" name="Rounded Rectangle 36"/>
          <p:cNvSpPr/>
          <p:nvPr/>
        </p:nvSpPr>
        <p:spPr>
          <a:xfrm>
            <a:off x="4680156" y="3429000"/>
            <a:ext cx="2057400" cy="609600"/>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the bird</a:t>
            </a:r>
          </a:p>
        </p:txBody>
      </p:sp>
      <p:sp>
        <p:nvSpPr>
          <p:cNvPr id="38" name="Rounded Rectangle 37"/>
          <p:cNvSpPr/>
          <p:nvPr/>
        </p:nvSpPr>
        <p:spPr>
          <a:xfrm>
            <a:off x="4680156" y="4267200"/>
            <a:ext cx="2057400" cy="609600"/>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are standing</a:t>
            </a:r>
          </a:p>
        </p:txBody>
      </p:sp>
      <p:sp>
        <p:nvSpPr>
          <p:cNvPr id="39" name="Rounded Rectangle 38"/>
          <p:cNvSpPr/>
          <p:nvPr/>
        </p:nvSpPr>
        <p:spPr>
          <a:xfrm>
            <a:off x="4680156" y="5715000"/>
            <a:ext cx="2057400" cy="609600"/>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in </a:t>
            </a:r>
            <a:r>
              <a:rPr lang="en-US" sz="2400" dirty="0" smtClean="0">
                <a:solidFill>
                  <a:schemeClr val="tx1"/>
                </a:solidFill>
              </a:rPr>
              <a:t>the ocean</a:t>
            </a:r>
            <a:endParaRPr lang="en-US" sz="2400" dirty="0">
              <a:solidFill>
                <a:schemeClr val="tx1"/>
              </a:solidFill>
            </a:endParaRPr>
          </a:p>
        </p:txBody>
      </p:sp>
      <p:sp>
        <p:nvSpPr>
          <p:cNvPr id="40" name="TextBox 39"/>
          <p:cNvSpPr txBox="1"/>
          <p:nvPr/>
        </p:nvSpPr>
        <p:spPr>
          <a:xfrm>
            <a:off x="5213556" y="4830096"/>
            <a:ext cx="914400" cy="646331"/>
          </a:xfrm>
          <a:prstGeom prst="rect">
            <a:avLst/>
          </a:prstGeom>
          <a:noFill/>
        </p:spPr>
        <p:txBody>
          <a:bodyPr wrap="square" rtlCol="0">
            <a:spAutoFit/>
          </a:bodyPr>
          <a:lstStyle/>
          <a:p>
            <a:pPr algn="ctr"/>
            <a:r>
              <a:rPr lang="en-US" sz="3600" dirty="0" smtClean="0"/>
              <a:t>…</a:t>
            </a:r>
            <a:endParaRPr lang="en-US" sz="3600" dirty="0"/>
          </a:p>
        </p:txBody>
      </p:sp>
      <p:sp>
        <p:nvSpPr>
          <p:cNvPr id="41" name="Rounded Rectangle 40"/>
          <p:cNvSpPr/>
          <p:nvPr/>
        </p:nvSpPr>
        <p:spPr>
          <a:xfrm>
            <a:off x="6966156" y="2590800"/>
            <a:ext cx="2057400" cy="609600"/>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birds</a:t>
            </a:r>
            <a:endParaRPr lang="en-US" sz="2400" dirty="0">
              <a:solidFill>
                <a:schemeClr val="tx1"/>
              </a:solidFill>
            </a:endParaRPr>
          </a:p>
        </p:txBody>
      </p:sp>
      <p:sp>
        <p:nvSpPr>
          <p:cNvPr id="42" name="Rounded Rectangle 41"/>
          <p:cNvSpPr/>
          <p:nvPr/>
        </p:nvSpPr>
        <p:spPr>
          <a:xfrm>
            <a:off x="6966156" y="3429000"/>
            <a:ext cx="2057400" cy="609600"/>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the bird</a:t>
            </a:r>
          </a:p>
        </p:txBody>
      </p:sp>
      <p:sp>
        <p:nvSpPr>
          <p:cNvPr id="43" name="Rounded Rectangle 42"/>
          <p:cNvSpPr/>
          <p:nvPr/>
        </p:nvSpPr>
        <p:spPr>
          <a:xfrm>
            <a:off x="6966156" y="4267200"/>
            <a:ext cx="2057400" cy="609600"/>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are standing</a:t>
            </a:r>
          </a:p>
        </p:txBody>
      </p:sp>
      <p:sp>
        <p:nvSpPr>
          <p:cNvPr id="44" name="Rounded Rectangle 43"/>
          <p:cNvSpPr/>
          <p:nvPr/>
        </p:nvSpPr>
        <p:spPr>
          <a:xfrm>
            <a:off x="6966156" y="5715000"/>
            <a:ext cx="2057400" cy="609600"/>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i</a:t>
            </a:r>
            <a:r>
              <a:rPr lang="en-US" sz="2400" dirty="0" smtClean="0">
                <a:solidFill>
                  <a:schemeClr val="tx1"/>
                </a:solidFill>
              </a:rPr>
              <a:t>n the </a:t>
            </a:r>
            <a:r>
              <a:rPr lang="en-US" sz="2400" dirty="0">
                <a:solidFill>
                  <a:schemeClr val="tx1"/>
                </a:solidFill>
              </a:rPr>
              <a:t>ocean</a:t>
            </a:r>
          </a:p>
        </p:txBody>
      </p:sp>
      <p:sp>
        <p:nvSpPr>
          <p:cNvPr id="45" name="TextBox 44"/>
          <p:cNvSpPr txBox="1"/>
          <p:nvPr/>
        </p:nvSpPr>
        <p:spPr>
          <a:xfrm>
            <a:off x="7499556" y="4830096"/>
            <a:ext cx="914400" cy="646331"/>
          </a:xfrm>
          <a:prstGeom prst="rect">
            <a:avLst/>
          </a:prstGeom>
          <a:noFill/>
        </p:spPr>
        <p:txBody>
          <a:bodyPr wrap="square" rtlCol="0">
            <a:spAutoFit/>
          </a:bodyPr>
          <a:lstStyle/>
          <a:p>
            <a:pPr algn="ctr"/>
            <a:r>
              <a:rPr lang="en-US" sz="3600" dirty="0" smtClean="0"/>
              <a:t>…</a:t>
            </a:r>
            <a:endParaRPr lang="en-US" sz="3600" dirty="0"/>
          </a:p>
        </p:txBody>
      </p:sp>
      <p:sp>
        <p:nvSpPr>
          <p:cNvPr id="46" name="Footer Placeholder 28"/>
          <p:cNvSpPr txBox="1">
            <a:spLocks/>
          </p:cNvSpPr>
          <p:nvPr/>
        </p:nvSpPr>
        <p:spPr>
          <a:xfrm>
            <a:off x="6113929" y="6473735"/>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ko-KR" dirty="0" err="1" smtClean="0"/>
              <a:t>Kuznetsova</a:t>
            </a:r>
            <a:r>
              <a:rPr lang="en-US" altLang="ko-KR" dirty="0" smtClean="0"/>
              <a:t> et al, ACL12</a:t>
            </a:r>
            <a:endParaRPr lang="ko-KR" altLang="en-US" dirty="0"/>
          </a:p>
        </p:txBody>
      </p:sp>
    </p:spTree>
    <p:extLst>
      <p:ext uri="{BB962C8B-B14F-4D97-AF65-F5344CB8AC3E}">
        <p14:creationId xmlns:p14="http://schemas.microsoft.com/office/powerpoint/2010/main" val="991025694"/>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8820"/>
            <a:ext cx="8229600" cy="1600200"/>
          </a:xfrm>
        </p:spPr>
        <p:txBody>
          <a:bodyPr/>
          <a:lstStyle/>
          <a:p>
            <a:r>
              <a:rPr lang="en-US" dirty="0"/>
              <a:t>Possible Assignments</a:t>
            </a:r>
          </a:p>
        </p:txBody>
      </p:sp>
      <p:sp>
        <p:nvSpPr>
          <p:cNvPr id="26" name="Rounded Rectangle 25"/>
          <p:cNvSpPr/>
          <p:nvPr/>
        </p:nvSpPr>
        <p:spPr>
          <a:xfrm>
            <a:off x="152400" y="1524000"/>
            <a:ext cx="1981200" cy="76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smtClean="0"/>
              <a:t>Position1</a:t>
            </a:r>
            <a:endParaRPr lang="en-US" sz="3000" dirty="0"/>
          </a:p>
        </p:txBody>
      </p:sp>
      <p:sp>
        <p:nvSpPr>
          <p:cNvPr id="27" name="Rounded Rectangle 26"/>
          <p:cNvSpPr/>
          <p:nvPr/>
        </p:nvSpPr>
        <p:spPr>
          <a:xfrm>
            <a:off x="2438400" y="1524000"/>
            <a:ext cx="1981200" cy="76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smtClean="0"/>
              <a:t>Position2</a:t>
            </a:r>
            <a:endParaRPr lang="en-US" sz="3000" dirty="0"/>
          </a:p>
        </p:txBody>
      </p:sp>
      <p:sp>
        <p:nvSpPr>
          <p:cNvPr id="28" name="Rounded Rectangle 27"/>
          <p:cNvSpPr/>
          <p:nvPr/>
        </p:nvSpPr>
        <p:spPr>
          <a:xfrm>
            <a:off x="4724400" y="1524000"/>
            <a:ext cx="1981200" cy="76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smtClean="0"/>
              <a:t>Position3</a:t>
            </a:r>
            <a:endParaRPr lang="en-US" sz="3000" dirty="0"/>
          </a:p>
        </p:txBody>
      </p:sp>
      <p:sp>
        <p:nvSpPr>
          <p:cNvPr id="29" name="Rounded Rectangle 28"/>
          <p:cNvSpPr/>
          <p:nvPr/>
        </p:nvSpPr>
        <p:spPr>
          <a:xfrm>
            <a:off x="7010400" y="1524000"/>
            <a:ext cx="1981200" cy="76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smtClean="0"/>
              <a:t>Position4</a:t>
            </a:r>
            <a:endParaRPr lang="en-US" sz="3000" dirty="0"/>
          </a:p>
        </p:txBody>
      </p:sp>
      <p:sp>
        <p:nvSpPr>
          <p:cNvPr id="34" name="Rounded Rectangle 33"/>
          <p:cNvSpPr/>
          <p:nvPr/>
        </p:nvSpPr>
        <p:spPr>
          <a:xfrm>
            <a:off x="108156" y="2590800"/>
            <a:ext cx="2057400" cy="609600"/>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birds</a:t>
            </a:r>
            <a:endParaRPr lang="en-US" sz="2400" dirty="0">
              <a:solidFill>
                <a:schemeClr val="tx1"/>
              </a:solidFill>
            </a:endParaRPr>
          </a:p>
        </p:txBody>
      </p:sp>
      <p:sp>
        <p:nvSpPr>
          <p:cNvPr id="35" name="Rounded Rectangle 34"/>
          <p:cNvSpPr/>
          <p:nvPr/>
        </p:nvSpPr>
        <p:spPr>
          <a:xfrm>
            <a:off x="108156" y="3429000"/>
            <a:ext cx="2057400" cy="609600"/>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the bird</a:t>
            </a:r>
          </a:p>
        </p:txBody>
      </p:sp>
      <p:sp>
        <p:nvSpPr>
          <p:cNvPr id="36" name="Rounded Rectangle 35"/>
          <p:cNvSpPr/>
          <p:nvPr/>
        </p:nvSpPr>
        <p:spPr>
          <a:xfrm>
            <a:off x="108156" y="4267200"/>
            <a:ext cx="2057400" cy="609600"/>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are </a:t>
            </a:r>
            <a:r>
              <a:rPr lang="en-US" sz="2400" dirty="0" smtClean="0">
                <a:solidFill>
                  <a:schemeClr val="tx1"/>
                </a:solidFill>
              </a:rPr>
              <a:t>standing</a:t>
            </a:r>
            <a:endParaRPr lang="en-US" sz="2400" dirty="0">
              <a:solidFill>
                <a:schemeClr val="tx1"/>
              </a:solidFill>
            </a:endParaRPr>
          </a:p>
        </p:txBody>
      </p:sp>
      <p:sp>
        <p:nvSpPr>
          <p:cNvPr id="37" name="Rounded Rectangle 36"/>
          <p:cNvSpPr/>
          <p:nvPr/>
        </p:nvSpPr>
        <p:spPr>
          <a:xfrm>
            <a:off x="108156" y="5715000"/>
            <a:ext cx="2057400" cy="609600"/>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in </a:t>
            </a:r>
            <a:r>
              <a:rPr lang="en-US" sz="2400" dirty="0" smtClean="0">
                <a:solidFill>
                  <a:schemeClr val="tx1"/>
                </a:solidFill>
              </a:rPr>
              <a:t>the ocean</a:t>
            </a:r>
            <a:endParaRPr lang="en-US" sz="2400" dirty="0">
              <a:solidFill>
                <a:schemeClr val="tx1"/>
              </a:solidFill>
            </a:endParaRPr>
          </a:p>
        </p:txBody>
      </p:sp>
      <p:sp>
        <p:nvSpPr>
          <p:cNvPr id="38" name="TextBox 37"/>
          <p:cNvSpPr txBox="1"/>
          <p:nvPr/>
        </p:nvSpPr>
        <p:spPr>
          <a:xfrm>
            <a:off x="641556" y="4830096"/>
            <a:ext cx="914400" cy="646331"/>
          </a:xfrm>
          <a:prstGeom prst="rect">
            <a:avLst/>
          </a:prstGeom>
          <a:noFill/>
        </p:spPr>
        <p:txBody>
          <a:bodyPr wrap="square" rtlCol="0">
            <a:spAutoFit/>
          </a:bodyPr>
          <a:lstStyle/>
          <a:p>
            <a:pPr algn="ctr"/>
            <a:r>
              <a:rPr lang="en-US" sz="3600" dirty="0" smtClean="0"/>
              <a:t>…</a:t>
            </a:r>
            <a:endParaRPr lang="en-US" sz="3600" dirty="0"/>
          </a:p>
        </p:txBody>
      </p:sp>
      <p:sp>
        <p:nvSpPr>
          <p:cNvPr id="39" name="Rounded Rectangle 38"/>
          <p:cNvSpPr/>
          <p:nvPr/>
        </p:nvSpPr>
        <p:spPr>
          <a:xfrm>
            <a:off x="2394156" y="2590800"/>
            <a:ext cx="2057400" cy="609600"/>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birds</a:t>
            </a:r>
            <a:endParaRPr lang="en-US" sz="2400" dirty="0">
              <a:solidFill>
                <a:schemeClr val="tx1"/>
              </a:solidFill>
            </a:endParaRPr>
          </a:p>
        </p:txBody>
      </p:sp>
      <p:sp>
        <p:nvSpPr>
          <p:cNvPr id="40" name="Rounded Rectangle 39"/>
          <p:cNvSpPr/>
          <p:nvPr/>
        </p:nvSpPr>
        <p:spPr>
          <a:xfrm>
            <a:off x="2394156" y="3429000"/>
            <a:ext cx="2057400" cy="609600"/>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the bird</a:t>
            </a:r>
          </a:p>
        </p:txBody>
      </p:sp>
      <p:sp>
        <p:nvSpPr>
          <p:cNvPr id="41" name="Rounded Rectangle 40"/>
          <p:cNvSpPr/>
          <p:nvPr/>
        </p:nvSpPr>
        <p:spPr>
          <a:xfrm>
            <a:off x="2394156" y="4267200"/>
            <a:ext cx="2057400" cy="609600"/>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are standing</a:t>
            </a:r>
          </a:p>
        </p:txBody>
      </p:sp>
      <p:sp>
        <p:nvSpPr>
          <p:cNvPr id="42" name="Rounded Rectangle 41"/>
          <p:cNvSpPr/>
          <p:nvPr/>
        </p:nvSpPr>
        <p:spPr>
          <a:xfrm>
            <a:off x="2394156" y="5715000"/>
            <a:ext cx="2057400" cy="609600"/>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in the ocean</a:t>
            </a:r>
          </a:p>
        </p:txBody>
      </p:sp>
      <p:sp>
        <p:nvSpPr>
          <p:cNvPr id="43" name="TextBox 42"/>
          <p:cNvSpPr txBox="1"/>
          <p:nvPr/>
        </p:nvSpPr>
        <p:spPr>
          <a:xfrm>
            <a:off x="2927556" y="4830096"/>
            <a:ext cx="914400" cy="646331"/>
          </a:xfrm>
          <a:prstGeom prst="rect">
            <a:avLst/>
          </a:prstGeom>
          <a:noFill/>
        </p:spPr>
        <p:txBody>
          <a:bodyPr wrap="square" rtlCol="0">
            <a:spAutoFit/>
          </a:bodyPr>
          <a:lstStyle/>
          <a:p>
            <a:pPr algn="ctr"/>
            <a:r>
              <a:rPr lang="en-US" sz="3600" dirty="0" smtClean="0"/>
              <a:t>…</a:t>
            </a:r>
            <a:endParaRPr lang="en-US" sz="3600" dirty="0"/>
          </a:p>
        </p:txBody>
      </p:sp>
      <p:sp>
        <p:nvSpPr>
          <p:cNvPr id="44" name="Rounded Rectangle 43"/>
          <p:cNvSpPr/>
          <p:nvPr/>
        </p:nvSpPr>
        <p:spPr>
          <a:xfrm>
            <a:off x="4680156" y="2590800"/>
            <a:ext cx="2057400" cy="609600"/>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birds</a:t>
            </a:r>
            <a:endParaRPr lang="en-US" sz="2400" dirty="0">
              <a:solidFill>
                <a:schemeClr val="tx1"/>
              </a:solidFill>
            </a:endParaRPr>
          </a:p>
        </p:txBody>
      </p:sp>
      <p:sp>
        <p:nvSpPr>
          <p:cNvPr id="45" name="Rounded Rectangle 44"/>
          <p:cNvSpPr/>
          <p:nvPr/>
        </p:nvSpPr>
        <p:spPr>
          <a:xfrm>
            <a:off x="4680156" y="3429000"/>
            <a:ext cx="2057400" cy="609600"/>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the bird</a:t>
            </a:r>
          </a:p>
        </p:txBody>
      </p:sp>
      <p:sp>
        <p:nvSpPr>
          <p:cNvPr id="49" name="Rounded Rectangle 48"/>
          <p:cNvSpPr/>
          <p:nvPr/>
        </p:nvSpPr>
        <p:spPr>
          <a:xfrm>
            <a:off x="4680156" y="4267200"/>
            <a:ext cx="2057400" cy="609600"/>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are standing</a:t>
            </a:r>
          </a:p>
        </p:txBody>
      </p:sp>
      <p:sp>
        <p:nvSpPr>
          <p:cNvPr id="54" name="Rounded Rectangle 53"/>
          <p:cNvSpPr/>
          <p:nvPr/>
        </p:nvSpPr>
        <p:spPr>
          <a:xfrm>
            <a:off x="4680156" y="5715000"/>
            <a:ext cx="2057400" cy="609600"/>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in </a:t>
            </a:r>
            <a:r>
              <a:rPr lang="en-US" sz="2400" dirty="0" smtClean="0">
                <a:solidFill>
                  <a:schemeClr val="tx1"/>
                </a:solidFill>
              </a:rPr>
              <a:t>the ocean</a:t>
            </a:r>
            <a:endParaRPr lang="en-US" sz="2400" dirty="0">
              <a:solidFill>
                <a:schemeClr val="tx1"/>
              </a:solidFill>
            </a:endParaRPr>
          </a:p>
        </p:txBody>
      </p:sp>
      <p:sp>
        <p:nvSpPr>
          <p:cNvPr id="59" name="TextBox 58"/>
          <p:cNvSpPr txBox="1"/>
          <p:nvPr/>
        </p:nvSpPr>
        <p:spPr>
          <a:xfrm>
            <a:off x="5213556" y="4830096"/>
            <a:ext cx="914400" cy="646331"/>
          </a:xfrm>
          <a:prstGeom prst="rect">
            <a:avLst/>
          </a:prstGeom>
          <a:noFill/>
        </p:spPr>
        <p:txBody>
          <a:bodyPr wrap="square" rtlCol="0">
            <a:spAutoFit/>
          </a:bodyPr>
          <a:lstStyle/>
          <a:p>
            <a:pPr algn="ctr"/>
            <a:r>
              <a:rPr lang="en-US" sz="3600" dirty="0" smtClean="0"/>
              <a:t>…</a:t>
            </a:r>
            <a:endParaRPr lang="en-US" sz="3600" dirty="0"/>
          </a:p>
        </p:txBody>
      </p:sp>
      <p:sp>
        <p:nvSpPr>
          <p:cNvPr id="64" name="Rounded Rectangle 63"/>
          <p:cNvSpPr/>
          <p:nvPr/>
        </p:nvSpPr>
        <p:spPr>
          <a:xfrm>
            <a:off x="6966156" y="2590800"/>
            <a:ext cx="2057400" cy="609600"/>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birds</a:t>
            </a:r>
            <a:endParaRPr lang="en-US" sz="2400" dirty="0">
              <a:solidFill>
                <a:schemeClr val="tx1"/>
              </a:solidFill>
            </a:endParaRPr>
          </a:p>
        </p:txBody>
      </p:sp>
      <p:sp>
        <p:nvSpPr>
          <p:cNvPr id="66" name="Rounded Rectangle 65"/>
          <p:cNvSpPr/>
          <p:nvPr/>
        </p:nvSpPr>
        <p:spPr>
          <a:xfrm>
            <a:off x="6966156" y="3429000"/>
            <a:ext cx="2057400" cy="609600"/>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the bird</a:t>
            </a:r>
          </a:p>
        </p:txBody>
      </p:sp>
      <p:sp>
        <p:nvSpPr>
          <p:cNvPr id="67" name="Rounded Rectangle 66"/>
          <p:cNvSpPr/>
          <p:nvPr/>
        </p:nvSpPr>
        <p:spPr>
          <a:xfrm>
            <a:off x="6966156" y="4267200"/>
            <a:ext cx="2057400" cy="609600"/>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are standing</a:t>
            </a:r>
          </a:p>
        </p:txBody>
      </p:sp>
      <p:sp>
        <p:nvSpPr>
          <p:cNvPr id="68" name="Rounded Rectangle 67"/>
          <p:cNvSpPr/>
          <p:nvPr/>
        </p:nvSpPr>
        <p:spPr>
          <a:xfrm>
            <a:off x="6966156" y="5715000"/>
            <a:ext cx="2057400" cy="609600"/>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i</a:t>
            </a:r>
            <a:r>
              <a:rPr lang="en-US" sz="2400" dirty="0" smtClean="0">
                <a:solidFill>
                  <a:schemeClr val="tx1"/>
                </a:solidFill>
              </a:rPr>
              <a:t>n the </a:t>
            </a:r>
            <a:r>
              <a:rPr lang="en-US" sz="2400" dirty="0">
                <a:solidFill>
                  <a:schemeClr val="tx1"/>
                </a:solidFill>
              </a:rPr>
              <a:t>ocean</a:t>
            </a:r>
          </a:p>
        </p:txBody>
      </p:sp>
      <p:sp>
        <p:nvSpPr>
          <p:cNvPr id="69" name="TextBox 68"/>
          <p:cNvSpPr txBox="1"/>
          <p:nvPr/>
        </p:nvSpPr>
        <p:spPr>
          <a:xfrm>
            <a:off x="7499556" y="4830096"/>
            <a:ext cx="914400" cy="646331"/>
          </a:xfrm>
          <a:prstGeom prst="rect">
            <a:avLst/>
          </a:prstGeom>
          <a:noFill/>
        </p:spPr>
        <p:txBody>
          <a:bodyPr wrap="square" rtlCol="0">
            <a:spAutoFit/>
          </a:bodyPr>
          <a:lstStyle/>
          <a:p>
            <a:pPr algn="ctr"/>
            <a:r>
              <a:rPr lang="en-US" sz="3600" dirty="0" smtClean="0"/>
              <a:t>…</a:t>
            </a:r>
            <a:endParaRPr lang="en-US" sz="3600" dirty="0"/>
          </a:p>
        </p:txBody>
      </p:sp>
      <p:sp>
        <p:nvSpPr>
          <p:cNvPr id="30" name="Footer Placeholder 28"/>
          <p:cNvSpPr txBox="1">
            <a:spLocks/>
          </p:cNvSpPr>
          <p:nvPr/>
        </p:nvSpPr>
        <p:spPr>
          <a:xfrm>
            <a:off x="6113929" y="6473735"/>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ko-KR" dirty="0" err="1" smtClean="0"/>
              <a:t>Kuznetsova</a:t>
            </a:r>
            <a:r>
              <a:rPr lang="en-US" altLang="ko-KR" dirty="0" smtClean="0"/>
              <a:t> et al, ACL12</a:t>
            </a:r>
            <a:endParaRPr lang="ko-KR" altLang="en-US" dirty="0"/>
          </a:p>
        </p:txBody>
      </p:sp>
    </p:spTree>
    <p:extLst>
      <p:ext uri="{BB962C8B-B14F-4D97-AF65-F5344CB8AC3E}">
        <p14:creationId xmlns:p14="http://schemas.microsoft.com/office/powerpoint/2010/main" val="3665721601"/>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8820"/>
            <a:ext cx="8229600" cy="1600200"/>
          </a:xfrm>
        </p:spPr>
        <p:txBody>
          <a:bodyPr/>
          <a:lstStyle/>
          <a:p>
            <a:r>
              <a:rPr lang="en-US" dirty="0"/>
              <a:t>Possible Assignments</a:t>
            </a:r>
          </a:p>
        </p:txBody>
      </p:sp>
      <p:sp>
        <p:nvSpPr>
          <p:cNvPr id="26" name="Rounded Rectangle 25"/>
          <p:cNvSpPr/>
          <p:nvPr/>
        </p:nvSpPr>
        <p:spPr>
          <a:xfrm>
            <a:off x="152400" y="1524000"/>
            <a:ext cx="1981200" cy="76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smtClean="0"/>
              <a:t>Position1</a:t>
            </a:r>
            <a:endParaRPr lang="en-US" sz="3000" dirty="0"/>
          </a:p>
        </p:txBody>
      </p:sp>
      <p:sp>
        <p:nvSpPr>
          <p:cNvPr id="27" name="Rounded Rectangle 26"/>
          <p:cNvSpPr/>
          <p:nvPr/>
        </p:nvSpPr>
        <p:spPr>
          <a:xfrm>
            <a:off x="2438400" y="1524000"/>
            <a:ext cx="1981200" cy="76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smtClean="0"/>
              <a:t>Position2</a:t>
            </a:r>
            <a:endParaRPr lang="en-US" sz="3000" dirty="0"/>
          </a:p>
        </p:txBody>
      </p:sp>
      <p:sp>
        <p:nvSpPr>
          <p:cNvPr id="28" name="Rounded Rectangle 27"/>
          <p:cNvSpPr/>
          <p:nvPr/>
        </p:nvSpPr>
        <p:spPr>
          <a:xfrm>
            <a:off x="4724400" y="1524000"/>
            <a:ext cx="1981200" cy="76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smtClean="0"/>
              <a:t>Position3</a:t>
            </a:r>
            <a:endParaRPr lang="en-US" sz="3000" dirty="0"/>
          </a:p>
        </p:txBody>
      </p:sp>
      <p:sp>
        <p:nvSpPr>
          <p:cNvPr id="29" name="Rounded Rectangle 28"/>
          <p:cNvSpPr/>
          <p:nvPr/>
        </p:nvSpPr>
        <p:spPr>
          <a:xfrm>
            <a:off x="7010400" y="1524000"/>
            <a:ext cx="1981200" cy="76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smtClean="0"/>
              <a:t>Position4</a:t>
            </a:r>
            <a:endParaRPr lang="en-US" sz="3000" dirty="0"/>
          </a:p>
        </p:txBody>
      </p:sp>
      <p:sp>
        <p:nvSpPr>
          <p:cNvPr id="34" name="Rounded Rectangle 33"/>
          <p:cNvSpPr/>
          <p:nvPr/>
        </p:nvSpPr>
        <p:spPr>
          <a:xfrm>
            <a:off x="108156" y="2590800"/>
            <a:ext cx="2057400" cy="609600"/>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birds</a:t>
            </a:r>
            <a:endParaRPr lang="en-US" sz="2400" dirty="0">
              <a:solidFill>
                <a:schemeClr val="tx1"/>
              </a:solidFill>
            </a:endParaRPr>
          </a:p>
        </p:txBody>
      </p:sp>
      <p:sp>
        <p:nvSpPr>
          <p:cNvPr id="35" name="Rounded Rectangle 34"/>
          <p:cNvSpPr/>
          <p:nvPr/>
        </p:nvSpPr>
        <p:spPr>
          <a:xfrm>
            <a:off x="108156" y="3429000"/>
            <a:ext cx="2057400" cy="609600"/>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the bird</a:t>
            </a:r>
          </a:p>
        </p:txBody>
      </p:sp>
      <p:sp>
        <p:nvSpPr>
          <p:cNvPr id="36" name="Rounded Rectangle 35"/>
          <p:cNvSpPr/>
          <p:nvPr/>
        </p:nvSpPr>
        <p:spPr>
          <a:xfrm>
            <a:off x="108156" y="4267200"/>
            <a:ext cx="2057400" cy="609600"/>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are </a:t>
            </a:r>
            <a:r>
              <a:rPr lang="en-US" sz="2400" dirty="0" smtClean="0">
                <a:solidFill>
                  <a:schemeClr val="tx1"/>
                </a:solidFill>
              </a:rPr>
              <a:t>standing</a:t>
            </a:r>
            <a:endParaRPr lang="en-US" sz="2400" dirty="0">
              <a:solidFill>
                <a:schemeClr val="tx1"/>
              </a:solidFill>
            </a:endParaRPr>
          </a:p>
        </p:txBody>
      </p:sp>
      <p:sp>
        <p:nvSpPr>
          <p:cNvPr id="37" name="Rounded Rectangle 36"/>
          <p:cNvSpPr/>
          <p:nvPr/>
        </p:nvSpPr>
        <p:spPr>
          <a:xfrm>
            <a:off x="108156" y="5715000"/>
            <a:ext cx="2057400" cy="609600"/>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in </a:t>
            </a:r>
            <a:r>
              <a:rPr lang="en-US" sz="2400" dirty="0" smtClean="0">
                <a:solidFill>
                  <a:schemeClr val="tx1"/>
                </a:solidFill>
              </a:rPr>
              <a:t>the ocean</a:t>
            </a:r>
            <a:endParaRPr lang="en-US" sz="2400" dirty="0">
              <a:solidFill>
                <a:schemeClr val="tx1"/>
              </a:solidFill>
            </a:endParaRPr>
          </a:p>
        </p:txBody>
      </p:sp>
      <p:sp>
        <p:nvSpPr>
          <p:cNvPr id="38" name="TextBox 37"/>
          <p:cNvSpPr txBox="1"/>
          <p:nvPr/>
        </p:nvSpPr>
        <p:spPr>
          <a:xfrm>
            <a:off x="641556" y="4830096"/>
            <a:ext cx="914400" cy="646331"/>
          </a:xfrm>
          <a:prstGeom prst="rect">
            <a:avLst/>
          </a:prstGeom>
          <a:noFill/>
        </p:spPr>
        <p:txBody>
          <a:bodyPr wrap="square" rtlCol="0">
            <a:spAutoFit/>
          </a:bodyPr>
          <a:lstStyle/>
          <a:p>
            <a:pPr algn="ctr"/>
            <a:r>
              <a:rPr lang="en-US" sz="3600" dirty="0" smtClean="0"/>
              <a:t>…</a:t>
            </a:r>
            <a:endParaRPr lang="en-US" sz="3600" dirty="0"/>
          </a:p>
        </p:txBody>
      </p:sp>
      <p:sp>
        <p:nvSpPr>
          <p:cNvPr id="39" name="Rounded Rectangle 38"/>
          <p:cNvSpPr/>
          <p:nvPr/>
        </p:nvSpPr>
        <p:spPr>
          <a:xfrm>
            <a:off x="2394156" y="2590800"/>
            <a:ext cx="2057400" cy="609600"/>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birds</a:t>
            </a:r>
            <a:endParaRPr lang="en-US" sz="2400" dirty="0">
              <a:solidFill>
                <a:schemeClr val="tx1"/>
              </a:solidFill>
            </a:endParaRPr>
          </a:p>
        </p:txBody>
      </p:sp>
      <p:sp>
        <p:nvSpPr>
          <p:cNvPr id="40" name="Rounded Rectangle 39"/>
          <p:cNvSpPr/>
          <p:nvPr/>
        </p:nvSpPr>
        <p:spPr>
          <a:xfrm>
            <a:off x="2394156" y="3429000"/>
            <a:ext cx="2057400" cy="609600"/>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the bird</a:t>
            </a:r>
          </a:p>
        </p:txBody>
      </p:sp>
      <p:sp>
        <p:nvSpPr>
          <p:cNvPr id="41" name="Rounded Rectangle 40"/>
          <p:cNvSpPr/>
          <p:nvPr/>
        </p:nvSpPr>
        <p:spPr>
          <a:xfrm>
            <a:off x="2394156" y="4267200"/>
            <a:ext cx="2057400" cy="609600"/>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are standing</a:t>
            </a:r>
          </a:p>
        </p:txBody>
      </p:sp>
      <p:sp>
        <p:nvSpPr>
          <p:cNvPr id="42" name="Rounded Rectangle 41"/>
          <p:cNvSpPr/>
          <p:nvPr/>
        </p:nvSpPr>
        <p:spPr>
          <a:xfrm>
            <a:off x="2394156" y="5715000"/>
            <a:ext cx="2057400" cy="609600"/>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in the ocean</a:t>
            </a:r>
          </a:p>
        </p:txBody>
      </p:sp>
      <p:sp>
        <p:nvSpPr>
          <p:cNvPr id="43" name="TextBox 42"/>
          <p:cNvSpPr txBox="1"/>
          <p:nvPr/>
        </p:nvSpPr>
        <p:spPr>
          <a:xfrm>
            <a:off x="2927556" y="4830096"/>
            <a:ext cx="914400" cy="646331"/>
          </a:xfrm>
          <a:prstGeom prst="rect">
            <a:avLst/>
          </a:prstGeom>
          <a:noFill/>
        </p:spPr>
        <p:txBody>
          <a:bodyPr wrap="square" rtlCol="0">
            <a:spAutoFit/>
          </a:bodyPr>
          <a:lstStyle/>
          <a:p>
            <a:pPr algn="ctr"/>
            <a:r>
              <a:rPr lang="en-US" sz="3600" dirty="0" smtClean="0"/>
              <a:t>…</a:t>
            </a:r>
            <a:endParaRPr lang="en-US" sz="3600" dirty="0"/>
          </a:p>
        </p:txBody>
      </p:sp>
      <p:sp>
        <p:nvSpPr>
          <p:cNvPr id="44" name="Rounded Rectangle 43"/>
          <p:cNvSpPr/>
          <p:nvPr/>
        </p:nvSpPr>
        <p:spPr>
          <a:xfrm>
            <a:off x="4680156" y="2590800"/>
            <a:ext cx="2057400" cy="609600"/>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birds</a:t>
            </a:r>
            <a:endParaRPr lang="en-US" sz="2400" dirty="0">
              <a:solidFill>
                <a:schemeClr val="tx1"/>
              </a:solidFill>
            </a:endParaRPr>
          </a:p>
        </p:txBody>
      </p:sp>
      <p:sp>
        <p:nvSpPr>
          <p:cNvPr id="45" name="Rounded Rectangle 44"/>
          <p:cNvSpPr/>
          <p:nvPr/>
        </p:nvSpPr>
        <p:spPr>
          <a:xfrm>
            <a:off x="4680156" y="3429000"/>
            <a:ext cx="2057400" cy="609600"/>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the bird</a:t>
            </a:r>
          </a:p>
        </p:txBody>
      </p:sp>
      <p:sp>
        <p:nvSpPr>
          <p:cNvPr id="49" name="Rounded Rectangle 48"/>
          <p:cNvSpPr/>
          <p:nvPr/>
        </p:nvSpPr>
        <p:spPr>
          <a:xfrm>
            <a:off x="4680156" y="4267200"/>
            <a:ext cx="2057400" cy="609600"/>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are standing</a:t>
            </a:r>
          </a:p>
        </p:txBody>
      </p:sp>
      <p:sp>
        <p:nvSpPr>
          <p:cNvPr id="54" name="Rounded Rectangle 53"/>
          <p:cNvSpPr/>
          <p:nvPr/>
        </p:nvSpPr>
        <p:spPr>
          <a:xfrm>
            <a:off x="4680156" y="5715000"/>
            <a:ext cx="2057400" cy="609600"/>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in </a:t>
            </a:r>
            <a:r>
              <a:rPr lang="en-US" sz="2400" dirty="0" smtClean="0">
                <a:solidFill>
                  <a:schemeClr val="tx1"/>
                </a:solidFill>
              </a:rPr>
              <a:t>the ocean</a:t>
            </a:r>
            <a:endParaRPr lang="en-US" sz="2400" dirty="0">
              <a:solidFill>
                <a:schemeClr val="tx1"/>
              </a:solidFill>
            </a:endParaRPr>
          </a:p>
        </p:txBody>
      </p:sp>
      <p:sp>
        <p:nvSpPr>
          <p:cNvPr id="59" name="TextBox 58"/>
          <p:cNvSpPr txBox="1"/>
          <p:nvPr/>
        </p:nvSpPr>
        <p:spPr>
          <a:xfrm>
            <a:off x="5213556" y="4830096"/>
            <a:ext cx="914400" cy="646331"/>
          </a:xfrm>
          <a:prstGeom prst="rect">
            <a:avLst/>
          </a:prstGeom>
          <a:noFill/>
        </p:spPr>
        <p:txBody>
          <a:bodyPr wrap="square" rtlCol="0">
            <a:spAutoFit/>
          </a:bodyPr>
          <a:lstStyle/>
          <a:p>
            <a:pPr algn="ctr"/>
            <a:r>
              <a:rPr lang="en-US" sz="3600" dirty="0" smtClean="0"/>
              <a:t>…</a:t>
            </a:r>
            <a:endParaRPr lang="en-US" sz="3600" dirty="0"/>
          </a:p>
        </p:txBody>
      </p:sp>
      <p:sp>
        <p:nvSpPr>
          <p:cNvPr id="64" name="Rounded Rectangle 63"/>
          <p:cNvSpPr/>
          <p:nvPr/>
        </p:nvSpPr>
        <p:spPr>
          <a:xfrm>
            <a:off x="6966156" y="2590800"/>
            <a:ext cx="2057400" cy="609600"/>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birds</a:t>
            </a:r>
            <a:endParaRPr lang="en-US" sz="2400" dirty="0">
              <a:solidFill>
                <a:schemeClr val="tx1"/>
              </a:solidFill>
            </a:endParaRPr>
          </a:p>
        </p:txBody>
      </p:sp>
      <p:sp>
        <p:nvSpPr>
          <p:cNvPr id="66" name="Rounded Rectangle 65"/>
          <p:cNvSpPr/>
          <p:nvPr/>
        </p:nvSpPr>
        <p:spPr>
          <a:xfrm>
            <a:off x="6966156" y="3429000"/>
            <a:ext cx="2057400" cy="609600"/>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the bird</a:t>
            </a:r>
          </a:p>
        </p:txBody>
      </p:sp>
      <p:sp>
        <p:nvSpPr>
          <p:cNvPr id="67" name="Rounded Rectangle 66"/>
          <p:cNvSpPr/>
          <p:nvPr/>
        </p:nvSpPr>
        <p:spPr>
          <a:xfrm>
            <a:off x="6966156" y="4267200"/>
            <a:ext cx="2057400" cy="609600"/>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are standing</a:t>
            </a:r>
          </a:p>
        </p:txBody>
      </p:sp>
      <p:sp>
        <p:nvSpPr>
          <p:cNvPr id="68" name="Rounded Rectangle 67"/>
          <p:cNvSpPr/>
          <p:nvPr/>
        </p:nvSpPr>
        <p:spPr>
          <a:xfrm>
            <a:off x="6966156" y="5715000"/>
            <a:ext cx="2057400" cy="609600"/>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i</a:t>
            </a:r>
            <a:r>
              <a:rPr lang="en-US" sz="2400" dirty="0" smtClean="0">
                <a:solidFill>
                  <a:schemeClr val="tx1"/>
                </a:solidFill>
              </a:rPr>
              <a:t>n the </a:t>
            </a:r>
            <a:r>
              <a:rPr lang="en-US" sz="2400" dirty="0">
                <a:solidFill>
                  <a:schemeClr val="tx1"/>
                </a:solidFill>
              </a:rPr>
              <a:t>ocean</a:t>
            </a:r>
          </a:p>
        </p:txBody>
      </p:sp>
      <p:sp>
        <p:nvSpPr>
          <p:cNvPr id="69" name="TextBox 68"/>
          <p:cNvSpPr txBox="1"/>
          <p:nvPr/>
        </p:nvSpPr>
        <p:spPr>
          <a:xfrm>
            <a:off x="7499556" y="4830096"/>
            <a:ext cx="914400" cy="646331"/>
          </a:xfrm>
          <a:prstGeom prst="rect">
            <a:avLst/>
          </a:prstGeom>
          <a:noFill/>
        </p:spPr>
        <p:txBody>
          <a:bodyPr wrap="square" rtlCol="0">
            <a:spAutoFit/>
          </a:bodyPr>
          <a:lstStyle/>
          <a:p>
            <a:pPr algn="ctr"/>
            <a:r>
              <a:rPr lang="en-US" sz="3600" dirty="0" smtClean="0"/>
              <a:t>…</a:t>
            </a:r>
            <a:endParaRPr lang="en-US" sz="3600" dirty="0"/>
          </a:p>
        </p:txBody>
      </p:sp>
      <p:sp>
        <p:nvSpPr>
          <p:cNvPr id="30" name="Footer Placeholder 28"/>
          <p:cNvSpPr txBox="1">
            <a:spLocks/>
          </p:cNvSpPr>
          <p:nvPr/>
        </p:nvSpPr>
        <p:spPr>
          <a:xfrm>
            <a:off x="6113929" y="6473735"/>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ko-KR" dirty="0" err="1" smtClean="0"/>
              <a:t>Kuznetsova</a:t>
            </a:r>
            <a:r>
              <a:rPr lang="en-US" altLang="ko-KR" dirty="0" smtClean="0"/>
              <a:t> et al, ACL12</a:t>
            </a:r>
            <a:endParaRPr lang="ko-KR" altLang="en-US" dirty="0"/>
          </a:p>
        </p:txBody>
      </p:sp>
    </p:spTree>
    <p:extLst>
      <p:ext uri="{BB962C8B-B14F-4D97-AF65-F5344CB8AC3E}">
        <p14:creationId xmlns:p14="http://schemas.microsoft.com/office/powerpoint/2010/main" val="30893496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ight Arrow 11"/>
          <p:cNvSpPr/>
          <p:nvPr/>
        </p:nvSpPr>
        <p:spPr>
          <a:xfrm>
            <a:off x="5491812" y="3059705"/>
            <a:ext cx="857667" cy="36075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134470"/>
            <a:ext cx="9144000" cy="1220409"/>
          </a:xfrm>
        </p:spPr>
        <p:txBody>
          <a:bodyPr/>
          <a:lstStyle/>
          <a:p>
            <a:r>
              <a:rPr lang="en-US" sz="4400" dirty="0" smtClean="0"/>
              <a:t>Toward Complex Structured Outputs</a:t>
            </a:r>
            <a:endParaRPr lang="en-US" sz="4400" dirty="0"/>
          </a:p>
        </p:txBody>
      </p:sp>
      <p:sp>
        <p:nvSpPr>
          <p:cNvPr id="3" name="TextBox 2"/>
          <p:cNvSpPr txBox="1"/>
          <p:nvPr/>
        </p:nvSpPr>
        <p:spPr>
          <a:xfrm>
            <a:off x="1308846" y="5451854"/>
            <a:ext cx="5993654" cy="523220"/>
          </a:xfrm>
          <a:prstGeom prst="rect">
            <a:avLst/>
          </a:prstGeom>
          <a:noFill/>
        </p:spPr>
        <p:txBody>
          <a:bodyPr wrap="square" rtlCol="0">
            <a:spAutoFit/>
          </a:bodyPr>
          <a:lstStyle/>
          <a:p>
            <a:r>
              <a:rPr lang="en-US" sz="2800" dirty="0">
                <a:latin typeface="Helvetica Neue Light"/>
                <a:cs typeface="Helvetica Neue Light"/>
              </a:rPr>
              <a:t>T</a:t>
            </a:r>
            <a:r>
              <a:rPr lang="en-US" sz="2800" dirty="0" smtClean="0">
                <a:latin typeface="Helvetica Neue Light"/>
                <a:cs typeface="Helvetica Neue Light"/>
              </a:rPr>
              <a:t>elling the </a:t>
            </a:r>
            <a:r>
              <a:rPr lang="en-US" sz="2800" i="1" dirty="0" smtClean="0">
                <a:latin typeface="Helvetica Neue Light"/>
                <a:cs typeface="Helvetica Neue Light"/>
              </a:rPr>
              <a:t>“story of an image”</a:t>
            </a:r>
            <a:endParaRPr lang="en-US" sz="2800" i="1" dirty="0">
              <a:latin typeface="Helvetica Neue Light"/>
              <a:cs typeface="Helvetica Neue Light"/>
            </a:endParaRPr>
          </a:p>
        </p:txBody>
      </p:sp>
      <p:pic>
        <p:nvPicPr>
          <p:cNvPr id="10" name="Picture 9" descr="1455984602_9721c07ae9_b.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371" y="1551610"/>
            <a:ext cx="4496736" cy="3376944"/>
          </a:xfrm>
          <a:prstGeom prst="rect">
            <a:avLst/>
          </a:prstGeom>
        </p:spPr>
      </p:pic>
      <p:sp>
        <p:nvSpPr>
          <p:cNvPr id="13" name="TextBox 12"/>
          <p:cNvSpPr txBox="1"/>
          <p:nvPr/>
        </p:nvSpPr>
        <p:spPr>
          <a:xfrm>
            <a:off x="6483948" y="2525690"/>
            <a:ext cx="2226752" cy="1468751"/>
          </a:xfrm>
          <a:prstGeom prst="rect">
            <a:avLst/>
          </a:prstGeom>
          <a:noFill/>
        </p:spPr>
        <p:txBody>
          <a:bodyPr wrap="square" lIns="82945" tIns="41473" rIns="82945" bIns="41473" rtlCol="0">
            <a:spAutoFit/>
          </a:bodyPr>
          <a:lstStyle/>
          <a:p>
            <a:r>
              <a:rPr lang="en-US" b="0" dirty="0" smtClean="0">
                <a:solidFill>
                  <a:schemeClr val="tx1">
                    <a:lumMod val="85000"/>
                    <a:lumOff val="15000"/>
                  </a:schemeClr>
                </a:solidFill>
                <a:latin typeface="Helvetica Neue Light"/>
                <a:cs typeface="Helvetica Neue Light"/>
              </a:rPr>
              <a:t>Little pink smart car parked on the side of a road in </a:t>
            </a:r>
            <a:r>
              <a:rPr lang="en-US" dirty="0" smtClean="0">
                <a:solidFill>
                  <a:schemeClr val="tx1">
                    <a:lumMod val="85000"/>
                    <a:lumOff val="15000"/>
                  </a:schemeClr>
                </a:solidFill>
                <a:latin typeface="Helvetica Neue Light"/>
                <a:cs typeface="Helvetica Neue Light"/>
              </a:rPr>
              <a:t>a London shopping district</a:t>
            </a:r>
            <a:r>
              <a:rPr lang="en-US" b="0" dirty="0" smtClean="0">
                <a:solidFill>
                  <a:schemeClr val="tx1">
                    <a:lumMod val="85000"/>
                    <a:lumOff val="15000"/>
                  </a:schemeClr>
                </a:solidFill>
                <a:latin typeface="Helvetica Neue Light"/>
                <a:cs typeface="Helvetica Neue Light"/>
              </a:rPr>
              <a:t>.</a:t>
            </a:r>
            <a:endParaRPr lang="en-US" b="0" dirty="0">
              <a:solidFill>
                <a:schemeClr val="tx1">
                  <a:lumMod val="85000"/>
                  <a:lumOff val="15000"/>
                </a:schemeClr>
              </a:solidFill>
              <a:latin typeface="Helvetica Neue Light"/>
              <a:cs typeface="Helvetica Neue Light"/>
            </a:endParaRPr>
          </a:p>
        </p:txBody>
      </p:sp>
      <p:sp>
        <p:nvSpPr>
          <p:cNvPr id="8" name="TextBox 7"/>
          <p:cNvSpPr txBox="1"/>
          <p:nvPr/>
        </p:nvSpPr>
        <p:spPr>
          <a:xfrm>
            <a:off x="5918200" y="4282223"/>
            <a:ext cx="3225800" cy="646331"/>
          </a:xfrm>
          <a:prstGeom prst="rect">
            <a:avLst/>
          </a:prstGeom>
          <a:noFill/>
        </p:spPr>
        <p:txBody>
          <a:bodyPr wrap="square" rtlCol="0">
            <a:spAutoFit/>
          </a:bodyPr>
          <a:lstStyle/>
          <a:p>
            <a:r>
              <a:rPr lang="en-US" i="1" dirty="0" smtClean="0"/>
              <a:t>… Complex structured recognition outputs </a:t>
            </a:r>
            <a:endParaRPr lang="en-US" i="1" dirty="0"/>
          </a:p>
        </p:txBody>
      </p:sp>
      <p:sp>
        <p:nvSpPr>
          <p:cNvPr id="9" name="Footer Placeholder 28"/>
          <p:cNvSpPr txBox="1">
            <a:spLocks/>
          </p:cNvSpPr>
          <p:nvPr/>
        </p:nvSpPr>
        <p:spPr>
          <a:xfrm>
            <a:off x="6248400" y="6511841"/>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ko-KR" dirty="0" smtClean="0"/>
              <a:t>Berg, Attributes Tutorial CVPR13</a:t>
            </a:r>
            <a:endParaRPr lang="ko-KR" altLang="en-US" dirty="0"/>
          </a:p>
        </p:txBody>
      </p:sp>
    </p:spTree>
    <p:extLst>
      <p:ext uri="{BB962C8B-B14F-4D97-AF65-F5344CB8AC3E}">
        <p14:creationId xmlns:p14="http://schemas.microsoft.com/office/powerpoint/2010/main" val="12254548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152400" y="1524000"/>
            <a:ext cx="1981200" cy="76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smtClean="0"/>
              <a:t>Position1</a:t>
            </a:r>
            <a:endParaRPr lang="en-US" sz="3000" dirty="0"/>
          </a:p>
        </p:txBody>
      </p:sp>
      <p:sp>
        <p:nvSpPr>
          <p:cNvPr id="27" name="Rounded Rectangle 26"/>
          <p:cNvSpPr/>
          <p:nvPr/>
        </p:nvSpPr>
        <p:spPr>
          <a:xfrm>
            <a:off x="2438400" y="1524000"/>
            <a:ext cx="1981200" cy="76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smtClean="0"/>
              <a:t>Position2</a:t>
            </a:r>
            <a:endParaRPr lang="en-US" sz="3000" dirty="0"/>
          </a:p>
        </p:txBody>
      </p:sp>
      <p:sp>
        <p:nvSpPr>
          <p:cNvPr id="28" name="Rounded Rectangle 27"/>
          <p:cNvSpPr/>
          <p:nvPr/>
        </p:nvSpPr>
        <p:spPr>
          <a:xfrm>
            <a:off x="4724400" y="1524000"/>
            <a:ext cx="1981200" cy="76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smtClean="0"/>
              <a:t>Position3</a:t>
            </a:r>
            <a:endParaRPr lang="en-US" sz="3000" dirty="0"/>
          </a:p>
        </p:txBody>
      </p:sp>
      <p:sp>
        <p:nvSpPr>
          <p:cNvPr id="29" name="Rounded Rectangle 28"/>
          <p:cNvSpPr/>
          <p:nvPr/>
        </p:nvSpPr>
        <p:spPr>
          <a:xfrm>
            <a:off x="7010400" y="1524000"/>
            <a:ext cx="1981200" cy="76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smtClean="0"/>
              <a:t>Position4</a:t>
            </a:r>
            <a:endParaRPr lang="en-US" sz="3000" dirty="0"/>
          </a:p>
        </p:txBody>
      </p:sp>
      <p:cxnSp>
        <p:nvCxnSpPr>
          <p:cNvPr id="5" name="Straight Arrow Connector 4"/>
          <p:cNvCxnSpPr/>
          <p:nvPr/>
        </p:nvCxnSpPr>
        <p:spPr>
          <a:xfrm flipV="1">
            <a:off x="2165556" y="2895600"/>
            <a:ext cx="228600" cy="838200"/>
          </a:xfrm>
          <a:prstGeom prst="straightConnector1">
            <a:avLst/>
          </a:prstGeom>
          <a:ln w="38100">
            <a:solidFill>
              <a:srgbClr val="FF0066"/>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6477000" y="5334000"/>
            <a:ext cx="489156" cy="685800"/>
          </a:xfrm>
          <a:prstGeom prst="straightConnector1">
            <a:avLst/>
          </a:prstGeom>
          <a:ln w="38100">
            <a:solidFill>
              <a:srgbClr val="FF0066"/>
            </a:solidFill>
            <a:tailEnd type="arrow"/>
          </a:ln>
        </p:spPr>
        <p:style>
          <a:lnRef idx="1">
            <a:schemeClr val="accent1"/>
          </a:lnRef>
          <a:fillRef idx="0">
            <a:schemeClr val="accent1"/>
          </a:fillRef>
          <a:effectRef idx="0">
            <a:schemeClr val="accent1"/>
          </a:effectRef>
          <a:fontRef idx="minor">
            <a:schemeClr val="tx1"/>
          </a:fontRef>
        </p:style>
      </p:cxnSp>
      <p:sp>
        <p:nvSpPr>
          <p:cNvPr id="34" name="Rounded Rectangle 33"/>
          <p:cNvSpPr/>
          <p:nvPr/>
        </p:nvSpPr>
        <p:spPr>
          <a:xfrm>
            <a:off x="108156" y="2590800"/>
            <a:ext cx="2057400" cy="609600"/>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birds</a:t>
            </a:r>
            <a:endParaRPr lang="en-US" sz="2400" dirty="0">
              <a:solidFill>
                <a:schemeClr val="tx1"/>
              </a:solidFill>
            </a:endParaRPr>
          </a:p>
        </p:txBody>
      </p:sp>
      <p:sp>
        <p:nvSpPr>
          <p:cNvPr id="35" name="Rounded Rectangle 34"/>
          <p:cNvSpPr/>
          <p:nvPr/>
        </p:nvSpPr>
        <p:spPr>
          <a:xfrm>
            <a:off x="108156" y="3429000"/>
            <a:ext cx="2057400" cy="609600"/>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the bird</a:t>
            </a:r>
          </a:p>
        </p:txBody>
      </p:sp>
      <p:sp>
        <p:nvSpPr>
          <p:cNvPr id="36" name="Rounded Rectangle 35"/>
          <p:cNvSpPr/>
          <p:nvPr/>
        </p:nvSpPr>
        <p:spPr>
          <a:xfrm>
            <a:off x="108156" y="4267200"/>
            <a:ext cx="2057400" cy="609600"/>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are </a:t>
            </a:r>
            <a:r>
              <a:rPr lang="en-US" sz="2400" dirty="0" smtClean="0">
                <a:solidFill>
                  <a:schemeClr val="tx1"/>
                </a:solidFill>
              </a:rPr>
              <a:t>standing</a:t>
            </a:r>
            <a:endParaRPr lang="en-US" sz="2400" dirty="0">
              <a:solidFill>
                <a:schemeClr val="tx1"/>
              </a:solidFill>
            </a:endParaRPr>
          </a:p>
        </p:txBody>
      </p:sp>
      <p:sp>
        <p:nvSpPr>
          <p:cNvPr id="37" name="Rounded Rectangle 36"/>
          <p:cNvSpPr/>
          <p:nvPr/>
        </p:nvSpPr>
        <p:spPr>
          <a:xfrm>
            <a:off x="108156" y="5715000"/>
            <a:ext cx="2057400" cy="609600"/>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in </a:t>
            </a:r>
            <a:r>
              <a:rPr lang="en-US" sz="2400" dirty="0" smtClean="0">
                <a:solidFill>
                  <a:schemeClr val="tx1"/>
                </a:solidFill>
              </a:rPr>
              <a:t>the ocean</a:t>
            </a:r>
            <a:endParaRPr lang="en-US" sz="2400" dirty="0">
              <a:solidFill>
                <a:schemeClr val="tx1"/>
              </a:solidFill>
            </a:endParaRPr>
          </a:p>
        </p:txBody>
      </p:sp>
      <p:sp>
        <p:nvSpPr>
          <p:cNvPr id="38" name="TextBox 37"/>
          <p:cNvSpPr txBox="1"/>
          <p:nvPr/>
        </p:nvSpPr>
        <p:spPr>
          <a:xfrm>
            <a:off x="641556" y="4830096"/>
            <a:ext cx="914400" cy="646331"/>
          </a:xfrm>
          <a:prstGeom prst="rect">
            <a:avLst/>
          </a:prstGeom>
          <a:noFill/>
        </p:spPr>
        <p:txBody>
          <a:bodyPr wrap="square" rtlCol="0">
            <a:spAutoFit/>
          </a:bodyPr>
          <a:lstStyle/>
          <a:p>
            <a:pPr algn="ctr"/>
            <a:r>
              <a:rPr lang="en-US" sz="3600" dirty="0" smtClean="0"/>
              <a:t>…</a:t>
            </a:r>
            <a:endParaRPr lang="en-US" sz="3600" dirty="0"/>
          </a:p>
        </p:txBody>
      </p:sp>
      <p:sp>
        <p:nvSpPr>
          <p:cNvPr id="39" name="Rounded Rectangle 38"/>
          <p:cNvSpPr/>
          <p:nvPr/>
        </p:nvSpPr>
        <p:spPr>
          <a:xfrm>
            <a:off x="2394156" y="2590800"/>
            <a:ext cx="2057400" cy="609600"/>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birds</a:t>
            </a:r>
            <a:endParaRPr lang="en-US" sz="2400" dirty="0">
              <a:solidFill>
                <a:schemeClr val="tx1"/>
              </a:solidFill>
            </a:endParaRPr>
          </a:p>
        </p:txBody>
      </p:sp>
      <p:sp>
        <p:nvSpPr>
          <p:cNvPr id="40" name="Rounded Rectangle 39"/>
          <p:cNvSpPr/>
          <p:nvPr/>
        </p:nvSpPr>
        <p:spPr>
          <a:xfrm>
            <a:off x="2394156" y="3429000"/>
            <a:ext cx="2057400" cy="609600"/>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the bird</a:t>
            </a:r>
          </a:p>
        </p:txBody>
      </p:sp>
      <p:sp>
        <p:nvSpPr>
          <p:cNvPr id="41" name="Rounded Rectangle 40"/>
          <p:cNvSpPr/>
          <p:nvPr/>
        </p:nvSpPr>
        <p:spPr>
          <a:xfrm>
            <a:off x="2394156" y="4267200"/>
            <a:ext cx="2057400" cy="609600"/>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are standing</a:t>
            </a:r>
          </a:p>
        </p:txBody>
      </p:sp>
      <p:sp>
        <p:nvSpPr>
          <p:cNvPr id="42" name="Rounded Rectangle 41"/>
          <p:cNvSpPr/>
          <p:nvPr/>
        </p:nvSpPr>
        <p:spPr>
          <a:xfrm>
            <a:off x="2394156" y="5715000"/>
            <a:ext cx="2057400" cy="609600"/>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in the ocean</a:t>
            </a:r>
          </a:p>
        </p:txBody>
      </p:sp>
      <p:sp>
        <p:nvSpPr>
          <p:cNvPr id="43" name="TextBox 42"/>
          <p:cNvSpPr txBox="1"/>
          <p:nvPr/>
        </p:nvSpPr>
        <p:spPr>
          <a:xfrm>
            <a:off x="2927556" y="4830096"/>
            <a:ext cx="914400" cy="646331"/>
          </a:xfrm>
          <a:prstGeom prst="rect">
            <a:avLst/>
          </a:prstGeom>
          <a:noFill/>
        </p:spPr>
        <p:txBody>
          <a:bodyPr wrap="square" rtlCol="0">
            <a:spAutoFit/>
          </a:bodyPr>
          <a:lstStyle/>
          <a:p>
            <a:pPr algn="ctr"/>
            <a:r>
              <a:rPr lang="en-US" sz="3600" dirty="0" smtClean="0"/>
              <a:t>…</a:t>
            </a:r>
            <a:endParaRPr lang="en-US" sz="3600" dirty="0"/>
          </a:p>
        </p:txBody>
      </p:sp>
      <p:sp>
        <p:nvSpPr>
          <p:cNvPr id="44" name="Rounded Rectangle 43"/>
          <p:cNvSpPr/>
          <p:nvPr/>
        </p:nvSpPr>
        <p:spPr>
          <a:xfrm>
            <a:off x="4680156" y="2590800"/>
            <a:ext cx="2057400" cy="609600"/>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birds</a:t>
            </a:r>
            <a:endParaRPr lang="en-US" sz="2400" dirty="0">
              <a:solidFill>
                <a:schemeClr val="tx1"/>
              </a:solidFill>
            </a:endParaRPr>
          </a:p>
        </p:txBody>
      </p:sp>
      <p:sp>
        <p:nvSpPr>
          <p:cNvPr id="45" name="Rounded Rectangle 44"/>
          <p:cNvSpPr/>
          <p:nvPr/>
        </p:nvSpPr>
        <p:spPr>
          <a:xfrm>
            <a:off x="4680156" y="3429000"/>
            <a:ext cx="2057400" cy="609600"/>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the bird</a:t>
            </a:r>
          </a:p>
        </p:txBody>
      </p:sp>
      <p:sp>
        <p:nvSpPr>
          <p:cNvPr id="49" name="Rounded Rectangle 48"/>
          <p:cNvSpPr/>
          <p:nvPr/>
        </p:nvSpPr>
        <p:spPr>
          <a:xfrm>
            <a:off x="4680156" y="4267200"/>
            <a:ext cx="2057400" cy="609600"/>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are standing</a:t>
            </a:r>
          </a:p>
        </p:txBody>
      </p:sp>
      <p:sp>
        <p:nvSpPr>
          <p:cNvPr id="54" name="Rounded Rectangle 53"/>
          <p:cNvSpPr/>
          <p:nvPr/>
        </p:nvSpPr>
        <p:spPr>
          <a:xfrm>
            <a:off x="4680156" y="5715000"/>
            <a:ext cx="2057400" cy="609600"/>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in </a:t>
            </a:r>
            <a:r>
              <a:rPr lang="en-US" sz="2400" dirty="0" smtClean="0">
                <a:solidFill>
                  <a:schemeClr val="tx1"/>
                </a:solidFill>
              </a:rPr>
              <a:t>the ocean</a:t>
            </a:r>
            <a:endParaRPr lang="en-US" sz="2400" dirty="0">
              <a:solidFill>
                <a:schemeClr val="tx1"/>
              </a:solidFill>
            </a:endParaRPr>
          </a:p>
        </p:txBody>
      </p:sp>
      <p:sp>
        <p:nvSpPr>
          <p:cNvPr id="59" name="TextBox 58"/>
          <p:cNvSpPr txBox="1"/>
          <p:nvPr/>
        </p:nvSpPr>
        <p:spPr>
          <a:xfrm>
            <a:off x="5213556" y="4830096"/>
            <a:ext cx="914400" cy="646331"/>
          </a:xfrm>
          <a:prstGeom prst="rect">
            <a:avLst/>
          </a:prstGeom>
          <a:noFill/>
        </p:spPr>
        <p:txBody>
          <a:bodyPr wrap="square" rtlCol="0">
            <a:spAutoFit/>
          </a:bodyPr>
          <a:lstStyle/>
          <a:p>
            <a:pPr algn="ctr"/>
            <a:r>
              <a:rPr lang="en-US" sz="3600" dirty="0" smtClean="0"/>
              <a:t>…</a:t>
            </a:r>
            <a:endParaRPr lang="en-US" sz="3600" dirty="0"/>
          </a:p>
        </p:txBody>
      </p:sp>
      <p:sp>
        <p:nvSpPr>
          <p:cNvPr id="64" name="Rounded Rectangle 63"/>
          <p:cNvSpPr/>
          <p:nvPr/>
        </p:nvSpPr>
        <p:spPr>
          <a:xfrm>
            <a:off x="6966156" y="2590800"/>
            <a:ext cx="2057400" cy="609600"/>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birds</a:t>
            </a:r>
            <a:endParaRPr lang="en-US" sz="2400" dirty="0">
              <a:solidFill>
                <a:schemeClr val="tx1"/>
              </a:solidFill>
            </a:endParaRPr>
          </a:p>
        </p:txBody>
      </p:sp>
      <p:sp>
        <p:nvSpPr>
          <p:cNvPr id="66" name="Rounded Rectangle 65"/>
          <p:cNvSpPr/>
          <p:nvPr/>
        </p:nvSpPr>
        <p:spPr>
          <a:xfrm>
            <a:off x="6966156" y="3429000"/>
            <a:ext cx="2057400" cy="609600"/>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the bird</a:t>
            </a:r>
          </a:p>
        </p:txBody>
      </p:sp>
      <p:sp>
        <p:nvSpPr>
          <p:cNvPr id="67" name="Rounded Rectangle 66"/>
          <p:cNvSpPr/>
          <p:nvPr/>
        </p:nvSpPr>
        <p:spPr>
          <a:xfrm>
            <a:off x="6966156" y="4267200"/>
            <a:ext cx="2057400" cy="609600"/>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are standing</a:t>
            </a:r>
          </a:p>
        </p:txBody>
      </p:sp>
      <p:sp>
        <p:nvSpPr>
          <p:cNvPr id="68" name="Rounded Rectangle 67"/>
          <p:cNvSpPr/>
          <p:nvPr/>
        </p:nvSpPr>
        <p:spPr>
          <a:xfrm>
            <a:off x="6966156" y="5715000"/>
            <a:ext cx="2057400" cy="609600"/>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i</a:t>
            </a:r>
            <a:r>
              <a:rPr lang="en-US" sz="2400" dirty="0" smtClean="0">
                <a:solidFill>
                  <a:schemeClr val="tx1"/>
                </a:solidFill>
              </a:rPr>
              <a:t>n the </a:t>
            </a:r>
            <a:r>
              <a:rPr lang="en-US" sz="2400" dirty="0">
                <a:solidFill>
                  <a:schemeClr val="tx1"/>
                </a:solidFill>
              </a:rPr>
              <a:t>ocean</a:t>
            </a:r>
          </a:p>
        </p:txBody>
      </p:sp>
      <p:sp>
        <p:nvSpPr>
          <p:cNvPr id="69" name="TextBox 68"/>
          <p:cNvSpPr txBox="1"/>
          <p:nvPr/>
        </p:nvSpPr>
        <p:spPr>
          <a:xfrm>
            <a:off x="7499556" y="4830096"/>
            <a:ext cx="914400" cy="646331"/>
          </a:xfrm>
          <a:prstGeom prst="rect">
            <a:avLst/>
          </a:prstGeom>
          <a:noFill/>
        </p:spPr>
        <p:txBody>
          <a:bodyPr wrap="square" rtlCol="0">
            <a:spAutoFit/>
          </a:bodyPr>
          <a:lstStyle/>
          <a:p>
            <a:pPr algn="ctr"/>
            <a:r>
              <a:rPr lang="en-US" sz="3600" dirty="0" smtClean="0"/>
              <a:t>…</a:t>
            </a:r>
            <a:endParaRPr lang="en-US" sz="3600" dirty="0"/>
          </a:p>
        </p:txBody>
      </p:sp>
      <p:cxnSp>
        <p:nvCxnSpPr>
          <p:cNvPr id="7" name="Straight Arrow Connector 6"/>
          <p:cNvCxnSpPr/>
          <p:nvPr/>
        </p:nvCxnSpPr>
        <p:spPr>
          <a:xfrm>
            <a:off x="4451556" y="2895600"/>
            <a:ext cx="501444" cy="2288439"/>
          </a:xfrm>
          <a:prstGeom prst="straightConnector1">
            <a:avLst/>
          </a:prstGeom>
          <a:ln w="38100">
            <a:solidFill>
              <a:srgbClr val="FF0066"/>
            </a:solidFill>
            <a:tailEnd type="arrow"/>
          </a:ln>
        </p:spPr>
        <p:style>
          <a:lnRef idx="1">
            <a:schemeClr val="accent1"/>
          </a:lnRef>
          <a:fillRef idx="0">
            <a:schemeClr val="accent1"/>
          </a:fillRef>
          <a:effectRef idx="0">
            <a:schemeClr val="accent1"/>
          </a:effectRef>
          <a:fontRef idx="minor">
            <a:schemeClr val="tx1"/>
          </a:fontRef>
        </p:style>
      </p:cxnSp>
      <p:sp>
        <p:nvSpPr>
          <p:cNvPr id="30" name="&quot;No&quot; Symbol 29"/>
          <p:cNvSpPr/>
          <p:nvPr/>
        </p:nvSpPr>
        <p:spPr>
          <a:xfrm>
            <a:off x="838200" y="3276600"/>
            <a:ext cx="914400" cy="838200"/>
          </a:xfrm>
          <a:prstGeom prst="noSmoking">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31" name="&quot;No&quot; Symbol 30"/>
          <p:cNvSpPr/>
          <p:nvPr/>
        </p:nvSpPr>
        <p:spPr>
          <a:xfrm>
            <a:off x="3048000" y="2453148"/>
            <a:ext cx="914400" cy="838200"/>
          </a:xfrm>
          <a:prstGeom prst="noSmoking">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33" name="Title 1"/>
          <p:cNvSpPr>
            <a:spLocks noGrp="1"/>
          </p:cNvSpPr>
          <p:nvPr>
            <p:ph type="title"/>
          </p:nvPr>
        </p:nvSpPr>
        <p:spPr>
          <a:xfrm>
            <a:off x="457200" y="-373525"/>
            <a:ext cx="8229600" cy="1600200"/>
          </a:xfrm>
        </p:spPr>
        <p:txBody>
          <a:bodyPr/>
          <a:lstStyle/>
          <a:p>
            <a:r>
              <a:rPr lang="en-US" dirty="0" smtClean="0"/>
              <a:t>Phrases of </a:t>
            </a:r>
            <a:r>
              <a:rPr lang="en-US" dirty="0"/>
              <a:t>t</a:t>
            </a:r>
            <a:r>
              <a:rPr lang="en-US" dirty="0" smtClean="0"/>
              <a:t>he </a:t>
            </a:r>
            <a:r>
              <a:rPr lang="en-US" dirty="0"/>
              <a:t>S</a:t>
            </a:r>
            <a:r>
              <a:rPr lang="en-US" dirty="0" smtClean="0"/>
              <a:t>ame Type</a:t>
            </a:r>
            <a:endParaRPr lang="en-US" dirty="0"/>
          </a:p>
        </p:txBody>
      </p:sp>
      <p:sp>
        <p:nvSpPr>
          <p:cNvPr id="32" name="Footer Placeholder 28"/>
          <p:cNvSpPr txBox="1">
            <a:spLocks/>
          </p:cNvSpPr>
          <p:nvPr/>
        </p:nvSpPr>
        <p:spPr>
          <a:xfrm>
            <a:off x="6113929" y="6473735"/>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ko-KR" dirty="0" err="1" smtClean="0"/>
              <a:t>Kuznetsova</a:t>
            </a:r>
            <a:r>
              <a:rPr lang="en-US" altLang="ko-KR" dirty="0" smtClean="0"/>
              <a:t> et al, ACL12</a:t>
            </a:r>
            <a:endParaRPr lang="ko-KR" altLang="en-US" dirty="0"/>
          </a:p>
        </p:txBody>
      </p:sp>
    </p:spTree>
    <p:extLst>
      <p:ext uri="{BB962C8B-B14F-4D97-AF65-F5344CB8AC3E}">
        <p14:creationId xmlns:p14="http://schemas.microsoft.com/office/powerpoint/2010/main" val="32020385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152400" y="1524000"/>
            <a:ext cx="1981200" cy="76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smtClean="0"/>
              <a:t>Position1</a:t>
            </a:r>
            <a:endParaRPr lang="en-US" sz="3000" dirty="0"/>
          </a:p>
        </p:txBody>
      </p:sp>
      <p:sp>
        <p:nvSpPr>
          <p:cNvPr id="27" name="Rounded Rectangle 26"/>
          <p:cNvSpPr/>
          <p:nvPr/>
        </p:nvSpPr>
        <p:spPr>
          <a:xfrm>
            <a:off x="2438400" y="1524000"/>
            <a:ext cx="1981200" cy="76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smtClean="0"/>
              <a:t>Position2</a:t>
            </a:r>
            <a:endParaRPr lang="en-US" sz="3000" dirty="0"/>
          </a:p>
        </p:txBody>
      </p:sp>
      <p:sp>
        <p:nvSpPr>
          <p:cNvPr id="28" name="Rounded Rectangle 27"/>
          <p:cNvSpPr/>
          <p:nvPr/>
        </p:nvSpPr>
        <p:spPr>
          <a:xfrm>
            <a:off x="4724400" y="1524000"/>
            <a:ext cx="1981200" cy="76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smtClean="0"/>
              <a:t>Position3</a:t>
            </a:r>
            <a:endParaRPr lang="en-US" sz="3000" dirty="0"/>
          </a:p>
        </p:txBody>
      </p:sp>
      <p:sp>
        <p:nvSpPr>
          <p:cNvPr id="29" name="Rounded Rectangle 28"/>
          <p:cNvSpPr/>
          <p:nvPr/>
        </p:nvSpPr>
        <p:spPr>
          <a:xfrm>
            <a:off x="7010400" y="1524000"/>
            <a:ext cx="1981200" cy="76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smtClean="0"/>
              <a:t>Position4</a:t>
            </a:r>
            <a:endParaRPr lang="en-US" sz="3000" dirty="0"/>
          </a:p>
        </p:txBody>
      </p:sp>
      <p:cxnSp>
        <p:nvCxnSpPr>
          <p:cNvPr id="5" name="Straight Arrow Connector 4"/>
          <p:cNvCxnSpPr>
            <a:stCxn id="35" idx="3"/>
            <a:endCxn id="39" idx="1"/>
          </p:cNvCxnSpPr>
          <p:nvPr/>
        </p:nvCxnSpPr>
        <p:spPr>
          <a:xfrm>
            <a:off x="2165556" y="3733800"/>
            <a:ext cx="266700" cy="838200"/>
          </a:xfrm>
          <a:prstGeom prst="straightConnector1">
            <a:avLst/>
          </a:prstGeom>
          <a:ln w="38100">
            <a:solidFill>
              <a:srgbClr val="FF0066"/>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6477000" y="5334000"/>
            <a:ext cx="489156" cy="685800"/>
          </a:xfrm>
          <a:prstGeom prst="straightConnector1">
            <a:avLst/>
          </a:prstGeom>
          <a:ln w="38100">
            <a:solidFill>
              <a:srgbClr val="FF0066"/>
            </a:solidFill>
            <a:tailEnd type="arrow"/>
          </a:ln>
        </p:spPr>
        <p:style>
          <a:lnRef idx="1">
            <a:schemeClr val="accent1"/>
          </a:lnRef>
          <a:fillRef idx="0">
            <a:schemeClr val="accent1"/>
          </a:fillRef>
          <a:effectRef idx="0">
            <a:schemeClr val="accent1"/>
          </a:effectRef>
          <a:fontRef idx="minor">
            <a:schemeClr val="tx1"/>
          </a:fontRef>
        </p:style>
      </p:cxnSp>
      <p:sp>
        <p:nvSpPr>
          <p:cNvPr id="34" name="Rounded Rectangle 33"/>
          <p:cNvSpPr/>
          <p:nvPr/>
        </p:nvSpPr>
        <p:spPr>
          <a:xfrm>
            <a:off x="108156" y="2590800"/>
            <a:ext cx="2057400" cy="609600"/>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birds</a:t>
            </a:r>
            <a:endParaRPr lang="en-US" sz="2400" dirty="0">
              <a:solidFill>
                <a:schemeClr val="tx1"/>
              </a:solidFill>
            </a:endParaRPr>
          </a:p>
        </p:txBody>
      </p:sp>
      <p:sp>
        <p:nvSpPr>
          <p:cNvPr id="35" name="Rounded Rectangle 34"/>
          <p:cNvSpPr/>
          <p:nvPr/>
        </p:nvSpPr>
        <p:spPr>
          <a:xfrm>
            <a:off x="108156" y="3429000"/>
            <a:ext cx="2057400" cy="609600"/>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the bird</a:t>
            </a:r>
          </a:p>
        </p:txBody>
      </p:sp>
      <p:sp>
        <p:nvSpPr>
          <p:cNvPr id="36" name="Rounded Rectangle 35"/>
          <p:cNvSpPr/>
          <p:nvPr/>
        </p:nvSpPr>
        <p:spPr>
          <a:xfrm>
            <a:off x="108156" y="4267200"/>
            <a:ext cx="2057400" cy="609600"/>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are </a:t>
            </a:r>
            <a:r>
              <a:rPr lang="en-US" sz="2400" dirty="0" smtClean="0">
                <a:solidFill>
                  <a:schemeClr val="tx1"/>
                </a:solidFill>
              </a:rPr>
              <a:t>standing</a:t>
            </a:r>
            <a:endParaRPr lang="en-US" sz="2400" dirty="0">
              <a:solidFill>
                <a:schemeClr val="tx1"/>
              </a:solidFill>
            </a:endParaRPr>
          </a:p>
        </p:txBody>
      </p:sp>
      <p:sp>
        <p:nvSpPr>
          <p:cNvPr id="37" name="Rounded Rectangle 36"/>
          <p:cNvSpPr/>
          <p:nvPr/>
        </p:nvSpPr>
        <p:spPr>
          <a:xfrm>
            <a:off x="108156" y="5715000"/>
            <a:ext cx="2057400" cy="609600"/>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in </a:t>
            </a:r>
            <a:r>
              <a:rPr lang="en-US" sz="2400" dirty="0" smtClean="0">
                <a:solidFill>
                  <a:schemeClr val="tx1"/>
                </a:solidFill>
              </a:rPr>
              <a:t>the ocean</a:t>
            </a:r>
            <a:endParaRPr lang="en-US" sz="2400" dirty="0">
              <a:solidFill>
                <a:schemeClr val="tx1"/>
              </a:solidFill>
            </a:endParaRPr>
          </a:p>
        </p:txBody>
      </p:sp>
      <p:sp>
        <p:nvSpPr>
          <p:cNvPr id="38" name="TextBox 37"/>
          <p:cNvSpPr txBox="1"/>
          <p:nvPr/>
        </p:nvSpPr>
        <p:spPr>
          <a:xfrm>
            <a:off x="641556" y="4830096"/>
            <a:ext cx="914400" cy="646331"/>
          </a:xfrm>
          <a:prstGeom prst="rect">
            <a:avLst/>
          </a:prstGeom>
          <a:noFill/>
        </p:spPr>
        <p:txBody>
          <a:bodyPr wrap="square" rtlCol="0">
            <a:spAutoFit/>
          </a:bodyPr>
          <a:lstStyle/>
          <a:p>
            <a:pPr algn="ctr"/>
            <a:r>
              <a:rPr lang="en-US" sz="3600" dirty="0" smtClean="0"/>
              <a:t>…</a:t>
            </a:r>
            <a:endParaRPr lang="en-US" sz="3600" dirty="0"/>
          </a:p>
        </p:txBody>
      </p:sp>
      <p:sp>
        <p:nvSpPr>
          <p:cNvPr id="39" name="Rounded Rectangle 38"/>
          <p:cNvSpPr/>
          <p:nvPr/>
        </p:nvSpPr>
        <p:spPr>
          <a:xfrm>
            <a:off x="2432256" y="4267200"/>
            <a:ext cx="2057400" cy="609600"/>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a</a:t>
            </a:r>
            <a:r>
              <a:rPr lang="en-US" sz="2400" dirty="0" smtClean="0">
                <a:solidFill>
                  <a:schemeClr val="tx1"/>
                </a:solidFill>
              </a:rPr>
              <a:t>re standing</a:t>
            </a:r>
            <a:endParaRPr lang="en-US" sz="2400" dirty="0">
              <a:solidFill>
                <a:schemeClr val="tx1"/>
              </a:solidFill>
            </a:endParaRPr>
          </a:p>
        </p:txBody>
      </p:sp>
      <p:sp>
        <p:nvSpPr>
          <p:cNvPr id="40" name="Rounded Rectangle 39"/>
          <p:cNvSpPr/>
          <p:nvPr/>
        </p:nvSpPr>
        <p:spPr>
          <a:xfrm>
            <a:off x="2394156" y="3429000"/>
            <a:ext cx="2057400" cy="609600"/>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the bird</a:t>
            </a:r>
          </a:p>
        </p:txBody>
      </p:sp>
      <p:sp>
        <p:nvSpPr>
          <p:cNvPr id="41" name="Rounded Rectangle 40"/>
          <p:cNvSpPr/>
          <p:nvPr/>
        </p:nvSpPr>
        <p:spPr>
          <a:xfrm>
            <a:off x="2362200" y="2590800"/>
            <a:ext cx="2057400" cy="609600"/>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birds</a:t>
            </a:r>
            <a:endParaRPr lang="en-US" sz="2400" dirty="0">
              <a:solidFill>
                <a:schemeClr val="tx1"/>
              </a:solidFill>
            </a:endParaRPr>
          </a:p>
        </p:txBody>
      </p:sp>
      <p:sp>
        <p:nvSpPr>
          <p:cNvPr id="42" name="Rounded Rectangle 41"/>
          <p:cNvSpPr/>
          <p:nvPr/>
        </p:nvSpPr>
        <p:spPr>
          <a:xfrm>
            <a:off x="2394156" y="5715000"/>
            <a:ext cx="2057400" cy="609600"/>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in the ocean</a:t>
            </a:r>
          </a:p>
        </p:txBody>
      </p:sp>
      <p:sp>
        <p:nvSpPr>
          <p:cNvPr id="43" name="TextBox 42"/>
          <p:cNvSpPr txBox="1"/>
          <p:nvPr/>
        </p:nvSpPr>
        <p:spPr>
          <a:xfrm>
            <a:off x="2927556" y="4830096"/>
            <a:ext cx="914400" cy="646331"/>
          </a:xfrm>
          <a:prstGeom prst="rect">
            <a:avLst/>
          </a:prstGeom>
          <a:noFill/>
        </p:spPr>
        <p:txBody>
          <a:bodyPr wrap="square" rtlCol="0">
            <a:spAutoFit/>
          </a:bodyPr>
          <a:lstStyle/>
          <a:p>
            <a:pPr algn="ctr"/>
            <a:r>
              <a:rPr lang="en-US" sz="3600" dirty="0" smtClean="0"/>
              <a:t>…</a:t>
            </a:r>
            <a:endParaRPr lang="en-US" sz="3600" dirty="0"/>
          </a:p>
        </p:txBody>
      </p:sp>
      <p:sp>
        <p:nvSpPr>
          <p:cNvPr id="44" name="Rounded Rectangle 43"/>
          <p:cNvSpPr/>
          <p:nvPr/>
        </p:nvSpPr>
        <p:spPr>
          <a:xfrm>
            <a:off x="4680156" y="2590800"/>
            <a:ext cx="2057400" cy="609600"/>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birds</a:t>
            </a:r>
            <a:endParaRPr lang="en-US" sz="2400" dirty="0">
              <a:solidFill>
                <a:schemeClr val="tx1"/>
              </a:solidFill>
            </a:endParaRPr>
          </a:p>
        </p:txBody>
      </p:sp>
      <p:sp>
        <p:nvSpPr>
          <p:cNvPr id="45" name="Rounded Rectangle 44"/>
          <p:cNvSpPr/>
          <p:nvPr/>
        </p:nvSpPr>
        <p:spPr>
          <a:xfrm>
            <a:off x="4680156" y="3429000"/>
            <a:ext cx="2057400" cy="609600"/>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the bird</a:t>
            </a:r>
          </a:p>
        </p:txBody>
      </p:sp>
      <p:sp>
        <p:nvSpPr>
          <p:cNvPr id="49" name="Rounded Rectangle 48"/>
          <p:cNvSpPr/>
          <p:nvPr/>
        </p:nvSpPr>
        <p:spPr>
          <a:xfrm>
            <a:off x="4680156" y="4267200"/>
            <a:ext cx="2057400" cy="609600"/>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are standing</a:t>
            </a:r>
          </a:p>
        </p:txBody>
      </p:sp>
      <p:sp>
        <p:nvSpPr>
          <p:cNvPr id="54" name="Rounded Rectangle 53"/>
          <p:cNvSpPr/>
          <p:nvPr/>
        </p:nvSpPr>
        <p:spPr>
          <a:xfrm>
            <a:off x="4680156" y="5715000"/>
            <a:ext cx="2057400" cy="609600"/>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in </a:t>
            </a:r>
            <a:r>
              <a:rPr lang="en-US" sz="2400" dirty="0" smtClean="0">
                <a:solidFill>
                  <a:schemeClr val="tx1"/>
                </a:solidFill>
              </a:rPr>
              <a:t>the ocean</a:t>
            </a:r>
            <a:endParaRPr lang="en-US" sz="2400" dirty="0">
              <a:solidFill>
                <a:schemeClr val="tx1"/>
              </a:solidFill>
            </a:endParaRPr>
          </a:p>
        </p:txBody>
      </p:sp>
      <p:sp>
        <p:nvSpPr>
          <p:cNvPr id="59" name="TextBox 58"/>
          <p:cNvSpPr txBox="1"/>
          <p:nvPr/>
        </p:nvSpPr>
        <p:spPr>
          <a:xfrm>
            <a:off x="5213556" y="4830096"/>
            <a:ext cx="914400" cy="646331"/>
          </a:xfrm>
          <a:prstGeom prst="rect">
            <a:avLst/>
          </a:prstGeom>
          <a:noFill/>
        </p:spPr>
        <p:txBody>
          <a:bodyPr wrap="square" rtlCol="0">
            <a:spAutoFit/>
          </a:bodyPr>
          <a:lstStyle/>
          <a:p>
            <a:pPr algn="ctr"/>
            <a:r>
              <a:rPr lang="en-US" sz="3600" dirty="0" smtClean="0"/>
              <a:t>…</a:t>
            </a:r>
            <a:endParaRPr lang="en-US" sz="3600" dirty="0"/>
          </a:p>
        </p:txBody>
      </p:sp>
      <p:sp>
        <p:nvSpPr>
          <p:cNvPr id="64" name="Rounded Rectangle 63"/>
          <p:cNvSpPr/>
          <p:nvPr/>
        </p:nvSpPr>
        <p:spPr>
          <a:xfrm>
            <a:off x="6966156" y="2590800"/>
            <a:ext cx="2057400" cy="609600"/>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birds</a:t>
            </a:r>
            <a:endParaRPr lang="en-US" sz="2400" dirty="0">
              <a:solidFill>
                <a:schemeClr val="tx1"/>
              </a:solidFill>
            </a:endParaRPr>
          </a:p>
        </p:txBody>
      </p:sp>
      <p:sp>
        <p:nvSpPr>
          <p:cNvPr id="66" name="Rounded Rectangle 65"/>
          <p:cNvSpPr/>
          <p:nvPr/>
        </p:nvSpPr>
        <p:spPr>
          <a:xfrm>
            <a:off x="6966156" y="3429000"/>
            <a:ext cx="2057400" cy="609600"/>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the bird</a:t>
            </a:r>
          </a:p>
        </p:txBody>
      </p:sp>
      <p:sp>
        <p:nvSpPr>
          <p:cNvPr id="67" name="Rounded Rectangle 66"/>
          <p:cNvSpPr/>
          <p:nvPr/>
        </p:nvSpPr>
        <p:spPr>
          <a:xfrm>
            <a:off x="6966156" y="4267200"/>
            <a:ext cx="2057400" cy="609600"/>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are standing</a:t>
            </a:r>
          </a:p>
        </p:txBody>
      </p:sp>
      <p:sp>
        <p:nvSpPr>
          <p:cNvPr id="68" name="Rounded Rectangle 67"/>
          <p:cNvSpPr/>
          <p:nvPr/>
        </p:nvSpPr>
        <p:spPr>
          <a:xfrm>
            <a:off x="6966156" y="5715000"/>
            <a:ext cx="2057400" cy="609600"/>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i</a:t>
            </a:r>
            <a:r>
              <a:rPr lang="en-US" sz="2400" dirty="0" smtClean="0">
                <a:solidFill>
                  <a:schemeClr val="tx1"/>
                </a:solidFill>
              </a:rPr>
              <a:t>n the </a:t>
            </a:r>
            <a:r>
              <a:rPr lang="en-US" sz="2400" dirty="0">
                <a:solidFill>
                  <a:schemeClr val="tx1"/>
                </a:solidFill>
              </a:rPr>
              <a:t>ocean</a:t>
            </a:r>
          </a:p>
        </p:txBody>
      </p:sp>
      <p:sp>
        <p:nvSpPr>
          <p:cNvPr id="69" name="TextBox 68"/>
          <p:cNvSpPr txBox="1"/>
          <p:nvPr/>
        </p:nvSpPr>
        <p:spPr>
          <a:xfrm>
            <a:off x="7499556" y="4830096"/>
            <a:ext cx="914400" cy="646331"/>
          </a:xfrm>
          <a:prstGeom prst="rect">
            <a:avLst/>
          </a:prstGeom>
          <a:noFill/>
        </p:spPr>
        <p:txBody>
          <a:bodyPr wrap="square" rtlCol="0">
            <a:spAutoFit/>
          </a:bodyPr>
          <a:lstStyle/>
          <a:p>
            <a:pPr algn="ctr"/>
            <a:r>
              <a:rPr lang="en-US" sz="3600" dirty="0" smtClean="0"/>
              <a:t>…</a:t>
            </a:r>
            <a:endParaRPr lang="en-US" sz="3600" dirty="0"/>
          </a:p>
        </p:txBody>
      </p:sp>
      <p:cxnSp>
        <p:nvCxnSpPr>
          <p:cNvPr id="7" name="Straight Arrow Connector 6"/>
          <p:cNvCxnSpPr>
            <a:stCxn id="39" idx="3"/>
          </p:cNvCxnSpPr>
          <p:nvPr/>
        </p:nvCxnSpPr>
        <p:spPr>
          <a:xfrm>
            <a:off x="4489656" y="4572000"/>
            <a:ext cx="723900" cy="762000"/>
          </a:xfrm>
          <a:prstGeom prst="straightConnector1">
            <a:avLst/>
          </a:prstGeom>
          <a:ln w="38100">
            <a:solidFill>
              <a:srgbClr val="FF0066"/>
            </a:solidFill>
            <a:tailEnd type="arrow"/>
          </a:ln>
        </p:spPr>
        <p:style>
          <a:lnRef idx="1">
            <a:schemeClr val="accent1"/>
          </a:lnRef>
          <a:fillRef idx="0">
            <a:schemeClr val="accent1"/>
          </a:fillRef>
          <a:effectRef idx="0">
            <a:schemeClr val="accent1"/>
          </a:effectRef>
          <a:fontRef idx="minor">
            <a:schemeClr val="tx1"/>
          </a:fontRef>
        </p:style>
      </p:cxnSp>
      <p:sp>
        <p:nvSpPr>
          <p:cNvPr id="30" name="&quot;No&quot; Symbol 29"/>
          <p:cNvSpPr/>
          <p:nvPr/>
        </p:nvSpPr>
        <p:spPr>
          <a:xfrm>
            <a:off x="838200" y="3276600"/>
            <a:ext cx="914400" cy="838200"/>
          </a:xfrm>
          <a:prstGeom prst="noSmoking">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31" name="&quot;No&quot; Symbol 30"/>
          <p:cNvSpPr/>
          <p:nvPr/>
        </p:nvSpPr>
        <p:spPr>
          <a:xfrm>
            <a:off x="2927556" y="4192032"/>
            <a:ext cx="914400" cy="838200"/>
          </a:xfrm>
          <a:prstGeom prst="noSmoking">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33" name="Title 1"/>
          <p:cNvSpPr>
            <a:spLocks noGrp="1"/>
          </p:cNvSpPr>
          <p:nvPr>
            <p:ph type="title"/>
          </p:nvPr>
        </p:nvSpPr>
        <p:spPr>
          <a:xfrm>
            <a:off x="457200" y="-373525"/>
            <a:ext cx="8229600" cy="1600200"/>
          </a:xfrm>
        </p:spPr>
        <p:txBody>
          <a:bodyPr/>
          <a:lstStyle/>
          <a:p>
            <a:r>
              <a:rPr lang="en-US" sz="4800" dirty="0" smtClean="0"/>
              <a:t>Singular/Plural Relationships</a:t>
            </a:r>
            <a:endParaRPr lang="en-US" sz="4800" dirty="0"/>
          </a:p>
        </p:txBody>
      </p:sp>
      <p:sp>
        <p:nvSpPr>
          <p:cNvPr id="32" name="Footer Placeholder 28"/>
          <p:cNvSpPr txBox="1">
            <a:spLocks/>
          </p:cNvSpPr>
          <p:nvPr/>
        </p:nvSpPr>
        <p:spPr>
          <a:xfrm>
            <a:off x="6113929" y="6473735"/>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ko-KR" dirty="0" err="1" smtClean="0"/>
              <a:t>Kuznetsova</a:t>
            </a:r>
            <a:r>
              <a:rPr lang="en-US" altLang="ko-KR" dirty="0" smtClean="0"/>
              <a:t> et al, ACL12</a:t>
            </a:r>
            <a:endParaRPr lang="ko-KR" altLang="en-US" dirty="0"/>
          </a:p>
        </p:txBody>
      </p:sp>
    </p:spTree>
    <p:extLst>
      <p:ext uri="{BB962C8B-B14F-4D97-AF65-F5344CB8AC3E}">
        <p14:creationId xmlns:p14="http://schemas.microsoft.com/office/powerpoint/2010/main" val="9099227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5857"/>
            <a:ext cx="9144000" cy="1029471"/>
          </a:xfrm>
        </p:spPr>
        <p:txBody>
          <a:bodyPr/>
          <a:lstStyle/>
          <a:p>
            <a:r>
              <a:rPr lang="en-US" sz="4800" dirty="0" smtClean="0"/>
              <a:t>ILP Optimization</a:t>
            </a:r>
            <a:endParaRPr lang="en-US" sz="4800" dirty="0"/>
          </a:p>
        </p:txBody>
      </p:sp>
      <p:sp>
        <p:nvSpPr>
          <p:cNvPr id="3" name="Content Placeholder 2"/>
          <p:cNvSpPr>
            <a:spLocks noGrp="1"/>
          </p:cNvSpPr>
          <p:nvPr>
            <p:ph idx="1"/>
          </p:nvPr>
        </p:nvSpPr>
        <p:spPr>
          <a:xfrm>
            <a:off x="2866573" y="1393159"/>
            <a:ext cx="5909127" cy="4973916"/>
          </a:xfrm>
        </p:spPr>
        <p:txBody>
          <a:bodyPr>
            <a:noAutofit/>
          </a:bodyPr>
          <a:lstStyle/>
          <a:p>
            <a:pPr marL="0" indent="0">
              <a:buNone/>
            </a:pPr>
            <a:endParaRPr lang="en-US" dirty="0" smtClean="0"/>
          </a:p>
          <a:p>
            <a:pPr marL="0" indent="0">
              <a:buNone/>
            </a:pPr>
            <a:r>
              <a:rPr lang="en-US" dirty="0"/>
              <a:t>V</a:t>
            </a:r>
            <a:r>
              <a:rPr lang="en-US" dirty="0" smtClean="0"/>
              <a:t>ision scores</a:t>
            </a:r>
          </a:p>
          <a:p>
            <a:pPr lvl="1"/>
            <a:r>
              <a:rPr lang="en-US" dirty="0"/>
              <a:t>V</a:t>
            </a:r>
            <a:r>
              <a:rPr lang="en-US" dirty="0" smtClean="0"/>
              <a:t>isual detection/classification scores </a:t>
            </a:r>
          </a:p>
          <a:p>
            <a:pPr lvl="1"/>
            <a:endParaRPr lang="en-US" dirty="0" smtClean="0"/>
          </a:p>
          <a:p>
            <a:pPr marL="0" indent="0">
              <a:buNone/>
            </a:pPr>
            <a:r>
              <a:rPr lang="en-US" dirty="0"/>
              <a:t>Phrase cohesion </a:t>
            </a:r>
          </a:p>
          <a:p>
            <a:pPr lvl="1"/>
            <a:r>
              <a:rPr lang="en-US" dirty="0"/>
              <a:t>n-gram statistics between phrases</a:t>
            </a:r>
          </a:p>
          <a:p>
            <a:pPr lvl="1"/>
            <a:r>
              <a:rPr lang="en-US" dirty="0"/>
              <a:t>Co-occurrence statistics between </a:t>
            </a:r>
            <a:r>
              <a:rPr lang="en-US" dirty="0" smtClean="0"/>
              <a:t>phrase head </a:t>
            </a:r>
            <a:r>
              <a:rPr lang="en-US" dirty="0"/>
              <a:t>words </a:t>
            </a:r>
            <a:endParaRPr lang="en-US" dirty="0" smtClean="0"/>
          </a:p>
          <a:p>
            <a:endParaRPr lang="en-US" sz="1600" dirty="0" smtClean="0"/>
          </a:p>
          <a:p>
            <a:pPr marL="0" indent="0">
              <a:buNone/>
            </a:pPr>
            <a:r>
              <a:rPr lang="en-US" dirty="0" smtClean="0"/>
              <a:t>Linguistic constraints </a:t>
            </a:r>
          </a:p>
          <a:p>
            <a:pPr lvl="1"/>
            <a:r>
              <a:rPr lang="en-US" dirty="0" smtClean="0"/>
              <a:t>Allow at most one phrase of each type</a:t>
            </a:r>
          </a:p>
          <a:p>
            <a:pPr lvl="1"/>
            <a:r>
              <a:rPr lang="en-US" dirty="0" smtClean="0"/>
              <a:t>Enforce plural/singular agreement between NP and VP</a:t>
            </a:r>
          </a:p>
          <a:p>
            <a:pPr marL="457200" lvl="1" indent="0">
              <a:buNone/>
            </a:pPr>
            <a:endParaRPr lang="en-US" dirty="0"/>
          </a:p>
          <a:p>
            <a:pPr marL="0" indent="0">
              <a:buNone/>
            </a:pPr>
            <a:r>
              <a:rPr lang="en-US" dirty="0" smtClean="0"/>
              <a:t>Discourse constraints</a:t>
            </a:r>
          </a:p>
          <a:p>
            <a:pPr lvl="1"/>
            <a:r>
              <a:rPr lang="en-US" dirty="0" smtClean="0"/>
              <a:t>Prevent inclusion of repeated phrasing</a:t>
            </a:r>
          </a:p>
          <a:p>
            <a:pPr lvl="1"/>
            <a:endParaRPr lang="en-US" dirty="0" smtClean="0"/>
          </a:p>
          <a:p>
            <a:pPr lvl="1"/>
            <a:endParaRPr lang="en-US" dirty="0"/>
          </a:p>
        </p:txBody>
      </p:sp>
      <p:sp>
        <p:nvSpPr>
          <p:cNvPr id="10" name="Right Brace 9"/>
          <p:cNvSpPr/>
          <p:nvPr/>
        </p:nvSpPr>
        <p:spPr>
          <a:xfrm rot="10800000">
            <a:off x="1854200" y="1981200"/>
            <a:ext cx="914400" cy="1866900"/>
          </a:xfrm>
          <a:prstGeom prst="rightBrace">
            <a:avLst>
              <a:gd name="adj1" fmla="val 8333"/>
              <a:gd name="adj2" fmla="val 4916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TextBox 10"/>
          <p:cNvSpPr txBox="1"/>
          <p:nvPr/>
        </p:nvSpPr>
        <p:spPr>
          <a:xfrm>
            <a:off x="393700" y="2706985"/>
            <a:ext cx="1676399" cy="369332"/>
          </a:xfrm>
          <a:prstGeom prst="rect">
            <a:avLst/>
          </a:prstGeom>
          <a:noFill/>
        </p:spPr>
        <p:txBody>
          <a:bodyPr wrap="square" rtlCol="0">
            <a:spAutoFit/>
          </a:bodyPr>
          <a:lstStyle/>
          <a:p>
            <a:r>
              <a:rPr lang="en-US" dirty="0" smtClean="0"/>
              <a:t>Optimize for:</a:t>
            </a:r>
            <a:endParaRPr lang="en-US" dirty="0"/>
          </a:p>
        </p:txBody>
      </p:sp>
      <p:sp>
        <p:nvSpPr>
          <p:cNvPr id="12" name="TextBox 11"/>
          <p:cNvSpPr txBox="1"/>
          <p:nvPr/>
        </p:nvSpPr>
        <p:spPr>
          <a:xfrm>
            <a:off x="393700" y="5079484"/>
            <a:ext cx="1231752" cy="369332"/>
          </a:xfrm>
          <a:prstGeom prst="rect">
            <a:avLst/>
          </a:prstGeom>
          <a:noFill/>
        </p:spPr>
        <p:txBody>
          <a:bodyPr wrap="none" rtlCol="0">
            <a:spAutoFit/>
          </a:bodyPr>
          <a:lstStyle/>
          <a:p>
            <a:r>
              <a:rPr lang="en-US" dirty="0" smtClean="0"/>
              <a:t>Subject to:</a:t>
            </a:r>
            <a:endParaRPr lang="en-US" dirty="0"/>
          </a:p>
        </p:txBody>
      </p:sp>
      <p:sp>
        <p:nvSpPr>
          <p:cNvPr id="13" name="Right Brace 12"/>
          <p:cNvSpPr/>
          <p:nvPr/>
        </p:nvSpPr>
        <p:spPr>
          <a:xfrm rot="10800000">
            <a:off x="1854200" y="4330700"/>
            <a:ext cx="914400" cy="1866900"/>
          </a:xfrm>
          <a:prstGeom prst="rightBrace">
            <a:avLst>
              <a:gd name="adj1" fmla="val 8333"/>
              <a:gd name="adj2" fmla="val 4916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Footer Placeholder 28"/>
          <p:cNvSpPr txBox="1">
            <a:spLocks/>
          </p:cNvSpPr>
          <p:nvPr/>
        </p:nvSpPr>
        <p:spPr>
          <a:xfrm>
            <a:off x="6113929" y="6473735"/>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ko-KR" dirty="0" err="1" smtClean="0"/>
              <a:t>Kuznetsova</a:t>
            </a:r>
            <a:r>
              <a:rPr lang="en-US" altLang="ko-KR" dirty="0" smtClean="0"/>
              <a:t> et al, ACL12</a:t>
            </a:r>
            <a:endParaRPr lang="ko-KR" altLang="en-US" dirty="0"/>
          </a:p>
        </p:txBody>
      </p:sp>
    </p:spTree>
    <p:extLst>
      <p:ext uri="{BB962C8B-B14F-4D97-AF65-F5344CB8AC3E}">
        <p14:creationId xmlns:p14="http://schemas.microsoft.com/office/powerpoint/2010/main" val="2676428281"/>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ttp://dsl1.cewit.stonybrook.edu/~vicente/images_all/images_small/1169903845_afaebee012_1151_116990384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914401"/>
            <a:ext cx="3261852" cy="2030396"/>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5257800" y="3097197"/>
            <a:ext cx="3810000" cy="3608403"/>
          </a:xfrm>
          <a:prstGeom prst="roundRect">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This is </a:t>
            </a:r>
            <a:r>
              <a:rPr lang="en-US" sz="2800" dirty="0" smtClean="0">
                <a:solidFill>
                  <a:schemeClr val="tx1"/>
                </a:solidFill>
              </a:rPr>
              <a:t>a </a:t>
            </a:r>
            <a:r>
              <a:rPr lang="en-US" sz="2800" dirty="0">
                <a:solidFill>
                  <a:schemeClr val="tx1"/>
                </a:solidFill>
              </a:rPr>
              <a:t>sporty little red convertible </a:t>
            </a:r>
            <a:r>
              <a:rPr lang="en-US" sz="2800" dirty="0" smtClean="0">
                <a:solidFill>
                  <a:schemeClr val="tx1"/>
                </a:solidFill>
              </a:rPr>
              <a:t>made </a:t>
            </a:r>
            <a:r>
              <a:rPr lang="en-US" sz="2800" dirty="0">
                <a:solidFill>
                  <a:schemeClr val="tx1"/>
                </a:solidFill>
              </a:rPr>
              <a:t>for a great day </a:t>
            </a:r>
            <a:r>
              <a:rPr lang="en-US" sz="2800" dirty="0" smtClean="0">
                <a:solidFill>
                  <a:schemeClr val="tx1"/>
                </a:solidFill>
              </a:rPr>
              <a:t>in </a:t>
            </a:r>
            <a:r>
              <a:rPr lang="en-US" sz="2800" dirty="0">
                <a:solidFill>
                  <a:schemeClr val="tx1"/>
                </a:solidFill>
              </a:rPr>
              <a:t>Key West FL</a:t>
            </a:r>
            <a:r>
              <a:rPr lang="en-US" sz="2800" dirty="0" smtClean="0">
                <a:solidFill>
                  <a:schemeClr val="tx1"/>
                </a:solidFill>
              </a:rPr>
              <a:t>. </a:t>
            </a:r>
          </a:p>
          <a:p>
            <a:pPr algn="ctr"/>
            <a:r>
              <a:rPr lang="en-US" sz="2800" dirty="0" smtClean="0">
                <a:solidFill>
                  <a:schemeClr val="tx1"/>
                </a:solidFill>
              </a:rPr>
              <a:t>This </a:t>
            </a:r>
            <a:r>
              <a:rPr lang="en-US" sz="2800" dirty="0">
                <a:solidFill>
                  <a:schemeClr val="tx1"/>
                </a:solidFill>
              </a:rPr>
              <a:t>car </a:t>
            </a:r>
            <a:r>
              <a:rPr lang="en-US" sz="2800" dirty="0" smtClean="0">
                <a:solidFill>
                  <a:schemeClr val="tx1"/>
                </a:solidFill>
              </a:rPr>
              <a:t>was </a:t>
            </a:r>
            <a:r>
              <a:rPr lang="en-US" sz="2800" dirty="0">
                <a:solidFill>
                  <a:schemeClr val="tx1"/>
                </a:solidFill>
              </a:rPr>
              <a:t>in </a:t>
            </a:r>
            <a:r>
              <a:rPr lang="en-US" sz="2800" dirty="0" smtClean="0">
                <a:solidFill>
                  <a:schemeClr val="tx1"/>
                </a:solidFill>
              </a:rPr>
              <a:t>the </a:t>
            </a:r>
            <a:r>
              <a:rPr lang="en-US" sz="2800" dirty="0">
                <a:solidFill>
                  <a:schemeClr val="tx1"/>
                </a:solidFill>
              </a:rPr>
              <a:t>4th parade </a:t>
            </a:r>
            <a:r>
              <a:rPr lang="en-US" sz="2800" dirty="0" smtClean="0">
                <a:solidFill>
                  <a:schemeClr val="tx1"/>
                </a:solidFill>
              </a:rPr>
              <a:t>of </a:t>
            </a:r>
            <a:r>
              <a:rPr lang="en-US" sz="2800" dirty="0">
                <a:solidFill>
                  <a:schemeClr val="tx1"/>
                </a:solidFill>
              </a:rPr>
              <a:t>the apartment buildings.</a:t>
            </a:r>
          </a:p>
        </p:txBody>
      </p:sp>
      <p:sp>
        <p:nvSpPr>
          <p:cNvPr id="12" name="Title 1"/>
          <p:cNvSpPr>
            <a:spLocks noGrp="1"/>
          </p:cNvSpPr>
          <p:nvPr>
            <p:ph type="title"/>
          </p:nvPr>
        </p:nvSpPr>
        <p:spPr>
          <a:xfrm>
            <a:off x="457200" y="0"/>
            <a:ext cx="8229600" cy="868362"/>
          </a:xfrm>
        </p:spPr>
        <p:txBody>
          <a:bodyPr/>
          <a:lstStyle/>
          <a:p>
            <a:r>
              <a:rPr lang="en-US" sz="4000" dirty="0" smtClean="0"/>
              <a:t>Good Examples</a:t>
            </a:r>
          </a:p>
        </p:txBody>
      </p:sp>
      <p:sp>
        <p:nvSpPr>
          <p:cNvPr id="13" name="Rounded Rectangle 12"/>
          <p:cNvSpPr/>
          <p:nvPr/>
        </p:nvSpPr>
        <p:spPr>
          <a:xfrm>
            <a:off x="125364" y="3962400"/>
            <a:ext cx="2485104" cy="2514600"/>
          </a:xfrm>
          <a:prstGeom prst="roundRect">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This is </a:t>
            </a:r>
            <a:r>
              <a:rPr lang="en-US" sz="2400" dirty="0" smtClean="0">
                <a:solidFill>
                  <a:schemeClr val="tx1"/>
                </a:solidFill>
              </a:rPr>
              <a:t>a </a:t>
            </a:r>
            <a:r>
              <a:rPr lang="en-US" sz="2400" dirty="0">
                <a:solidFill>
                  <a:schemeClr val="tx1"/>
                </a:solidFill>
              </a:rPr>
              <a:t>brass </a:t>
            </a:r>
            <a:r>
              <a:rPr lang="en-US" sz="2400" dirty="0" err="1">
                <a:solidFill>
                  <a:schemeClr val="tx1"/>
                </a:solidFill>
              </a:rPr>
              <a:t>viking</a:t>
            </a:r>
            <a:r>
              <a:rPr lang="en-US" sz="2400" dirty="0">
                <a:solidFill>
                  <a:schemeClr val="tx1"/>
                </a:solidFill>
              </a:rPr>
              <a:t> </a:t>
            </a:r>
            <a:r>
              <a:rPr lang="en-US" sz="2400" dirty="0" smtClean="0">
                <a:solidFill>
                  <a:schemeClr val="tx1"/>
                </a:solidFill>
              </a:rPr>
              <a:t>boat </a:t>
            </a:r>
            <a:r>
              <a:rPr lang="en-US" sz="2400" dirty="0">
                <a:solidFill>
                  <a:schemeClr val="tx1"/>
                </a:solidFill>
              </a:rPr>
              <a:t>moored on beach in Tobago </a:t>
            </a:r>
            <a:r>
              <a:rPr lang="en-US" sz="2400" dirty="0" smtClean="0">
                <a:solidFill>
                  <a:schemeClr val="tx1"/>
                </a:solidFill>
              </a:rPr>
              <a:t>by </a:t>
            </a:r>
            <a:r>
              <a:rPr lang="en-US" sz="2400" dirty="0">
                <a:solidFill>
                  <a:schemeClr val="tx1"/>
                </a:solidFill>
              </a:rPr>
              <a:t>the ocean.</a:t>
            </a:r>
          </a:p>
        </p:txBody>
      </p:sp>
      <p:pic>
        <p:nvPicPr>
          <p:cNvPr id="14" name="Picture 3" descr="D:\Docs\RPE\draft\good_examples\134424140_ec56586d96_53_134424140_image5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943896"/>
            <a:ext cx="2043112" cy="276293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4600" y="929148"/>
            <a:ext cx="2854325" cy="195419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 name="Rounded Rectangle 9"/>
          <p:cNvSpPr/>
          <p:nvPr/>
        </p:nvSpPr>
        <p:spPr>
          <a:xfrm>
            <a:off x="2743200" y="3429000"/>
            <a:ext cx="2362200" cy="1371600"/>
          </a:xfrm>
          <a:prstGeom prst="roundRect">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The clock  made in Korea.</a:t>
            </a:r>
          </a:p>
        </p:txBody>
      </p:sp>
      <p:sp>
        <p:nvSpPr>
          <p:cNvPr id="11" name="Footer Placeholder 28"/>
          <p:cNvSpPr txBox="1">
            <a:spLocks/>
          </p:cNvSpPr>
          <p:nvPr/>
        </p:nvSpPr>
        <p:spPr>
          <a:xfrm>
            <a:off x="2514600" y="6473735"/>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ko-KR" dirty="0" err="1" smtClean="0"/>
              <a:t>Kuznetsova</a:t>
            </a:r>
            <a:r>
              <a:rPr lang="en-US" altLang="ko-KR" dirty="0" smtClean="0"/>
              <a:t> et al, ACL12</a:t>
            </a:r>
            <a:endParaRPr lang="ko-KR" altLang="en-US" dirty="0"/>
          </a:p>
        </p:txBody>
      </p:sp>
    </p:spTree>
    <p:extLst>
      <p:ext uri="{BB962C8B-B14F-4D97-AF65-F5344CB8AC3E}">
        <p14:creationId xmlns:p14="http://schemas.microsoft.com/office/powerpoint/2010/main" val="3287328763"/>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6345"/>
            <a:ext cx="8229600" cy="1600200"/>
          </a:xfrm>
        </p:spPr>
        <p:txBody>
          <a:bodyPr/>
          <a:lstStyle/>
          <a:p>
            <a:r>
              <a:rPr lang="en-US" smtClean="0"/>
              <a:t>Visual Turing </a:t>
            </a:r>
            <a:r>
              <a:rPr lang="en-US" dirty="0" smtClean="0"/>
              <a:t>Test</a:t>
            </a:r>
            <a:endParaRPr lang="en-US" dirty="0"/>
          </a:p>
        </p:txBody>
      </p:sp>
      <p:sp>
        <p:nvSpPr>
          <p:cNvPr id="5" name="TextBox 4"/>
          <p:cNvSpPr txBox="1"/>
          <p:nvPr/>
        </p:nvSpPr>
        <p:spPr>
          <a:xfrm>
            <a:off x="5681818" y="1943906"/>
            <a:ext cx="3417278" cy="1569660"/>
          </a:xfrm>
          <a:prstGeom prst="rect">
            <a:avLst/>
          </a:prstGeom>
          <a:noFill/>
        </p:spPr>
        <p:txBody>
          <a:bodyPr wrap="square" rtlCol="0">
            <a:spAutoFit/>
          </a:bodyPr>
          <a:lstStyle/>
          <a:p>
            <a:r>
              <a:rPr lang="en-US" sz="2400" dirty="0" smtClean="0">
                <a:solidFill>
                  <a:schemeClr val="tx2"/>
                </a:solidFill>
              </a:rPr>
              <a:t>In </a:t>
            </a:r>
            <a:r>
              <a:rPr lang="en-US" sz="2400" dirty="0">
                <a:solidFill>
                  <a:schemeClr val="tx2"/>
                </a:solidFill>
              </a:rPr>
              <a:t>some cases (16%), ILP generated captions were preferred over human written ones!</a:t>
            </a:r>
          </a:p>
        </p:txBody>
      </p:sp>
      <p:sp>
        <p:nvSpPr>
          <p:cNvPr id="6" name="TextBox 5"/>
          <p:cNvSpPr txBox="1"/>
          <p:nvPr/>
        </p:nvSpPr>
        <p:spPr>
          <a:xfrm>
            <a:off x="1863956" y="739959"/>
            <a:ext cx="5534838" cy="461665"/>
          </a:xfrm>
          <a:prstGeom prst="rect">
            <a:avLst/>
          </a:prstGeom>
          <a:noFill/>
        </p:spPr>
        <p:txBody>
          <a:bodyPr wrap="none" rtlCol="0">
            <a:spAutoFit/>
          </a:bodyPr>
          <a:lstStyle/>
          <a:p>
            <a:r>
              <a:rPr lang="en-US" sz="2400" dirty="0" smtClean="0"/>
              <a:t>Us </a:t>
            </a:r>
            <a:r>
              <a:rPr lang="en-US" sz="2400" dirty="0" err="1" smtClean="0"/>
              <a:t>vs</a:t>
            </a:r>
            <a:r>
              <a:rPr lang="en-US" sz="2400" dirty="0" smtClean="0"/>
              <a:t> Original Human Written Caption</a:t>
            </a:r>
            <a:endParaRPr lang="en-US" sz="2400" dirty="0"/>
          </a:p>
        </p:txBody>
      </p:sp>
      <p:pic>
        <p:nvPicPr>
          <p:cNvPr id="7" name="Picture 6" descr="Screen shot 2012-03-14 at 9.12.0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33" y="1344154"/>
            <a:ext cx="5414367" cy="2743200"/>
          </a:xfrm>
          <a:prstGeom prst="rect">
            <a:avLst/>
          </a:prstGeom>
        </p:spPr>
      </p:pic>
      <p:pic>
        <p:nvPicPr>
          <p:cNvPr id="8" name="Picture 7" descr="Screen shot 2012-03-14 at 9.12.18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61462" y="4087354"/>
            <a:ext cx="6268427" cy="2743200"/>
          </a:xfrm>
          <a:prstGeom prst="rect">
            <a:avLst/>
          </a:prstGeom>
        </p:spPr>
      </p:pic>
      <p:sp>
        <p:nvSpPr>
          <p:cNvPr id="9" name="Footer Placeholder 28"/>
          <p:cNvSpPr txBox="1">
            <a:spLocks/>
          </p:cNvSpPr>
          <p:nvPr/>
        </p:nvSpPr>
        <p:spPr>
          <a:xfrm>
            <a:off x="25833" y="6424064"/>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ko-KR" dirty="0" err="1" smtClean="0"/>
              <a:t>Kuznetsova</a:t>
            </a:r>
            <a:r>
              <a:rPr lang="en-US" altLang="ko-KR" dirty="0" smtClean="0"/>
              <a:t> et al, ACL12</a:t>
            </a:r>
            <a:endParaRPr lang="ko-KR" altLang="en-US" dirty="0"/>
          </a:p>
        </p:txBody>
      </p:sp>
    </p:spTree>
    <p:extLst>
      <p:ext uri="{BB962C8B-B14F-4D97-AF65-F5344CB8AC3E}">
        <p14:creationId xmlns:p14="http://schemas.microsoft.com/office/powerpoint/2010/main" val="2343945184"/>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048000" y="1047365"/>
            <a:ext cx="3048000" cy="1219200"/>
          </a:xfrm>
          <a:prstGeom prst="round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tx1"/>
                </a:solidFill>
              </a:rPr>
              <a:t>Grammatically Incorrect</a:t>
            </a:r>
            <a:endParaRPr lang="en-US" sz="2800" dirty="0">
              <a:solidFill>
                <a:schemeClr val="tx1"/>
              </a:solidFill>
            </a:endParaRPr>
          </a:p>
        </p:txBody>
      </p:sp>
      <p:sp>
        <p:nvSpPr>
          <p:cNvPr id="6" name="Rounded Rectangle 5"/>
          <p:cNvSpPr/>
          <p:nvPr/>
        </p:nvSpPr>
        <p:spPr>
          <a:xfrm>
            <a:off x="6179575" y="1035075"/>
            <a:ext cx="2743200" cy="1219200"/>
          </a:xfrm>
          <a:prstGeom prst="round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tx1"/>
                </a:solidFill>
              </a:rPr>
              <a:t>Cognitive Absurdity</a:t>
            </a:r>
            <a:endParaRPr lang="en-US" sz="2800" dirty="0">
              <a:solidFill>
                <a:schemeClr val="tx1"/>
              </a:solidFill>
            </a:endParaRPr>
          </a:p>
        </p:txBody>
      </p:sp>
      <p:sp>
        <p:nvSpPr>
          <p:cNvPr id="9" name="Rounded Rectangle 8"/>
          <p:cNvSpPr/>
          <p:nvPr/>
        </p:nvSpPr>
        <p:spPr>
          <a:xfrm>
            <a:off x="216311" y="4472294"/>
            <a:ext cx="2857088" cy="2153586"/>
          </a:xfrm>
          <a:prstGeom prst="roundRect">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sz="2800" dirty="0">
                <a:solidFill>
                  <a:srgbClr val="000000"/>
                </a:solidFill>
                <a:latin typeface="Calibri" charset="0"/>
              </a:rPr>
              <a:t>This is </a:t>
            </a:r>
            <a:r>
              <a:rPr lang="ru-RU" sz="2800" b="1" i="1" dirty="0">
                <a:solidFill>
                  <a:srgbClr val="FF0066"/>
                </a:solidFill>
                <a:latin typeface="Calibri" charset="0"/>
              </a:rPr>
              <a:t>a shoulder bag</a:t>
            </a:r>
            <a:r>
              <a:rPr lang="ru-RU" sz="2800" b="1" i="1" dirty="0">
                <a:solidFill>
                  <a:srgbClr val="FF0000"/>
                </a:solidFill>
                <a:latin typeface="Calibri" charset="0"/>
              </a:rPr>
              <a:t> </a:t>
            </a:r>
            <a:r>
              <a:rPr lang="ru-RU" sz="2800" dirty="0">
                <a:solidFill>
                  <a:srgbClr val="000000"/>
                </a:solidFill>
                <a:latin typeface="Calibri" charset="0"/>
              </a:rPr>
              <a:t>with a blended rainbow effect.</a:t>
            </a:r>
          </a:p>
        </p:txBody>
      </p:sp>
      <p:sp>
        <p:nvSpPr>
          <p:cNvPr id="4" name="Rounded Rectangle 3"/>
          <p:cNvSpPr/>
          <p:nvPr/>
        </p:nvSpPr>
        <p:spPr>
          <a:xfrm>
            <a:off x="228600" y="1047365"/>
            <a:ext cx="2743200" cy="1219200"/>
          </a:xfrm>
          <a:prstGeom prst="round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tx1"/>
                </a:solidFill>
              </a:rPr>
              <a:t>Not Relevant</a:t>
            </a:r>
            <a:endParaRPr lang="en-US" sz="2800" dirty="0">
              <a:solidFill>
                <a:schemeClr val="tx1"/>
              </a:solidFill>
            </a:endParaRPr>
          </a:p>
        </p:txBody>
      </p:sp>
      <p:sp>
        <p:nvSpPr>
          <p:cNvPr id="11" name="Rounded Rectangle 10"/>
          <p:cNvSpPr/>
          <p:nvPr/>
        </p:nvSpPr>
        <p:spPr>
          <a:xfrm>
            <a:off x="6172199" y="4472294"/>
            <a:ext cx="2857088" cy="2153586"/>
          </a:xfrm>
          <a:prstGeom prst="roundRect">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sz="2800" dirty="0">
                <a:solidFill>
                  <a:srgbClr val="000000"/>
                </a:solidFill>
                <a:latin typeface="Calibri" charset="0"/>
              </a:rPr>
              <a:t>Here you can see </a:t>
            </a:r>
            <a:r>
              <a:rPr lang="ru-RU" sz="2800" b="1" i="1" dirty="0">
                <a:solidFill>
                  <a:srgbClr val="FF0066"/>
                </a:solidFill>
                <a:latin typeface="Calibri" charset="0"/>
              </a:rPr>
              <a:t>a cross by the frog in the sky</a:t>
            </a:r>
            <a:r>
              <a:rPr lang="ru-RU" sz="2800" dirty="0">
                <a:solidFill>
                  <a:srgbClr val="000000"/>
                </a:solidFill>
                <a:latin typeface="Calibri" charset="0"/>
              </a:rPr>
              <a:t>.</a:t>
            </a:r>
          </a:p>
        </p:txBody>
      </p:sp>
      <p:sp>
        <p:nvSpPr>
          <p:cNvPr id="14" name="Rounded Rectangle 13"/>
          <p:cNvSpPr/>
          <p:nvPr/>
        </p:nvSpPr>
        <p:spPr>
          <a:xfrm>
            <a:off x="3200400" y="4472294"/>
            <a:ext cx="2857088" cy="2153586"/>
          </a:xfrm>
          <a:prstGeom prst="roundRect">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sz="2800" dirty="0">
                <a:solidFill>
                  <a:srgbClr val="000000"/>
                </a:solidFill>
                <a:latin typeface="Calibri" charset="0"/>
              </a:rPr>
              <a:t>One of the </a:t>
            </a:r>
            <a:r>
              <a:rPr lang="ru-RU" sz="2800" b="1" i="1" dirty="0">
                <a:solidFill>
                  <a:srgbClr val="FF0066"/>
                </a:solidFill>
                <a:latin typeface="Calibri" charset="0"/>
              </a:rPr>
              <a:t>most shirt</a:t>
            </a:r>
            <a:r>
              <a:rPr lang="ru-RU" sz="2800" b="1" i="1" dirty="0">
                <a:solidFill>
                  <a:srgbClr val="FF0000"/>
                </a:solidFill>
                <a:latin typeface="Calibri" charset="0"/>
              </a:rPr>
              <a:t> </a:t>
            </a:r>
            <a:r>
              <a:rPr lang="ru-RU" sz="2800" dirty="0">
                <a:solidFill>
                  <a:srgbClr val="000000"/>
                </a:solidFill>
                <a:latin typeface="Calibri" charset="0"/>
              </a:rPr>
              <a:t>in the wall of the house.</a:t>
            </a:r>
          </a:p>
        </p:txBody>
      </p:sp>
      <p:pic>
        <p:nvPicPr>
          <p:cNvPr id="19"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9948" y="2120338"/>
            <a:ext cx="2209800" cy="226550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1" name="Picture 3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8711" y="2150260"/>
            <a:ext cx="2035689" cy="227082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2" name="Picture 2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5980" y="2135086"/>
            <a:ext cx="2711462" cy="15637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Rounded Rectangle 1"/>
          <p:cNvSpPr/>
          <p:nvPr/>
        </p:nvSpPr>
        <p:spPr>
          <a:xfrm>
            <a:off x="838200" y="3476852"/>
            <a:ext cx="1676400" cy="1290828"/>
          </a:xfrm>
          <a:prstGeom prst="roundRect">
            <a:avLst/>
          </a:prstGeom>
          <a:solidFill>
            <a:srgbClr val="EC4C2C"/>
          </a:solidFill>
          <a:ln>
            <a:solidFill>
              <a:srgbClr val="BA2C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Computer Vision</a:t>
            </a:r>
          </a:p>
          <a:p>
            <a:pPr algn="ctr"/>
            <a:r>
              <a:rPr lang="en-US" sz="2000" dirty="0" smtClean="0"/>
              <a:t>Error</a:t>
            </a:r>
            <a:endParaRPr lang="en-US" sz="2000" dirty="0"/>
          </a:p>
        </p:txBody>
      </p:sp>
      <p:sp>
        <p:nvSpPr>
          <p:cNvPr id="13" name="Title 1"/>
          <p:cNvSpPr>
            <a:spLocks noGrp="1"/>
          </p:cNvSpPr>
          <p:nvPr>
            <p:ph type="title"/>
          </p:nvPr>
        </p:nvSpPr>
        <p:spPr>
          <a:xfrm>
            <a:off x="457200" y="-469404"/>
            <a:ext cx="8229600" cy="1600200"/>
          </a:xfrm>
        </p:spPr>
        <p:txBody>
          <a:bodyPr/>
          <a:lstStyle/>
          <a:p>
            <a:r>
              <a:rPr lang="en-US" dirty="0" smtClean="0"/>
              <a:t>Bad Results</a:t>
            </a:r>
            <a:endParaRPr lang="en-US" dirty="0"/>
          </a:p>
        </p:txBody>
      </p:sp>
      <p:sp>
        <p:nvSpPr>
          <p:cNvPr id="15" name="Footer Placeholder 28"/>
          <p:cNvSpPr txBox="1">
            <a:spLocks/>
          </p:cNvSpPr>
          <p:nvPr/>
        </p:nvSpPr>
        <p:spPr>
          <a:xfrm>
            <a:off x="6113929" y="6537235"/>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ko-KR" dirty="0" err="1" smtClean="0"/>
              <a:t>Kuznetsova</a:t>
            </a:r>
            <a:r>
              <a:rPr lang="en-US" altLang="ko-KR" dirty="0" smtClean="0"/>
              <a:t> et al, ACL12</a:t>
            </a:r>
            <a:endParaRPr lang="ko-KR" altLang="en-US" dirty="0"/>
          </a:p>
        </p:txBody>
      </p:sp>
    </p:spTree>
    <p:extLst>
      <p:ext uri="{BB962C8B-B14F-4D97-AF65-F5344CB8AC3E}">
        <p14:creationId xmlns:p14="http://schemas.microsoft.com/office/powerpoint/2010/main" val="2136072453"/>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60600"/>
            <a:ext cx="8229600" cy="1600200"/>
          </a:xfrm>
        </p:spPr>
        <p:txBody>
          <a:bodyPr/>
          <a:lstStyle/>
          <a:p>
            <a:r>
              <a:rPr lang="en-US" dirty="0" smtClean="0"/>
              <a:t>Questions?</a:t>
            </a:r>
            <a:endParaRPr lang="en-US" dirty="0"/>
          </a:p>
        </p:txBody>
      </p:sp>
    </p:spTree>
    <p:extLst>
      <p:ext uri="{BB962C8B-B14F-4D97-AF65-F5344CB8AC3E}">
        <p14:creationId xmlns:p14="http://schemas.microsoft.com/office/powerpoint/2010/main" val="122915902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7232" y="115670"/>
            <a:ext cx="7801920" cy="699913"/>
          </a:xfrm>
        </p:spPr>
        <p:txBody>
          <a:bodyPr/>
          <a:lstStyle/>
          <a:p>
            <a:r>
              <a:rPr lang="en-US" sz="4400" dirty="0" smtClean="0"/>
              <a:t>Learning from Descriptive Text</a:t>
            </a:r>
            <a:endParaRPr lang="en-US" sz="4400" dirty="0"/>
          </a:p>
        </p:txBody>
      </p:sp>
      <p:sp>
        <p:nvSpPr>
          <p:cNvPr id="3" name="Content Placeholder 2"/>
          <p:cNvSpPr>
            <a:spLocks noGrp="1"/>
          </p:cNvSpPr>
          <p:nvPr>
            <p:ph idx="1"/>
          </p:nvPr>
        </p:nvSpPr>
        <p:spPr>
          <a:xfrm>
            <a:off x="1" y="4421864"/>
            <a:ext cx="9064798" cy="2125663"/>
          </a:xfrm>
        </p:spPr>
        <p:txBody>
          <a:bodyPr>
            <a:normAutofit/>
          </a:bodyPr>
          <a:lstStyle/>
          <a:p>
            <a:pPr marL="0" indent="0">
              <a:buNone/>
            </a:pPr>
            <a:r>
              <a:rPr lang="en-US" sz="2000" dirty="0"/>
              <a:t>Visually descriptive language </a:t>
            </a:r>
            <a:r>
              <a:rPr lang="en-US" sz="2000" dirty="0" smtClean="0"/>
              <a:t>provides:</a:t>
            </a:r>
          </a:p>
          <a:p>
            <a:r>
              <a:rPr lang="en-US" sz="2000" dirty="0" smtClean="0"/>
              <a:t>Information about the world, especially the visual world.</a:t>
            </a:r>
          </a:p>
          <a:p>
            <a:r>
              <a:rPr lang="en-US" sz="2000" dirty="0" smtClean="0"/>
              <a:t>information about how </a:t>
            </a:r>
            <a:r>
              <a:rPr lang="en-US" sz="2000" dirty="0"/>
              <a:t>people construct natural </a:t>
            </a:r>
            <a:r>
              <a:rPr lang="en-US" sz="2000" dirty="0" smtClean="0"/>
              <a:t>language for imagery</a:t>
            </a:r>
            <a:r>
              <a:rPr lang="en-US" sz="2000" dirty="0"/>
              <a:t>.</a:t>
            </a:r>
          </a:p>
          <a:p>
            <a:r>
              <a:rPr lang="en-US" sz="2000" dirty="0" smtClean="0"/>
              <a:t>guidance for visual recognition. </a:t>
            </a:r>
            <a:endParaRPr lang="en-US" sz="2000" dirty="0"/>
          </a:p>
          <a:p>
            <a:endParaRPr lang="en-US" sz="2000" dirty="0"/>
          </a:p>
        </p:txBody>
      </p:sp>
      <p:cxnSp>
        <p:nvCxnSpPr>
          <p:cNvPr id="12" name="Straight Arrow Connector 11"/>
          <p:cNvCxnSpPr>
            <a:stCxn id="8" idx="1"/>
          </p:cNvCxnSpPr>
          <p:nvPr/>
        </p:nvCxnSpPr>
        <p:spPr bwMode="auto">
          <a:xfrm flipH="1" flipV="1">
            <a:off x="5916706" y="5543177"/>
            <a:ext cx="1085666" cy="615575"/>
          </a:xfrm>
          <a:prstGeom prst="straightConnector1">
            <a:avLst/>
          </a:prstGeom>
          <a:solidFill>
            <a:srgbClr val="00B8FF"/>
          </a:solidFill>
          <a:ln w="44450" cap="flat" cmpd="sng" algn="ctr">
            <a:solidFill>
              <a:schemeClr val="accent1"/>
            </a:solidFill>
            <a:prstDash val="solid"/>
            <a:round/>
            <a:headEnd type="none" w="med" len="med"/>
            <a:tailEnd type="arrow" w="med" len="med"/>
          </a:ln>
          <a:effectLst/>
        </p:spPr>
      </p:cxnSp>
      <p:sp>
        <p:nvSpPr>
          <p:cNvPr id="8" name="TextBox 7"/>
          <p:cNvSpPr txBox="1"/>
          <p:nvPr/>
        </p:nvSpPr>
        <p:spPr>
          <a:xfrm>
            <a:off x="7002372" y="5835586"/>
            <a:ext cx="2276097" cy="646331"/>
          </a:xfrm>
          <a:prstGeom prst="rect">
            <a:avLst/>
          </a:prstGeom>
          <a:noFill/>
          <a:ln w="25400">
            <a:noFill/>
          </a:ln>
        </p:spPr>
        <p:txBody>
          <a:bodyPr wrap="square" rtlCol="0">
            <a:spAutoFit/>
          </a:bodyPr>
          <a:lstStyle/>
          <a:p>
            <a:r>
              <a:rPr lang="en-US" dirty="0" smtClean="0">
                <a:latin typeface="Helvetica Neue Light"/>
              </a:rPr>
              <a:t>How do people</a:t>
            </a:r>
          </a:p>
          <a:p>
            <a:r>
              <a:rPr lang="en-US" dirty="0" smtClean="0">
                <a:latin typeface="Helvetica Neue Light"/>
              </a:rPr>
              <a:t>describe the world? </a:t>
            </a:r>
            <a:endParaRPr lang="en-US" dirty="0">
              <a:latin typeface="Helvetica Neue Light"/>
            </a:endParaRPr>
          </a:p>
        </p:txBody>
      </p:sp>
      <p:sp>
        <p:nvSpPr>
          <p:cNvPr id="5" name="TextBox 4"/>
          <p:cNvSpPr txBox="1"/>
          <p:nvPr/>
        </p:nvSpPr>
        <p:spPr>
          <a:xfrm>
            <a:off x="2567520" y="1202537"/>
            <a:ext cx="6265916" cy="2299747"/>
          </a:xfrm>
          <a:prstGeom prst="rect">
            <a:avLst/>
          </a:prstGeom>
          <a:noFill/>
        </p:spPr>
        <p:txBody>
          <a:bodyPr wrap="square" lIns="82945" tIns="41473" rIns="82945" bIns="41473" rtlCol="0">
            <a:spAutoFit/>
          </a:bodyPr>
          <a:lstStyle/>
          <a:p>
            <a:r>
              <a:rPr lang="en-US" sz="1600" dirty="0">
                <a:latin typeface="Helvetica Neue Light"/>
              </a:rPr>
              <a:t>“It was an arresting face, pointed of chin, square of jaw. Her eyes were pale green without a touch of hazel, starred with bristly black lashes and slightly tilted at the ends. Above them, her thick black brows slanted upward, cutting a startling oblique line in her magnolia-white skin–that skin so prized by Southern women and so carefully guarded with bonnets, veils and mittens against hot Georgia suns” </a:t>
            </a:r>
            <a:r>
              <a:rPr lang="en-US" sz="1600" dirty="0" smtClean="0">
                <a:latin typeface="Helvetica Neue Light"/>
              </a:rPr>
              <a:t> </a:t>
            </a:r>
            <a:endParaRPr lang="en-US" sz="1600" dirty="0">
              <a:latin typeface="Helvetica Neue Light"/>
            </a:endParaRPr>
          </a:p>
          <a:p>
            <a:endParaRPr lang="en-US" sz="1600" dirty="0">
              <a:latin typeface="Helvetica Neue Light"/>
            </a:endParaRPr>
          </a:p>
          <a:p>
            <a:r>
              <a:rPr lang="en-US" sz="1600" dirty="0">
                <a:latin typeface="Helvetica Neue Light"/>
              </a:rPr>
              <a:t>Scarlett O’Hara described in Gone with the Wind.</a:t>
            </a:r>
          </a:p>
          <a:p>
            <a:endParaRPr lang="en-US" sz="1600" dirty="0">
              <a:latin typeface="Helvetica Neue Light"/>
            </a:endParaRPr>
          </a:p>
        </p:txBody>
      </p:sp>
      <p:pic>
        <p:nvPicPr>
          <p:cNvPr id="9" name="Picture 8" descr="scarlett.jpg"/>
          <p:cNvPicPr>
            <a:picLocks noChangeAspect="1"/>
          </p:cNvPicPr>
          <p:nvPr/>
        </p:nvPicPr>
        <p:blipFill>
          <a:blip r:embed="rId3"/>
          <a:stretch>
            <a:fillRect/>
          </a:stretch>
        </p:blipFill>
        <p:spPr>
          <a:xfrm>
            <a:off x="217440" y="780662"/>
            <a:ext cx="2211840" cy="3318108"/>
          </a:xfrm>
          <a:prstGeom prst="rect">
            <a:avLst/>
          </a:prstGeom>
          <a:ln w="25400" cmpd="sng">
            <a:solidFill>
              <a:schemeClr val="bg2"/>
            </a:solidFill>
          </a:ln>
          <a:effectLst/>
        </p:spPr>
      </p:pic>
      <p:sp>
        <p:nvSpPr>
          <p:cNvPr id="11" name="TextBox 10"/>
          <p:cNvSpPr txBox="1"/>
          <p:nvPr/>
        </p:nvSpPr>
        <p:spPr>
          <a:xfrm>
            <a:off x="6852959" y="3797047"/>
            <a:ext cx="2211840" cy="646331"/>
          </a:xfrm>
          <a:prstGeom prst="rect">
            <a:avLst/>
          </a:prstGeom>
          <a:noFill/>
          <a:ln w="25400">
            <a:noFill/>
          </a:ln>
        </p:spPr>
        <p:txBody>
          <a:bodyPr wrap="square" rtlCol="0">
            <a:spAutoFit/>
          </a:bodyPr>
          <a:lstStyle/>
          <a:p>
            <a:r>
              <a:rPr lang="en-US" dirty="0" smtClean="0">
                <a:latin typeface="Helvetica Neue Light"/>
              </a:rPr>
              <a:t>How does the</a:t>
            </a:r>
          </a:p>
          <a:p>
            <a:r>
              <a:rPr lang="en-US" dirty="0" smtClean="0">
                <a:latin typeface="Helvetica Neue Light"/>
              </a:rPr>
              <a:t>world work? </a:t>
            </a:r>
            <a:endParaRPr lang="en-US" dirty="0">
              <a:latin typeface="Helvetica Neue Light"/>
            </a:endParaRPr>
          </a:p>
        </p:txBody>
      </p:sp>
      <p:cxnSp>
        <p:nvCxnSpPr>
          <p:cNvPr id="13" name="Straight Arrow Connector 12"/>
          <p:cNvCxnSpPr>
            <a:stCxn id="11" idx="1"/>
          </p:cNvCxnSpPr>
          <p:nvPr/>
        </p:nvCxnSpPr>
        <p:spPr bwMode="auto">
          <a:xfrm flipH="1">
            <a:off x="5513294" y="4120213"/>
            <a:ext cx="1339665" cy="780493"/>
          </a:xfrm>
          <a:prstGeom prst="straightConnector1">
            <a:avLst/>
          </a:prstGeom>
          <a:solidFill>
            <a:srgbClr val="00B8FF"/>
          </a:solidFill>
          <a:ln w="44450" cap="flat" cmpd="sng" algn="ctr">
            <a:solidFill>
              <a:schemeClr val="accent1"/>
            </a:solidFill>
            <a:prstDash val="solid"/>
            <a:round/>
            <a:headEnd type="none" w="med" len="med"/>
            <a:tailEnd type="arrow" w="med" len="med"/>
          </a:ln>
          <a:effectLst/>
        </p:spPr>
      </p:cxnSp>
      <p:sp>
        <p:nvSpPr>
          <p:cNvPr id="24" name="TextBox 23"/>
          <p:cNvSpPr txBox="1"/>
          <p:nvPr/>
        </p:nvSpPr>
        <p:spPr>
          <a:xfrm>
            <a:off x="4596728" y="5853085"/>
            <a:ext cx="1852506" cy="646331"/>
          </a:xfrm>
          <a:prstGeom prst="rect">
            <a:avLst/>
          </a:prstGeom>
          <a:noFill/>
          <a:ln w="25400">
            <a:noFill/>
          </a:ln>
        </p:spPr>
        <p:txBody>
          <a:bodyPr wrap="square" rtlCol="0">
            <a:spAutoFit/>
          </a:bodyPr>
          <a:lstStyle/>
          <a:p>
            <a:r>
              <a:rPr lang="en-US" dirty="0" smtClean="0">
                <a:latin typeface="Helvetica Neue Light"/>
              </a:rPr>
              <a:t>What should we recognize? </a:t>
            </a:r>
            <a:endParaRPr lang="en-US" dirty="0">
              <a:latin typeface="Helvetica Neue Light"/>
            </a:endParaRPr>
          </a:p>
        </p:txBody>
      </p:sp>
      <p:cxnSp>
        <p:nvCxnSpPr>
          <p:cNvPr id="25" name="Straight Arrow Connector 24"/>
          <p:cNvCxnSpPr>
            <a:stCxn id="24" idx="1"/>
          </p:cNvCxnSpPr>
          <p:nvPr/>
        </p:nvCxnSpPr>
        <p:spPr bwMode="auto">
          <a:xfrm flipH="1" flipV="1">
            <a:off x="3869765" y="5835586"/>
            <a:ext cx="726963" cy="340665"/>
          </a:xfrm>
          <a:prstGeom prst="straightConnector1">
            <a:avLst/>
          </a:prstGeom>
          <a:solidFill>
            <a:srgbClr val="00B8FF"/>
          </a:solidFill>
          <a:ln w="44450" cap="flat" cmpd="sng" algn="ctr">
            <a:solidFill>
              <a:schemeClr val="accent1"/>
            </a:solidFill>
            <a:prstDash val="solid"/>
            <a:round/>
            <a:headEnd type="none" w="med" len="med"/>
            <a:tailEnd type="arrow" w="med" len="med"/>
          </a:ln>
          <a:effectLst/>
        </p:spPr>
      </p:cxnSp>
      <p:sp>
        <p:nvSpPr>
          <p:cNvPr id="33" name="TextBox 32"/>
          <p:cNvSpPr txBox="1"/>
          <p:nvPr/>
        </p:nvSpPr>
        <p:spPr>
          <a:xfrm>
            <a:off x="-2411761" y="2054725"/>
            <a:ext cx="184666" cy="369332"/>
          </a:xfrm>
          <a:prstGeom prst="rect">
            <a:avLst/>
          </a:prstGeom>
          <a:noFill/>
        </p:spPr>
        <p:txBody>
          <a:bodyPr wrap="none" rtlCol="0">
            <a:spAutoFit/>
          </a:bodyPr>
          <a:lstStyle/>
          <a:p>
            <a:endParaRPr lang="en-US" dirty="0"/>
          </a:p>
        </p:txBody>
      </p:sp>
      <p:sp>
        <p:nvSpPr>
          <p:cNvPr id="14" name="Footer Placeholder 28"/>
          <p:cNvSpPr txBox="1">
            <a:spLocks/>
          </p:cNvSpPr>
          <p:nvPr/>
        </p:nvSpPr>
        <p:spPr>
          <a:xfrm>
            <a:off x="6248400" y="6511841"/>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ko-KR" dirty="0" smtClean="0"/>
              <a:t>Berg, Attributes Tutorial CVPR13</a:t>
            </a:r>
            <a:endParaRPr lang="ko-KR" altLang="en-US" dirty="0"/>
          </a:p>
        </p:txBody>
      </p:sp>
    </p:spTree>
    <p:extLst>
      <p:ext uri="{BB962C8B-B14F-4D97-AF65-F5344CB8AC3E}">
        <p14:creationId xmlns:p14="http://schemas.microsoft.com/office/powerpoint/2010/main" val="38217229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2436" y="-334968"/>
            <a:ext cx="8229600" cy="1600200"/>
          </a:xfrm>
        </p:spPr>
        <p:txBody>
          <a:bodyPr/>
          <a:lstStyle/>
          <a:p>
            <a:r>
              <a:rPr lang="en-US" dirty="0" smtClean="0"/>
              <a:t>Methodology</a:t>
            </a:r>
            <a:endParaRPr lang="en-US" dirty="0"/>
          </a:p>
        </p:txBody>
      </p:sp>
      <p:pic>
        <p:nvPicPr>
          <p:cNvPr id="10" name="Picture 9" descr="1455984602_9721c07ae9_b.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616" y="1730902"/>
            <a:ext cx="4496736" cy="3376944"/>
          </a:xfrm>
          <a:prstGeom prst="rect">
            <a:avLst/>
          </a:prstGeom>
        </p:spPr>
      </p:pic>
      <p:sp>
        <p:nvSpPr>
          <p:cNvPr id="33" name="TextBox 32"/>
          <p:cNvSpPr txBox="1"/>
          <p:nvPr/>
        </p:nvSpPr>
        <p:spPr>
          <a:xfrm>
            <a:off x="134477" y="5498360"/>
            <a:ext cx="9009523" cy="1015663"/>
          </a:xfrm>
          <a:prstGeom prst="rect">
            <a:avLst/>
          </a:prstGeom>
          <a:noFill/>
        </p:spPr>
        <p:txBody>
          <a:bodyPr wrap="square" rtlCol="0">
            <a:spAutoFit/>
          </a:bodyPr>
          <a:lstStyle/>
          <a:p>
            <a:r>
              <a:rPr lang="en-US" sz="2000" dirty="0" smtClean="0"/>
              <a:t>Generation Methods:</a:t>
            </a:r>
          </a:p>
          <a:p>
            <a:pPr marL="457200" indent="-457200">
              <a:buAutoNum type="arabicParenR"/>
            </a:pPr>
            <a:r>
              <a:rPr lang="en-US" sz="2000" dirty="0" smtClean="0"/>
              <a:t>Compose descriptions directly from recognized content</a:t>
            </a:r>
          </a:p>
          <a:p>
            <a:pPr marL="457200" indent="-457200">
              <a:buAutoNum type="arabicParenR"/>
            </a:pPr>
            <a:r>
              <a:rPr lang="en-US" sz="2000" dirty="0" smtClean="0"/>
              <a:t>Retrieve relevant existing text given recognized content</a:t>
            </a:r>
          </a:p>
        </p:txBody>
      </p:sp>
      <p:sp>
        <p:nvSpPr>
          <p:cNvPr id="22" name="TextBox 21"/>
          <p:cNvSpPr txBox="1"/>
          <p:nvPr/>
        </p:nvSpPr>
        <p:spPr>
          <a:xfrm>
            <a:off x="7191324" y="3456205"/>
            <a:ext cx="1888325" cy="646331"/>
          </a:xfrm>
          <a:prstGeom prst="rect">
            <a:avLst/>
          </a:prstGeom>
          <a:noFill/>
        </p:spPr>
        <p:txBody>
          <a:bodyPr wrap="none" rtlCol="0">
            <a:spAutoFit/>
          </a:bodyPr>
          <a:lstStyle/>
          <a:p>
            <a:r>
              <a:rPr lang="en-US" i="1" dirty="0" smtClean="0"/>
              <a:t>Natural language </a:t>
            </a:r>
          </a:p>
          <a:p>
            <a:r>
              <a:rPr lang="en-US" i="1" dirty="0" smtClean="0"/>
              <a:t>description</a:t>
            </a:r>
            <a:endParaRPr lang="en-US" i="1" dirty="0"/>
          </a:p>
        </p:txBody>
      </p:sp>
      <p:pic>
        <p:nvPicPr>
          <p:cNvPr id="23" name="Picture 22" descr="6763008989_836ac75de0_b.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00213" y="663101"/>
            <a:ext cx="899061" cy="610583"/>
          </a:xfrm>
          <a:prstGeom prst="rect">
            <a:avLst/>
          </a:prstGeom>
        </p:spPr>
      </p:pic>
      <p:sp>
        <p:nvSpPr>
          <p:cNvPr id="24" name="TextBox 23"/>
          <p:cNvSpPr txBox="1"/>
          <p:nvPr/>
        </p:nvSpPr>
        <p:spPr>
          <a:xfrm>
            <a:off x="6615506" y="1255527"/>
            <a:ext cx="1137689" cy="523220"/>
          </a:xfrm>
          <a:prstGeom prst="rect">
            <a:avLst/>
          </a:prstGeom>
          <a:noFill/>
        </p:spPr>
        <p:txBody>
          <a:bodyPr wrap="square" rtlCol="0">
            <a:spAutoFit/>
          </a:bodyPr>
          <a:lstStyle/>
          <a:p>
            <a:r>
              <a:rPr lang="en-US" sz="700" i="1" dirty="0"/>
              <a:t>A random Pink Smart Car seen driving around </a:t>
            </a:r>
            <a:r>
              <a:rPr lang="en-US" sz="700" i="1" dirty="0" err="1"/>
              <a:t>Lambeth</a:t>
            </a:r>
            <a:r>
              <a:rPr lang="en-US" sz="700" i="1" dirty="0"/>
              <a:t> Roundabout and onto </a:t>
            </a:r>
            <a:r>
              <a:rPr lang="en-US" sz="700" i="1" dirty="0" err="1"/>
              <a:t>Lambeth</a:t>
            </a:r>
            <a:r>
              <a:rPr lang="en-US" sz="700" i="1" dirty="0"/>
              <a:t> Bridge.</a:t>
            </a:r>
          </a:p>
        </p:txBody>
      </p:sp>
      <p:pic>
        <p:nvPicPr>
          <p:cNvPr id="25" name="Picture 24" descr="Screen shot 2012-11-25 at 5.36.31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10928" y="1905181"/>
            <a:ext cx="816236" cy="610583"/>
          </a:xfrm>
          <a:prstGeom prst="rect">
            <a:avLst/>
          </a:prstGeom>
        </p:spPr>
      </p:pic>
      <p:sp>
        <p:nvSpPr>
          <p:cNvPr id="27" name="TextBox 26"/>
          <p:cNvSpPr txBox="1"/>
          <p:nvPr/>
        </p:nvSpPr>
        <p:spPr>
          <a:xfrm>
            <a:off x="6499413" y="2507593"/>
            <a:ext cx="1313548" cy="523220"/>
          </a:xfrm>
          <a:prstGeom prst="rect">
            <a:avLst/>
          </a:prstGeom>
          <a:noFill/>
        </p:spPr>
        <p:txBody>
          <a:bodyPr wrap="square" rtlCol="0">
            <a:spAutoFit/>
          </a:bodyPr>
          <a:lstStyle/>
          <a:p>
            <a:r>
              <a:rPr lang="en-US" sz="700" i="1" dirty="0"/>
              <a:t>Smart Car. It was so adorable and cute in the parking lot of the post office, I had to stop and take a picture.</a:t>
            </a:r>
          </a:p>
        </p:txBody>
      </p:sp>
      <p:cxnSp>
        <p:nvCxnSpPr>
          <p:cNvPr id="9" name="Straight Arrow Connector 8"/>
          <p:cNvCxnSpPr>
            <a:endCxn id="23" idx="1"/>
          </p:cNvCxnSpPr>
          <p:nvPr/>
        </p:nvCxnSpPr>
        <p:spPr>
          <a:xfrm flipV="1">
            <a:off x="4595352" y="968393"/>
            <a:ext cx="2104861" cy="266919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a:endCxn id="25" idx="1"/>
          </p:cNvCxnSpPr>
          <p:nvPr/>
        </p:nvCxnSpPr>
        <p:spPr>
          <a:xfrm flipV="1">
            <a:off x="4595352" y="2210473"/>
            <a:ext cx="2115576" cy="146505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0" name="Elbow Connector 29"/>
          <p:cNvCxnSpPr>
            <a:endCxn id="22" idx="0"/>
          </p:cNvCxnSpPr>
          <p:nvPr/>
        </p:nvCxnSpPr>
        <p:spPr>
          <a:xfrm rot="16200000" flipH="1">
            <a:off x="7111573" y="2432290"/>
            <a:ext cx="1725303" cy="322526"/>
          </a:xfrm>
          <a:prstGeom prst="bentConnector3">
            <a:avLst>
              <a:gd name="adj1" fmla="val 638"/>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a:off x="4595352" y="3637590"/>
            <a:ext cx="409942"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a:off x="6307945" y="3675530"/>
            <a:ext cx="883379"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4975420" y="2651461"/>
            <a:ext cx="1948708" cy="2862323"/>
          </a:xfrm>
          <a:prstGeom prst="rect">
            <a:avLst/>
          </a:prstGeom>
          <a:noFill/>
        </p:spPr>
        <p:txBody>
          <a:bodyPr wrap="none" rtlCol="0">
            <a:spAutoFit/>
          </a:bodyPr>
          <a:lstStyle/>
          <a:p>
            <a:r>
              <a:rPr lang="en-US" dirty="0" smtClean="0"/>
              <a:t>Pink Car</a:t>
            </a:r>
          </a:p>
          <a:p>
            <a:r>
              <a:rPr lang="en-US" dirty="0" smtClean="0"/>
              <a:t>Sign</a:t>
            </a:r>
          </a:p>
          <a:p>
            <a:r>
              <a:rPr lang="en-US" dirty="0" smtClean="0"/>
              <a:t>Door</a:t>
            </a:r>
          </a:p>
          <a:p>
            <a:r>
              <a:rPr lang="en-US" dirty="0" smtClean="0"/>
              <a:t>Motorcycle</a:t>
            </a:r>
          </a:p>
          <a:p>
            <a:r>
              <a:rPr lang="en-US" dirty="0" smtClean="0"/>
              <a:t>Tree</a:t>
            </a:r>
          </a:p>
          <a:p>
            <a:r>
              <a:rPr lang="en-US" dirty="0" smtClean="0"/>
              <a:t>Brick building</a:t>
            </a:r>
          </a:p>
          <a:p>
            <a:r>
              <a:rPr lang="en-US" dirty="0" smtClean="0"/>
              <a:t>Dirty Road</a:t>
            </a:r>
          </a:p>
          <a:p>
            <a:r>
              <a:rPr lang="en-US" dirty="0" smtClean="0"/>
              <a:t>Sidewalk</a:t>
            </a:r>
          </a:p>
          <a:p>
            <a:r>
              <a:rPr lang="en-US" dirty="0" smtClean="0"/>
              <a:t>London</a:t>
            </a:r>
          </a:p>
          <a:p>
            <a:r>
              <a:rPr lang="en-US" dirty="0" smtClean="0"/>
              <a:t>Shopping district</a:t>
            </a:r>
            <a:endParaRPr lang="en-US" dirty="0"/>
          </a:p>
        </p:txBody>
      </p:sp>
      <p:sp>
        <p:nvSpPr>
          <p:cNvPr id="16" name="Footer Placeholder 28"/>
          <p:cNvSpPr txBox="1">
            <a:spLocks/>
          </p:cNvSpPr>
          <p:nvPr/>
        </p:nvSpPr>
        <p:spPr>
          <a:xfrm>
            <a:off x="6248400" y="6511841"/>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ko-KR" dirty="0" smtClean="0"/>
              <a:t>Berg, Attributes Tutorial CVPR13</a:t>
            </a:r>
            <a:endParaRPr lang="ko-KR" altLang="en-US" dirty="0"/>
          </a:p>
        </p:txBody>
      </p:sp>
    </p:spTree>
    <p:extLst>
      <p:ext uri="{BB962C8B-B14F-4D97-AF65-F5344CB8AC3E}">
        <p14:creationId xmlns:p14="http://schemas.microsoft.com/office/powerpoint/2010/main" val="2001231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36"/>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39"/>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3"/>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2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3">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7"/>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par>
                                <p:cTn id="55" presetID="1" presetClass="entr" presetSubtype="0" fill="hold" grpId="2" nodeType="withEffect">
                                  <p:stCondLst>
                                    <p:cond delay="0"/>
                                  </p:stCondLst>
                                  <p:childTnLst>
                                    <p:set>
                                      <p:cBhvr>
                                        <p:cTn id="5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P spid="22" grpId="2"/>
      <p:bldP spid="24" grpId="0"/>
      <p:bldP spid="27" grpId="0"/>
      <p:bldP spid="3" grpId="0"/>
      <p:bldP spid="3" grpId="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xecu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Executive.thmx</Template>
  <TotalTime>48870</TotalTime>
  <Words>7131</Words>
  <Application>Microsoft Macintosh PowerPoint</Application>
  <PresentationFormat>On-screen Show (4:3)</PresentationFormat>
  <Paragraphs>841</Paragraphs>
  <Slides>76</Slides>
  <Notes>74</Notes>
  <HiddenSlides>0</HiddenSlides>
  <MMClips>0</MMClips>
  <ScaleCrop>false</ScaleCrop>
  <HeadingPairs>
    <vt:vector size="4" baseType="variant">
      <vt:variant>
        <vt:lpstr>Theme</vt:lpstr>
      </vt:variant>
      <vt:variant>
        <vt:i4>1</vt:i4>
      </vt:variant>
      <vt:variant>
        <vt:lpstr>Slide Titles</vt:lpstr>
      </vt:variant>
      <vt:variant>
        <vt:i4>76</vt:i4>
      </vt:variant>
    </vt:vector>
  </HeadingPairs>
  <TitlesOfParts>
    <vt:vector size="77" baseType="lpstr">
      <vt:lpstr>Executive</vt:lpstr>
      <vt:lpstr>Beyond Attributes -&gt;  Describing Images</vt:lpstr>
      <vt:lpstr>Descriptive Text</vt:lpstr>
      <vt:lpstr>More Nuance than Traditional Recognition…</vt:lpstr>
      <vt:lpstr>Toward Complex Structured Outputs</vt:lpstr>
      <vt:lpstr>Toward Complex Structured Outputs</vt:lpstr>
      <vt:lpstr>Toward Complex Structured Outputs</vt:lpstr>
      <vt:lpstr>Toward Complex Structured Outputs</vt:lpstr>
      <vt:lpstr>Learning from Descriptive Text</vt:lpstr>
      <vt:lpstr>Methodology</vt:lpstr>
      <vt:lpstr>Related Work</vt:lpstr>
      <vt:lpstr>Method 1: Recognize &amp; Generate</vt:lpstr>
      <vt:lpstr>Baby Talk: Understanding and Generating Simple Image Descriptions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Methodology</vt:lpstr>
      <vt:lpstr>Vision is hard!</vt:lpstr>
      <vt:lpstr>Methodology</vt:lpstr>
      <vt:lpstr>Learning from Descriptive Text</vt:lpstr>
      <vt:lpstr>Methodology</vt:lpstr>
      <vt:lpstr>System Flow</vt:lpstr>
      <vt:lpstr>PowerPoint Presentation</vt:lpstr>
      <vt:lpstr>Some bad results</vt:lpstr>
      <vt:lpstr>Algorithm vs Humans</vt:lpstr>
      <vt:lpstr>Method 2: Retrieval based generation</vt:lpstr>
      <vt:lpstr>Every picture tells a story, describing images with meaningful sentences</vt:lpstr>
      <vt:lpstr>A Simplified Problem</vt:lpstr>
      <vt:lpstr>The Expanded Model</vt:lpstr>
      <vt:lpstr>Retrieval through meaning space</vt:lpstr>
      <vt:lpstr>Image Space  Meaning Space</vt:lpstr>
      <vt:lpstr>Retrieval through meaning space</vt:lpstr>
      <vt:lpstr>Sentence Space  Meaning Space</vt:lpstr>
      <vt:lpstr>Retrieval through meaning space</vt:lpstr>
      <vt:lpstr>PowerPoint Presentation</vt:lpstr>
      <vt:lpstr>PowerPoint Presentation</vt:lpstr>
      <vt:lpstr>PowerPoint Presentation</vt:lpstr>
      <vt:lpstr>Data</vt:lpstr>
      <vt:lpstr>PowerPoint Presentation</vt:lpstr>
      <vt:lpstr>SBU Captioned Photo Dataset http://tamaraberg.com/sbucaptions</vt:lpstr>
      <vt:lpstr>“Im2Text: Describing Images Using  1 Million Captioned Photographs”</vt:lpstr>
      <vt:lpstr>Big Data Driven Generation</vt:lpstr>
      <vt:lpstr>PowerPoint Presentation</vt:lpstr>
      <vt:lpstr>PowerPoint Presentation</vt:lpstr>
      <vt:lpstr>PowerPoint Presentation</vt:lpstr>
      <vt:lpstr>Next….</vt:lpstr>
      <vt:lpstr>Composing captions guessing game</vt:lpstr>
      <vt:lpstr>Composing captions guessing game</vt:lpstr>
      <vt:lpstr>“Collective Generation of Natural Image Descriptions”</vt:lpstr>
      <vt:lpstr>Composing Descriptions</vt:lpstr>
      <vt:lpstr>SBU Captioned Photo Dataset http://tamaraberg.com/sbucaptions</vt:lpstr>
      <vt:lpstr>Data Processing</vt:lpstr>
      <vt:lpstr>Image Description Generation</vt:lpstr>
      <vt:lpstr>Image Description Generation</vt:lpstr>
      <vt:lpstr>PowerPoint Presentation</vt:lpstr>
      <vt:lpstr>Retrieving NPs</vt:lpstr>
      <vt:lpstr>PowerPoint Presentation</vt:lpstr>
      <vt:lpstr>Retrieving PPscene</vt:lpstr>
      <vt:lpstr>Image Description Generation</vt:lpstr>
      <vt:lpstr>PowerPoint Presentation</vt:lpstr>
      <vt:lpstr>Possible Assignments</vt:lpstr>
      <vt:lpstr>Possible Assignments</vt:lpstr>
      <vt:lpstr>Possible Assignments</vt:lpstr>
      <vt:lpstr>Phrases of the Same Type</vt:lpstr>
      <vt:lpstr>Singular/Plural Relationships</vt:lpstr>
      <vt:lpstr>ILP Optimization</vt:lpstr>
      <vt:lpstr>Good Examples</vt:lpstr>
      <vt:lpstr>Visual Turing Test</vt:lpstr>
      <vt:lpstr>Bad Results</vt:lpstr>
      <vt:lpstr>Questions?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Baby Talk: Understanding and Generating Simple Image Descriptions</dc:title>
  <dc:creator>Tamara Berg</dc:creator>
  <cp:lastModifiedBy>Tamara Berg</cp:lastModifiedBy>
  <cp:revision>646</cp:revision>
  <dcterms:created xsi:type="dcterms:W3CDTF">2011-06-16T18:33:49Z</dcterms:created>
  <dcterms:modified xsi:type="dcterms:W3CDTF">2013-07-05T19:07:11Z</dcterms:modified>
</cp:coreProperties>
</file>