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0" r:id="rId2"/>
    <p:sldId id="256" r:id="rId3"/>
    <p:sldId id="260" r:id="rId4"/>
    <p:sldId id="261" r:id="rId5"/>
    <p:sldId id="262" r:id="rId6"/>
    <p:sldId id="279" r:id="rId7"/>
    <p:sldId id="276" r:id="rId8"/>
    <p:sldId id="277" r:id="rId9"/>
    <p:sldId id="278" r:id="rId10"/>
    <p:sldId id="272" r:id="rId11"/>
    <p:sldId id="273" r:id="rId12"/>
    <p:sldId id="271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2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ACF74-0781-1E47-A0E2-68177087406D}" type="datetimeFigureOut">
              <a:rPr lang="en-US" smtClean="0"/>
              <a:t>7/2/13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C22B2-DF5F-534B-93F6-4FA6118F1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8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B4630-4FCC-4B2E-80BE-D367A5E55B8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9D7984-9802-F24F-8942-1978CA37D368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CE3F09-6F24-E74A-8DDB-DD9E394AD3AF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6357F1-2CB3-854D-86D4-BD41F49C2730}" type="slidenum">
              <a:rPr lang="en-US" sz="1200">
                <a:latin typeface="Calibri" charset="0"/>
              </a:rPr>
              <a:pPr eaLnBrk="1" hangingPunct="1"/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0F39-02F3-3943-A5CE-A75CDAC51ACC}" type="datetimeFigureOut">
              <a:rPr lang="en-US" smtClean="0"/>
              <a:t>7/2/13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C55E-B782-DD4A-A152-7676C670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0F39-02F3-3943-A5CE-A75CDAC51ACC}" type="datetimeFigureOut">
              <a:rPr lang="en-US" smtClean="0"/>
              <a:t>7/2/13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C55E-B782-DD4A-A152-7676C670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13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0F39-02F3-3943-A5CE-A75CDAC51ACC}" type="datetimeFigureOut">
              <a:rPr lang="en-US" smtClean="0"/>
              <a:t>7/2/13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C55E-B782-DD4A-A152-7676C670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2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0F39-02F3-3943-A5CE-A75CDAC51ACC}" type="datetimeFigureOut">
              <a:rPr lang="en-US" smtClean="0"/>
              <a:t>7/2/13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C55E-B782-DD4A-A152-7676C670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6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0F39-02F3-3943-A5CE-A75CDAC51ACC}" type="datetimeFigureOut">
              <a:rPr lang="en-US" smtClean="0"/>
              <a:t>7/2/13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C55E-B782-DD4A-A152-7676C670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9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0F39-02F3-3943-A5CE-A75CDAC51ACC}" type="datetimeFigureOut">
              <a:rPr lang="en-US" smtClean="0"/>
              <a:t>7/2/13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C55E-B782-DD4A-A152-7676C670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7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0F39-02F3-3943-A5CE-A75CDAC51ACC}" type="datetimeFigureOut">
              <a:rPr lang="en-US" smtClean="0"/>
              <a:t>7/2/13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C55E-B782-DD4A-A152-7676C670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0F39-02F3-3943-A5CE-A75CDAC51ACC}" type="datetimeFigureOut">
              <a:rPr lang="en-US" smtClean="0"/>
              <a:t>7/2/13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C55E-B782-DD4A-A152-7676C670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5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0F39-02F3-3943-A5CE-A75CDAC51ACC}" type="datetimeFigureOut">
              <a:rPr lang="en-US" smtClean="0"/>
              <a:t>7/2/13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C55E-B782-DD4A-A152-7676C670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84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0F39-02F3-3943-A5CE-A75CDAC51ACC}" type="datetimeFigureOut">
              <a:rPr lang="en-US" smtClean="0"/>
              <a:t>7/2/13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C55E-B782-DD4A-A152-7676C670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76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0F39-02F3-3943-A5CE-A75CDAC51ACC}" type="datetimeFigureOut">
              <a:rPr lang="en-US" smtClean="0"/>
              <a:t>7/2/13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CC55E-B782-DD4A-A152-7676C670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E0F39-02F3-3943-A5CE-A75CDAC51ACC}" type="datetimeFigureOut">
              <a:rPr lang="en-US" smtClean="0"/>
              <a:t>7/2/13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CC55E-B782-DD4A-A152-7676C670D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9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wmf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Describing Images Using Attributes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Detector input</a:t>
            </a:r>
          </a:p>
          <a:p>
            <a:pPr lvl="1"/>
            <a:r>
              <a:rPr lang="en-US" dirty="0" smtClean="0"/>
              <a:t>Strongest category response with good overlap</a:t>
            </a:r>
          </a:p>
          <a:p>
            <a:pPr lvl="1"/>
            <a:r>
              <a:rPr lang="en-US" dirty="0" smtClean="0"/>
              <a:t>Strongest part response within each spatial bin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438400" y="3429000"/>
            <a:ext cx="3581400" cy="3132574"/>
            <a:chOff x="2438400" y="3429000"/>
            <a:chExt cx="3581400" cy="3132574"/>
          </a:xfrm>
        </p:grpSpPr>
        <p:grpSp>
          <p:nvGrpSpPr>
            <p:cNvPr id="4" name="Group 3"/>
            <p:cNvGrpSpPr/>
            <p:nvPr/>
          </p:nvGrpSpPr>
          <p:grpSpPr>
            <a:xfrm>
              <a:off x="2438400" y="3429000"/>
              <a:ext cx="3581400" cy="3132574"/>
              <a:chOff x="5257800" y="3124200"/>
              <a:chExt cx="2209800" cy="1657350"/>
            </a:xfrm>
          </p:grpSpPr>
          <p:pic>
            <p:nvPicPr>
              <p:cNvPr id="5" name="Content Placeholder 3" descr="n02084071_1405.JPE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257800" y="3124200"/>
                <a:ext cx="2209800" cy="165735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5715000" y="3352800"/>
                <a:ext cx="1447800" cy="1066800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 bwMode="auto">
            <a:xfrm rot="10800000" flipH="1">
              <a:off x="3179379" y="4869263"/>
              <a:ext cx="2346434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rot="5400000">
              <a:off x="2972594" y="4885173"/>
              <a:ext cx="19812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rot="5400000">
              <a:off x="3734594" y="4884380"/>
              <a:ext cx="19812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</a:t>
            </a:r>
            <a:r>
              <a:rPr lang="en-US" sz="1400" dirty="0" smtClean="0">
                <a:solidFill>
                  <a:srgbClr val="A6A6A6"/>
                </a:solidFill>
              </a:rPr>
              <a:t>et. </a:t>
            </a:r>
            <a:r>
              <a:rPr lang="en-US" sz="1400" dirty="0" smtClean="0">
                <a:solidFill>
                  <a:srgbClr val="A6A6A6"/>
                </a:solidFill>
              </a:rPr>
              <a:t>al, Attribute-Centric Recognition for Cross-Category Generalization, CVPR10 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3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spatial correlations and co-occurrence 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209800"/>
            <a:ext cx="37909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267200" y="50292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Responses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29000" y="22860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True Value for Categories and Spatial Parts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29400" y="40386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Has Part</a:t>
            </a:r>
          </a:p>
          <a:p>
            <a:pPr algn="ctr"/>
            <a:r>
              <a:rPr lang="en-US" dirty="0" smtClean="0"/>
              <a:t>Has Function</a:t>
            </a:r>
          </a:p>
          <a:p>
            <a:pPr algn="ctr"/>
            <a:r>
              <a:rPr lang="en-US" dirty="0" smtClean="0"/>
              <a:t>Pose/Viewpoint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2362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Latent “Root”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95800" y="5791200"/>
            <a:ext cx="4285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Learned by EM in training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600" y="3429000"/>
            <a:ext cx="3581400" cy="3132574"/>
            <a:chOff x="2438400" y="3429000"/>
            <a:chExt cx="3581400" cy="3132574"/>
          </a:xfrm>
        </p:grpSpPr>
        <p:grpSp>
          <p:nvGrpSpPr>
            <p:cNvPr id="19" name="Group 3"/>
            <p:cNvGrpSpPr/>
            <p:nvPr/>
          </p:nvGrpSpPr>
          <p:grpSpPr>
            <a:xfrm>
              <a:off x="2438400" y="3429000"/>
              <a:ext cx="3581400" cy="3132574"/>
              <a:chOff x="5257800" y="3124200"/>
              <a:chExt cx="2209800" cy="1657350"/>
            </a:xfrm>
          </p:grpSpPr>
          <p:pic>
            <p:nvPicPr>
              <p:cNvPr id="23" name="Content Placeholder 3" descr="n02084071_1405.JPE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257800" y="3124200"/>
                <a:ext cx="2209800" cy="1657350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 bwMode="auto">
              <a:xfrm>
                <a:off x="5715000" y="3352800"/>
                <a:ext cx="1447800" cy="1066800"/>
              </a:xfrm>
              <a:prstGeom prst="rect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rm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20" name="Straight Connector 19"/>
            <p:cNvCxnSpPr/>
            <p:nvPr/>
          </p:nvCxnSpPr>
          <p:spPr bwMode="auto">
            <a:xfrm rot="10800000" flipH="1">
              <a:off x="3179379" y="4869263"/>
              <a:ext cx="2346434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206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2972594" y="4885173"/>
              <a:ext cx="19812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>
              <a:off x="3734594" y="4884380"/>
              <a:ext cx="19812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TextBox 24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</a:t>
            </a:r>
            <a:r>
              <a:rPr lang="en-US" sz="1400" dirty="0" smtClean="0">
                <a:solidFill>
                  <a:srgbClr val="A6A6A6"/>
                </a:solidFill>
              </a:rPr>
              <a:t>et. </a:t>
            </a:r>
            <a:r>
              <a:rPr lang="en-US" sz="1400" dirty="0" smtClean="0">
                <a:solidFill>
                  <a:srgbClr val="A6A6A6"/>
                </a:solidFill>
              </a:rPr>
              <a:t>al, Attribute-Centric Recognition for Cross-Category Generalization, CVPR10 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7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li\Desktop\DL\to derek\23.jpg"/>
          <p:cNvPicPr>
            <a:picLocks noChangeAspect="1" noChangeArrowheads="1"/>
          </p:cNvPicPr>
          <p:nvPr/>
        </p:nvPicPr>
        <p:blipFill>
          <a:blip r:embed="rId2" cstate="print"/>
          <a:srcRect l="12491" t="8043" r="9193" b="11725"/>
          <a:stretch>
            <a:fillRect/>
          </a:stretch>
        </p:blipFill>
        <p:spPr bwMode="auto">
          <a:xfrm>
            <a:off x="2209800" y="1600200"/>
            <a:ext cx="4724400" cy="3505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010400" y="1600200"/>
            <a:ext cx="2895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animal</a:t>
            </a:r>
          </a:p>
          <a:p>
            <a:endParaRPr lang="en-US" dirty="0" smtClean="0"/>
          </a:p>
          <a:p>
            <a:r>
              <a:rPr lang="en-US" dirty="0" smtClean="0"/>
              <a:t>function: can bite</a:t>
            </a:r>
          </a:p>
          <a:p>
            <a:r>
              <a:rPr lang="en-US" dirty="0" smtClean="0"/>
              <a:t>function: can fly</a:t>
            </a:r>
          </a:p>
          <a:p>
            <a:endParaRPr lang="en-US" dirty="0" smtClean="0"/>
          </a:p>
          <a:p>
            <a:r>
              <a:rPr lang="en-US" dirty="0" smtClean="0"/>
              <a:t>part: eye</a:t>
            </a:r>
          </a:p>
          <a:p>
            <a:r>
              <a:rPr lang="en-US" dirty="0" smtClean="0"/>
              <a:t>part: foot</a:t>
            </a:r>
          </a:p>
          <a:p>
            <a:r>
              <a:rPr lang="en-US" dirty="0" smtClean="0"/>
              <a:t>part: head</a:t>
            </a:r>
          </a:p>
          <a:p>
            <a:r>
              <a:rPr lang="en-US" dirty="0" smtClean="0"/>
              <a:t>part: leg</a:t>
            </a:r>
          </a:p>
          <a:p>
            <a:r>
              <a:rPr lang="en-US" dirty="0" smtClean="0"/>
              <a:t>part: mouth</a:t>
            </a:r>
          </a:p>
          <a:p>
            <a:r>
              <a:rPr lang="en-US" dirty="0" smtClean="0"/>
              <a:t>part: tail</a:t>
            </a:r>
          </a:p>
          <a:p>
            <a:r>
              <a:rPr lang="en-US" dirty="0" smtClean="0"/>
              <a:t>part: wing</a:t>
            </a:r>
          </a:p>
          <a:p>
            <a:endParaRPr lang="en-US" dirty="0" smtClean="0"/>
          </a:p>
          <a:p>
            <a:r>
              <a:rPr lang="en-US" dirty="0" smtClean="0"/>
              <a:t>Pose: </a:t>
            </a:r>
            <a:r>
              <a:rPr lang="en-US" dirty="0" err="1" smtClean="0"/>
              <a:t>objects_front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65237"/>
            <a:ext cx="3733800" cy="61261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400" dirty="0" smtClean="0"/>
              <a:t>Animal</a:t>
            </a:r>
          </a:p>
          <a:p>
            <a:pPr>
              <a:buNone/>
            </a:pPr>
            <a:r>
              <a:rPr lang="en-US" sz="1400" dirty="0" err="1" smtClean="0"/>
              <a:t>blc</a:t>
            </a:r>
            <a:r>
              <a:rPr lang="en-US" sz="1400" dirty="0" smtClean="0"/>
              <a:t>: eagle</a:t>
            </a:r>
          </a:p>
          <a:p>
            <a:pPr>
              <a:buNone/>
            </a:pPr>
            <a:r>
              <a:rPr lang="en-US" sz="1400" dirty="0" smtClean="0"/>
              <a:t>function: can bite</a:t>
            </a:r>
          </a:p>
          <a:p>
            <a:pPr>
              <a:buNone/>
            </a:pPr>
            <a:r>
              <a:rPr lang="en-US" sz="1400" dirty="0" smtClean="0"/>
              <a:t>function: can fly</a:t>
            </a:r>
          </a:p>
          <a:p>
            <a:pPr>
              <a:buNone/>
            </a:pPr>
            <a:r>
              <a:rPr lang="en-US" sz="1400" dirty="0" smtClean="0"/>
              <a:t>function: is predator</a:t>
            </a:r>
          </a:p>
          <a:p>
            <a:pPr>
              <a:buNone/>
            </a:pPr>
            <a:r>
              <a:rPr lang="en-US" sz="1400" dirty="0" smtClean="0"/>
              <a:t>function: is carnivorous</a:t>
            </a:r>
          </a:p>
          <a:p>
            <a:pPr>
              <a:buNone/>
            </a:pPr>
            <a:r>
              <a:rPr lang="en-US" sz="1400" dirty="0" smtClean="0"/>
              <a:t>part: eye</a:t>
            </a:r>
          </a:p>
          <a:p>
            <a:pPr>
              <a:buNone/>
            </a:pPr>
            <a:r>
              <a:rPr lang="en-US" sz="1400" dirty="0" smtClean="0"/>
              <a:t>part: foot</a:t>
            </a:r>
          </a:p>
          <a:p>
            <a:pPr>
              <a:buNone/>
            </a:pPr>
            <a:r>
              <a:rPr lang="en-US" sz="1400" dirty="0" smtClean="0"/>
              <a:t>part: head</a:t>
            </a:r>
          </a:p>
          <a:p>
            <a:pPr>
              <a:buNone/>
            </a:pPr>
            <a:r>
              <a:rPr lang="en-US" sz="1400" dirty="0" smtClean="0"/>
              <a:t>part: leg</a:t>
            </a:r>
          </a:p>
          <a:p>
            <a:pPr>
              <a:buNone/>
            </a:pPr>
            <a:r>
              <a:rPr lang="en-US" sz="1400" dirty="0" smtClean="0"/>
              <a:t>part: mouth</a:t>
            </a:r>
          </a:p>
          <a:p>
            <a:pPr>
              <a:buNone/>
            </a:pPr>
            <a:r>
              <a:rPr lang="en-US" sz="1400" dirty="0" smtClean="0"/>
              <a:t>part: wing</a:t>
            </a:r>
          </a:p>
          <a:p>
            <a:pPr>
              <a:buNone/>
            </a:pPr>
            <a:r>
              <a:rPr lang="en-US" sz="1400" dirty="0" smtClean="0"/>
              <a:t>Pose: </a:t>
            </a:r>
            <a:r>
              <a:rPr lang="en-US" sz="1400" dirty="0" err="1" smtClean="0"/>
              <a:t>extended_wings</a:t>
            </a: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Pose: </a:t>
            </a:r>
            <a:r>
              <a:rPr lang="en-US" sz="1400" dirty="0" err="1" smtClean="0"/>
              <a:t>objects_front</a:t>
            </a:r>
            <a:r>
              <a:rPr lang="en-US" sz="1400" dirty="0" smtClean="0"/>
              <a:t>  </a:t>
            </a:r>
          </a:p>
        </p:txBody>
      </p:sp>
      <p:cxnSp>
        <p:nvCxnSpPr>
          <p:cNvPr id="7" name="Straight Arrow Connector 6"/>
          <p:cNvCxnSpPr>
            <a:stCxn id="23554" idx="3"/>
          </p:cNvCxnSpPr>
          <p:nvPr/>
        </p:nvCxnSpPr>
        <p:spPr>
          <a:xfrm flipH="1">
            <a:off x="4724400" y="3352800"/>
            <a:ext cx="2209800" cy="3048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286000" y="3276600"/>
            <a:ext cx="1066800" cy="762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228600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/>
              <a:t>Describing Familiar Objects</a:t>
            </a:r>
            <a:endParaRPr lang="en-US" sz="3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</a:t>
            </a:r>
            <a:r>
              <a:rPr lang="en-US" sz="1400" dirty="0" smtClean="0">
                <a:solidFill>
                  <a:srgbClr val="A6A6A6"/>
                </a:solidFill>
              </a:rPr>
              <a:t>et. </a:t>
            </a:r>
            <a:r>
              <a:rPr lang="en-US" sz="1400" dirty="0" smtClean="0">
                <a:solidFill>
                  <a:srgbClr val="A6A6A6"/>
                </a:solidFill>
              </a:rPr>
              <a:t>al, Attribute-Centric Recognition for Cross-Category Generalization, CVPR10 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1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Localized Attributes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42952" y="1474782"/>
            <a:ext cx="8272448" cy="4697418"/>
            <a:chOff x="19888199" y="8763000"/>
            <a:chExt cx="9661897" cy="5486401"/>
          </a:xfrm>
        </p:grpSpPr>
        <p:pic>
          <p:nvPicPr>
            <p:cNvPr id="5" name="Picture 4" descr="n02968473_2112.JPE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75970" y="8763000"/>
              <a:ext cx="7315201" cy="54864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20075970" y="10532012"/>
              <a:ext cx="3176198" cy="25323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007442" y="11776739"/>
              <a:ext cx="1126692" cy="1126692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3938914" y="10328135"/>
              <a:ext cx="2736252" cy="3058164"/>
            </a:xfrm>
            <a:prstGeom prst="rect">
              <a:avLst/>
            </a:prstGeom>
            <a:noFill/>
            <a:ln w="57150">
              <a:solidFill>
                <a:srgbClr val="0CE2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387518" y="12098651"/>
              <a:ext cx="386294" cy="1126692"/>
            </a:xfrm>
            <a:prstGeom prst="rect">
              <a:avLst/>
            </a:prstGeom>
            <a:noFill/>
            <a:ln w="57150">
              <a:solidFill>
                <a:srgbClr val="0CE21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48474" y="10811005"/>
              <a:ext cx="959141" cy="1126692"/>
            </a:xfrm>
            <a:prstGeom prst="rect">
              <a:avLst/>
            </a:prstGeom>
            <a:noFill/>
            <a:ln w="57150">
              <a:solidFill>
                <a:srgbClr val="0CE21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1" name="Group 17"/>
            <p:cNvGrpSpPr/>
            <p:nvPr/>
          </p:nvGrpSpPr>
          <p:grpSpPr>
            <a:xfrm>
              <a:off x="19888199" y="9919979"/>
              <a:ext cx="1797329" cy="590572"/>
              <a:chOff x="5848818" y="2095313"/>
              <a:chExt cx="797719" cy="262117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5907896" y="2143116"/>
                <a:ext cx="642942" cy="214314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120"/>
              <p:cNvSpPr txBox="1"/>
              <p:nvPr/>
            </p:nvSpPr>
            <p:spPr>
              <a:xfrm>
                <a:off x="5848818" y="2095313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Vehicle</a:t>
                </a:r>
                <a:endParaRPr lang="en-US" sz="30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2" name="Group 18"/>
            <p:cNvGrpSpPr/>
            <p:nvPr/>
          </p:nvGrpSpPr>
          <p:grpSpPr>
            <a:xfrm>
              <a:off x="21846170" y="11238863"/>
              <a:ext cx="1797329" cy="553997"/>
              <a:chOff x="5050502" y="2028758"/>
              <a:chExt cx="797719" cy="245884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5128453" y="2068233"/>
                <a:ext cx="524645" cy="182880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TextBox 118"/>
              <p:cNvSpPr txBox="1"/>
              <p:nvPr/>
            </p:nvSpPr>
            <p:spPr>
              <a:xfrm>
                <a:off x="5050502" y="2028758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W</a:t>
                </a:r>
                <a:r>
                  <a:rPr lang="en-US" sz="3000" b="1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heel</a:t>
                </a:r>
                <a:endParaRPr lang="en-US" sz="30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3" name="Group 19"/>
            <p:cNvGrpSpPr/>
            <p:nvPr/>
          </p:nvGrpSpPr>
          <p:grpSpPr>
            <a:xfrm>
              <a:off x="23836504" y="9721235"/>
              <a:ext cx="1797328" cy="553998"/>
              <a:chOff x="5886707" y="2131342"/>
              <a:chExt cx="797719" cy="245884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5910272" y="2162166"/>
                <a:ext cx="642942" cy="214314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116"/>
              <p:cNvSpPr txBox="1"/>
              <p:nvPr/>
            </p:nvSpPr>
            <p:spPr>
              <a:xfrm>
                <a:off x="5886707" y="2131342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 smtClean="0">
                    <a:solidFill>
                      <a:srgbClr val="009900"/>
                    </a:solidFill>
                    <a:latin typeface="Calibri" pitchFamily="34" charset="0"/>
                    <a:cs typeface="Calibri" pitchFamily="34" charset="0"/>
                  </a:rPr>
                  <a:t>Animal</a:t>
                </a:r>
                <a:endParaRPr lang="en-US" sz="3000" b="1" dirty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4" name="Group 20"/>
            <p:cNvGrpSpPr/>
            <p:nvPr/>
          </p:nvGrpSpPr>
          <p:grpSpPr>
            <a:xfrm>
              <a:off x="24660002" y="11517376"/>
              <a:ext cx="1826122" cy="566184"/>
              <a:chOff x="5262047" y="2583704"/>
              <a:chExt cx="810498" cy="251293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5262047" y="2606397"/>
                <a:ext cx="365760" cy="228600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114"/>
              <p:cNvSpPr txBox="1"/>
              <p:nvPr/>
            </p:nvSpPr>
            <p:spPr>
              <a:xfrm>
                <a:off x="5274826" y="2583704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>
                    <a:solidFill>
                      <a:srgbClr val="009900"/>
                    </a:solidFill>
                    <a:latin typeface="Calibri" pitchFamily="34" charset="0"/>
                    <a:cs typeface="Calibri" pitchFamily="34" charset="0"/>
                  </a:rPr>
                  <a:t>L</a:t>
                </a:r>
                <a:r>
                  <a:rPr lang="en-US" sz="3000" b="1" dirty="0" smtClean="0">
                    <a:solidFill>
                      <a:srgbClr val="009900"/>
                    </a:solidFill>
                    <a:latin typeface="Calibri" pitchFamily="34" charset="0"/>
                    <a:cs typeface="Calibri" pitchFamily="34" charset="0"/>
                  </a:rPr>
                  <a:t>eg</a:t>
                </a:r>
                <a:endParaRPr lang="en-US" sz="3000" b="1" dirty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25433731" y="10262919"/>
              <a:ext cx="1797331" cy="553997"/>
              <a:chOff x="6833285" y="2536395"/>
              <a:chExt cx="797719" cy="24588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6858016" y="2565465"/>
                <a:ext cx="475488" cy="201168"/>
              </a:xfrm>
              <a:prstGeom prst="roundRect">
                <a:avLst/>
              </a:prstGeom>
              <a:solidFill>
                <a:schemeClr val="accent3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112"/>
              <p:cNvSpPr txBox="1"/>
              <p:nvPr/>
            </p:nvSpPr>
            <p:spPr>
              <a:xfrm>
                <a:off x="6833285" y="2536395"/>
                <a:ext cx="797719" cy="245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1pPr>
                <a:lvl2pPr marL="419100" indent="38100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2pPr>
                <a:lvl3pPr marL="839788" indent="74613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3pPr>
                <a:lvl4pPr marL="1260475" indent="111125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4pPr>
                <a:lvl5pPr marL="1681163" indent="147638" algn="l" rtl="0" fontAlgn="base">
                  <a:spcBef>
                    <a:spcPct val="0"/>
                  </a:spcBef>
                  <a:spcAft>
                    <a:spcPct val="0"/>
                  </a:spcAft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7900" kern="1200">
                    <a:solidFill>
                      <a:schemeClr val="tx1"/>
                    </a:solidFill>
                    <a:latin typeface="Garamond" pitchFamily="18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3000" b="1" dirty="0" smtClean="0">
                    <a:solidFill>
                      <a:srgbClr val="009900"/>
                    </a:solidFill>
                    <a:latin typeface="Calibri" pitchFamily="34" charset="0"/>
                    <a:cs typeface="Calibri" pitchFamily="34" charset="0"/>
                  </a:rPr>
                  <a:t>Head</a:t>
                </a:r>
                <a:endParaRPr lang="en-US" sz="3000" b="1" dirty="0">
                  <a:solidFill>
                    <a:srgbClr val="0099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>
              <a:off x="26898599" y="9843109"/>
              <a:ext cx="2067460" cy="1142999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rgbClr val="89A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10"/>
            <p:cNvSpPr txBox="1"/>
            <p:nvPr/>
          </p:nvSpPr>
          <p:spPr>
            <a:xfrm>
              <a:off x="26974800" y="9937775"/>
              <a:ext cx="257529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9pPr>
            </a:lstStyle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Four-legged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Mammal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6746199" y="11461774"/>
              <a:ext cx="2397858" cy="1904999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rgbClr val="89A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28"/>
            <p:cNvSpPr txBox="1"/>
            <p:nvPr/>
          </p:nvSpPr>
          <p:spPr>
            <a:xfrm>
              <a:off x="26746200" y="11461774"/>
              <a:ext cx="2575855" cy="19051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9pPr>
            </a:lstStyle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Can run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Can Jump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Is Herbivorous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Facing right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9888200" y="13290575"/>
              <a:ext cx="2590800" cy="872972"/>
            </a:xfrm>
            <a:prstGeom prst="roundRect">
              <a:avLst/>
            </a:prstGeom>
            <a:solidFill>
              <a:srgbClr val="FFFFFF">
                <a:alpha val="50196"/>
              </a:srgbClr>
            </a:solidFill>
            <a:ln>
              <a:solidFill>
                <a:srgbClr val="89A4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130"/>
            <p:cNvSpPr txBox="1"/>
            <p:nvPr/>
          </p:nvSpPr>
          <p:spPr>
            <a:xfrm>
              <a:off x="19888200" y="13212930"/>
              <a:ext cx="2575296" cy="100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1pPr>
              <a:lvl2pPr marL="419100" indent="38100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2pPr>
              <a:lvl3pPr marL="839788" indent="74613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3pPr>
              <a:lvl4pPr marL="1260475" indent="111125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4pPr>
              <a:lvl5pPr marL="1681163" indent="147638" algn="l" rtl="0" fontAlgn="base">
                <a:spcBef>
                  <a:spcPct val="0"/>
                </a:spcBef>
                <a:spcAft>
                  <a:spcPct val="0"/>
                </a:spcAft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7900" kern="1200">
                  <a:solidFill>
                    <a:schemeClr val="tx1"/>
                  </a:solidFill>
                  <a:latin typeface="Garamond" pitchFamily="18" charset="0"/>
                  <a:ea typeface="+mn-ea"/>
                  <a:cs typeface="Arial" charset="0"/>
                </a:defRPr>
              </a:lvl9pPr>
            </a:lstStyle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Moves on road</a:t>
              </a:r>
            </a:p>
            <a:p>
              <a:r>
                <a:rPr lang="en-US" sz="2500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</a:rPr>
                <a:t>Facing right</a:t>
              </a:r>
              <a:endParaRPr lang="en-US" sz="25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Farhadi </a:t>
            </a:r>
            <a:r>
              <a:rPr lang="en-US" sz="1400" dirty="0" smtClean="0">
                <a:solidFill>
                  <a:srgbClr val="A6A6A6"/>
                </a:solidFill>
              </a:rPr>
              <a:t>et. </a:t>
            </a:r>
            <a:r>
              <a:rPr lang="en-US" sz="1400" dirty="0" smtClean="0">
                <a:solidFill>
                  <a:srgbClr val="A6A6A6"/>
                </a:solidFill>
              </a:rPr>
              <a:t>al, Attribute-Centric Recognition for Cross-Category Generalization, CVPR10 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2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211763" y="2195513"/>
            <a:ext cx="37973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Calibri" charset="0"/>
              </a:rPr>
              <a:t>Relative (ours):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More natural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insidecity </a:t>
            </a: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Less natural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highway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More open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street </a:t>
            </a: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Less open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coast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Has more perspective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highway </a:t>
            </a: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Has less perspective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insidecity</a:t>
            </a:r>
          </a:p>
        </p:txBody>
      </p:sp>
      <p:pic>
        <p:nvPicPr>
          <p:cNvPr id="860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20574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9063" y="2195513"/>
            <a:ext cx="17827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Calibri" charset="0"/>
              </a:rPr>
              <a:t>Binary (existing):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Not natural</a:t>
            </a:r>
          </a:p>
          <a:p>
            <a:endParaRPr lang="en-US">
              <a:solidFill>
                <a:srgbClr val="FF0000"/>
              </a:solidFill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Not open</a:t>
            </a:r>
          </a:p>
          <a:p>
            <a:endParaRPr lang="en-US">
              <a:solidFill>
                <a:srgbClr val="FF0000"/>
              </a:solidFill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Has perspective</a:t>
            </a:r>
          </a:p>
        </p:txBody>
      </p:sp>
      <p:sp>
        <p:nvSpPr>
          <p:cNvPr id="86021" name="Title 1"/>
          <p:cNvSpPr txBox="1">
            <a:spLocks/>
          </p:cNvSpPr>
          <p:nvPr/>
        </p:nvSpPr>
        <p:spPr bwMode="auto">
          <a:xfrm>
            <a:off x="11113" y="-3175"/>
            <a:ext cx="91328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latin typeface="Calibri" charset="0"/>
              </a:rPr>
              <a:t>Using Relative Attributes</a:t>
            </a:r>
            <a:endParaRPr lang="en-US" sz="4400" dirty="0">
              <a:latin typeface="Calibri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852E85-B2E9-3F47-A3ED-F6657A5BC11D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Parikh, </a:t>
            </a:r>
            <a:r>
              <a:rPr lang="en-US" sz="1400" dirty="0" err="1" smtClean="0">
                <a:solidFill>
                  <a:srgbClr val="A6A6A6"/>
                </a:solidFill>
              </a:rPr>
              <a:t>Grauman</a:t>
            </a:r>
            <a:r>
              <a:rPr lang="en-US" sz="1400" dirty="0" smtClean="0">
                <a:solidFill>
                  <a:srgbClr val="A6A6A6"/>
                </a:solidFill>
              </a:rPr>
              <a:t>, Relative Attributes, ICCV 2011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99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211763" y="2193925"/>
            <a:ext cx="3810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Calibri" charset="0"/>
              </a:rPr>
              <a:t>Relative (ours):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More natural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tallbuilding </a:t>
            </a: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Less natural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forest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More open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tallbuilding </a:t>
            </a: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Less open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coast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Has more perspective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tallbuilding</a:t>
            </a:r>
          </a:p>
        </p:txBody>
      </p:sp>
      <p:sp>
        <p:nvSpPr>
          <p:cNvPr id="88067" name="Rectangle 5"/>
          <p:cNvSpPr>
            <a:spLocks noChangeArrowheads="1"/>
          </p:cNvSpPr>
          <p:nvPr/>
        </p:nvSpPr>
        <p:spPr bwMode="auto">
          <a:xfrm>
            <a:off x="119063" y="2193925"/>
            <a:ext cx="32893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Calibri" charset="0"/>
              </a:rPr>
              <a:t>Binary (existing):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Not natural</a:t>
            </a:r>
          </a:p>
          <a:p>
            <a:endParaRPr lang="en-US">
              <a:solidFill>
                <a:srgbClr val="FF0000"/>
              </a:solidFill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Not open</a:t>
            </a:r>
          </a:p>
          <a:p>
            <a:endParaRPr lang="en-US">
              <a:solidFill>
                <a:srgbClr val="FF0000"/>
              </a:solidFill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Has perspective</a:t>
            </a:r>
          </a:p>
        </p:txBody>
      </p:sp>
      <p:sp>
        <p:nvSpPr>
          <p:cNvPr id="88068" name="Title 1"/>
          <p:cNvSpPr txBox="1">
            <a:spLocks/>
          </p:cNvSpPr>
          <p:nvPr/>
        </p:nvSpPr>
        <p:spPr bwMode="auto">
          <a:xfrm>
            <a:off x="11113" y="6350"/>
            <a:ext cx="91328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latin typeface="Calibri" charset="0"/>
              </a:rPr>
              <a:t>Using Relative Attributes</a:t>
            </a:r>
            <a:endParaRPr lang="en-US" sz="4400" dirty="0">
              <a:latin typeface="Calibri" charset="0"/>
            </a:endParaRPr>
          </a:p>
        </p:txBody>
      </p:sp>
      <p:pic>
        <p:nvPicPr>
          <p:cNvPr id="8806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20574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75C0A1-8A40-6440-84C7-1CAD0DDC8EEB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Parikh, </a:t>
            </a:r>
            <a:r>
              <a:rPr lang="en-US" sz="1400" dirty="0" err="1" smtClean="0">
                <a:solidFill>
                  <a:srgbClr val="A6A6A6"/>
                </a:solidFill>
              </a:rPr>
              <a:t>Grauman</a:t>
            </a:r>
            <a:r>
              <a:rPr lang="en-US" sz="1400" dirty="0" smtClean="0">
                <a:solidFill>
                  <a:srgbClr val="A6A6A6"/>
                </a:solidFill>
              </a:rPr>
              <a:t>, Relative Attributes, ICCV 2011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6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 descr="copy_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2057400"/>
            <a:ext cx="3255962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08588" y="2193925"/>
            <a:ext cx="4267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Calibri" charset="0"/>
              </a:rPr>
              <a:t>Relative (ours):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More Young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CliveOwen</a:t>
            </a: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Less Young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ScarlettJohansson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More BushyEyebrows</a:t>
            </a:r>
            <a:r>
              <a:rPr lang="en-US">
                <a:latin typeface="Calibri" charset="0"/>
              </a:rPr>
              <a:t> than</a:t>
            </a:r>
            <a:r>
              <a:rPr lang="en-US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ZacEfron </a:t>
            </a: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Less BushyEyebrows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AlexRodriguez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More RoundFace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CliveOwen</a:t>
            </a: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Less RoundFace</a:t>
            </a:r>
            <a:r>
              <a:rPr lang="en-US">
                <a:latin typeface="Calibri" charset="0"/>
              </a:rPr>
              <a:t> than </a:t>
            </a:r>
            <a:r>
              <a:rPr lang="en-US">
                <a:solidFill>
                  <a:srgbClr val="0000FF"/>
                </a:solidFill>
                <a:latin typeface="Calibri" charset="0"/>
              </a:rPr>
              <a:t>ZacEfron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9063" y="2193925"/>
            <a:ext cx="32908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Calibri" charset="0"/>
              </a:rPr>
              <a:t>Binary (existing):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Not Young</a:t>
            </a:r>
          </a:p>
          <a:p>
            <a:endParaRPr lang="en-US">
              <a:solidFill>
                <a:srgbClr val="FF0000"/>
              </a:solidFill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BushyEyebrows</a:t>
            </a:r>
          </a:p>
          <a:p>
            <a:endParaRPr lang="en-US">
              <a:solidFill>
                <a:srgbClr val="FF0000"/>
              </a:solidFill>
              <a:latin typeface="Calibri" charset="0"/>
            </a:endParaRPr>
          </a:p>
          <a:p>
            <a:r>
              <a:rPr lang="en-US">
                <a:solidFill>
                  <a:srgbClr val="FF0000"/>
                </a:solidFill>
                <a:latin typeface="Calibri" charset="0"/>
              </a:rPr>
              <a:t>RoundFace</a:t>
            </a:r>
          </a:p>
        </p:txBody>
      </p:sp>
      <p:sp>
        <p:nvSpPr>
          <p:cNvPr id="90117" name="Title 1"/>
          <p:cNvSpPr txBox="1">
            <a:spLocks/>
          </p:cNvSpPr>
          <p:nvPr/>
        </p:nvSpPr>
        <p:spPr bwMode="auto">
          <a:xfrm>
            <a:off x="11113" y="6350"/>
            <a:ext cx="91328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 smtClean="0">
                <a:latin typeface="Calibri" charset="0"/>
              </a:rPr>
              <a:t>Using Relative Attributes</a:t>
            </a:r>
            <a:endParaRPr lang="en-US" sz="4400" dirty="0">
              <a:latin typeface="Calibri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29DB2B-5F35-A243-9602-81059963D07D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0119" name="TextBox 8"/>
          <p:cNvSpPr txBox="1">
            <a:spLocks noChangeArrowheads="1"/>
          </p:cNvSpPr>
          <p:nvPr/>
        </p:nvSpPr>
        <p:spPr bwMode="auto">
          <a:xfrm>
            <a:off x="4214813" y="4894263"/>
            <a:ext cx="941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(Viggo)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912" y="6551089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A6A6A6"/>
                </a:solidFill>
              </a:rPr>
              <a:t>Parikh, </a:t>
            </a:r>
            <a:r>
              <a:rPr lang="en-US" sz="1400" dirty="0" err="1" smtClean="0">
                <a:solidFill>
                  <a:srgbClr val="A6A6A6"/>
                </a:solidFill>
              </a:rPr>
              <a:t>Grauman</a:t>
            </a:r>
            <a:r>
              <a:rPr lang="en-US" sz="1400" dirty="0" smtClean="0">
                <a:solidFill>
                  <a:srgbClr val="A6A6A6"/>
                </a:solidFill>
              </a:rPr>
              <a:t>, Relative Attributes, ICCV 2011</a:t>
            </a:r>
            <a:endParaRPr lang="en-US" sz="14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Describing Images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96" y="948249"/>
            <a:ext cx="53721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7374" y="6521894"/>
            <a:ext cx="6521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Farhadi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et.al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. CVPR 2009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7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6"/>
          <a:stretch>
            <a:fillRect/>
          </a:stretch>
        </p:blipFill>
        <p:spPr bwMode="auto">
          <a:xfrm>
            <a:off x="1295400" y="1568450"/>
            <a:ext cx="61722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Box 4"/>
          <p:cNvSpPr txBox="1">
            <a:spLocks noChangeArrowheads="1"/>
          </p:cNvSpPr>
          <p:nvPr/>
        </p:nvSpPr>
        <p:spPr bwMode="auto">
          <a:xfrm>
            <a:off x="609600" y="1200150"/>
            <a:ext cx="7918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No examples from these object categories were seen during training</a:t>
            </a:r>
          </a:p>
        </p:txBody>
      </p:sp>
      <p:sp>
        <p:nvSpPr>
          <p:cNvPr id="675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 charset="0"/>
              </a:rPr>
              <a:t>Describing Objects by their Attributes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14962" y="6526707"/>
            <a:ext cx="2286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Farhadi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et.al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. CVPR 2009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818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Absence of typical attributes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280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280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280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280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280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280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280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2800">
              <a:latin typeface="Calibri" charset="0"/>
            </a:endParaRPr>
          </a:p>
          <a:p>
            <a:pPr>
              <a:lnSpc>
                <a:spcPct val="90000"/>
              </a:lnSpc>
            </a:pPr>
            <a:endParaRPr lang="en-US" sz="2800">
              <a:latin typeface="Calibri" charset="0"/>
            </a:endParaRP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52" b="57001"/>
          <a:stretch>
            <a:fillRect/>
          </a:stretch>
        </p:blipFill>
        <p:spPr bwMode="auto">
          <a:xfrm>
            <a:off x="381000" y="1258888"/>
            <a:ext cx="815340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5"/>
          <p:cNvSpPr txBox="1">
            <a:spLocks noChangeArrowheads="1"/>
          </p:cNvSpPr>
          <p:nvPr/>
        </p:nvSpPr>
        <p:spPr bwMode="auto">
          <a:xfrm>
            <a:off x="0" y="5842000"/>
            <a:ext cx="2971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752 reports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68% are correct</a:t>
            </a:r>
          </a:p>
        </p:txBody>
      </p:sp>
      <p:pic>
        <p:nvPicPr>
          <p:cNvPr id="737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8" b="57001"/>
          <a:stretch>
            <a:fillRect/>
          </a:stretch>
        </p:blipFill>
        <p:spPr bwMode="auto">
          <a:xfrm>
            <a:off x="2209800" y="3429000"/>
            <a:ext cx="44402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43275"/>
            <a:ext cx="1882775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66540" y="6521894"/>
            <a:ext cx="2242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Farhadi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et.al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. CVPR 2009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3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Presence of atypical attributes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837238"/>
            <a:ext cx="2743200" cy="102076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>
                <a:latin typeface="Calibri" charset="0"/>
              </a:rPr>
              <a:t>951 reports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>
                <a:latin typeface="Calibri" charset="0"/>
              </a:rPr>
              <a:t>47% are correct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733800"/>
            <a:ext cx="20574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411288"/>
            <a:ext cx="22225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733800"/>
            <a:ext cx="39211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19319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1358900"/>
            <a:ext cx="4322763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18673" y="6521894"/>
            <a:ext cx="2242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Farhadi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et.al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. CVPR 2009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1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Normality</a:t>
            </a:r>
            <a:endParaRPr lang="en-US" dirty="0"/>
          </a:p>
        </p:txBody>
      </p:sp>
      <p:pic>
        <p:nvPicPr>
          <p:cNvPr id="4" name="Content Placeholder 3" descr="GM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20" r="-10020"/>
          <a:stretch>
            <a:fillRect/>
          </a:stretch>
        </p:blipFill>
        <p:spPr>
          <a:xfrm>
            <a:off x="457200" y="161691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-1" y="0"/>
            <a:ext cx="914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Saleh</a:t>
            </a:r>
            <a:r>
              <a:rPr lang="en-US" dirty="0" smtClean="0"/>
              <a:t> et. </a:t>
            </a:r>
            <a:r>
              <a:rPr lang="en-US" dirty="0"/>
              <a:t>a</a:t>
            </a:r>
            <a:r>
              <a:rPr lang="en-US" dirty="0" smtClean="0"/>
              <a:t>l. </a:t>
            </a:r>
            <a:r>
              <a:rPr lang="en-US" dirty="0" smtClean="0"/>
              <a:t> Object Centric </a:t>
            </a:r>
            <a:r>
              <a:rPr lang="en-US" dirty="0" err="1" smtClean="0"/>
              <a:t>Anomalty</a:t>
            </a:r>
            <a:r>
              <a:rPr lang="en-US" dirty="0" smtClean="0"/>
              <a:t> Detection by Attribute-Based Reasoning, </a:t>
            </a:r>
            <a:r>
              <a:rPr lang="en-US" dirty="0" smtClean="0"/>
              <a:t>CVPR13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89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73909" y="-15375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charset="0"/>
              </a:rPr>
              <a:t>Abnormal Object Dataset</a:t>
            </a:r>
          </a:p>
        </p:txBody>
      </p:sp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811213"/>
            <a:ext cx="827405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-68652"/>
            <a:ext cx="9144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Saleh</a:t>
            </a:r>
            <a:r>
              <a:rPr lang="en-US" sz="1400" dirty="0" smtClean="0"/>
              <a:t> et. </a:t>
            </a:r>
            <a:r>
              <a:rPr lang="en-US" sz="1400" dirty="0"/>
              <a:t>a</a:t>
            </a:r>
            <a:r>
              <a:rPr lang="en-US" sz="1400" dirty="0" smtClean="0"/>
              <a:t>l. </a:t>
            </a:r>
            <a:r>
              <a:rPr lang="en-US" sz="1400" dirty="0" smtClean="0"/>
              <a:t> Object Centric </a:t>
            </a:r>
            <a:r>
              <a:rPr lang="en-US" sz="1400" dirty="0" err="1" smtClean="0"/>
              <a:t>Anomalty</a:t>
            </a:r>
            <a:r>
              <a:rPr lang="en-US" sz="1400" dirty="0" smtClean="0"/>
              <a:t> Detection by Attribute-Based Reasoning, </a:t>
            </a:r>
            <a:r>
              <a:rPr lang="en-US" sz="1400" dirty="0" smtClean="0"/>
              <a:t>CVPR13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021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-18548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charset="0"/>
              </a:rPr>
              <a:t>Abnormality Prediction and Ranking</a:t>
            </a:r>
            <a:endParaRPr lang="en-US" sz="3200" dirty="0">
              <a:latin typeface="Arial" charset="0"/>
            </a:endParaRPr>
          </a:p>
        </p:txBody>
      </p:sp>
      <p:pic>
        <p:nvPicPr>
          <p:cNvPr id="16386" name="Picture 34" descr="abnormal_img_rank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3554413"/>
            <a:ext cx="857885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681538" y="714375"/>
          <a:ext cx="4176712" cy="278289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903133"/>
                <a:gridCol w="1273579"/>
              </a:tblGrid>
              <a:tr h="4834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Method</a:t>
                      </a:r>
                    </a:p>
                  </a:txBody>
                  <a:tcPr marL="91450" marR="91450" marT="58809" marB="58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AUC</a:t>
                      </a:r>
                      <a:endParaRPr lang="en-US" sz="2400" dirty="0"/>
                    </a:p>
                  </a:txBody>
                  <a:tcPr marL="91450" marR="91450" marT="58809" marB="58809"/>
                </a:tc>
              </a:tr>
              <a:tr h="483418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One class SVM</a:t>
                      </a:r>
                      <a:endParaRPr lang="en-US" sz="2400" dirty="0"/>
                    </a:p>
                  </a:txBody>
                  <a:tcPr marL="91450" marR="91450" marT="58809" marB="58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0.5980</a:t>
                      </a:r>
                      <a:endParaRPr lang="en-US" sz="2400" dirty="0"/>
                    </a:p>
                  </a:txBody>
                  <a:tcPr marL="91450" marR="91450" marT="58809" marB="58809"/>
                </a:tc>
              </a:tr>
              <a:tr h="483418">
                <a:tc>
                  <a:txBody>
                    <a:bodyPr/>
                    <a:lstStyle/>
                    <a:p>
                      <a:pPr algn="l"/>
                      <a:r>
                        <a:rPr lang="en-US" sz="2400" u="sng" dirty="0" smtClean="0"/>
                        <a:t>Two class SVM</a:t>
                      </a:r>
                      <a:endParaRPr lang="en-US" sz="2400" u="sng" dirty="0"/>
                    </a:p>
                  </a:txBody>
                  <a:tcPr marL="91450" marR="91450" marT="58809" marB="58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0.8657</a:t>
                      </a:r>
                    </a:p>
                  </a:txBody>
                  <a:tcPr marL="91450" marR="91450" marT="58809" marB="58809"/>
                </a:tc>
              </a:tr>
              <a:tr h="483418">
                <a:tc>
                  <a:txBody>
                    <a:bodyPr/>
                    <a:lstStyle/>
                    <a:p>
                      <a:pPr algn="l"/>
                      <a:r>
                        <a:rPr lang="en-US" sz="2400" baseline="0" dirty="0" smtClean="0"/>
                        <a:t>Graphical Model</a:t>
                      </a:r>
                    </a:p>
                  </a:txBody>
                  <a:tcPr marL="91450" marR="91450" marT="58809" marB="58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0.8703</a:t>
                      </a:r>
                      <a:endParaRPr lang="en-US" sz="2400" dirty="0"/>
                    </a:p>
                  </a:txBody>
                  <a:tcPr marL="91450" marR="91450" marT="58809" marB="58809"/>
                </a:tc>
              </a:tr>
              <a:tr h="849218"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Our Model</a:t>
                      </a:r>
                      <a:r>
                        <a:rPr lang="en-US" sz="2400" baseline="0" dirty="0" smtClean="0"/>
                        <a:t> with </a:t>
                      </a:r>
                      <a:r>
                        <a:rPr lang="en-US" sz="2400" dirty="0" smtClean="0"/>
                        <a:t>surprise score</a:t>
                      </a:r>
                      <a:endParaRPr lang="en-US" sz="2400" dirty="0"/>
                    </a:p>
                  </a:txBody>
                  <a:tcPr marL="91450" marR="91450" marT="58809" marB="588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0.9105</a:t>
                      </a:r>
                      <a:endParaRPr lang="en-US" sz="2400" b="1" dirty="0"/>
                    </a:p>
                  </a:txBody>
                  <a:tcPr marL="91450" marR="91450" marT="58809" marB="58809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6863" y="6007100"/>
            <a:ext cx="22987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  <a:cs typeface="Bangla MN"/>
              </a:rPr>
              <a:t>Less Abnormal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9225" y="5994400"/>
            <a:ext cx="22034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  <a:cs typeface="Bangla MN"/>
              </a:rPr>
              <a:t>High Abnormal</a:t>
            </a:r>
          </a:p>
        </p:txBody>
      </p:sp>
      <p:sp>
        <p:nvSpPr>
          <p:cNvPr id="8" name="Striped Right Arrow 7"/>
          <p:cNvSpPr/>
          <p:nvPr/>
        </p:nvSpPr>
        <p:spPr>
          <a:xfrm>
            <a:off x="2942683" y="6043616"/>
            <a:ext cx="3070665" cy="364112"/>
          </a:xfrm>
          <a:prstGeom prst="stripedRightArrow">
            <a:avLst/>
          </a:prstGeom>
          <a:solidFill>
            <a:schemeClr val="accent6">
              <a:lumMod val="50000"/>
              <a:alpha val="21000"/>
            </a:schemeClr>
          </a:solidFill>
          <a:ln>
            <a:gradFill flip="none" rotWithShape="1">
              <a:gsLst>
                <a:gs pos="69000">
                  <a:schemeClr val="accent6">
                    <a:lumMod val="50000"/>
                  </a:schemeClr>
                </a:gs>
                <a:gs pos="91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6414" y="863068"/>
            <a:ext cx="4384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Based on Abnormality Score, we can classify an object as Normal vs. Abnormal.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Also, using this score we are able to rank images based on how strange they look like.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-912" y="6493879"/>
            <a:ext cx="914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Saleh</a:t>
            </a:r>
            <a:r>
              <a:rPr lang="en-US" dirty="0" smtClean="0"/>
              <a:t> et. </a:t>
            </a:r>
            <a:r>
              <a:rPr lang="en-US" dirty="0"/>
              <a:t>a</a:t>
            </a:r>
            <a:r>
              <a:rPr lang="en-US" dirty="0" smtClean="0"/>
              <a:t>l. </a:t>
            </a:r>
            <a:r>
              <a:rPr lang="en-US" dirty="0" smtClean="0"/>
              <a:t> Object Centric </a:t>
            </a:r>
            <a:r>
              <a:rPr lang="en-US" dirty="0" err="1" smtClean="0"/>
              <a:t>Anomalty</a:t>
            </a:r>
            <a:r>
              <a:rPr lang="en-US" dirty="0" smtClean="0"/>
              <a:t> Detection by Attribute-Based Reasoning, </a:t>
            </a:r>
            <a:r>
              <a:rPr lang="en-US" dirty="0" smtClean="0"/>
              <a:t>CVPR13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43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</a:rPr>
              <a:t>Reasoning about Abnormality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via Attributes</a:t>
            </a:r>
          </a:p>
        </p:txBody>
      </p:sp>
      <p:pic>
        <p:nvPicPr>
          <p:cNvPr id="296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813"/>
            <a:ext cx="914400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912" y="6493879"/>
            <a:ext cx="914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Saleh</a:t>
            </a:r>
            <a:r>
              <a:rPr lang="en-US" dirty="0" smtClean="0"/>
              <a:t> et. </a:t>
            </a:r>
            <a:r>
              <a:rPr lang="en-US" dirty="0"/>
              <a:t>a</a:t>
            </a:r>
            <a:r>
              <a:rPr lang="en-US" dirty="0" smtClean="0"/>
              <a:t>l. </a:t>
            </a:r>
            <a:r>
              <a:rPr lang="en-US" dirty="0" smtClean="0"/>
              <a:t> Object Centric </a:t>
            </a:r>
            <a:r>
              <a:rPr lang="en-US" dirty="0" err="1" smtClean="0"/>
              <a:t>Anomalty</a:t>
            </a:r>
            <a:r>
              <a:rPr lang="en-US" dirty="0" smtClean="0"/>
              <a:t> Detection by Attribute-Based Reasoning, </a:t>
            </a:r>
            <a:r>
              <a:rPr lang="en-US" dirty="0" smtClean="0"/>
              <a:t>CVPR13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49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577</Words>
  <Application>Microsoft Macintosh PowerPoint</Application>
  <PresentationFormat>On-screen Show (4:3)</PresentationFormat>
  <Paragraphs>168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Describing Images Using Attributes</vt:lpstr>
      <vt:lpstr>Describing Images</vt:lpstr>
      <vt:lpstr>Describing Objects by their Attributes</vt:lpstr>
      <vt:lpstr>Absence of typical attributes</vt:lpstr>
      <vt:lpstr>Presence of atypical attributes</vt:lpstr>
      <vt:lpstr>Normality</vt:lpstr>
      <vt:lpstr>Abnormal Object Dataset</vt:lpstr>
      <vt:lpstr>Abnormality Prediction and Ranking</vt:lpstr>
      <vt:lpstr>Reasoning about Abnormality  via Attributes</vt:lpstr>
      <vt:lpstr>Describing Objects</vt:lpstr>
      <vt:lpstr>Describing Objects</vt:lpstr>
      <vt:lpstr>PowerPoint Presentation</vt:lpstr>
      <vt:lpstr>Using Localized Attributes</vt:lpstr>
      <vt:lpstr>PowerPoint Presentation</vt:lpstr>
      <vt:lpstr>PowerPoint Presentation</vt:lpstr>
      <vt:lpstr>PowerPoint Presentation</vt:lpstr>
    </vt:vector>
  </TitlesOfParts>
  <Company>UW CSE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Images</dc:title>
  <dc:creator>Ali Farhadi</dc:creator>
  <cp:lastModifiedBy>Ali Farhadi</cp:lastModifiedBy>
  <cp:revision>14</cp:revision>
  <dcterms:created xsi:type="dcterms:W3CDTF">2013-06-21T01:24:48Z</dcterms:created>
  <dcterms:modified xsi:type="dcterms:W3CDTF">2013-07-03T18:41:17Z</dcterms:modified>
</cp:coreProperties>
</file>