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316" r:id="rId13"/>
    <p:sldId id="269" r:id="rId14"/>
    <p:sldId id="267" r:id="rId15"/>
    <p:sldId id="268" r:id="rId16"/>
    <p:sldId id="270" r:id="rId17"/>
    <p:sldId id="271" r:id="rId18"/>
    <p:sldId id="272" r:id="rId19"/>
    <p:sldId id="275" r:id="rId20"/>
    <p:sldId id="273" r:id="rId21"/>
    <p:sldId id="274" r:id="rId22"/>
    <p:sldId id="308" r:id="rId23"/>
    <p:sldId id="306" r:id="rId24"/>
    <p:sldId id="307" r:id="rId25"/>
    <p:sldId id="278" r:id="rId26"/>
    <p:sldId id="279" r:id="rId27"/>
    <p:sldId id="280" r:id="rId28"/>
    <p:sldId id="281" r:id="rId29"/>
    <p:sldId id="304" r:id="rId30"/>
    <p:sldId id="309" r:id="rId31"/>
    <p:sldId id="313" r:id="rId32"/>
    <p:sldId id="282" r:id="rId33"/>
    <p:sldId id="315" r:id="rId34"/>
    <p:sldId id="286" r:id="rId35"/>
    <p:sldId id="283" r:id="rId36"/>
    <p:sldId id="310" r:id="rId37"/>
    <p:sldId id="284" r:id="rId38"/>
    <p:sldId id="311" r:id="rId39"/>
    <p:sldId id="312" r:id="rId40"/>
    <p:sldId id="285" r:id="rId41"/>
    <p:sldId id="277" r:id="rId42"/>
    <p:sldId id="314" r:id="rId43"/>
    <p:sldId id="317" r:id="rId44"/>
    <p:sldId id="301" r:id="rId45"/>
    <p:sldId id="287" r:id="rId46"/>
    <p:sldId id="288" r:id="rId47"/>
    <p:sldId id="289" r:id="rId48"/>
    <p:sldId id="290" r:id="rId49"/>
    <p:sldId id="291" r:id="rId50"/>
    <p:sldId id="292" r:id="rId51"/>
    <p:sldId id="293" r:id="rId52"/>
    <p:sldId id="294" r:id="rId53"/>
    <p:sldId id="297" r:id="rId54"/>
    <p:sldId id="295" r:id="rId55"/>
    <p:sldId id="296" r:id="rId56"/>
    <p:sldId id="298" r:id="rId57"/>
    <p:sldId id="300" r:id="rId58"/>
    <p:sldId id="299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206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4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spPr>
            <a:ln w="28575">
              <a:solidFill>
                <a:schemeClr val="bg1"/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8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Sheet1!$I$3:$J$3</c:f>
              <c:strCache>
                <c:ptCount val="2"/>
                <c:pt idx="0">
                  <c:v>flightless bird</c:v>
                </c:pt>
                <c:pt idx="1">
                  <c:v>flying bird</c:v>
                </c:pt>
              </c:strCache>
            </c:strRef>
          </c:cat>
          <c:val>
            <c:numRef>
              <c:f>Sheet1!$I$4:$J$4</c:f>
              <c:numCache>
                <c:formatCode>#,##0</c:formatCode>
                <c:ptCount val="2"/>
                <c:pt idx="0">
                  <c:v>542000</c:v>
                </c:pt>
                <c:pt idx="1">
                  <c:v>587000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28575" cap="flat" cmpd="sng" algn="ctr">
      <a:noFill/>
      <a:round/>
    </a:ln>
    <a:effectLst/>
  </c:spPr>
  <c:txPr>
    <a:bodyPr/>
    <a:lstStyle/>
    <a:p>
      <a:pPr>
        <a:defRPr sz="2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3ED22-455C-4708-9496-4135261CE17A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A3D3C-CF32-4836-BCFB-534CE0003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4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81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96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5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34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155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895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31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661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615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404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04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34A599-F52E-41CE-8AC1-A6AFD30A250C}" type="datetimeFigureOut">
              <a:rPr lang="en-US" smtClean="0"/>
              <a:t>7/8/2013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574B7-B8E8-434E-8305-83039BFFF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7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54.png"/><Relationship Id="rId39" Type="http://schemas.openxmlformats.org/officeDocument/2006/relationships/image" Target="../media/image67.png"/><Relationship Id="rId21" Type="http://schemas.openxmlformats.org/officeDocument/2006/relationships/image" Target="../media/image49.png"/><Relationship Id="rId34" Type="http://schemas.openxmlformats.org/officeDocument/2006/relationships/image" Target="../media/image62.png"/><Relationship Id="rId42" Type="http://schemas.openxmlformats.org/officeDocument/2006/relationships/image" Target="../media/image70.png"/><Relationship Id="rId47" Type="http://schemas.openxmlformats.org/officeDocument/2006/relationships/image" Target="../media/image75.png"/><Relationship Id="rId50" Type="http://schemas.openxmlformats.org/officeDocument/2006/relationships/image" Target="../media/image78.png"/><Relationship Id="rId55" Type="http://schemas.openxmlformats.org/officeDocument/2006/relationships/image" Target="../media/image8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png"/><Relationship Id="rId46" Type="http://schemas.openxmlformats.org/officeDocument/2006/relationships/image" Target="../media/image74.png"/><Relationship Id="rId59" Type="http://schemas.openxmlformats.org/officeDocument/2006/relationships/image" Target="../media/image87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7.png"/><Relationship Id="rId41" Type="http://schemas.openxmlformats.org/officeDocument/2006/relationships/image" Target="../media/image69.png"/><Relationship Id="rId54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60.png"/><Relationship Id="rId37" Type="http://schemas.openxmlformats.org/officeDocument/2006/relationships/image" Target="../media/image65.png"/><Relationship Id="rId40" Type="http://schemas.openxmlformats.org/officeDocument/2006/relationships/image" Target="../media/image68.png"/><Relationship Id="rId45" Type="http://schemas.openxmlformats.org/officeDocument/2006/relationships/image" Target="../media/image73.png"/><Relationship Id="rId53" Type="http://schemas.openxmlformats.org/officeDocument/2006/relationships/image" Target="../media/image81.png"/><Relationship Id="rId58" Type="http://schemas.openxmlformats.org/officeDocument/2006/relationships/image" Target="../media/image86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png"/><Relationship Id="rId36" Type="http://schemas.openxmlformats.org/officeDocument/2006/relationships/image" Target="../media/image64.png"/><Relationship Id="rId49" Type="http://schemas.openxmlformats.org/officeDocument/2006/relationships/image" Target="../media/image77.png"/><Relationship Id="rId57" Type="http://schemas.openxmlformats.org/officeDocument/2006/relationships/image" Target="../media/image85.png"/><Relationship Id="rId10" Type="http://schemas.openxmlformats.org/officeDocument/2006/relationships/image" Target="../media/image38.pn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4" Type="http://schemas.openxmlformats.org/officeDocument/2006/relationships/image" Target="../media/image72.png"/><Relationship Id="rId52" Type="http://schemas.openxmlformats.org/officeDocument/2006/relationships/image" Target="../media/image8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png"/><Relationship Id="rId27" Type="http://schemas.openxmlformats.org/officeDocument/2006/relationships/image" Target="../media/image55.png"/><Relationship Id="rId30" Type="http://schemas.openxmlformats.org/officeDocument/2006/relationships/image" Target="../media/image58.png"/><Relationship Id="rId35" Type="http://schemas.openxmlformats.org/officeDocument/2006/relationships/image" Target="../media/image63.png"/><Relationship Id="rId43" Type="http://schemas.openxmlformats.org/officeDocument/2006/relationships/image" Target="../media/image71.png"/><Relationship Id="rId48" Type="http://schemas.openxmlformats.org/officeDocument/2006/relationships/image" Target="../media/image76.png"/><Relationship Id="rId56" Type="http://schemas.openxmlformats.org/officeDocument/2006/relationships/image" Target="../media/image84.png"/><Relationship Id="rId8" Type="http://schemas.openxmlformats.org/officeDocument/2006/relationships/image" Target="../media/image36.png"/><Relationship Id="rId51" Type="http://schemas.openxmlformats.org/officeDocument/2006/relationships/image" Target="../media/image79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89.png"/><Relationship Id="rId21" Type="http://schemas.openxmlformats.org/officeDocument/2006/relationships/image" Target="../media/image107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5" Type="http://schemas.openxmlformats.org/officeDocument/2006/relationships/image" Target="../media/image111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24" Type="http://schemas.openxmlformats.org/officeDocument/2006/relationships/image" Target="../media/image110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23" Type="http://schemas.openxmlformats.org/officeDocument/2006/relationships/image" Target="../media/image109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Relationship Id="rId22" Type="http://schemas.openxmlformats.org/officeDocument/2006/relationships/image" Target="../media/image10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Relationship Id="rId9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13" Type="http://schemas.openxmlformats.org/officeDocument/2006/relationships/image" Target="../media/image150.png"/><Relationship Id="rId18" Type="http://schemas.openxmlformats.org/officeDocument/2006/relationships/image" Target="../media/image15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12" Type="http://schemas.openxmlformats.org/officeDocument/2006/relationships/image" Target="../media/image149.png"/><Relationship Id="rId17" Type="http://schemas.openxmlformats.org/officeDocument/2006/relationships/image" Target="../media/image154.png"/><Relationship Id="rId2" Type="http://schemas.openxmlformats.org/officeDocument/2006/relationships/image" Target="../media/image139.png"/><Relationship Id="rId16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11" Type="http://schemas.openxmlformats.org/officeDocument/2006/relationships/image" Target="../media/image148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10" Type="http://schemas.openxmlformats.org/officeDocument/2006/relationships/image" Target="../media/image147.png"/><Relationship Id="rId19" Type="http://schemas.openxmlformats.org/officeDocument/2006/relationships/image" Target="../media/image156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Relationship Id="rId14" Type="http://schemas.openxmlformats.org/officeDocument/2006/relationships/image" Target="../media/image15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1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80.png"/><Relationship Id="rId4" Type="http://schemas.openxmlformats.org/officeDocument/2006/relationships/image" Target="../media/image17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png"/><Relationship Id="rId5" Type="http://schemas.openxmlformats.org/officeDocument/2006/relationships/image" Target="../media/image175.png"/><Relationship Id="rId4" Type="http://schemas.openxmlformats.org/officeDocument/2006/relationships/image" Target="../media/image179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4.png"/><Relationship Id="rId7" Type="http://schemas.openxmlformats.org/officeDocument/2006/relationships/image" Target="../media/image187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74.png"/><Relationship Id="rId4" Type="http://schemas.openxmlformats.org/officeDocument/2006/relationships/image" Target="../media/image185.png"/><Relationship Id="rId9" Type="http://schemas.openxmlformats.org/officeDocument/2006/relationships/image" Target="../media/image189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84.png"/><Relationship Id="rId7" Type="http://schemas.openxmlformats.org/officeDocument/2006/relationships/image" Target="../media/image187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74.png"/><Relationship Id="rId4" Type="http://schemas.openxmlformats.org/officeDocument/2006/relationships/image" Target="../media/image185.png"/><Relationship Id="rId9" Type="http://schemas.openxmlformats.org/officeDocument/2006/relationships/image" Target="../media/image18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174.png"/><Relationship Id="rId7" Type="http://schemas.openxmlformats.org/officeDocument/2006/relationships/image" Target="../media/image187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3" Type="http://schemas.openxmlformats.org/officeDocument/2006/relationships/image" Target="../media/image193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png"/><Relationship Id="rId11" Type="http://schemas.openxmlformats.org/officeDocument/2006/relationships/image" Target="../media/image201.png"/><Relationship Id="rId5" Type="http://schemas.openxmlformats.org/officeDocument/2006/relationships/image" Target="../media/image195.png"/><Relationship Id="rId10" Type="http://schemas.openxmlformats.org/officeDocument/2006/relationships/image" Target="../media/image200.png"/><Relationship Id="rId4" Type="http://schemas.openxmlformats.org/officeDocument/2006/relationships/image" Target="../media/image194.png"/><Relationship Id="rId9" Type="http://schemas.openxmlformats.org/officeDocument/2006/relationships/image" Target="../media/image199.png"/><Relationship Id="rId14" Type="http://schemas.openxmlformats.org/officeDocument/2006/relationships/image" Target="../media/image20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7" Type="http://schemas.openxmlformats.org/officeDocument/2006/relationships/image" Target="../media/image21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78859" y="887694"/>
            <a:ext cx="7772400" cy="2387600"/>
          </a:xfrm>
        </p:spPr>
        <p:txBody>
          <a:bodyPr>
            <a:normAutofit/>
          </a:bodyPr>
          <a:lstStyle/>
          <a:p>
            <a:pPr algn="l"/>
            <a:r>
              <a:rPr lang="en-US" sz="48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Using Common Sense in Computer Vision</a:t>
            </a:r>
            <a:endParaRPr lang="en-US" sz="4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778859" y="3844799"/>
            <a:ext cx="6858000" cy="1655762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dirty="0" smtClean="0"/>
              <a:t>Larry Zitnick</a:t>
            </a:r>
          </a:p>
          <a:p>
            <a:pPr algn="l"/>
            <a:r>
              <a:rPr lang="en-US" dirty="0" smtClean="0"/>
              <a:t>Microsoft Research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Devi Parikh</a:t>
            </a:r>
          </a:p>
          <a:p>
            <a:pPr algn="l"/>
            <a:r>
              <a:rPr lang="en-US" dirty="0" smtClean="0"/>
              <a:t>Virginia Tech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0" t="8974" r="11713" b="26177"/>
          <a:stretch/>
        </p:blipFill>
        <p:spPr>
          <a:xfrm>
            <a:off x="5316467" y="4248416"/>
            <a:ext cx="3366287" cy="227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3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cdn.acidcow.com/pics/20100415/zoo_keeper_plays_with_grizzly_cubs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3" y="1402415"/>
            <a:ext cx="7874757" cy="526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559" y="532263"/>
            <a:ext cx="645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is this man doing?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9162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8841" y="0"/>
            <a:ext cx="10972799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174" y="-203200"/>
            <a:ext cx="7886700" cy="13255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Two birds with funny blue feet.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07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38201" y="208811"/>
            <a:ext cx="76961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Two professors converse </a:t>
            </a:r>
            <a:r>
              <a:rPr lang="en-US" sz="2800" dirty="0"/>
              <a:t>in front of a </a:t>
            </a:r>
            <a:r>
              <a:rPr lang="en-US" sz="2800" dirty="0" smtClean="0"/>
              <a:t>blackboard.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28" y="907472"/>
            <a:ext cx="8305799" cy="568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72955" y="1992570"/>
            <a:ext cx="8543500" cy="264687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rgbClr val="C0000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633974" y="2041772"/>
            <a:ext cx="328911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CV</a:t>
            </a:r>
            <a:endParaRPr lang="en-US" sz="16600" dirty="0"/>
          </a:p>
        </p:txBody>
      </p:sp>
      <p:sp>
        <p:nvSpPr>
          <p:cNvPr id="5" name="TextBox 4"/>
          <p:cNvSpPr txBox="1"/>
          <p:nvPr/>
        </p:nvSpPr>
        <p:spPr>
          <a:xfrm>
            <a:off x="6387153" y="1992570"/>
            <a:ext cx="242930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smtClean="0"/>
              <a:t>AI</a:t>
            </a:r>
            <a:endParaRPr lang="en-US" sz="16600" dirty="0"/>
          </a:p>
        </p:txBody>
      </p:sp>
      <p:sp>
        <p:nvSpPr>
          <p:cNvPr id="7" name="TextBox 6"/>
          <p:cNvSpPr txBox="1"/>
          <p:nvPr/>
        </p:nvSpPr>
        <p:spPr>
          <a:xfrm>
            <a:off x="177419" y="1223129"/>
            <a:ext cx="38623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Semantics</a:t>
            </a:r>
            <a:endParaRPr lang="en-US" sz="4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78" y="3067000"/>
            <a:ext cx="1204069" cy="117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4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934" y="1293363"/>
            <a:ext cx="82560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Why is something so common so hard to find?</a:t>
            </a:r>
            <a:endParaRPr lang="en-US" sz="44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1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a bird fly?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180467"/>
            <a:ext cx="772378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Bird</a:t>
            </a:r>
            <a:r>
              <a:rPr lang="en-US" dirty="0" smtClean="0"/>
              <a:t> </a:t>
            </a:r>
            <a:r>
              <a:rPr lang="en-US" i="1" dirty="0" smtClean="0"/>
              <a:t>n</a:t>
            </a:r>
            <a:r>
              <a:rPr lang="en-US" dirty="0" smtClean="0"/>
              <a:t>. feathered animal.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Bird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. any of a class </a:t>
            </a:r>
            <a:r>
              <a:rPr lang="en-US" dirty="0" smtClean="0"/>
              <a:t>of </a:t>
            </a:r>
            <a:r>
              <a:rPr lang="en-US" dirty="0"/>
              <a:t>warm-blooded vertebrates distinguished by having the body more or less completely covered with </a:t>
            </a:r>
            <a:r>
              <a:rPr lang="en-US" dirty="0" smtClean="0"/>
              <a:t>feathers </a:t>
            </a:r>
            <a:r>
              <a:rPr lang="en-US" dirty="0"/>
              <a:t>and the forelimbs modified as </a:t>
            </a:r>
            <a:r>
              <a:rPr lang="en-US" dirty="0" smtClean="0"/>
              <a:t>wings.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Bird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. </a:t>
            </a:r>
            <a:r>
              <a:rPr lang="en-US" dirty="0" smtClean="0"/>
              <a:t>two-legged </a:t>
            </a:r>
            <a:r>
              <a:rPr lang="en-US" dirty="0"/>
              <a:t>winged animal: a two-legged, warm-blooded animal with wings, a beak, and a body covered with feathers.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16" y="351810"/>
            <a:ext cx="2677757" cy="267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861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Does a bird fly?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357888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Penguin</a:t>
            </a:r>
            <a:r>
              <a:rPr lang="en-US" dirty="0" smtClean="0"/>
              <a:t> </a:t>
            </a:r>
            <a:r>
              <a:rPr lang="en-US" i="1" dirty="0" smtClean="0"/>
              <a:t>n</a:t>
            </a:r>
            <a:r>
              <a:rPr lang="en-US" dirty="0" smtClean="0"/>
              <a:t>. seabird that cannot fly.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Penguin</a:t>
            </a:r>
            <a:r>
              <a:rPr lang="en-US" dirty="0"/>
              <a:t> </a:t>
            </a:r>
            <a:r>
              <a:rPr lang="en-US" i="1" dirty="0"/>
              <a:t>n</a:t>
            </a:r>
            <a:r>
              <a:rPr lang="en-US" dirty="0"/>
              <a:t>. </a:t>
            </a:r>
            <a:r>
              <a:rPr lang="en-US" dirty="0" smtClean="0"/>
              <a:t>a </a:t>
            </a:r>
            <a:r>
              <a:rPr lang="en-US" dirty="0"/>
              <a:t>large flightless seabird </a:t>
            </a:r>
            <a:r>
              <a:rPr lang="en-US" dirty="0" smtClean="0"/>
              <a:t>of </a:t>
            </a:r>
            <a:r>
              <a:rPr lang="en-US" dirty="0"/>
              <a:t>the southern hemisphere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416" y="351810"/>
            <a:ext cx="2677757" cy="267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2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65278" y="4681182"/>
            <a:ext cx="2074459" cy="25930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Does a bird fly?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5095" y="1473958"/>
            <a:ext cx="799673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Birds (class Aves or clade </a:t>
            </a:r>
            <a:r>
              <a:rPr lang="en-US" sz="1600" dirty="0" err="1"/>
              <a:t>Avialae</a:t>
            </a:r>
            <a:r>
              <a:rPr lang="en-US" sz="1600" dirty="0"/>
              <a:t>) are feathered, winged, bipedal, endothermic (warm-blooded), egg-laying, vertebrate animals. With around 10,000 living species, they are the most </a:t>
            </a:r>
            <a:r>
              <a:rPr lang="en-US" sz="1600" dirty="0" err="1"/>
              <a:t>speciose</a:t>
            </a:r>
            <a:r>
              <a:rPr lang="en-US" sz="1600" dirty="0"/>
              <a:t> class of tetrapod vertebrates. All present species belong to the subclass </a:t>
            </a:r>
            <a:r>
              <a:rPr lang="en-US" sz="1600" dirty="0" err="1"/>
              <a:t>Neornithes</a:t>
            </a:r>
            <a:r>
              <a:rPr lang="en-US" sz="1600" dirty="0"/>
              <a:t>, and inhabit ecosystems across the globe, from the Arctic to the Antarctic. Extant birds range in size from the 5 cm (2 in) Bee Hummingbird to the 2.75 m (9 </a:t>
            </a:r>
            <a:r>
              <a:rPr lang="en-US" sz="1600" dirty="0" err="1"/>
              <a:t>ft</a:t>
            </a:r>
            <a:r>
              <a:rPr lang="en-US" sz="1600" dirty="0"/>
              <a:t>) Ostrich. The fossil record indicates that birds emerged within </a:t>
            </a:r>
            <a:r>
              <a:rPr lang="en-US" sz="1600" dirty="0" err="1"/>
              <a:t>theropod</a:t>
            </a:r>
            <a:r>
              <a:rPr lang="en-US" sz="1600" dirty="0"/>
              <a:t> dinosaurs during the Jurassic period, around 150 million years ago. Paleontologists regard birds as the only clade of dinosaurs to have survived the Cretaceous–</a:t>
            </a:r>
            <a:r>
              <a:rPr lang="en-US" sz="1600" dirty="0" err="1"/>
              <a:t>Paleogene</a:t>
            </a:r>
            <a:r>
              <a:rPr lang="en-US" sz="1600" dirty="0"/>
              <a:t> extinction event 66 million years ago.</a:t>
            </a:r>
          </a:p>
          <a:p>
            <a:endParaRPr lang="en-US" sz="1600" dirty="0"/>
          </a:p>
          <a:p>
            <a:r>
              <a:rPr lang="en-US" sz="1600" dirty="0"/>
              <a:t>Modern birds are </a:t>
            </a:r>
            <a:r>
              <a:rPr lang="en-US" sz="1600" dirty="0" err="1"/>
              <a:t>characterised</a:t>
            </a:r>
            <a:r>
              <a:rPr lang="en-US" sz="1600" dirty="0"/>
              <a:t> by feathers, a beak with no teeth, the laying of hard-shelled eggs, a high metabolic rate, a four-chambered heart, and a lightweight but strong skeleton. All living species of birds have wings; the most recent species without wings was the moa, which is generally considered to have become extinct in the 16th century. Wings are evolved forelimbs, and </a:t>
            </a:r>
            <a:r>
              <a:rPr lang="en-US" sz="1600" b="1" dirty="0"/>
              <a:t>most bird species can fly</a:t>
            </a:r>
            <a:r>
              <a:rPr lang="en-US" sz="1600" dirty="0"/>
              <a:t>. Flightless birds include ratites, penguins, and a number of diverse endemic island species. Birds also have unique digestive and respiratory systems that are highly adapted for flight. Some birds, especially </a:t>
            </a:r>
            <a:r>
              <a:rPr lang="en-US" sz="1600" dirty="0" err="1"/>
              <a:t>corvids</a:t>
            </a:r>
            <a:r>
              <a:rPr lang="en-US" sz="1600" dirty="0"/>
              <a:t> and parrots, are among the most intelligent animal species; a number of bird species have been observed manufacturing and using tools, and many social species exhibit cultural transmission of knowledge across generations.</a:t>
            </a:r>
          </a:p>
          <a:p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5711" y="239748"/>
            <a:ext cx="878126" cy="11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0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0706959"/>
              </p:ext>
            </p:extLst>
          </p:nvPr>
        </p:nvGraphicFramePr>
        <p:xfrm>
          <a:off x="148306" y="1310006"/>
          <a:ext cx="8650254" cy="4833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search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17" y="5964072"/>
            <a:ext cx="1058633" cy="755815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4431292"/>
              </p:ext>
            </p:extLst>
          </p:nvPr>
        </p:nvGraphicFramePr>
        <p:xfrm>
          <a:off x="4572000" y="2437902"/>
          <a:ext cx="4781550" cy="3019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9099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2021972"/>
            <a:ext cx="7886700" cy="4351338"/>
          </a:xfrm>
        </p:spPr>
        <p:txBody>
          <a:bodyPr/>
          <a:lstStyle/>
          <a:p>
            <a:r>
              <a:rPr lang="en-US" dirty="0" smtClean="0"/>
              <a:t>Started in 1984, Doug </a:t>
            </a:r>
            <a:r>
              <a:rPr lang="en-US" dirty="0" err="1" smtClean="0"/>
              <a:t>Lenat</a:t>
            </a:r>
            <a:endParaRPr lang="en-US" dirty="0" smtClean="0"/>
          </a:p>
          <a:p>
            <a:r>
              <a:rPr lang="en-US" dirty="0" smtClean="0"/>
              <a:t>7 million assertions (common sense knowledge)</a:t>
            </a:r>
          </a:p>
          <a:p>
            <a:r>
              <a:rPr lang="en-US" dirty="0" smtClean="0"/>
              <a:t>Both manually and automatically added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(#$</a:t>
            </a:r>
            <a:r>
              <a:rPr lang="en-US" dirty="0" err="1" smtClean="0"/>
              <a:t>isa</a:t>
            </a:r>
            <a:r>
              <a:rPr lang="en-US" dirty="0" smtClean="0"/>
              <a:t> #$Bird #$</a:t>
            </a:r>
            <a:r>
              <a:rPr lang="en-US" dirty="0" err="1" smtClean="0"/>
              <a:t>FlyingAnimal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39" y="5626813"/>
            <a:ext cx="4861524" cy="1100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638" y="72232"/>
            <a:ext cx="34290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070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Sense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“Sound </a:t>
            </a:r>
            <a:r>
              <a:rPr lang="en-US" dirty="0"/>
              <a:t>practical judgment derived from experience rather than </a:t>
            </a:r>
            <a:r>
              <a:rPr lang="en-US" dirty="0" smtClean="0"/>
              <a:t>study.”, Bing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“The basic level of practical knowledge and judgment that we all need to help us live in a reasonable and safe way”, Cambridge </a:t>
            </a:r>
            <a:r>
              <a:rPr lang="en-US" dirty="0" err="1" smtClean="0"/>
              <a:t>Dictonary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55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968" y="750627"/>
            <a:ext cx="6810232" cy="584775"/>
          </a:xfrm>
          <a:prstGeom prst="rect">
            <a:avLst/>
          </a:prstGeom>
          <a:noFill/>
          <a:effectLst>
            <a:outerShdw blurRad="50800" dist="12700" dir="2700000" algn="tl" rotWithShape="0">
              <a:schemeClr val="bg1"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How do we know birds fly?</a:t>
            </a:r>
            <a:endParaRPr lang="en-US" sz="32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3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026" y="800673"/>
            <a:ext cx="2724555" cy="1817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5593" y="3148532"/>
            <a:ext cx="2636293" cy="30418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65" y="3148532"/>
            <a:ext cx="1959665" cy="33588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39" y="426356"/>
            <a:ext cx="4270473" cy="219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37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papers\10BmvcFast\other\resImages\ChnFtrs-disp\set00\V000\I002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400800" y="6519446"/>
            <a:ext cx="274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Dollar et al., BMVC 2009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74815" y="116378"/>
            <a:ext cx="30424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Person detections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1110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ages.fanpop.com/images/image_uploads/South-Park-comedy-central-107351_800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700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1500" y="5021590"/>
            <a:ext cx="12927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Jenny</a:t>
            </a:r>
            <a:endParaRPr lang="en-US" sz="2800" dirty="0"/>
          </a:p>
        </p:txBody>
      </p:sp>
      <p:sp>
        <p:nvSpPr>
          <p:cNvPr id="64" name="TextBox 63"/>
          <p:cNvSpPr txBox="1"/>
          <p:nvPr/>
        </p:nvSpPr>
        <p:spPr>
          <a:xfrm>
            <a:off x="5036303" y="5021590"/>
            <a:ext cx="983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Mike</a:t>
            </a:r>
            <a:endParaRPr lang="en-US" sz="2800" dirty="0"/>
          </a:p>
        </p:txBody>
      </p:sp>
      <p:pic>
        <p:nvPicPr>
          <p:cNvPr id="4" name="Picture 2" descr="C:\data\Clipart\JG Icons\Clipart\hb0_6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99866"/>
            <a:ext cx="1741404" cy="292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ata\Clipart\JG Icons\Clipart\hb1_6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1200"/>
            <a:ext cx="2076704" cy="291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091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Picture 22" descr="\\research\root\web\external\en-us\UM\People\larryz\clipart\t_1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20" r="16117" b="50000"/>
          <a:stretch/>
        </p:blipFill>
        <p:spPr bwMode="auto">
          <a:xfrm>
            <a:off x="4998096" y="212380"/>
            <a:ext cx="1072718" cy="95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research\root\web\external\en-us\UM\People\larryz\clipart\t_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01" r="4721"/>
          <a:stretch/>
        </p:blipFill>
        <p:spPr bwMode="auto">
          <a:xfrm>
            <a:off x="5163044" y="1781996"/>
            <a:ext cx="453925" cy="70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research\root\web\external\en-us\UM\People\larryz\clipart\t_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11"/>
          <a:stretch/>
        </p:blipFill>
        <p:spPr bwMode="auto">
          <a:xfrm>
            <a:off x="4504022" y="1285797"/>
            <a:ext cx="267002" cy="48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\\research\root\web\external\en-us\UM\People\larryz\clipart\t_2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66"/>
          <a:stretch/>
        </p:blipFill>
        <p:spPr bwMode="auto">
          <a:xfrm>
            <a:off x="3185772" y="2004147"/>
            <a:ext cx="356342" cy="38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\\research\root\web\external\en-us\UM\People\larryz\clipart\t_3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474" b="22255"/>
          <a:stretch/>
        </p:blipFill>
        <p:spPr bwMode="auto">
          <a:xfrm>
            <a:off x="4466695" y="2134728"/>
            <a:ext cx="466226" cy="50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\\research\root\web\external\en-us\UM\People\larryz\clipart\t_4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88" b="19965"/>
          <a:stretch/>
        </p:blipFill>
        <p:spPr bwMode="auto">
          <a:xfrm>
            <a:off x="3859112" y="2247789"/>
            <a:ext cx="451057" cy="45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\\research\root\web\external\en-us\UM\People\larryz\clipart\t_5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2"/>
          <a:stretch/>
        </p:blipFill>
        <p:spPr bwMode="auto">
          <a:xfrm>
            <a:off x="3882863" y="1657072"/>
            <a:ext cx="318611" cy="3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\\research\root\web\external\en-us\UM\People\larryz\clipart\t_6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06"/>
          <a:stretch/>
        </p:blipFill>
        <p:spPr bwMode="auto">
          <a:xfrm>
            <a:off x="4851588" y="1704028"/>
            <a:ext cx="403480" cy="3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\\research\root\web\external\en-us\UM\People\larryz\clipart\t_7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308"/>
          <a:stretch/>
        </p:blipFill>
        <p:spPr bwMode="auto">
          <a:xfrm>
            <a:off x="5014316" y="2574209"/>
            <a:ext cx="497100" cy="310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\\research\root\web\external\en-us\UM\People\larryz\clipart\t_8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76"/>
          <a:stretch/>
        </p:blipFill>
        <p:spPr bwMode="auto">
          <a:xfrm>
            <a:off x="4271250" y="742669"/>
            <a:ext cx="232772" cy="59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\\research\root\web\external\en-us\UM\People\larryz\clipart\t_9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5" r="42755" b="30465"/>
          <a:stretch/>
        </p:blipFill>
        <p:spPr bwMode="auto">
          <a:xfrm>
            <a:off x="5393855" y="872644"/>
            <a:ext cx="446228" cy="1016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\\research\root\web\external\en-us\UM\People\larryz\clipart\t_10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55"/>
          <a:stretch/>
        </p:blipFill>
        <p:spPr bwMode="auto">
          <a:xfrm>
            <a:off x="3627675" y="1078972"/>
            <a:ext cx="366880" cy="512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\\research\root\web\external\en-us\UM\People\larryz\clipart\t_11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1" r="64459" b="19894"/>
          <a:stretch/>
        </p:blipFill>
        <p:spPr bwMode="auto">
          <a:xfrm>
            <a:off x="4061910" y="118489"/>
            <a:ext cx="315770" cy="61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\\research\root\web\external\en-us\UM\People\larryz\clipart\t_12.pn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362"/>
          <a:stretch/>
        </p:blipFill>
        <p:spPr bwMode="auto">
          <a:xfrm>
            <a:off x="4691729" y="305952"/>
            <a:ext cx="413380" cy="655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7" name="Picture 23" descr="\\research\root\web\external\en-us\UM\People\larryz\clipart\t_14.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357"/>
          <a:stretch/>
        </p:blipFill>
        <p:spPr bwMode="auto">
          <a:xfrm>
            <a:off x="2909852" y="1354809"/>
            <a:ext cx="308407" cy="4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\\research\root\web\external\en-us\UM\People\larryz\clipart\a_0.pn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527"/>
          <a:stretch/>
        </p:blipFill>
        <p:spPr bwMode="auto">
          <a:xfrm>
            <a:off x="299159" y="3463586"/>
            <a:ext cx="1314230" cy="1854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 descr="\\research\root\web\external\en-us\UM\People\larryz\clipart\a_1.pn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172"/>
          <a:stretch/>
        </p:blipFill>
        <p:spPr bwMode="auto">
          <a:xfrm>
            <a:off x="2822392" y="4110522"/>
            <a:ext cx="688775" cy="104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\\research\root\web\external\en-us\UM\People\larryz\clipart\a_2.pn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2" r="59680" b="182"/>
          <a:stretch/>
        </p:blipFill>
        <p:spPr bwMode="auto">
          <a:xfrm>
            <a:off x="2615226" y="5338445"/>
            <a:ext cx="1063538" cy="91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1" name="Picture 27" descr="\\research\root\web\external\en-us\UM\People\larryz\clipart\a_3.pn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27"/>
          <a:stretch/>
        </p:blipFill>
        <p:spPr bwMode="auto">
          <a:xfrm>
            <a:off x="1446645" y="5211996"/>
            <a:ext cx="893903" cy="103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\\research\root\web\external\en-us\UM\People\larryz\clipart\a_4.pn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38"/>
          <a:stretch/>
        </p:blipFill>
        <p:spPr bwMode="auto">
          <a:xfrm>
            <a:off x="618408" y="5745721"/>
            <a:ext cx="466661" cy="868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3" name="Picture 29" descr="\\research\root\web\external\en-us\UM\People\larryz\clipart\a_5.p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33"/>
          <a:stretch/>
        </p:blipFill>
        <p:spPr bwMode="auto">
          <a:xfrm>
            <a:off x="1568941" y="4068588"/>
            <a:ext cx="903735" cy="694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\\research\root\web\external\en-us\UM\People\larryz\clipart\c_0.pn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226"/>
          <a:stretch/>
        </p:blipFill>
        <p:spPr bwMode="auto">
          <a:xfrm>
            <a:off x="5597184" y="4146371"/>
            <a:ext cx="591992" cy="35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31" descr="\\research\root\web\external\en-us\UM\People\larryz\clipart\c_1.pn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08"/>
          <a:stretch/>
        </p:blipFill>
        <p:spPr bwMode="auto">
          <a:xfrm>
            <a:off x="4710455" y="4419600"/>
            <a:ext cx="584638" cy="48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\\research\root\web\external\en-us\UM\People\larryz\clipart\c_2.pn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864"/>
          <a:stretch/>
        </p:blipFill>
        <p:spPr bwMode="auto">
          <a:xfrm>
            <a:off x="3938460" y="4500610"/>
            <a:ext cx="645931" cy="534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7" name="Picture 33" descr="\\research\root\web\external\en-us\UM\People\larryz\clipart\c_3.png"/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57"/>
          <a:stretch/>
        </p:blipFill>
        <p:spPr bwMode="auto">
          <a:xfrm>
            <a:off x="4829969" y="5177027"/>
            <a:ext cx="767215" cy="354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\\research\root\web\external\en-us\UM\People\larryz\clipart\c_4.png"/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84"/>
          <a:stretch/>
        </p:blipFill>
        <p:spPr bwMode="auto">
          <a:xfrm>
            <a:off x="5887323" y="5502326"/>
            <a:ext cx="618562" cy="481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\\research\root\web\external\en-us\UM\People\larryz\clipart\c_5.png"/>
          <p:cNvPicPr>
            <a:picLocks noChangeAspect="1" noChangeArrowheads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196"/>
          <a:stretch/>
        </p:blipFill>
        <p:spPr bwMode="auto">
          <a:xfrm>
            <a:off x="4094747" y="5338445"/>
            <a:ext cx="655160" cy="4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\\research\root\web\external\en-us\UM\People\larryz\clipart\c_6.png"/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94"/>
          <a:stretch/>
        </p:blipFill>
        <p:spPr bwMode="auto">
          <a:xfrm>
            <a:off x="5733657" y="4813302"/>
            <a:ext cx="584638" cy="4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\\research\root\web\external\en-us\UM\People\larryz\clipart\c_7.png"/>
          <p:cNvPicPr>
            <a:picLocks noChangeAspect="1" noChangeArrowheads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403"/>
          <a:stretch/>
        </p:blipFill>
        <p:spPr bwMode="auto">
          <a:xfrm>
            <a:off x="2813948" y="3391855"/>
            <a:ext cx="634327" cy="44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\\research\root\web\external\en-us\UM\People\larryz\clipart\c_8.png"/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2" r="64895" b="20646"/>
          <a:stretch/>
        </p:blipFill>
        <p:spPr bwMode="auto">
          <a:xfrm>
            <a:off x="3882863" y="6174886"/>
            <a:ext cx="796928" cy="28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\\research\root\web\external\en-us\UM\People\larryz\clipart\c_9.png"/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4" r="64932"/>
          <a:stretch/>
        </p:blipFill>
        <p:spPr bwMode="auto">
          <a:xfrm>
            <a:off x="5091248" y="6070116"/>
            <a:ext cx="796075" cy="25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\\research\root\web\external\en-us\UM\People\larryz\clipart\e_0.png"/>
          <p:cNvPicPr>
            <a:picLocks noChangeAspect="1" noChangeArrowheads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22"/>
          <a:stretch/>
        </p:blipFill>
        <p:spPr bwMode="auto">
          <a:xfrm>
            <a:off x="7785768" y="6046657"/>
            <a:ext cx="646801" cy="46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" name="Picture 41" descr="\\research\root\web\external\en-us\UM\People\larryz\clipart\e_1.png"/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961"/>
          <a:stretch/>
        </p:blipFill>
        <p:spPr bwMode="auto">
          <a:xfrm>
            <a:off x="7789525" y="5502653"/>
            <a:ext cx="1080737" cy="415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\\research\root\web\external\en-us\UM\People\larryz\clipart\e_2.png"/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8"/>
          <a:stretch/>
        </p:blipFill>
        <p:spPr bwMode="auto">
          <a:xfrm>
            <a:off x="6673090" y="5439456"/>
            <a:ext cx="751289" cy="458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7" name="Picture 43" descr="\\research\root\web\external\en-us\UM\People\larryz\clipart\e_3.png"/>
          <p:cNvPicPr>
            <a:picLocks noChangeAspect="1" noChangeArrowheads="1"/>
          </p:cNvPicPr>
          <p:nvPr/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4"/>
          <a:stretch/>
        </p:blipFill>
        <p:spPr bwMode="auto">
          <a:xfrm>
            <a:off x="8350421" y="4355659"/>
            <a:ext cx="234119" cy="61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\\research\root\web\external\en-us\UM\People\larryz\clipart\e_4.png"/>
          <p:cNvPicPr>
            <a:picLocks noChangeAspect="1" noChangeArrowheads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67"/>
          <a:stretch/>
        </p:blipFill>
        <p:spPr bwMode="auto">
          <a:xfrm>
            <a:off x="7695296" y="4501488"/>
            <a:ext cx="230584" cy="6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\\research\root\web\external\en-us\UM\People\larryz\clipart\e_5.png"/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38"/>
          <a:stretch/>
        </p:blipFill>
        <p:spPr bwMode="auto">
          <a:xfrm>
            <a:off x="6609989" y="6182838"/>
            <a:ext cx="556975" cy="43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\\research\root\web\external\en-us\UM\People\larryz\clipart\e_6.png"/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7"/>
          <a:stretch/>
        </p:blipFill>
        <p:spPr bwMode="auto">
          <a:xfrm>
            <a:off x="6827939" y="4737499"/>
            <a:ext cx="481008" cy="61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523918" y="2928867"/>
            <a:ext cx="1893574" cy="1394623"/>
            <a:chOff x="1225941" y="2852778"/>
            <a:chExt cx="1403607" cy="987165"/>
          </a:xfrm>
        </p:grpSpPr>
        <p:pic>
          <p:nvPicPr>
            <p:cNvPr id="1071" name="Picture 47" descr="\\research\root\web\external\en-us\UM\People\larryz\clipart\hb0_32.png"/>
            <p:cNvPicPr>
              <a:picLocks noChangeAspect="1" noChangeArrowheads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999"/>
            <a:stretch/>
          </p:blipFill>
          <p:spPr bwMode="auto">
            <a:xfrm>
              <a:off x="2057457" y="2852778"/>
              <a:ext cx="572091" cy="952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2" name="Picture 48" descr="\\research\root\web\external\en-us\UM\People\larryz\clipart\hb1_32.png"/>
            <p:cNvPicPr>
              <a:picLocks noChangeAspect="1" noChangeArrowheads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120"/>
            <a:stretch/>
          </p:blipFill>
          <p:spPr bwMode="auto">
            <a:xfrm>
              <a:off x="1225941" y="2857977"/>
              <a:ext cx="697717" cy="9819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73" name="Picture 49" descr="\\research\root\web\external\en-us\UM\People\larryz\clipart\p_0.png"/>
          <p:cNvPicPr>
            <a:picLocks noChangeAspect="1" noChangeArrowheads="1"/>
          </p:cNvPicPr>
          <p:nvPr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531"/>
          <a:stretch/>
        </p:blipFill>
        <p:spPr bwMode="auto">
          <a:xfrm>
            <a:off x="7395345" y="3667506"/>
            <a:ext cx="415243" cy="4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50" descr="\\research\root\web\external\en-us\UM\People\larryz\clipart\p_1.png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47" r="42306" b="30370"/>
          <a:stretch/>
        </p:blipFill>
        <p:spPr bwMode="auto">
          <a:xfrm>
            <a:off x="8028656" y="1888778"/>
            <a:ext cx="640302" cy="66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" name="Picture 51" descr="\\research\root\web\external\en-us\UM\People\larryz\clipart\p_2.png"/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35" r="41112" b="29234"/>
          <a:stretch/>
        </p:blipFill>
        <p:spPr bwMode="auto">
          <a:xfrm>
            <a:off x="5604372" y="3391855"/>
            <a:ext cx="1028937" cy="32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" name="Picture 52" descr="\\research\root\web\external\en-us\UM\People\larryz\clipart\p_3.png"/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99"/>
          <a:stretch/>
        </p:blipFill>
        <p:spPr bwMode="auto">
          <a:xfrm>
            <a:off x="6414015" y="3872282"/>
            <a:ext cx="366243" cy="4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7" name="Picture 53" descr="\\research\root\web\external\en-us\UM\People\larryz\clipart\p_4.png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8" r="41244" b="28998"/>
          <a:stretch/>
        </p:blipFill>
        <p:spPr bwMode="auto">
          <a:xfrm>
            <a:off x="7048561" y="1870457"/>
            <a:ext cx="892474" cy="754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 descr="\\research\root\web\external\en-us\UM\People\larryz\clipart\p_5.png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41" r="40856" b="28797"/>
          <a:stretch/>
        </p:blipFill>
        <p:spPr bwMode="auto">
          <a:xfrm>
            <a:off x="5679309" y="2097200"/>
            <a:ext cx="1463029" cy="704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9" name="Picture 55" descr="\\research\root\web\external\en-us\UM\People\larryz\clipart\p_6.png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82" r="42169"/>
          <a:stretch/>
        </p:blipFill>
        <p:spPr bwMode="auto">
          <a:xfrm>
            <a:off x="7810282" y="3141424"/>
            <a:ext cx="1077048" cy="64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 descr="\\research\root\web\external\en-us\UM\People\larryz\clipart\p_7.png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8" r="13136" b="50000"/>
          <a:stretch/>
        </p:blipFill>
        <p:spPr bwMode="auto">
          <a:xfrm>
            <a:off x="6118841" y="307983"/>
            <a:ext cx="583963" cy="122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1" name="Picture 57" descr="\\research\root\web\external\en-us\UM\People\larryz\clipart\p_8.png"/>
          <p:cNvPicPr>
            <a:picLocks noChangeAspect="1" noChangeArrowheads="1"/>
          </p:cNvPicPr>
          <p:nvPr/>
        </p:nvPicPr>
        <p:blipFill rotWithShape="1"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0" r="14322" b="50000"/>
          <a:stretch/>
        </p:blipFill>
        <p:spPr bwMode="auto">
          <a:xfrm>
            <a:off x="6912973" y="681910"/>
            <a:ext cx="618574" cy="1100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 descr="\\research\root\web\external\en-us\UM\People\larryz\clipart\p_9.png"/>
          <p:cNvPicPr>
            <a:picLocks noChangeAspect="1" noChangeArrowheads="1"/>
          </p:cNvPicPr>
          <p:nvPr/>
        </p:nvPicPr>
        <p:blipFill rotWithShape="1"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47" r="14718" b="50000"/>
          <a:stretch/>
        </p:blipFill>
        <p:spPr bwMode="auto">
          <a:xfrm>
            <a:off x="7881966" y="327089"/>
            <a:ext cx="933681" cy="106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research\root\web\external\en-us\UM\People\larryz\clipart\s_2.png"/>
          <p:cNvPicPr>
            <a:picLocks noChangeAspect="1" noChangeArrowheads="1"/>
          </p:cNvPicPr>
          <p:nvPr/>
        </p:nvPicPr>
        <p:blipFill rotWithShape="1"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93"/>
          <a:stretch/>
        </p:blipFill>
        <p:spPr bwMode="auto">
          <a:xfrm>
            <a:off x="6681514" y="2986121"/>
            <a:ext cx="869123" cy="516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research\root\web\external\en-us\UM\People\larryz\clipart\s_3.png"/>
          <p:cNvPicPr>
            <a:picLocks noChangeAspect="1" noChangeArrowheads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502"/>
          <a:stretch/>
        </p:blipFill>
        <p:spPr bwMode="auto">
          <a:xfrm>
            <a:off x="2582947" y="190017"/>
            <a:ext cx="819687" cy="808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\\research\root\web\external\en-us\UM\People\larryz\clipart\s_4.png"/>
          <p:cNvPicPr>
            <a:picLocks noChangeAspect="1" noChangeArrowheads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6" r="43802" b="29591"/>
          <a:stretch/>
        </p:blipFill>
        <p:spPr bwMode="auto">
          <a:xfrm>
            <a:off x="1747467" y="1470724"/>
            <a:ext cx="725209" cy="85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research\root\web\external\en-us\UM\People\larryz\clipart\s_5.png"/>
          <p:cNvPicPr>
            <a:picLocks noChangeAspect="1" noChangeArrowheads="1"/>
          </p:cNvPicPr>
          <p:nvPr/>
        </p:nvPicPr>
        <p:blipFill rotWithShape="1"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0" r="28814" b="27305"/>
          <a:stretch/>
        </p:blipFill>
        <p:spPr bwMode="auto">
          <a:xfrm>
            <a:off x="1210692" y="190017"/>
            <a:ext cx="810116" cy="100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research\root\web\external\en-us\UM\People\larryz\clipart\s_6.png"/>
          <p:cNvPicPr>
            <a:picLocks noChangeAspect="1" noChangeArrowheads="1"/>
          </p:cNvPicPr>
          <p:nvPr/>
        </p:nvPicPr>
        <p:blipFill rotWithShape="1"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242"/>
          <a:stretch/>
        </p:blipFill>
        <p:spPr bwMode="auto">
          <a:xfrm>
            <a:off x="589823" y="1232343"/>
            <a:ext cx="685654" cy="62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\\research\root\web\external\en-us\UM\People\larryz\clipart\s_7.png"/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5" r="17612" b="50000"/>
          <a:stretch/>
        </p:blipFill>
        <p:spPr bwMode="auto">
          <a:xfrm>
            <a:off x="2297524" y="2487459"/>
            <a:ext cx="889850" cy="47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3" name="Picture 59" descr="\\research\root\web\external\en-us\UM\People\larryz\clipart\s_0.png"/>
          <p:cNvPicPr>
            <a:picLocks noChangeAspect="1" noChangeArrowheads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60"/>
          <a:stretch/>
        </p:blipFill>
        <p:spPr bwMode="auto">
          <a:xfrm>
            <a:off x="618408" y="2475490"/>
            <a:ext cx="1025063" cy="56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 descr="\\research\root\web\external\en-us\UM\People\larryz\clipart\s_1.png"/>
          <p:cNvPicPr>
            <a:picLocks noChangeAspect="1" noChangeArrowheads="1"/>
          </p:cNvPicPr>
          <p:nvPr/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16"/>
          <a:stretch/>
        </p:blipFill>
        <p:spPr bwMode="auto">
          <a:xfrm>
            <a:off x="1942589" y="3195748"/>
            <a:ext cx="522535" cy="70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27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ata\Clipart\JG Icons\Clipart\f0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237" y="1212624"/>
            <a:ext cx="850588" cy="77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data\Clipart\JG Icons\Clipart\f0_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0600" y="1066313"/>
            <a:ext cx="848343" cy="783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data\Clipart\JG Icons\Clipart\f0_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570" y="1292921"/>
            <a:ext cx="848343" cy="7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data\Clipart\JG Icons\Clipart\f0_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649" y="282930"/>
            <a:ext cx="850588" cy="77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data\Clipart\JG Icons\Clipart\f0_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891" y="282930"/>
            <a:ext cx="848343" cy="80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data\Clipart\JG Icons\Clipart\f1_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29" y="1401834"/>
            <a:ext cx="1294677" cy="8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data\Clipart\JG Icons\Clipart\f1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5845" y="1425683"/>
            <a:ext cx="1294677" cy="8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data\Clipart\JG Icons\Clipart\f1_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483" y="1457942"/>
            <a:ext cx="1294677" cy="8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data\Clipart\JG Icons\Clipart\f1_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33" y="371247"/>
            <a:ext cx="1294677" cy="8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data\Clipart\JG Icons\Clipart\f1_4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790" y="371248"/>
            <a:ext cx="1294677" cy="89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data\Clipart\JG Icons\Clipart\h0_0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800" y="5029200"/>
            <a:ext cx="1099143" cy="160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C:\data\Clipart\JG Icons\Clipart\h0_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822" y="4411348"/>
            <a:ext cx="1173205" cy="221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C:\data\Clipart\JG Icons\Clipart\h0_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710" y="3156043"/>
            <a:ext cx="1471135" cy="165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C:\data\Clipart\JG Icons\Clipart\h0_3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16" y="2793096"/>
            <a:ext cx="1035181" cy="160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C:\data\Clipart\JG Icons\Clipart\h0_4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48" y="2825384"/>
            <a:ext cx="1578861" cy="108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C:\data\Clipart\JG Icons\Clipart\h0_5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25" y="1999171"/>
            <a:ext cx="1814512" cy="99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C:\data\Clipart\JG Icons\Clipart\h0_6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0" y="3968745"/>
            <a:ext cx="1206869" cy="163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C:\data\Clipart\JG Icons\Clipart\h1_0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67" y="3826333"/>
            <a:ext cx="998150" cy="1491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C:\data\Clipart\JG Icons\Clipart\h1_1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267" y="3923066"/>
            <a:ext cx="1178255" cy="194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C:\data\Clipart\JG Icons\Clipart\h1_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240" y="2981200"/>
            <a:ext cx="1363409" cy="1511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C:\data\Clipart\JG Icons\Clipart\h1_3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21" y="2596381"/>
            <a:ext cx="1181621" cy="14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C:\data\Clipart\JG Icons\Clipart\h1_4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601" y="5221567"/>
            <a:ext cx="1400440" cy="12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C:\data\Clipart\JG Icons\Clipart\h1_5.pn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077" y="2629756"/>
            <a:ext cx="1698370" cy="10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C:\data\Clipart\JG Icons\Clipart\h1_6.pn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811" y="4709868"/>
            <a:ext cx="1402123" cy="1728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38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4800" y="177225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How do we generate scenes?</a:t>
            </a:r>
            <a:endParaRPr lang="en-US" sz="3200" dirty="0"/>
          </a:p>
        </p:txBody>
      </p:sp>
      <p:pic>
        <p:nvPicPr>
          <p:cNvPr id="5" name="CreatingSce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1888" y="990600"/>
            <a:ext cx="7830589" cy="573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Visual features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553200" cy="524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99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2301" y="242761"/>
            <a:ext cx="363332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Context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69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553200" cy="524256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Visual features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2746082" y="3352800"/>
            <a:ext cx="982274" cy="268611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03207" y="4114800"/>
            <a:ext cx="2249993" cy="193656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70091" y="1308464"/>
            <a:ext cx="2078510" cy="303493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308501" y="1284759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Cloud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523999" y="4808169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Cat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1331236" y="1308464"/>
            <a:ext cx="1945364" cy="105373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apezoid 19"/>
          <p:cNvSpPr/>
          <p:nvPr/>
        </p:nvSpPr>
        <p:spPr>
          <a:xfrm rot="5400000">
            <a:off x="2783019" y="3418229"/>
            <a:ext cx="993864" cy="756556"/>
          </a:xfrm>
          <a:prstGeom prst="trapezoid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apezoid 20"/>
          <p:cNvSpPr/>
          <p:nvPr/>
        </p:nvSpPr>
        <p:spPr>
          <a:xfrm rot="16200000">
            <a:off x="5162586" y="4094256"/>
            <a:ext cx="991617" cy="728020"/>
          </a:xfrm>
          <a:prstGeom prst="trapezoid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36642" y="4183494"/>
            <a:ext cx="770175" cy="784178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389593" y="4655769"/>
            <a:ext cx="575777" cy="114701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538788" y="4928778"/>
            <a:ext cx="14028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Basketball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>
            <a:off x="4130024" y="3606191"/>
            <a:ext cx="8116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Smile</a:t>
            </a:r>
            <a:endParaRPr lang="en-US" sz="2000" dirty="0"/>
          </a:p>
        </p:txBody>
      </p:sp>
      <p:sp>
        <p:nvSpPr>
          <p:cNvPr id="28" name="TextBox 27"/>
          <p:cNvSpPr txBox="1"/>
          <p:nvPr/>
        </p:nvSpPr>
        <p:spPr>
          <a:xfrm>
            <a:off x="5258344" y="4065560"/>
            <a:ext cx="800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Gaze</a:t>
            </a:r>
            <a:endParaRPr lang="en-US" sz="2000" dirty="0"/>
          </a:p>
        </p:txBody>
      </p:sp>
      <p:sp>
        <p:nvSpPr>
          <p:cNvPr id="29" name="TextBox 28"/>
          <p:cNvSpPr txBox="1"/>
          <p:nvPr/>
        </p:nvSpPr>
        <p:spPr>
          <a:xfrm>
            <a:off x="2856219" y="3355538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Gaze</a:t>
            </a:r>
            <a:endParaRPr lang="en-US" sz="2000" dirty="0"/>
          </a:p>
        </p:txBody>
      </p:sp>
      <p:sp>
        <p:nvSpPr>
          <p:cNvPr id="30" name="TextBox 29"/>
          <p:cNvSpPr txBox="1"/>
          <p:nvPr/>
        </p:nvSpPr>
        <p:spPr>
          <a:xfrm>
            <a:off x="4280496" y="5638800"/>
            <a:ext cx="1777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Person sitting</a:t>
            </a:r>
            <a:endParaRPr lang="en-US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5782919" y="1322131"/>
            <a:ext cx="1368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Tree</a:t>
            </a:r>
            <a:endParaRPr lang="en-US" sz="2000" dirty="0"/>
          </a:p>
        </p:txBody>
      </p:sp>
      <p:sp>
        <p:nvSpPr>
          <p:cNvPr id="39" name="Rectangle 38"/>
          <p:cNvSpPr/>
          <p:nvPr/>
        </p:nvSpPr>
        <p:spPr>
          <a:xfrm>
            <a:off x="1524000" y="4821728"/>
            <a:ext cx="841082" cy="1045672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064327" y="3982194"/>
            <a:ext cx="575777" cy="114701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/>
          <p:cNvCxnSpPr>
            <a:endCxn id="23" idx="0"/>
          </p:cNvCxnSpPr>
          <p:nvPr/>
        </p:nvCxnSpPr>
        <p:spPr>
          <a:xfrm>
            <a:off x="4820967" y="3870524"/>
            <a:ext cx="856515" cy="78524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endCxn id="40" idx="3"/>
          </p:cNvCxnSpPr>
          <p:nvPr/>
        </p:nvCxnSpPr>
        <p:spPr>
          <a:xfrm flipH="1">
            <a:off x="3640104" y="3880199"/>
            <a:ext cx="535885" cy="15934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2703817" y="5341314"/>
            <a:ext cx="1777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Person standing</a:t>
            </a:r>
            <a:endParaRPr lang="en-US" sz="2000" dirty="0"/>
          </a:p>
        </p:txBody>
      </p:sp>
      <p:sp>
        <p:nvSpPr>
          <p:cNvPr id="47" name="Trapezoid 46"/>
          <p:cNvSpPr/>
          <p:nvPr/>
        </p:nvSpPr>
        <p:spPr>
          <a:xfrm rot="5400000">
            <a:off x="1883661" y="4840130"/>
            <a:ext cx="551081" cy="411761"/>
          </a:xfrm>
          <a:prstGeom prst="trapezoid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1295400" y="1284759"/>
            <a:ext cx="6553201" cy="526844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4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114" y="401782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26" y="933797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48" y="2596342"/>
            <a:ext cx="4762500" cy="381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39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148" name="Picture 4" descr="http://ttic.uchicago.edu/~dparikh/clipart/10scenes_for_each_300_sentence/10scenes_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80103"/>
          <a:stretch/>
        </p:blipFill>
        <p:spPr bwMode="auto">
          <a:xfrm>
            <a:off x="838200" y="1750741"/>
            <a:ext cx="3341782" cy="2687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38200" y="4579203"/>
            <a:ext cx="33417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effectLst/>
              </a:rPr>
              <a:t>Jenny loves to play soccer but she is worried that Mike will kick the ball too hard. </a:t>
            </a:r>
            <a:endParaRPr lang="en-US" sz="1600" dirty="0"/>
          </a:p>
        </p:txBody>
      </p:sp>
      <p:pic>
        <p:nvPicPr>
          <p:cNvPr id="6150" name="Picture 6" descr="http://ttic.uchicago.edu/~dparikh/clipart/10scenes_for_each_300_sentence/10scenes_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80065"/>
          <a:stretch/>
        </p:blipFill>
        <p:spPr bwMode="auto">
          <a:xfrm>
            <a:off x="4881282" y="1750740"/>
            <a:ext cx="3348318" cy="26873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876801" y="457200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effectLst/>
              </a:rPr>
              <a:t>Mike and Jenny play outside in the sandbox. Mike is afraid of an owl that is in the tree. 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28600" y="152400"/>
            <a:ext cx="6248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Generating sentences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317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600" y="152400"/>
            <a:ext cx="6248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Previous work</a:t>
            </a:r>
            <a:endParaRPr lang="en-US" sz="3200" dirty="0"/>
          </a:p>
        </p:txBody>
      </p:sp>
      <p:sp>
        <p:nvSpPr>
          <p:cNvPr id="4" name="Rectangle 3"/>
          <p:cNvSpPr/>
          <p:nvPr/>
        </p:nvSpPr>
        <p:spPr>
          <a:xfrm>
            <a:off x="838200" y="1409134"/>
            <a:ext cx="81588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Farhadi et al.,  </a:t>
            </a:r>
            <a:r>
              <a:rPr lang="en-US" sz="1400" dirty="0"/>
              <a:t>Every picture tells a story: </a:t>
            </a:r>
            <a:r>
              <a:rPr lang="en-US" sz="1400" dirty="0" smtClean="0"/>
              <a:t>Generating sentences </a:t>
            </a:r>
            <a:r>
              <a:rPr lang="en-US" sz="1400" dirty="0"/>
              <a:t>from images. ECCV, </a:t>
            </a:r>
            <a:r>
              <a:rPr lang="en-US" sz="1400" b="1" dirty="0">
                <a:solidFill>
                  <a:srgbClr val="FF0000"/>
                </a:solidFill>
              </a:rPr>
              <a:t>2010</a:t>
            </a:r>
            <a:r>
              <a:rPr lang="en-US" sz="14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1689913"/>
            <a:ext cx="83874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Ordonez et al., </a:t>
            </a:r>
            <a:r>
              <a:rPr lang="en-US" sz="1400" dirty="0"/>
              <a:t>Im2text: Describing </a:t>
            </a:r>
            <a:r>
              <a:rPr lang="en-US" sz="1400" dirty="0" smtClean="0"/>
              <a:t>images using </a:t>
            </a:r>
            <a:r>
              <a:rPr lang="en-US" sz="1400" dirty="0"/>
              <a:t>1 million captioned photographs. </a:t>
            </a:r>
            <a:r>
              <a:rPr lang="en-US" sz="1400" dirty="0" smtClean="0"/>
              <a:t>NIPS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200" y="1970692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Yang et al., Corpus-guided sentence </a:t>
            </a:r>
            <a:r>
              <a:rPr lang="en-US" sz="1400" dirty="0"/>
              <a:t>generation of natural images. </a:t>
            </a:r>
            <a:r>
              <a:rPr lang="en-US" sz="1400" dirty="0" smtClean="0"/>
              <a:t>EMNLP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38200" y="2251471"/>
            <a:ext cx="8156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Kulkarni</a:t>
            </a:r>
            <a:r>
              <a:rPr lang="en-US" sz="1400" dirty="0" smtClean="0"/>
              <a:t> et al.,</a:t>
            </a:r>
            <a:r>
              <a:rPr lang="en-US" sz="1400" dirty="0"/>
              <a:t> </a:t>
            </a:r>
            <a:r>
              <a:rPr lang="en-US" sz="1400" dirty="0" smtClean="0"/>
              <a:t>Baby </a:t>
            </a:r>
            <a:r>
              <a:rPr lang="en-US" sz="1400" dirty="0"/>
              <a:t>talk: Understanding and generating simple image </a:t>
            </a:r>
            <a:r>
              <a:rPr lang="en-US" sz="1400" dirty="0" smtClean="0"/>
              <a:t>descriptions. CVPR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200" y="106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Sentence generation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57200" y="3374587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Nouns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8200" y="3716921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Spain </a:t>
            </a:r>
            <a:r>
              <a:rPr lang="en-US" sz="1400" dirty="0"/>
              <a:t>and </a:t>
            </a:r>
            <a:r>
              <a:rPr lang="en-US" sz="1400" dirty="0" err="1" smtClean="0"/>
              <a:t>Perona</a:t>
            </a:r>
            <a:r>
              <a:rPr lang="en-US" sz="1400" dirty="0" smtClean="0"/>
              <a:t>, </a:t>
            </a:r>
            <a:r>
              <a:rPr lang="en-US" sz="1400" dirty="0"/>
              <a:t>Measuring and </a:t>
            </a:r>
            <a:r>
              <a:rPr lang="en-US" sz="1400" dirty="0" smtClean="0"/>
              <a:t>predicting object importance. IJCV </a:t>
            </a:r>
            <a:r>
              <a:rPr lang="en-US" sz="1400" b="1" dirty="0" smtClean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38200" y="3997700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Hwang and Grauman, </a:t>
            </a:r>
            <a:r>
              <a:rPr lang="en-US" sz="1400" dirty="0"/>
              <a:t>Learning the relative importance </a:t>
            </a:r>
            <a:r>
              <a:rPr lang="en-US" sz="1400" dirty="0" smtClean="0"/>
              <a:t>of objects… IJCV, </a:t>
            </a:r>
            <a:r>
              <a:rPr lang="en-US" sz="1400" b="1" dirty="0" smtClean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457200" y="427847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Adjectives, prepositions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8200" y="462081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Gupta </a:t>
            </a:r>
            <a:r>
              <a:rPr lang="en-US" sz="1400" dirty="0"/>
              <a:t>and </a:t>
            </a:r>
            <a:r>
              <a:rPr lang="en-US" sz="1400" dirty="0" smtClean="0"/>
              <a:t>Davis, </a:t>
            </a:r>
            <a:r>
              <a:rPr lang="en-US" sz="1400" dirty="0"/>
              <a:t>Beyond </a:t>
            </a:r>
            <a:r>
              <a:rPr lang="en-US" sz="1400" dirty="0" smtClean="0"/>
              <a:t>nouns …, </a:t>
            </a:r>
            <a:r>
              <a:rPr lang="en-US" sz="1400" dirty="0"/>
              <a:t>ECCV, </a:t>
            </a:r>
            <a:r>
              <a:rPr lang="en-US" sz="1400" b="1" dirty="0">
                <a:solidFill>
                  <a:srgbClr val="FF0000"/>
                </a:solidFill>
              </a:rPr>
              <a:t>2008</a:t>
            </a:r>
            <a:r>
              <a:rPr lang="en-US" sz="1400" dirty="0"/>
              <a:t>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38200" y="4901592"/>
            <a:ext cx="70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Farhadi et al., </a:t>
            </a:r>
            <a:r>
              <a:rPr lang="en-US" sz="1400" dirty="0"/>
              <a:t>Describing </a:t>
            </a:r>
            <a:r>
              <a:rPr lang="en-US" sz="1400" dirty="0" smtClean="0"/>
              <a:t>objects by </a:t>
            </a:r>
            <a:r>
              <a:rPr lang="en-US" sz="1400" dirty="0"/>
              <a:t>their attributes. </a:t>
            </a:r>
            <a:r>
              <a:rPr lang="en-US" sz="1400" dirty="0" smtClean="0"/>
              <a:t>CVPR</a:t>
            </a:r>
            <a:r>
              <a:rPr lang="en-US" sz="1400" dirty="0"/>
              <a:t>, </a:t>
            </a:r>
            <a:r>
              <a:rPr lang="en-US" sz="1400" b="1" dirty="0">
                <a:solidFill>
                  <a:srgbClr val="FF0000"/>
                </a:solidFill>
              </a:rPr>
              <a:t>2009</a:t>
            </a:r>
            <a:r>
              <a:rPr lang="en-US" sz="1400" dirty="0"/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38200" y="5182371"/>
            <a:ext cx="8320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Berg et al., </a:t>
            </a:r>
            <a:r>
              <a:rPr lang="en-US" sz="1400" dirty="0"/>
              <a:t>Automatic attribute discovery </a:t>
            </a:r>
            <a:r>
              <a:rPr lang="en-US" sz="1400" dirty="0" smtClean="0"/>
              <a:t>and characterization </a:t>
            </a:r>
            <a:r>
              <a:rPr lang="en-US" sz="1400" dirty="0"/>
              <a:t>from noisy web data. </a:t>
            </a:r>
            <a:r>
              <a:rPr lang="en-US" sz="1400" dirty="0" smtClean="0"/>
              <a:t>ECCV </a:t>
            </a:r>
            <a:r>
              <a:rPr lang="en-US" sz="1400" b="1" dirty="0">
                <a:solidFill>
                  <a:srgbClr val="FF0000"/>
                </a:solidFill>
              </a:rPr>
              <a:t>2010</a:t>
            </a:r>
            <a:r>
              <a:rPr lang="en-US" sz="1400" dirty="0"/>
              <a:t>.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38200" y="5463150"/>
            <a:ext cx="6858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Parikh </a:t>
            </a:r>
            <a:r>
              <a:rPr lang="en-US" sz="1400" dirty="0"/>
              <a:t>and </a:t>
            </a:r>
            <a:r>
              <a:rPr lang="en-US" sz="1400" dirty="0" err="1" smtClean="0"/>
              <a:t>Grauman</a:t>
            </a:r>
            <a:r>
              <a:rPr lang="en-US" sz="1400" dirty="0"/>
              <a:t>. Relative attributes. </a:t>
            </a:r>
            <a:r>
              <a:rPr lang="en-US" sz="1400" dirty="0" smtClean="0"/>
              <a:t>ICCV </a:t>
            </a:r>
            <a:r>
              <a:rPr lang="en-US" sz="1400" b="1" dirty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457200" y="5743929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75000"/>
                  </a:schemeClr>
                </a:solidFill>
              </a:rPr>
              <a:t>Verbs</a:t>
            </a:r>
            <a:endParaRPr 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38200" y="6397823"/>
            <a:ext cx="7239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Sadeghi</a:t>
            </a:r>
            <a:r>
              <a:rPr lang="en-US" sz="1400" dirty="0" smtClean="0"/>
              <a:t> </a:t>
            </a:r>
            <a:r>
              <a:rPr lang="en-US" sz="1400" dirty="0"/>
              <a:t>and </a:t>
            </a:r>
            <a:r>
              <a:rPr lang="en-US" sz="1400" dirty="0" smtClean="0"/>
              <a:t>Farhadi, </a:t>
            </a:r>
            <a:r>
              <a:rPr lang="en-US" sz="1400" dirty="0"/>
              <a:t>Recognition using visual phrases. </a:t>
            </a:r>
            <a:r>
              <a:rPr lang="en-US" sz="1400" dirty="0" smtClean="0"/>
              <a:t>CVPR </a:t>
            </a:r>
            <a:r>
              <a:rPr lang="en-US" sz="1400" b="1" dirty="0">
                <a:solidFill>
                  <a:srgbClr val="FF0000"/>
                </a:solidFill>
              </a:rPr>
              <a:t>2011</a:t>
            </a:r>
            <a:r>
              <a:rPr lang="en-US" sz="1400" dirty="0"/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38200" y="6086263"/>
            <a:ext cx="9753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Yao </a:t>
            </a:r>
            <a:r>
              <a:rPr lang="en-US" sz="1600" dirty="0"/>
              <a:t>and </a:t>
            </a:r>
            <a:r>
              <a:rPr lang="en-US" sz="1600" dirty="0" smtClean="0"/>
              <a:t>Fei-Fei, </a:t>
            </a:r>
            <a:r>
              <a:rPr lang="en-US" sz="1600" dirty="0"/>
              <a:t>Modeling mutual context </a:t>
            </a:r>
            <a:r>
              <a:rPr lang="en-US" sz="1600" dirty="0" smtClean="0"/>
              <a:t>… in </a:t>
            </a:r>
            <a:r>
              <a:rPr lang="en-US" sz="1600" dirty="0"/>
              <a:t>human-object interaction activities. </a:t>
            </a:r>
            <a:r>
              <a:rPr lang="en-US" sz="1600" dirty="0" smtClean="0"/>
              <a:t>CVPR </a:t>
            </a:r>
            <a:r>
              <a:rPr lang="en-US" sz="1600" b="1" dirty="0">
                <a:solidFill>
                  <a:srgbClr val="FF0000"/>
                </a:solidFill>
              </a:rPr>
              <a:t>2010</a:t>
            </a:r>
            <a:r>
              <a:rPr lang="en-US" sz="1600" dirty="0"/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35478" y="2532250"/>
            <a:ext cx="8156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/>
              <a:t>Kuznetsova</a:t>
            </a:r>
            <a:r>
              <a:rPr lang="en-US" sz="1400" dirty="0" smtClean="0"/>
              <a:t> et al.,</a:t>
            </a:r>
            <a:r>
              <a:rPr lang="en-US" sz="1400" dirty="0"/>
              <a:t> Collective Generation of Natural Image Descriptions</a:t>
            </a:r>
            <a:r>
              <a:rPr lang="en-US" sz="1400" dirty="0" smtClean="0"/>
              <a:t>. ACL, </a:t>
            </a:r>
            <a:r>
              <a:rPr lang="en-US" sz="1400" b="1" dirty="0" smtClean="0">
                <a:solidFill>
                  <a:srgbClr val="FF0000"/>
                </a:solidFill>
              </a:rPr>
              <a:t>2012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835478" y="2813029"/>
            <a:ext cx="8156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Gupta et al.,</a:t>
            </a:r>
            <a:r>
              <a:rPr lang="en-US" sz="1400" dirty="0"/>
              <a:t> Choosing Linguistics over Vision to Describe Images</a:t>
            </a:r>
            <a:r>
              <a:rPr lang="en-US" sz="1400" dirty="0" smtClean="0"/>
              <a:t>. AAAI, </a:t>
            </a:r>
            <a:r>
              <a:rPr lang="en-US" sz="1400" b="1" dirty="0" smtClean="0">
                <a:solidFill>
                  <a:srgbClr val="FF0000"/>
                </a:solidFill>
              </a:rPr>
              <a:t>2012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25" name="Rectangle 24"/>
          <p:cNvSpPr/>
          <p:nvPr/>
        </p:nvSpPr>
        <p:spPr>
          <a:xfrm>
            <a:off x="835478" y="3093808"/>
            <a:ext cx="81561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Mitchell et al.,</a:t>
            </a:r>
            <a:r>
              <a:rPr lang="en-US" sz="1400" dirty="0"/>
              <a:t> Midge: Generating Image Descriptions From Computer Vision Detections</a:t>
            </a:r>
            <a:r>
              <a:rPr lang="en-US" sz="1400" dirty="0" smtClean="0"/>
              <a:t>. EACL, </a:t>
            </a:r>
            <a:r>
              <a:rPr lang="en-US" sz="1400" b="1" dirty="0" smtClean="0">
                <a:solidFill>
                  <a:srgbClr val="FF0000"/>
                </a:solidFill>
              </a:rPr>
              <a:t>2012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273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2090563" y="1447800"/>
            <a:ext cx="4572000" cy="4419600"/>
          </a:xfrm>
          <a:prstGeom prst="ellipse">
            <a:avLst/>
          </a:prstGeom>
          <a:noFill/>
          <a:ln w="254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 rot="3628955">
            <a:off x="1678284" y="1542336"/>
            <a:ext cx="1828800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 rot="3628955">
            <a:off x="5727738" y="1612336"/>
            <a:ext cx="1177767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 rot="5117877">
            <a:off x="5811917" y="1906440"/>
            <a:ext cx="1177767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 rot="2530760">
            <a:off x="5372243" y="4637418"/>
            <a:ext cx="1177767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2530760">
            <a:off x="2746390" y="5039982"/>
            <a:ext cx="1177767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4388065">
            <a:off x="617799" y="3424842"/>
            <a:ext cx="3046689" cy="1371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28600" y="152400"/>
            <a:ext cx="62484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Generating data</a:t>
            </a:r>
            <a:endParaRPr lang="en-US" sz="3200" dirty="0"/>
          </a:p>
        </p:txBody>
      </p:sp>
      <p:pic>
        <p:nvPicPr>
          <p:cNvPr id="12" name="Picture 3" descr="C:\larryz\projects\SD\users\larryz\ClipArtRender\Release\10K\Render\10K_1529_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853" y="4170039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larryz\projects\SD\users\larryz\ClipArtRender\Release\10K\Render\10K_1521_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231" y="4620002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larryz\projects\SD\users\larryz\ClipArtRender\Release\10K\Render\10K_1522_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08" y="5417436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larryz\projects\SD\users\larryz\ClipArtRender\Release\10K\Render\10K_1524_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133" y="4213180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0" descr="C:\larryz\projects\SD\users\larryz\ClipArtRender\Release\10K\Render\10K_1526_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99" y="4764848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:\larryz\projects\SD\users\larryz\ClipArtRender\Release\10K\Render\10K_1527_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697" y="5069967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2" descr="C:\larryz\projects\SD\users\larryz\ClipArtRender\Release\10K\Render\10K_1528_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093" y="5258166"/>
            <a:ext cx="1124909" cy="8999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5238140" y="2150949"/>
            <a:ext cx="3124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“Jenny </a:t>
            </a:r>
            <a:r>
              <a:rPr lang="en-US" dirty="0"/>
              <a:t>just threw the beach ball angrily at Mike while the dog watches them both</a:t>
            </a:r>
            <a:r>
              <a:rPr lang="en-US" dirty="0" smtClean="0"/>
              <a:t>.” </a:t>
            </a:r>
            <a:endParaRPr lang="en-US" dirty="0"/>
          </a:p>
        </p:txBody>
      </p:sp>
      <p:sp>
        <p:nvSpPr>
          <p:cNvPr id="24" name="Isosceles Triangle 23"/>
          <p:cNvSpPr/>
          <p:nvPr/>
        </p:nvSpPr>
        <p:spPr>
          <a:xfrm rot="7961300">
            <a:off x="5618969" y="1802543"/>
            <a:ext cx="457200" cy="399098"/>
          </a:xfrm>
          <a:prstGeom prst="triangl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Isosceles Triangle 37"/>
          <p:cNvSpPr/>
          <p:nvPr/>
        </p:nvSpPr>
        <p:spPr>
          <a:xfrm rot="5400000">
            <a:off x="6219171" y="4511105"/>
            <a:ext cx="457200" cy="399098"/>
          </a:xfrm>
          <a:prstGeom prst="triangle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950136" y="3074279"/>
            <a:ext cx="4517464" cy="35551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7" descr="C:\larryz\projects\SD\users\larryz\ClipArtRender\Release\10K\Render\10K_1523_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1959536" cy="15676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08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4572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ffectLst/>
              </a:rPr>
              <a:t>Mike fights off a bear by giving him a hotdog while jenny runs away. 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76200" y="1205753"/>
            <a:ext cx="8994162" cy="4966447"/>
            <a:chOff x="76200" y="1205753"/>
            <a:chExt cx="8994162" cy="4966447"/>
          </a:xfrm>
        </p:grpSpPr>
        <p:pic>
          <p:nvPicPr>
            <p:cNvPr id="9218" name="Picture 2" descr="http://ttic.uchicago.edu/~dparikh/clipart/10scenes_for_each_300_sentence/10scenes_63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65"/>
            <a:stretch/>
          </p:blipFill>
          <p:spPr bwMode="auto">
            <a:xfrm>
              <a:off x="76422" y="1205753"/>
              <a:ext cx="8991378" cy="4800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>
              <a:off x="3048000" y="1219200"/>
              <a:ext cx="0" cy="4953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6019800" y="1219200"/>
              <a:ext cx="0" cy="4953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6200" y="3618992"/>
              <a:ext cx="899416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46462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3395" y="464403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effectLst/>
              </a:rPr>
              <a:t>It was raining in the park and a duck and a snake were trying to take shelter. 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149838" y="1219200"/>
            <a:ext cx="8994162" cy="4953000"/>
            <a:chOff x="149838" y="1219200"/>
            <a:chExt cx="8994162" cy="4953000"/>
          </a:xfrm>
        </p:grpSpPr>
        <p:pic>
          <p:nvPicPr>
            <p:cNvPr id="7172" name="Picture 4" descr="http://ttic.uchicago.edu/~dparikh/clipart/10scenes_for_each_300_sentence/10scenes_208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21"/>
            <a:stretch/>
          </p:blipFill>
          <p:spPr bwMode="auto">
            <a:xfrm>
              <a:off x="152400" y="1345721"/>
              <a:ext cx="8775395" cy="4674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" name="Straight Connector 6"/>
            <p:cNvCxnSpPr/>
            <p:nvPr/>
          </p:nvCxnSpPr>
          <p:spPr>
            <a:xfrm>
              <a:off x="3048000" y="1219200"/>
              <a:ext cx="0" cy="4953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019800" y="1219200"/>
              <a:ext cx="0" cy="495300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49838" y="3682760"/>
              <a:ext cx="8994162" cy="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028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0" y="533400"/>
            <a:ext cx="7239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Jenny and Mike are both playing dangerously in the park.</a:t>
            </a:r>
          </a:p>
        </p:txBody>
      </p:sp>
      <p:pic>
        <p:nvPicPr>
          <p:cNvPr id="20" name="Picture 5" descr="C:\larryz\projects\SD\users\larryz\ClipArtRender\Release\10K\Render\10K_12_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36" y="39624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larryz\projects\SD\users\larryz\ClipArtRender\Release\10K\Render\10K_13_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47" y="14478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C:\larryz\projects\SD\users\larryz\ClipArtRender\Release\10K\Render\10K_14_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47" y="39624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C:\larryz\projects\SD\users\larryz\ClipArtRender\Release\10K\Render\10K_15_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" y="14478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larryz\projects\SD\users\larryz\ClipArtRender\Release\10K\Render\10K_16_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836" y="14478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C:\larryz\projects\SD\users\larryz\ClipArtRender\Release\10K\Render\10K_17_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" y="3962400"/>
            <a:ext cx="2895378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19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/>
              <a:t>Semantic importance of visual features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996" y="2077044"/>
            <a:ext cx="681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1,000 classes of semantically similar scenes:</a:t>
            </a:r>
            <a:endParaRPr lang="en-US" sz="24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762000" y="2797515"/>
            <a:ext cx="2062843" cy="1779947"/>
            <a:chOff x="2342513" y="4382430"/>
            <a:chExt cx="2062843" cy="1779947"/>
          </a:xfrm>
        </p:grpSpPr>
        <p:sp>
          <p:nvSpPr>
            <p:cNvPr id="10" name="Rounded Rectangle 9"/>
            <p:cNvSpPr/>
            <p:nvPr/>
          </p:nvSpPr>
          <p:spPr>
            <a:xfrm>
              <a:off x="2342513" y="4382430"/>
              <a:ext cx="2062843" cy="17799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608152" y="4701260"/>
              <a:ext cx="1581834" cy="1301509"/>
              <a:chOff x="76200" y="990600"/>
              <a:chExt cx="6019800" cy="4953000"/>
            </a:xfrm>
          </p:grpSpPr>
          <p:pic>
            <p:nvPicPr>
              <p:cNvPr id="22" name="Picture 2" descr="http://ttic.uchicago.edu/~dparikh/clipart/10scenes_for_each_300_sentence/10scenes_50.png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865"/>
              <a:stretch/>
            </p:blipFill>
            <p:spPr bwMode="auto">
              <a:xfrm>
                <a:off x="76200" y="1066802"/>
                <a:ext cx="6019800" cy="47995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3" name="Straight Connector 22"/>
              <p:cNvCxnSpPr/>
              <p:nvPr/>
            </p:nvCxnSpPr>
            <p:spPr>
              <a:xfrm>
                <a:off x="3048000" y="9906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>
                <a:off x="6096000" y="9906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>
                <a:stCxn id="22" idx="1"/>
                <a:endCxn id="22" idx="3"/>
              </p:cNvCxnSpPr>
              <p:nvPr/>
            </p:nvCxnSpPr>
            <p:spPr>
              <a:xfrm>
                <a:off x="76200" y="3466597"/>
                <a:ext cx="6019800" cy="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2509759" y="4419600"/>
              <a:ext cx="1401764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Class 1</a:t>
              </a:r>
              <a:endParaRPr lang="en-US" sz="1600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048000" y="2797515"/>
            <a:ext cx="2062843" cy="1779947"/>
            <a:chOff x="2364815" y="2548585"/>
            <a:chExt cx="2062843" cy="1779947"/>
          </a:xfrm>
        </p:grpSpPr>
        <p:sp>
          <p:nvSpPr>
            <p:cNvPr id="30" name="Rounded Rectangle 29"/>
            <p:cNvSpPr/>
            <p:nvPr/>
          </p:nvSpPr>
          <p:spPr>
            <a:xfrm>
              <a:off x="2364815" y="2548585"/>
              <a:ext cx="2062843" cy="17799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620416" y="2835331"/>
              <a:ext cx="1646784" cy="1352918"/>
              <a:chOff x="152397" y="1219200"/>
              <a:chExt cx="6028837" cy="4953000"/>
            </a:xfrm>
          </p:grpSpPr>
          <p:pic>
            <p:nvPicPr>
              <p:cNvPr id="17" name="Picture 4" descr="http://ttic.uchicago.edu/~dparikh/clipart/10scenes_for_each_300_sentence/10scenes_208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921" r="19909"/>
              <a:stretch/>
            </p:blipFill>
            <p:spPr bwMode="auto">
              <a:xfrm>
                <a:off x="152399" y="1345722"/>
                <a:ext cx="5867402" cy="46740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8" name="Straight Connector 17"/>
              <p:cNvCxnSpPr/>
              <p:nvPr/>
            </p:nvCxnSpPr>
            <p:spPr>
              <a:xfrm>
                <a:off x="3048000" y="12192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019800" y="12192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>
                <a:stCxn id="17" idx="1"/>
              </p:cNvCxnSpPr>
              <p:nvPr/>
            </p:nvCxnSpPr>
            <p:spPr>
              <a:xfrm flipV="1">
                <a:off x="152397" y="3682762"/>
                <a:ext cx="6028837" cy="4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2514600" y="2579003"/>
              <a:ext cx="14017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Class 2</a:t>
              </a:r>
              <a:endParaRPr lang="en-US" sz="16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24599" y="2797515"/>
            <a:ext cx="2062843" cy="1779947"/>
            <a:chOff x="5815493" y="2518848"/>
            <a:chExt cx="2062843" cy="1779947"/>
          </a:xfrm>
        </p:grpSpPr>
        <p:sp>
          <p:nvSpPr>
            <p:cNvPr id="31" name="Rounded Rectangle 30"/>
            <p:cNvSpPr/>
            <p:nvPr/>
          </p:nvSpPr>
          <p:spPr>
            <a:xfrm>
              <a:off x="5815493" y="2518848"/>
              <a:ext cx="2062843" cy="177994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096000" y="2860598"/>
              <a:ext cx="1650380" cy="1312031"/>
              <a:chOff x="76200" y="1205753"/>
              <a:chExt cx="6247205" cy="4966447"/>
            </a:xfrm>
          </p:grpSpPr>
          <p:pic>
            <p:nvPicPr>
              <p:cNvPr id="12" name="Picture 2" descr="http://ttic.uchicago.edu/~dparikh/clipart/10scenes_for_each_300_sentence/10scenes_63.pn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065" r="20317"/>
              <a:stretch/>
            </p:blipFill>
            <p:spPr bwMode="auto">
              <a:xfrm>
                <a:off x="76422" y="1205753"/>
                <a:ext cx="5943378" cy="48006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3" name="Straight Connector 12"/>
              <p:cNvCxnSpPr/>
              <p:nvPr/>
            </p:nvCxnSpPr>
            <p:spPr>
              <a:xfrm>
                <a:off x="3048000" y="12192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6019800" y="1219200"/>
                <a:ext cx="0" cy="4953000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76200" y="3618992"/>
                <a:ext cx="6247205" cy="12711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5997498" y="2563614"/>
              <a:ext cx="14017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Class 1,000</a:t>
              </a:r>
              <a:endParaRPr lang="en-US" sz="1600" dirty="0"/>
            </a:p>
          </p:txBody>
        </p:sp>
      </p:grpSp>
      <p:sp>
        <p:nvSpPr>
          <p:cNvPr id="46" name="Oval 45"/>
          <p:cNvSpPr/>
          <p:nvPr/>
        </p:nvSpPr>
        <p:spPr>
          <a:xfrm>
            <a:off x="5334000" y="3630470"/>
            <a:ext cx="152400" cy="146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638800" y="3630470"/>
            <a:ext cx="152400" cy="146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5943600" y="3630470"/>
            <a:ext cx="152400" cy="14629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0396" y="5223924"/>
            <a:ext cx="681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1,000 classes x 10 scenes per class = 10,000 scenes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749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Mutual information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4114800" y="1828800"/>
            <a:ext cx="4343400" cy="4191000"/>
            <a:chOff x="990600" y="1143000"/>
            <a:chExt cx="5638800" cy="5562600"/>
          </a:xfrm>
        </p:grpSpPr>
        <p:sp>
          <p:nvSpPr>
            <p:cNvPr id="35" name="Oval 34"/>
            <p:cNvSpPr/>
            <p:nvPr/>
          </p:nvSpPr>
          <p:spPr>
            <a:xfrm>
              <a:off x="990600" y="29718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33500" y="3571516"/>
              <a:ext cx="1600199" cy="93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Visual</a:t>
              </a:r>
            </a:p>
            <a:p>
              <a:pPr algn="ctr"/>
              <a:r>
                <a:rPr lang="en-US" sz="2000" dirty="0" smtClean="0"/>
                <a:t>features</a:t>
              </a:r>
              <a:endParaRPr lang="en-US" sz="20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4191000" y="11430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533900" y="1742716"/>
              <a:ext cx="1600199" cy="9395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Semantic classes</a:t>
              </a:r>
              <a:endParaRPr lang="en-US" sz="2000" dirty="0"/>
            </a:p>
          </p:txBody>
        </p:sp>
        <p:sp>
          <p:nvSpPr>
            <p:cNvPr id="39" name="Oval 38"/>
            <p:cNvSpPr/>
            <p:nvPr/>
          </p:nvSpPr>
          <p:spPr>
            <a:xfrm>
              <a:off x="4343400" y="4419600"/>
              <a:ext cx="2286000" cy="2286000"/>
            </a:xfrm>
            <a:prstGeom prst="ellipse">
              <a:avLst/>
            </a:prstGeom>
            <a:noFill/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686300" y="5300990"/>
              <a:ext cx="1600199" cy="531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Words</a:t>
              </a:r>
              <a:endParaRPr lang="en-US" sz="2000" dirty="0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V="1">
              <a:off x="3306154" y="2847347"/>
              <a:ext cx="800100" cy="473407"/>
            </a:xfrm>
            <a:prstGeom prst="line">
              <a:avLst/>
            </a:prstGeom>
            <a:ln w="152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349240" y="4653271"/>
              <a:ext cx="875944" cy="374591"/>
            </a:xfrm>
            <a:prstGeom prst="line">
              <a:avLst/>
            </a:prstGeom>
            <a:ln w="1524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1676400"/>
            <a:ext cx="5440680" cy="910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04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2"/>
          <a:stretch/>
        </p:blipFill>
        <p:spPr>
          <a:xfrm>
            <a:off x="0" y="0"/>
            <a:ext cx="52360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301" y="242761"/>
            <a:ext cx="363332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Attributes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5" r="40299"/>
          <a:stretch/>
        </p:blipFill>
        <p:spPr>
          <a:xfrm>
            <a:off x="4517408" y="0"/>
            <a:ext cx="462659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55893" y="5745086"/>
            <a:ext cx="363332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Diving?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47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Object occurrence</a:t>
            </a:r>
            <a:endParaRPr lang="en-US" sz="3200" dirty="0"/>
          </a:p>
        </p:txBody>
      </p:sp>
      <p:pic>
        <p:nvPicPr>
          <p:cNvPr id="74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53" r="38801" b="2319"/>
          <a:stretch/>
        </p:blipFill>
        <p:spPr bwMode="auto">
          <a:xfrm>
            <a:off x="5867400" y="4420975"/>
            <a:ext cx="1835331" cy="183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TextBox 81"/>
          <p:cNvSpPr txBox="1"/>
          <p:nvPr/>
        </p:nvSpPr>
        <p:spPr>
          <a:xfrm>
            <a:off x="1219060" y="1295400"/>
            <a:ext cx="181356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 dirty="0"/>
          </a:p>
        </p:txBody>
      </p:sp>
      <p:sp>
        <p:nvSpPr>
          <p:cNvPr id="90" name="TextBox 89"/>
          <p:cNvSpPr txBox="1"/>
          <p:nvPr/>
        </p:nvSpPr>
        <p:spPr>
          <a:xfrm>
            <a:off x="6324600" y="6150503"/>
            <a:ext cx="150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Mutual Information</a:t>
            </a:r>
            <a:endParaRPr lang="en-US" sz="12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09600" y="4495800"/>
            <a:ext cx="2829881" cy="1931702"/>
            <a:chOff x="294319" y="1524000"/>
            <a:chExt cx="2829881" cy="1931702"/>
          </a:xfrm>
        </p:grpSpPr>
        <p:grpSp>
          <p:nvGrpSpPr>
            <p:cNvPr id="9" name="Group 8"/>
            <p:cNvGrpSpPr/>
            <p:nvPr/>
          </p:nvGrpSpPr>
          <p:grpSpPr>
            <a:xfrm>
              <a:off x="294319" y="1581230"/>
              <a:ext cx="2773621" cy="1874472"/>
              <a:chOff x="304800" y="4405747"/>
              <a:chExt cx="2773621" cy="1874472"/>
            </a:xfrm>
          </p:grpSpPr>
          <p:pic>
            <p:nvPicPr>
              <p:cNvPr id="12" name="Picture 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176" r="7548" b="79327"/>
              <a:stretch/>
            </p:blipFill>
            <p:spPr bwMode="auto">
              <a:xfrm>
                <a:off x="305833" y="4405747"/>
                <a:ext cx="2772588" cy="1335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8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5076" r="7548" b="958"/>
              <a:stretch/>
            </p:blipFill>
            <p:spPr bwMode="auto">
              <a:xfrm>
                <a:off x="304800" y="5710472"/>
                <a:ext cx="2772590" cy="504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1543456" y="6035040"/>
                <a:ext cx="1295400" cy="213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1244921" y="6003220"/>
                <a:ext cx="181356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/>
                  <a:t>Mutual Information</a:t>
                </a:r>
                <a:endParaRPr lang="en-US" sz="1200" dirty="0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>
              <a:off x="2590800" y="1524000"/>
              <a:ext cx="533400" cy="1686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4343400" y="1295400"/>
            <a:ext cx="0" cy="5410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0" y="1295400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High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00600" y="1280011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Low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223" y="1672814"/>
            <a:ext cx="531879" cy="53187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76" y="1461052"/>
            <a:ext cx="546048" cy="63912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032" y="3047103"/>
            <a:ext cx="404843" cy="39178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72" y="1709618"/>
            <a:ext cx="725380" cy="10513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64" y="2337461"/>
            <a:ext cx="325753" cy="43083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3371" y="2324763"/>
            <a:ext cx="728014" cy="54344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54" y="2921126"/>
            <a:ext cx="553702" cy="10356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41133" y="2957496"/>
            <a:ext cx="707508" cy="99461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929" y="2878028"/>
            <a:ext cx="337351" cy="52802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456" y="1925149"/>
            <a:ext cx="249346" cy="44002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6" y="2435678"/>
            <a:ext cx="704037" cy="7627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89" y="3132264"/>
            <a:ext cx="436584" cy="3367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481" y="2066176"/>
            <a:ext cx="476820" cy="40264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844" y="2468461"/>
            <a:ext cx="393789" cy="28127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751" y="2071885"/>
            <a:ext cx="454690" cy="16134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20" y="2700520"/>
            <a:ext cx="117339" cy="29334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771" y="2690588"/>
            <a:ext cx="117339" cy="29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2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547014" y="1201743"/>
            <a:ext cx="4187479" cy="2261628"/>
            <a:chOff x="76200" y="1582091"/>
            <a:chExt cx="2411896" cy="1302648"/>
          </a:xfrm>
        </p:grpSpPr>
        <p:grpSp>
          <p:nvGrpSpPr>
            <p:cNvPr id="5" name="Group 4"/>
            <p:cNvGrpSpPr/>
            <p:nvPr/>
          </p:nvGrpSpPr>
          <p:grpSpPr>
            <a:xfrm>
              <a:off x="1185448" y="1582091"/>
              <a:ext cx="1302648" cy="1302648"/>
              <a:chOff x="1293140" y="1539888"/>
              <a:chExt cx="781948" cy="781948"/>
            </a:xfrm>
          </p:grpSpPr>
          <p:pic>
            <p:nvPicPr>
              <p:cNvPr id="10" name="Picture 148" descr="C:\data\Clipart\Sentence2Scene\AttributeVisualize2\244_FlipRL.png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140" y="1539888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66" descr="C:\data\Clipart\pngs\hb1_16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024"/>
              <a:stretch/>
            </p:blipFill>
            <p:spPr bwMode="auto">
              <a:xfrm>
                <a:off x="1671764" y="1782790"/>
                <a:ext cx="179898" cy="296146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6" name="Group 5"/>
            <p:cNvGrpSpPr/>
            <p:nvPr/>
          </p:nvGrpSpPr>
          <p:grpSpPr>
            <a:xfrm>
              <a:off x="76200" y="1582091"/>
              <a:ext cx="1302648" cy="1302648"/>
              <a:chOff x="280973" y="1539888"/>
              <a:chExt cx="781948" cy="781948"/>
            </a:xfrm>
          </p:grpSpPr>
          <p:pic>
            <p:nvPicPr>
              <p:cNvPr id="8" name="Picture 147" descr="C:\data\Clipart\Sentence2Scene\AttributeVisualize2\244_FlipLR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973" y="1539888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9" name="Picture 75" descr="C:\data\Clipart\Sentence2Scene\pngs\a_5.pn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80097"/>
              <a:stretch/>
            </p:blipFill>
            <p:spPr bwMode="auto">
              <a:xfrm>
                <a:off x="505917" y="1874302"/>
                <a:ext cx="171117" cy="113123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TextBox 6"/>
            <p:cNvSpPr txBox="1"/>
            <p:nvPr/>
          </p:nvSpPr>
          <p:spPr>
            <a:xfrm>
              <a:off x="195152" y="1619468"/>
              <a:ext cx="831464" cy="30136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chase</a:t>
              </a:r>
              <a:endParaRPr lang="en-US" sz="16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5732" y="1201425"/>
            <a:ext cx="4187480" cy="2261946"/>
            <a:chOff x="76200" y="553640"/>
            <a:chExt cx="2411896" cy="1302831"/>
          </a:xfrm>
        </p:grpSpPr>
        <p:grpSp>
          <p:nvGrpSpPr>
            <p:cNvPr id="13" name="Group 12"/>
            <p:cNvGrpSpPr/>
            <p:nvPr/>
          </p:nvGrpSpPr>
          <p:grpSpPr>
            <a:xfrm>
              <a:off x="76200" y="553823"/>
              <a:ext cx="1302648" cy="1302648"/>
              <a:chOff x="280973" y="567443"/>
              <a:chExt cx="781948" cy="781948"/>
            </a:xfrm>
          </p:grpSpPr>
          <p:pic>
            <p:nvPicPr>
              <p:cNvPr id="18" name="Picture 125" descr="C:\data\Clipart\Sentence2Scene\AttributeVisualize2\4_FlipLR.pn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973" y="567443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66" descr="C:\data\Clipart\pngs\hb1_16.pn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024"/>
              <a:stretch/>
            </p:blipFill>
            <p:spPr bwMode="auto">
              <a:xfrm>
                <a:off x="624127" y="839008"/>
                <a:ext cx="151782" cy="249864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4" name="Group 13"/>
            <p:cNvGrpSpPr/>
            <p:nvPr/>
          </p:nvGrpSpPr>
          <p:grpSpPr>
            <a:xfrm>
              <a:off x="1185448" y="553823"/>
              <a:ext cx="1302648" cy="1302648"/>
              <a:chOff x="1293140" y="567443"/>
              <a:chExt cx="781948" cy="781948"/>
            </a:xfrm>
          </p:grpSpPr>
          <p:pic>
            <p:nvPicPr>
              <p:cNvPr id="16" name="Picture 126" descr="C:\data\Clipart\Sentence2Scene\AttributeVisualize2\4_FlipRL.pn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140" y="567443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72" descr="C:\data\Clipart\pngs\a_0.pn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429"/>
              <a:stretch/>
            </p:blipFill>
            <p:spPr bwMode="auto">
              <a:xfrm>
                <a:off x="1605290" y="825611"/>
                <a:ext cx="186333" cy="269423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195152" y="553640"/>
              <a:ext cx="1600200" cy="30136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run away from</a:t>
              </a:r>
              <a:endParaRPr lang="en-US" sz="28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0" y="3916907"/>
            <a:ext cx="4187479" cy="2261628"/>
            <a:chOff x="76200" y="2610359"/>
            <a:chExt cx="2411896" cy="1302648"/>
          </a:xfrm>
        </p:grpSpPr>
        <p:grpSp>
          <p:nvGrpSpPr>
            <p:cNvPr id="20" name="Group 19"/>
            <p:cNvGrpSpPr/>
            <p:nvPr/>
          </p:nvGrpSpPr>
          <p:grpSpPr>
            <a:xfrm>
              <a:off x="76200" y="2610359"/>
              <a:ext cx="1302648" cy="1302648"/>
              <a:chOff x="280973" y="2576808"/>
              <a:chExt cx="781948" cy="781948"/>
            </a:xfrm>
          </p:grpSpPr>
          <p:pic>
            <p:nvPicPr>
              <p:cNvPr id="21" name="Picture 119" descr="C:\data\Clipart\Sentence2Scene\AttributeVisualize2\503_FlipLR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973" y="2576808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66" descr="C:\data\Clipart\pngs\hb1_16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024"/>
              <a:stretch/>
            </p:blipFill>
            <p:spPr bwMode="auto">
              <a:xfrm>
                <a:off x="622630" y="2864417"/>
                <a:ext cx="150518" cy="247781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3" name="Group 22"/>
            <p:cNvGrpSpPr/>
            <p:nvPr/>
          </p:nvGrpSpPr>
          <p:grpSpPr>
            <a:xfrm>
              <a:off x="1185448" y="2610359"/>
              <a:ext cx="1302648" cy="1302648"/>
              <a:chOff x="1293140" y="2576808"/>
              <a:chExt cx="781948" cy="781948"/>
            </a:xfrm>
          </p:grpSpPr>
          <p:pic>
            <p:nvPicPr>
              <p:cNvPr id="24" name="Picture 120" descr="C:\data\Clipart\Sentence2Scene\AttributeVisualize2\503_FlipRL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140" y="2576808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5" name="Picture 71" descr="C:\data\Clipart\pngs\hb0_32.png"/>
              <p:cNvPicPr>
                <a:picLocks noChangeAspect="1" noChangeArrowheads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119"/>
              <a:stretch/>
            </p:blipFill>
            <p:spPr bwMode="auto">
              <a:xfrm>
                <a:off x="1636292" y="2864416"/>
                <a:ext cx="145952" cy="247781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TextBox 25"/>
            <p:cNvSpPr txBox="1"/>
            <p:nvPr/>
          </p:nvSpPr>
          <p:spPr>
            <a:xfrm>
              <a:off x="195152" y="2673628"/>
              <a:ext cx="1392045" cy="30136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run towards</a:t>
              </a:r>
              <a:endParaRPr lang="en-US" sz="28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337696" y="3916907"/>
            <a:ext cx="4187479" cy="2261628"/>
            <a:chOff x="76200" y="3638626"/>
            <a:chExt cx="2411896" cy="1302648"/>
          </a:xfrm>
        </p:grpSpPr>
        <p:grpSp>
          <p:nvGrpSpPr>
            <p:cNvPr id="28" name="Group 27"/>
            <p:cNvGrpSpPr/>
            <p:nvPr/>
          </p:nvGrpSpPr>
          <p:grpSpPr>
            <a:xfrm>
              <a:off x="76200" y="3638626"/>
              <a:ext cx="1302648" cy="1302648"/>
              <a:chOff x="280973" y="3652246"/>
              <a:chExt cx="781948" cy="781948"/>
            </a:xfrm>
          </p:grpSpPr>
          <p:pic>
            <p:nvPicPr>
              <p:cNvPr id="29" name="Picture 149" descr="C:\data\Clipart\Sentence2Scene\AttributeVisualize2\317_FlipLR.png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973" y="3652246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" name="Picture 66" descr="C:\data\Clipart\pngs\hb1_16.png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9024"/>
              <a:stretch/>
            </p:blipFill>
            <p:spPr bwMode="auto">
              <a:xfrm>
                <a:off x="578288" y="3939854"/>
                <a:ext cx="145150" cy="238945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1" name="Group 30"/>
            <p:cNvGrpSpPr/>
            <p:nvPr/>
          </p:nvGrpSpPr>
          <p:grpSpPr>
            <a:xfrm>
              <a:off x="1185448" y="3638626"/>
              <a:ext cx="1302648" cy="1302648"/>
              <a:chOff x="1293140" y="3652246"/>
              <a:chExt cx="781948" cy="781948"/>
            </a:xfrm>
          </p:grpSpPr>
          <p:pic>
            <p:nvPicPr>
              <p:cNvPr id="32" name="Picture 150" descr="C:\data\Clipart\Sentence2Scene\AttributeVisualize2\317_FlipRL.png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3140" y="3652246"/>
                <a:ext cx="781948" cy="78194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3" name="Picture 76" descr="C:\data\Clipart\Sentence2Scene\pngs\p_4.png"/>
              <p:cNvPicPr>
                <a:picLocks noChangeAspect="1" noChangeArrowheads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8289"/>
              <a:stretch/>
            </p:blipFill>
            <p:spPr bwMode="auto">
              <a:xfrm>
                <a:off x="1546743" y="3927066"/>
                <a:ext cx="274742" cy="232308"/>
              </a:xfrm>
              <a:prstGeom prst="rect">
                <a:avLst/>
              </a:prstGeom>
              <a:noFill/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4" name="TextBox 33"/>
            <p:cNvSpPr txBox="1"/>
            <p:nvPr/>
          </p:nvSpPr>
          <p:spPr>
            <a:xfrm>
              <a:off x="195152" y="3727788"/>
              <a:ext cx="827542" cy="301363"/>
            </a:xfrm>
            <a:prstGeom prst="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run to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789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Most visually informative words</a:t>
            </a:r>
            <a:endParaRPr lang="en-US" sz="3200" dirty="0"/>
          </a:p>
        </p:txBody>
      </p:sp>
      <p:grpSp>
        <p:nvGrpSpPr>
          <p:cNvPr id="4" name="Group 3"/>
          <p:cNvGrpSpPr/>
          <p:nvPr/>
        </p:nvGrpSpPr>
        <p:grpSpPr>
          <a:xfrm>
            <a:off x="-10886" y="1244400"/>
            <a:ext cx="9154886" cy="5215151"/>
            <a:chOff x="-10886" y="1244400"/>
            <a:chExt cx="9154886" cy="521515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44400"/>
              <a:ext cx="9144000" cy="50040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-10886" y="1244400"/>
              <a:ext cx="9154886" cy="12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10886" y="6019800"/>
              <a:ext cx="9154886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839200" y="1244400"/>
              <a:ext cx="304800" cy="5133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2573" y="1326011"/>
              <a:ext cx="304800" cy="51335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6489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Least visually informative words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978727" y="1810151"/>
            <a:ext cx="175062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using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isn’t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doing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went</a:t>
            </a:r>
          </a:p>
          <a:p>
            <a:r>
              <a:rPr lang="en-US" sz="2400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give</a:t>
            </a:r>
          </a:p>
          <a:p>
            <a:endParaRPr lang="en-US" sz="5400" b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36276" y="1810151"/>
            <a:ext cx="22078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behind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before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during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onto</a:t>
            </a:r>
          </a:p>
          <a:p>
            <a:r>
              <a:rPr lang="en-US" sz="2400" b="1" dirty="0" smtClean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through</a:t>
            </a:r>
            <a:endParaRPr lang="en-US" b="1" dirty="0" smtClean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8109" y="1810150"/>
            <a:ext cx="17506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how 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since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why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finally</a:t>
            </a:r>
          </a:p>
          <a:p>
            <a:r>
              <a:rPr lang="en-US" sz="2400" b="1" dirty="0" smtClean="0">
                <a:solidFill>
                  <a:schemeClr val="accent4">
                    <a:lumMod val="50000"/>
                  </a:schemeClr>
                </a:solidFill>
                <a:latin typeface="Arial Black" panose="020B0A04020102020204" pitchFamily="34" charset="0"/>
              </a:rPr>
              <a:t>almost</a:t>
            </a:r>
            <a:endParaRPr lang="en-US" sz="3600" b="1" dirty="0">
              <a:solidFill>
                <a:schemeClr val="accent4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" y="1810151"/>
            <a:ext cx="2590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today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home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something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attention</a:t>
            </a:r>
            <a:endParaRPr lang="en-US" sz="2000" b="1" dirty="0" smtClean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endParaRPr lang="en-US" sz="5400" b="1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876800"/>
            <a:ext cx="2667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0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886" y="0"/>
            <a:ext cx="9154886" cy="990600"/>
            <a:chOff x="-10886" y="0"/>
            <a:chExt cx="9154886" cy="9906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9906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400800" y="0"/>
              <a:ext cx="2743200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flipH="1">
              <a:off x="-10886" y="0"/>
              <a:ext cx="925286" cy="990600"/>
            </a:xfrm>
            <a:prstGeom prst="rect">
              <a:avLst/>
            </a:prstGeom>
            <a:gradFill flip="none" rotWithShape="1">
              <a:gsLst>
                <a:gs pos="77000">
                  <a:schemeClr val="accent1">
                    <a:lumMod val="40000"/>
                    <a:lumOff val="60000"/>
                  </a:schemeClr>
                </a:gs>
                <a:gs pos="0">
                  <a:srgbClr val="98B5D9"/>
                </a:gs>
                <a:gs pos="0">
                  <a:schemeClr val="accent1"/>
                </a:gs>
                <a:gs pos="9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28600" y="152400"/>
            <a:ext cx="723900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Most visually informative words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449609" y="1800928"/>
            <a:ext cx="22914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</a:rPr>
              <a:t>Jenny</a:t>
            </a:r>
          </a:p>
          <a:p>
            <a:r>
              <a:rPr lang="en-US" sz="4800" dirty="0" smtClean="0">
                <a:solidFill>
                  <a:schemeClr val="accent1">
                    <a:lumMod val="50000"/>
                  </a:schemeClr>
                </a:solidFill>
              </a:rPr>
              <a:t>Mike</a:t>
            </a:r>
          </a:p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b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ear</a:t>
            </a:r>
          </a:p>
          <a:p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</a:rPr>
              <a:t>soccer</a:t>
            </a:r>
          </a:p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cat</a:t>
            </a:r>
          </a:p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dog</a:t>
            </a:r>
          </a:p>
          <a:p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</a:rPr>
              <a:t>ball</a:t>
            </a:r>
          </a:p>
          <a:p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71878" y="1985593"/>
            <a:ext cx="14859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kicking</a:t>
            </a:r>
          </a:p>
          <a:p>
            <a:r>
              <a:rPr lang="en-US" sz="2400" dirty="0" smtClean="0">
                <a:solidFill>
                  <a:schemeClr val="accent2">
                    <a:lumMod val="50000"/>
                  </a:schemeClr>
                </a:solidFill>
              </a:rPr>
              <a:t>playing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holding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drink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are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catch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eat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wearing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flying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sitting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play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scare</a:t>
            </a:r>
          </a:p>
          <a:p>
            <a:r>
              <a:rPr lang="en-US" sz="2000" dirty="0" smtClean="0">
                <a:solidFill>
                  <a:schemeClr val="accent2">
                    <a:lumMod val="50000"/>
                  </a:schemeClr>
                </a:solidFill>
              </a:rPr>
              <a:t>sit</a:t>
            </a:r>
          </a:p>
          <a:p>
            <a:endParaRPr lang="en-US" sz="48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78905" y="1985593"/>
            <a:ext cx="14859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on</a:t>
            </a:r>
          </a:p>
          <a:p>
            <a:r>
              <a:rPr lang="en-US" sz="2000" dirty="0" smtClean="0">
                <a:solidFill>
                  <a:schemeClr val="accent3">
                    <a:lumMod val="50000"/>
                  </a:schemeClr>
                </a:solidFill>
              </a:rPr>
              <a:t>in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with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by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from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about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to</a:t>
            </a:r>
          </a:p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</a:rPr>
              <a:t>of</a:t>
            </a:r>
            <a:endParaRPr lang="en-US" sz="2400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for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at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toward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after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under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over</a:t>
            </a:r>
          </a:p>
          <a:p>
            <a:r>
              <a:rPr lang="en-US" sz="1600" dirty="0" smtClean="0">
                <a:solidFill>
                  <a:schemeClr val="accent3">
                    <a:lumMod val="50000"/>
                  </a:schemeClr>
                </a:solidFill>
              </a:rPr>
              <a:t>into</a:t>
            </a:r>
          </a:p>
          <a:p>
            <a:endParaRPr lang="en-US" sz="2000" dirty="0" smtClean="0">
              <a:solidFill>
                <a:schemeClr val="accent3">
                  <a:lumMod val="50000"/>
                </a:schemeClr>
              </a:solidFill>
            </a:endParaRPr>
          </a:p>
          <a:p>
            <a:endParaRPr lang="en-US" sz="48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4805" y="1985593"/>
            <a:ext cx="148590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4">
                    <a:lumMod val="50000"/>
                  </a:schemeClr>
                </a:solidFill>
              </a:rPr>
              <a:t>away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down</a:t>
            </a:r>
          </a:p>
          <a:p>
            <a:r>
              <a:rPr lang="en-US" dirty="0" smtClean="0">
                <a:solidFill>
                  <a:schemeClr val="accent4">
                    <a:lumMod val="50000"/>
                  </a:schemeClr>
                </a:solidFill>
              </a:rPr>
              <a:t>off</a:t>
            </a:r>
            <a:endParaRPr lang="en-US" sz="2000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out</a:t>
            </a:r>
          </a:p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happily</a:t>
            </a:r>
          </a:p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angrily</a:t>
            </a:r>
          </a:p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also</a:t>
            </a:r>
          </a:p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up</a:t>
            </a:r>
          </a:p>
          <a:p>
            <a:r>
              <a:rPr lang="en-US" sz="1600" dirty="0" smtClean="0">
                <a:solidFill>
                  <a:schemeClr val="accent4">
                    <a:lumMod val="50000"/>
                  </a:schemeClr>
                </a:solidFill>
              </a:rPr>
              <a:t>around</a:t>
            </a:r>
          </a:p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there</a:t>
            </a:r>
          </a:p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not</a:t>
            </a:r>
          </a:p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next</a:t>
            </a:r>
          </a:p>
          <a:p>
            <a:r>
              <a:rPr lang="en-US" sz="1400" dirty="0" smtClean="0">
                <a:solidFill>
                  <a:schemeClr val="accent4">
                    <a:lumMod val="50000"/>
                  </a:schemeClr>
                </a:solidFill>
              </a:rPr>
              <a:t>near</a:t>
            </a:r>
          </a:p>
          <a:p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too</a:t>
            </a:r>
          </a:p>
          <a:p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where</a:t>
            </a:r>
          </a:p>
          <a:p>
            <a:r>
              <a:rPr lang="en-US" sz="1200" dirty="0" smtClean="0">
                <a:solidFill>
                  <a:schemeClr val="accent4">
                    <a:lumMod val="50000"/>
                  </a:schemeClr>
                </a:solidFill>
              </a:rPr>
              <a:t>even</a:t>
            </a:r>
            <a:endParaRPr lang="en-US" sz="32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1985593"/>
            <a:ext cx="2291443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owl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snake</a:t>
            </a:r>
          </a:p>
          <a:p>
            <a:r>
              <a:rPr lang="en-US" sz="3200" dirty="0" smtClean="0">
                <a:solidFill>
                  <a:schemeClr val="accent1">
                    <a:lumMod val="50000"/>
                  </a:schemeClr>
                </a:solidFill>
              </a:rPr>
              <a:t>sandbox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pizza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rain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baseball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football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hamburger</a:t>
            </a:r>
          </a:p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pie</a:t>
            </a:r>
          </a:p>
          <a:p>
            <a:endParaRPr lang="en-US" sz="4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609" y="1362837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Nouns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4728" y="138890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Verbs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78905" y="1386158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Prepositions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64805" y="1390169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Adverbs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9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Stories</a:t>
            </a:r>
            <a:endParaRPr lang="en-US" dirty="0"/>
          </a:p>
        </p:txBody>
      </p:sp>
      <p:pic>
        <p:nvPicPr>
          <p:cNvPr id="11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53" y="1690689"/>
            <a:ext cx="5914116" cy="4733654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451" y="4514850"/>
            <a:ext cx="650966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7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690689"/>
            <a:ext cx="1398620" cy="1119454"/>
          </a:xfr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53" y="1690689"/>
            <a:ext cx="5914116" cy="47336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Stories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6" y="4019550"/>
            <a:ext cx="650966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37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690689"/>
            <a:ext cx="1398620" cy="111945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895332"/>
            <a:ext cx="1398621" cy="11194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53" y="1690689"/>
            <a:ext cx="5914116" cy="473365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Stories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6" y="3619366"/>
            <a:ext cx="650966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4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4100244"/>
            <a:ext cx="1398623" cy="111945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690421"/>
            <a:ext cx="1398620" cy="1119454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895332"/>
            <a:ext cx="1398621" cy="11194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53" y="1690421"/>
            <a:ext cx="5914116" cy="473365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Stories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1" y="4514850"/>
            <a:ext cx="650966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3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654" y="1690688"/>
            <a:ext cx="5914115" cy="4733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5304887"/>
            <a:ext cx="1398621" cy="11194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8" y="4100244"/>
            <a:ext cx="1398623" cy="1119457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1" y="1690421"/>
            <a:ext cx="1398620" cy="11194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895332"/>
            <a:ext cx="1398621" cy="1119455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Stories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3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61"/>
          <a:stretch/>
        </p:blipFill>
        <p:spPr>
          <a:xfrm flipV="1">
            <a:off x="1" y="0"/>
            <a:ext cx="454470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"/>
                    </a14:imgEffect>
                    <a14:imgEffect>
                      <a14:brightnessContrast bright="-24000" contras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960"/>
          <a:stretch/>
        </p:blipFill>
        <p:spPr>
          <a:xfrm>
            <a:off x="4544704" y="0"/>
            <a:ext cx="461294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98093" y="274591"/>
            <a:ext cx="363332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Furry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3674" y="274592"/>
            <a:ext cx="363332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Rough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56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Why is Jenny scared?</a:t>
            </a:r>
            <a:endParaRPr lang="en-US" sz="3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1673220" y="1690689"/>
            <a:ext cx="5797556" cy="4638044"/>
            <a:chOff x="2185654" y="1832288"/>
            <a:chExt cx="4764426" cy="381154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654" y="1832288"/>
              <a:ext cx="4764426" cy="381154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654" y="2071999"/>
              <a:ext cx="2605162" cy="296545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116" y="3353110"/>
              <a:ext cx="1028700" cy="192405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0520" y="3888098"/>
              <a:ext cx="740591" cy="49847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704" y="2173599"/>
              <a:ext cx="367338" cy="5270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666" y="3353110"/>
              <a:ext cx="1115949" cy="19240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917" y="3239648"/>
              <a:ext cx="742950" cy="4381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6345" y="3888098"/>
              <a:ext cx="285750" cy="323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091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Why is Jenny scared?</a:t>
            </a:r>
            <a:endParaRPr lang="en-US" sz="36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1673221" y="1690689"/>
            <a:ext cx="5797555" cy="4638044"/>
            <a:chOff x="2185654" y="1832288"/>
            <a:chExt cx="4764426" cy="381154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654" y="1832288"/>
              <a:ext cx="4764426" cy="381154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654" y="2071999"/>
              <a:ext cx="2605162" cy="296545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116" y="3353110"/>
              <a:ext cx="1028700" cy="1924050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746" y="4508500"/>
              <a:ext cx="1096446" cy="737993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704" y="2173599"/>
              <a:ext cx="367338" cy="527050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666" y="3353110"/>
              <a:ext cx="1115949" cy="1924050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917" y="3239648"/>
              <a:ext cx="742950" cy="43815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6345" y="3888098"/>
              <a:ext cx="285750" cy="3238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436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673222" y="1690689"/>
            <a:ext cx="5797555" cy="4638044"/>
            <a:chOff x="2185654" y="1832288"/>
            <a:chExt cx="4764426" cy="381154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654" y="1832288"/>
              <a:ext cx="4764426" cy="381154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704" y="4132530"/>
              <a:ext cx="605863" cy="40779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5654" y="2071999"/>
              <a:ext cx="2605162" cy="296545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2116" y="3353110"/>
              <a:ext cx="1028700" cy="192405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5704" y="2173599"/>
              <a:ext cx="367338" cy="52705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409666" y="3353110"/>
              <a:ext cx="1115949" cy="192405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4917" y="3239648"/>
              <a:ext cx="742950" cy="4381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6345" y="3888098"/>
              <a:ext cx="285750" cy="323850"/>
            </a:xfrm>
            <a:prstGeom prst="rect">
              <a:avLst/>
            </a:prstGeom>
          </p:spPr>
        </p:pic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Why is Jenny scared?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6428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775" y="390524"/>
            <a:ext cx="3557587" cy="284893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71475" y="38391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I'm going to miss these HITs when they are gone. Completely no value to the hour, but so much fun.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775" y="3487107"/>
            <a:ext cx="3557587" cy="283183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71475" y="175433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After </a:t>
            </a:r>
            <a:r>
              <a:rPr lang="en-US" dirty="0"/>
              <a:t>these gems, I am going back to </a:t>
            </a:r>
            <a:r>
              <a:rPr lang="en-US" dirty="0" smtClean="0"/>
              <a:t>Mike </a:t>
            </a:r>
            <a:r>
              <a:rPr lang="en-US" dirty="0"/>
              <a:t>and Jenny. I might be only making $5 an hour, but at least I will have fun doing it.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71475" y="29263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WOW, these are insanely entertaining after 8 solid hours of </a:t>
            </a:r>
            <a:r>
              <a:rPr lang="en-US" dirty="0" err="1"/>
              <a:t>turking</a:t>
            </a:r>
            <a:r>
              <a:rPr lang="en-US" dirty="0"/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71475" y="502899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That was fun, but I can't make any money on these, too much time spent arranging the scenes..</a:t>
            </a:r>
            <a:r>
              <a:rPr lang="en-US" dirty="0" err="1"/>
              <a:t>haha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1293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Realism?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784" y="3034859"/>
            <a:ext cx="873886" cy="10152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02154" y="2615321"/>
            <a:ext cx="2713690" cy="19028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12165" y="2495903"/>
            <a:ext cx="782253" cy="2114197"/>
            <a:chOff x="5682581" y="2856729"/>
            <a:chExt cx="394717" cy="10668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2581" y="2856729"/>
              <a:ext cx="394717" cy="106680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016" y="3034859"/>
              <a:ext cx="275845" cy="30784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2016" y="3261053"/>
              <a:ext cx="274321" cy="614173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5258" y="2678784"/>
            <a:ext cx="2228857" cy="17484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0257" y="3219954"/>
            <a:ext cx="1756340" cy="11480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77" y="3075122"/>
            <a:ext cx="950994" cy="79463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7" y="2833207"/>
            <a:ext cx="1256828" cy="177689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238" y="3260416"/>
            <a:ext cx="1948331" cy="12531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408" y="3035578"/>
            <a:ext cx="340265" cy="623819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666906" y="2698199"/>
            <a:ext cx="1267170" cy="1900756"/>
            <a:chOff x="4267199" y="2971799"/>
            <a:chExt cx="609601" cy="91440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7199" y="2971799"/>
              <a:ext cx="609601" cy="91440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953" y="3112413"/>
              <a:ext cx="275845" cy="5638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270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3D?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601" y="1553799"/>
            <a:ext cx="3253765" cy="197116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594" y="3093394"/>
            <a:ext cx="1913781" cy="217367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97" y="2146670"/>
            <a:ext cx="4311019" cy="252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41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 smtClean="0"/>
              <a:t>Relevant?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858" y="1499496"/>
            <a:ext cx="6163541" cy="493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89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495675" y="985969"/>
            <a:ext cx="4096665" cy="187743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New approach to learning </a:t>
            </a:r>
          </a:p>
          <a:p>
            <a:r>
              <a:rPr lang="en-US" sz="2400" dirty="0" smtClean="0"/>
              <a:t>“common sense” knowledge about our world.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grpSp>
        <p:nvGrpSpPr>
          <p:cNvPr id="2" name="Group 1"/>
          <p:cNvGrpSpPr/>
          <p:nvPr/>
        </p:nvGrpSpPr>
        <p:grpSpPr>
          <a:xfrm>
            <a:off x="1143000" y="726174"/>
            <a:ext cx="1468007" cy="1984684"/>
            <a:chOff x="533400" y="726174"/>
            <a:chExt cx="1468007" cy="198468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787453"/>
              <a:ext cx="1327000" cy="192340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600" y="787453"/>
              <a:ext cx="537204" cy="38371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43101">
              <a:off x="1487057" y="726174"/>
              <a:ext cx="514350" cy="47625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995592" y="4351713"/>
            <a:ext cx="4120573" cy="2829672"/>
            <a:chOff x="3995592" y="4351713"/>
            <a:chExt cx="4120573" cy="2829672"/>
          </a:xfrm>
        </p:grpSpPr>
        <p:sp>
          <p:nvSpPr>
            <p:cNvPr id="12" name="TextBox 11"/>
            <p:cNvSpPr txBox="1"/>
            <p:nvPr/>
          </p:nvSpPr>
          <p:spPr>
            <a:xfrm>
              <a:off x="3995592" y="5303948"/>
              <a:ext cx="2011680" cy="1877437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latin typeface="Buxton Sketch" panose="03080500000500000004" pitchFamily="66" charset="0"/>
                </a:rPr>
                <a:t>Thanks!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4000" dirty="0">
                <a:latin typeface="Buxton Sketch" panose="03080500000500000004" pitchFamily="66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3600" dirty="0" smtClean="0">
                <a:latin typeface="Buxton Sketch" panose="03080500000500000004" pitchFamily="66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5344912" y="4351713"/>
              <a:ext cx="2771253" cy="2161201"/>
              <a:chOff x="5077511" y="4007473"/>
              <a:chExt cx="3475654" cy="2710538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077511" y="4186193"/>
                <a:ext cx="1505235" cy="2531818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795546" y="4251436"/>
                <a:ext cx="1757619" cy="2466575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5509158" y="4007473"/>
                <a:ext cx="901162" cy="525845"/>
              </a:xfrm>
              <a:prstGeom prst="rect">
                <a:avLst/>
              </a:prstGeom>
            </p:spPr>
          </p:pic>
        </p:grpSp>
      </p:grpSp>
      <p:grpSp>
        <p:nvGrpSpPr>
          <p:cNvPr id="20" name="Group 19"/>
          <p:cNvGrpSpPr/>
          <p:nvPr/>
        </p:nvGrpSpPr>
        <p:grpSpPr>
          <a:xfrm>
            <a:off x="528909" y="2936670"/>
            <a:ext cx="4572000" cy="2355894"/>
            <a:chOff x="4876800" y="4331319"/>
            <a:chExt cx="4572000" cy="2272725"/>
          </a:xfrm>
        </p:grpSpPr>
        <p:sp>
          <p:nvSpPr>
            <p:cNvPr id="21" name="Explosion 2 20"/>
            <p:cNvSpPr/>
            <p:nvPr/>
          </p:nvSpPr>
          <p:spPr>
            <a:xfrm>
              <a:off x="4876800" y="4331319"/>
              <a:ext cx="4153982" cy="2272725"/>
            </a:xfrm>
            <a:prstGeom prst="irregularSeal2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715000" y="5229398"/>
              <a:ext cx="3733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bg1"/>
                  </a:solidFill>
                  <a:latin typeface="Buxton Sketch" panose="03080500000500000004" pitchFamily="66" charset="0"/>
                </a:rPr>
                <a:t>Dataset online.</a:t>
              </a:r>
              <a:endParaRPr lang="en-US" sz="3200" dirty="0">
                <a:solidFill>
                  <a:schemeClr val="bg1"/>
                </a:solidFill>
                <a:latin typeface="Buxton Sketch" panose="03080500000500000004" pitchFamily="66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251717" y="2816605"/>
            <a:ext cx="3883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Don’t wait for object recognition to be solved.</a:t>
            </a:r>
            <a:endParaRPr lang="en-US" sz="2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17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621" y="5070130"/>
            <a:ext cx="2580063" cy="1325563"/>
          </a:xfrm>
        </p:spPr>
        <p:txBody>
          <a:bodyPr/>
          <a:lstStyle/>
          <a:p>
            <a:r>
              <a:rPr lang="en-US" dirty="0" smtClean="0">
                <a:latin typeface="Buxton Sketch" panose="03080500000500000004" pitchFamily="66" charset="0"/>
              </a:rPr>
              <a:t>The end</a:t>
            </a:r>
            <a:endParaRPr lang="en-US" dirty="0">
              <a:latin typeface="Buxton Sketch" panose="030805000005000000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66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1"/>
          <a:stretch/>
        </p:blipFill>
        <p:spPr>
          <a:xfrm flipV="1">
            <a:off x="1" y="0"/>
            <a:ext cx="454470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960"/>
          <a:stretch/>
        </p:blipFill>
        <p:spPr>
          <a:xfrm>
            <a:off x="4544704" y="0"/>
            <a:ext cx="461294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84445" y="247297"/>
            <a:ext cx="363332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Rough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322" y="247298"/>
            <a:ext cx="3633324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Furry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1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" t="7337" r="6363" b="42202"/>
          <a:stretch/>
        </p:blipFill>
        <p:spPr>
          <a:xfrm>
            <a:off x="-13647" y="-13647"/>
            <a:ext cx="9144000" cy="6878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5767" y="6488668"/>
            <a:ext cx="2333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Son of Man, Magritte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00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3" r="5936"/>
          <a:stretch/>
        </p:blipFill>
        <p:spPr>
          <a:xfrm>
            <a:off x="-13649" y="0"/>
            <a:ext cx="9157649" cy="6858000"/>
          </a:xfrm>
        </p:spPr>
      </p:pic>
    </p:spTree>
    <p:extLst>
      <p:ext uri="{BB962C8B-B14F-4D97-AF65-F5344CB8AC3E}">
        <p14:creationId xmlns:p14="http://schemas.microsoft.com/office/powerpoint/2010/main" val="22007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cdn.acidcow.com/pics/20100415/zoo_keeper_plays_with_grizzly_cubs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46" b="25540"/>
          <a:stretch/>
        </p:blipFill>
        <p:spPr bwMode="auto">
          <a:xfrm>
            <a:off x="5131558" y="1402415"/>
            <a:ext cx="3398292" cy="3920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9559" y="532263"/>
            <a:ext cx="6455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What is this man doing?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5017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8414</TotalTime>
  <Words>1160</Words>
  <Application>Microsoft Office PowerPoint</Application>
  <PresentationFormat>On-screen Show (4:3)</PresentationFormat>
  <Paragraphs>223</Paragraphs>
  <Slides>58</Slides>
  <Notes>0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7" baseType="lpstr">
      <vt:lpstr>Arial</vt:lpstr>
      <vt:lpstr>Arial Black</vt:lpstr>
      <vt:lpstr>Buxton Sketch</vt:lpstr>
      <vt:lpstr>Calibri</vt:lpstr>
      <vt:lpstr>Calibri Light</vt:lpstr>
      <vt:lpstr>Segoe UI</vt:lpstr>
      <vt:lpstr>Segoe UI Light</vt:lpstr>
      <vt:lpstr>Segoe UI Semilight</vt:lpstr>
      <vt:lpstr>Office Theme</vt:lpstr>
      <vt:lpstr>Using Common Sense in Computer Vision</vt:lpstr>
      <vt:lpstr>Common Sense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birds with funny blue feet.</vt:lpstr>
      <vt:lpstr>PowerPoint Presentation</vt:lpstr>
      <vt:lpstr>PowerPoint Presentation</vt:lpstr>
      <vt:lpstr>PowerPoint Presentation</vt:lpstr>
      <vt:lpstr>Does a bird fly?</vt:lpstr>
      <vt:lpstr>Does a bird fly?</vt:lpstr>
      <vt:lpstr>Does a bird fly?</vt:lpstr>
      <vt:lpstr>Web search</vt:lpstr>
      <vt:lpstr>Cyc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Stories</vt:lpstr>
      <vt:lpstr>Stories</vt:lpstr>
      <vt:lpstr>Stories</vt:lpstr>
      <vt:lpstr>Stories</vt:lpstr>
      <vt:lpstr>Stories</vt:lpstr>
      <vt:lpstr>Why is Jenny scared?</vt:lpstr>
      <vt:lpstr>Why is Jenny scared?</vt:lpstr>
      <vt:lpstr>Why is Jenny scared?</vt:lpstr>
      <vt:lpstr>Fun?</vt:lpstr>
      <vt:lpstr>Realism?</vt:lpstr>
      <vt:lpstr>3D?</vt:lpstr>
      <vt:lpstr>Relevant?</vt:lpstr>
      <vt:lpstr>PowerPoint Presentation</vt:lpstr>
      <vt:lpstr>The end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David Fouhey - Introductory Talk</dc:title>
  <dc:creator>David Fouhey</dc:creator>
  <cp:lastModifiedBy>Larry Zitnick</cp:lastModifiedBy>
  <cp:revision>175</cp:revision>
  <dcterms:created xsi:type="dcterms:W3CDTF">2013-05-31T20:09:05Z</dcterms:created>
  <dcterms:modified xsi:type="dcterms:W3CDTF">2013-07-08T21:17:41Z</dcterms:modified>
</cp:coreProperties>
</file>