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charts/chart5.xml" ContentType="application/vnd.openxmlformats-officedocument.drawingml.chart+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charts/chart4.xml" ContentType="application/vnd.openxmlformats-officedocument.drawingml.chart+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charts/chart3.xml" ContentType="application/vnd.openxmlformats-officedocument.drawingml.chart+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charts/chart2.xml" ContentType="application/vnd.openxmlformats-officedocument.drawingml.chart+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s/slide24.xml" ContentType="application/vnd.openxmlformats-officedocument.presentationml.slide+xml"/>
  <Override PartName="/ppt/notesSlides/notesSlide10.xml" ContentType="application/vnd.openxmlformats-officedocument.presentationml.notesSlide+xml"/>
  <Override PartName="/ppt/charts/chart1.xml" ContentType="application/vnd.openxmlformats-officedocument.drawingml.chart+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Override PartName="/ppt/viewProps.xml" ContentType="application/vnd.openxmlformats-officedocument.presentationml.viewProps+xml"/>
  <Default Extension="jpeg" ContentType="image/jpeg"/>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0"/>
  </p:notesMasterIdLst>
  <p:sldIdLst>
    <p:sldId id="256" r:id="rId2"/>
    <p:sldId id="310" r:id="rId3"/>
    <p:sldId id="257" r:id="rId4"/>
    <p:sldId id="260" r:id="rId5"/>
    <p:sldId id="261" r:id="rId6"/>
    <p:sldId id="259" r:id="rId7"/>
    <p:sldId id="319" r:id="rId8"/>
    <p:sldId id="258" r:id="rId9"/>
    <p:sldId id="321" r:id="rId10"/>
    <p:sldId id="311" r:id="rId11"/>
    <p:sldId id="262" r:id="rId12"/>
    <p:sldId id="263" r:id="rId13"/>
    <p:sldId id="264" r:id="rId14"/>
    <p:sldId id="312" r:id="rId15"/>
    <p:sldId id="315" r:id="rId16"/>
    <p:sldId id="330" r:id="rId17"/>
    <p:sldId id="265" r:id="rId18"/>
    <p:sldId id="266" r:id="rId19"/>
    <p:sldId id="283" r:id="rId20"/>
    <p:sldId id="285" r:id="rId21"/>
    <p:sldId id="286" r:id="rId22"/>
    <p:sldId id="289" r:id="rId23"/>
    <p:sldId id="314" r:id="rId24"/>
    <p:sldId id="329" r:id="rId25"/>
    <p:sldId id="325" r:id="rId26"/>
    <p:sldId id="326" r:id="rId27"/>
    <p:sldId id="302" r:id="rId28"/>
    <p:sldId id="297" r:id="rId29"/>
    <p:sldId id="301" r:id="rId30"/>
    <p:sldId id="292" r:id="rId31"/>
    <p:sldId id="303" r:id="rId32"/>
    <p:sldId id="304" r:id="rId33"/>
    <p:sldId id="295" r:id="rId34"/>
    <p:sldId id="296" r:id="rId35"/>
    <p:sldId id="305" r:id="rId36"/>
    <p:sldId id="323" r:id="rId37"/>
    <p:sldId id="316" r:id="rId38"/>
    <p:sldId id="306" r:id="rId39"/>
    <p:sldId id="307" r:id="rId40"/>
    <p:sldId id="308" r:id="rId41"/>
    <p:sldId id="309" r:id="rId42"/>
    <p:sldId id="298" r:id="rId43"/>
    <p:sldId id="299" r:id="rId44"/>
    <p:sldId id="317" r:id="rId45"/>
    <p:sldId id="324" r:id="rId46"/>
    <p:sldId id="327" r:id="rId47"/>
    <p:sldId id="328" r:id="rId48"/>
    <p:sldId id="331"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66838" autoAdjust="0"/>
  </p:normalViewPr>
  <p:slideViewPr>
    <p:cSldViewPr snapToGrid="0" snapToObjects="1">
      <p:cViewPr varScale="1">
        <p:scale>
          <a:sx n="67" d="100"/>
          <a:sy n="67" d="100"/>
        </p:scale>
        <p:origin x="-157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parikh:Documents:work:Conferences:ECCV2012:talk:plo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dparikh:Documents:work:Conferences:ECCV2012:talk:plo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dparikh:Documents:work:Conferences:ECCV2012:talk:plo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dparikh:Documents:work:Conferences:ECCV2012:talk:plo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dparikh:Documents:work:Conferences:ECCV2012:talk:plo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manualLayout>
          <c:layoutTarget val="inner"/>
          <c:xMode val="edge"/>
          <c:yMode val="edge"/>
          <c:x val="0.0778011478930025"/>
          <c:y val="0.05"/>
          <c:w val="0.337632987075436"/>
          <c:h val="0.7449343832021"/>
        </c:manualLayout>
      </c:layout>
      <c:scatterChart>
        <c:scatterStyle val="lineMarker"/>
        <c:ser>
          <c:idx val="3"/>
          <c:order val="0"/>
          <c:tx>
            <c:strRef>
              <c:f>Sheet1!$B$2</c:f>
              <c:strCache>
                <c:ptCount val="1"/>
                <c:pt idx="0">
                  <c:v>Baseline</c:v>
                </c:pt>
              </c:strCache>
            </c:strRef>
          </c:tx>
          <c:spPr>
            <a:ln>
              <a:solidFill>
                <a:srgbClr val="0000FF"/>
              </a:solidFill>
              <a:prstDash val="sysDot"/>
            </a:ln>
          </c:spPr>
          <c:marker>
            <c:symbol val="none"/>
          </c:marker>
          <c:yVal>
            <c:numRef>
              <c:f>Sheet1!$B$3:$B$53</c:f>
              <c:numCache>
                <c:formatCode>General</c:formatCode>
                <c:ptCount val="51"/>
                <c:pt idx="0">
                  <c:v>27.0958646616541</c:v>
                </c:pt>
                <c:pt idx="1">
                  <c:v>26.7763157894737</c:v>
                </c:pt>
                <c:pt idx="2">
                  <c:v>26.98778195488724</c:v>
                </c:pt>
                <c:pt idx="3">
                  <c:v>28.49937343358397</c:v>
                </c:pt>
                <c:pt idx="4">
                  <c:v>29.15413533834587</c:v>
                </c:pt>
                <c:pt idx="5">
                  <c:v>30.96334586466167</c:v>
                </c:pt>
                <c:pt idx="6">
                  <c:v>32.01127819548874</c:v>
                </c:pt>
                <c:pt idx="7">
                  <c:v>32.4796365914787</c:v>
                </c:pt>
                <c:pt idx="8">
                  <c:v>31.68859649122807</c:v>
                </c:pt>
                <c:pt idx="9">
                  <c:v>33.96146616541338</c:v>
                </c:pt>
                <c:pt idx="10">
                  <c:v>35.90695488721799</c:v>
                </c:pt>
                <c:pt idx="11">
                  <c:v>40.40413533834586</c:v>
                </c:pt>
                <c:pt idx="12">
                  <c:v>41.8969298245614</c:v>
                </c:pt>
                <c:pt idx="13">
                  <c:v>44.06798245614034</c:v>
                </c:pt>
                <c:pt idx="14">
                  <c:v>43.90350877192983</c:v>
                </c:pt>
                <c:pt idx="15">
                  <c:v>44.53634085213034</c:v>
                </c:pt>
                <c:pt idx="16">
                  <c:v>45.89598997493733</c:v>
                </c:pt>
                <c:pt idx="17">
                  <c:v>47.16165413533832</c:v>
                </c:pt>
                <c:pt idx="18">
                  <c:v>49.3969298245614</c:v>
                </c:pt>
                <c:pt idx="19">
                  <c:v>51.51629072681703</c:v>
                </c:pt>
                <c:pt idx="20">
                  <c:v>54.2481203007519</c:v>
                </c:pt>
                <c:pt idx="21">
                  <c:v>55.0328947368421</c:v>
                </c:pt>
                <c:pt idx="22">
                  <c:v>56.109022556391</c:v>
                </c:pt>
                <c:pt idx="23">
                  <c:v>56.54448621553887</c:v>
                </c:pt>
                <c:pt idx="24">
                  <c:v>57.51096491228071</c:v>
                </c:pt>
                <c:pt idx="25">
                  <c:v>58.91447368421034</c:v>
                </c:pt>
                <c:pt idx="26">
                  <c:v>60.609335839599</c:v>
                </c:pt>
                <c:pt idx="27">
                  <c:v>61.1732456140351</c:v>
                </c:pt>
                <c:pt idx="28">
                  <c:v>61.29855889724313</c:v>
                </c:pt>
                <c:pt idx="29">
                  <c:v>61.8107769423559</c:v>
                </c:pt>
                <c:pt idx="30">
                  <c:v>63.42575187969927</c:v>
                </c:pt>
                <c:pt idx="31">
                  <c:v>63.86434837092733</c:v>
                </c:pt>
                <c:pt idx="32">
                  <c:v>64.343671679198</c:v>
                </c:pt>
                <c:pt idx="33">
                  <c:v>64.4313909774436</c:v>
                </c:pt>
                <c:pt idx="34">
                  <c:v>65.0485588972431</c:v>
                </c:pt>
                <c:pt idx="35">
                  <c:v>65.11434837092725</c:v>
                </c:pt>
                <c:pt idx="36">
                  <c:v>65.4699248120301</c:v>
                </c:pt>
                <c:pt idx="37">
                  <c:v>66.07456140350881</c:v>
                </c:pt>
                <c:pt idx="38">
                  <c:v>66.35808270676662</c:v>
                </c:pt>
                <c:pt idx="39">
                  <c:v>67.0394736842106</c:v>
                </c:pt>
                <c:pt idx="40">
                  <c:v>67.72243107769398</c:v>
                </c:pt>
                <c:pt idx="41">
                  <c:v>68.61842105263133</c:v>
                </c:pt>
                <c:pt idx="42">
                  <c:v>68.8345864661654</c:v>
                </c:pt>
                <c:pt idx="43">
                  <c:v>68.02631578947365</c:v>
                </c:pt>
                <c:pt idx="44">
                  <c:v>67.89630325814536</c:v>
                </c:pt>
                <c:pt idx="45">
                  <c:v>67.89473684210525</c:v>
                </c:pt>
                <c:pt idx="46">
                  <c:v>68.87531328320803</c:v>
                </c:pt>
                <c:pt idx="47">
                  <c:v>69.4078947368421</c:v>
                </c:pt>
                <c:pt idx="48">
                  <c:v>69.99060150375941</c:v>
                </c:pt>
                <c:pt idx="49">
                  <c:v>69.92951127819547</c:v>
                </c:pt>
                <c:pt idx="50">
                  <c:v>69.14003759398464</c:v>
                </c:pt>
              </c:numCache>
            </c:numRef>
          </c:yVal>
        </c:ser>
        <c:ser>
          <c:idx val="0"/>
          <c:order val="1"/>
          <c:tx>
            <c:strRef>
              <c:f>Sheet1!$C$2</c:f>
              <c:strCache>
                <c:ptCount val="1"/>
                <c:pt idx="0">
                  <c:v>Proposed (Human)</c:v>
                </c:pt>
              </c:strCache>
            </c:strRef>
          </c:tx>
          <c:spPr>
            <a:ln>
              <a:solidFill>
                <a:srgbClr val="FF0000"/>
              </a:solidFill>
            </a:ln>
          </c:spPr>
          <c:marker>
            <c:symbol val="none"/>
          </c:marker>
          <c:yVal>
            <c:numRef>
              <c:f>Sheet1!$C$3:$C$53</c:f>
              <c:numCache>
                <c:formatCode>General</c:formatCode>
                <c:ptCount val="51"/>
                <c:pt idx="0">
                  <c:v>28.4304511278196</c:v>
                </c:pt>
                <c:pt idx="1">
                  <c:v>24.8214285714286</c:v>
                </c:pt>
                <c:pt idx="2">
                  <c:v>26.78571428571421</c:v>
                </c:pt>
                <c:pt idx="3">
                  <c:v>32.406015037594</c:v>
                </c:pt>
                <c:pt idx="4">
                  <c:v>32.08646616541334</c:v>
                </c:pt>
                <c:pt idx="5">
                  <c:v>33.1109022556391</c:v>
                </c:pt>
                <c:pt idx="6">
                  <c:v>36.7481203007519</c:v>
                </c:pt>
                <c:pt idx="7">
                  <c:v>38.1109022556391</c:v>
                </c:pt>
                <c:pt idx="8">
                  <c:v>42.09586466165401</c:v>
                </c:pt>
                <c:pt idx="9">
                  <c:v>41.7763157894737</c:v>
                </c:pt>
                <c:pt idx="10">
                  <c:v>43.58082706766904</c:v>
                </c:pt>
                <c:pt idx="11">
                  <c:v>44.5582706766917</c:v>
                </c:pt>
                <c:pt idx="12">
                  <c:v>46.5601503759398</c:v>
                </c:pt>
                <c:pt idx="13">
                  <c:v>47.734962406015</c:v>
                </c:pt>
                <c:pt idx="14">
                  <c:v>48.0733082706767</c:v>
                </c:pt>
                <c:pt idx="15">
                  <c:v>49.3327067669173</c:v>
                </c:pt>
                <c:pt idx="16">
                  <c:v>51.55075187969921</c:v>
                </c:pt>
                <c:pt idx="17">
                  <c:v>51.6353383458647</c:v>
                </c:pt>
                <c:pt idx="18">
                  <c:v>52.218045112782</c:v>
                </c:pt>
                <c:pt idx="19">
                  <c:v>54.3890977443609</c:v>
                </c:pt>
                <c:pt idx="20">
                  <c:v>54.812030075188</c:v>
                </c:pt>
                <c:pt idx="21">
                  <c:v>55.88345864661641</c:v>
                </c:pt>
                <c:pt idx="22">
                  <c:v>56.7575187969925</c:v>
                </c:pt>
                <c:pt idx="23">
                  <c:v>58.0827067669173</c:v>
                </c:pt>
                <c:pt idx="24">
                  <c:v>58.74060150375939</c:v>
                </c:pt>
                <c:pt idx="25">
                  <c:v>59.11654135338341</c:v>
                </c:pt>
                <c:pt idx="26">
                  <c:v>60.2537593984962</c:v>
                </c:pt>
                <c:pt idx="27">
                  <c:v>61.1278195488722</c:v>
                </c:pt>
                <c:pt idx="28">
                  <c:v>62.6691729323308</c:v>
                </c:pt>
                <c:pt idx="29">
                  <c:v>63.20488721804509</c:v>
                </c:pt>
                <c:pt idx="30">
                  <c:v>63.7875939849624</c:v>
                </c:pt>
                <c:pt idx="31">
                  <c:v>63.74060150375939</c:v>
                </c:pt>
                <c:pt idx="32">
                  <c:v>64.36090225563908</c:v>
                </c:pt>
                <c:pt idx="33">
                  <c:v>65.49812030075191</c:v>
                </c:pt>
                <c:pt idx="34">
                  <c:v>64.4266917293233</c:v>
                </c:pt>
                <c:pt idx="35">
                  <c:v>64.70864661654127</c:v>
                </c:pt>
                <c:pt idx="36">
                  <c:v>65.62030075187957</c:v>
                </c:pt>
                <c:pt idx="37">
                  <c:v>66.4191729323308</c:v>
                </c:pt>
                <c:pt idx="38">
                  <c:v>66.2218045112782</c:v>
                </c:pt>
                <c:pt idx="39">
                  <c:v>66.6541353383459</c:v>
                </c:pt>
                <c:pt idx="40">
                  <c:v>67.5375939849624</c:v>
                </c:pt>
                <c:pt idx="41">
                  <c:v>67.687969924812</c:v>
                </c:pt>
                <c:pt idx="42">
                  <c:v>67.4342105263158</c:v>
                </c:pt>
                <c:pt idx="43">
                  <c:v>67.26503759398476</c:v>
                </c:pt>
                <c:pt idx="44">
                  <c:v>68.4774436090225</c:v>
                </c:pt>
                <c:pt idx="45">
                  <c:v>68.4116541353384</c:v>
                </c:pt>
                <c:pt idx="46">
                  <c:v>69.2669172932331</c:v>
                </c:pt>
                <c:pt idx="47">
                  <c:v>69.4642857142857</c:v>
                </c:pt>
                <c:pt idx="48">
                  <c:v>69.6240601503759</c:v>
                </c:pt>
                <c:pt idx="49">
                  <c:v>68.87218045112778</c:v>
                </c:pt>
                <c:pt idx="50">
                  <c:v>69.2669172932331</c:v>
                </c:pt>
              </c:numCache>
            </c:numRef>
          </c:yVal>
        </c:ser>
        <c:ser>
          <c:idx val="1"/>
          <c:order val="2"/>
          <c:tx>
            <c:strRef>
              <c:f>Sheet1!$D$2</c:f>
              <c:strCache>
                <c:ptCount val="1"/>
                <c:pt idx="0">
                  <c:v>Proposed (Oracle)</c:v>
                </c:pt>
              </c:strCache>
            </c:strRef>
          </c:tx>
          <c:spPr>
            <a:ln>
              <a:solidFill>
                <a:schemeClr val="tx1"/>
              </a:solidFill>
            </a:ln>
          </c:spPr>
          <c:marker>
            <c:symbol val="none"/>
          </c:marker>
          <c:yVal>
            <c:numRef>
              <c:f>Sheet1!$D$3:$D$53</c:f>
              <c:numCache>
                <c:formatCode>General</c:formatCode>
                <c:ptCount val="51"/>
                <c:pt idx="0">
                  <c:v>25.7612781954887</c:v>
                </c:pt>
                <c:pt idx="1">
                  <c:v>28.3928571428571</c:v>
                </c:pt>
                <c:pt idx="2">
                  <c:v>32.47180451127809</c:v>
                </c:pt>
                <c:pt idx="3">
                  <c:v>35.140977443609</c:v>
                </c:pt>
                <c:pt idx="4">
                  <c:v>35.8928571428571</c:v>
                </c:pt>
                <c:pt idx="5">
                  <c:v>38.47744360902248</c:v>
                </c:pt>
                <c:pt idx="6">
                  <c:v>41.8703007518797</c:v>
                </c:pt>
                <c:pt idx="7">
                  <c:v>41.4473684210525</c:v>
                </c:pt>
                <c:pt idx="8">
                  <c:v>47.2744360902256</c:v>
                </c:pt>
                <c:pt idx="9">
                  <c:v>47.50939849624059</c:v>
                </c:pt>
                <c:pt idx="10">
                  <c:v>46.2687969924812</c:v>
                </c:pt>
                <c:pt idx="11">
                  <c:v>50.0281954887218</c:v>
                </c:pt>
                <c:pt idx="12">
                  <c:v>51.0244360902256</c:v>
                </c:pt>
                <c:pt idx="13">
                  <c:v>53.843984962406</c:v>
                </c:pt>
                <c:pt idx="14">
                  <c:v>54.1259398496241</c:v>
                </c:pt>
                <c:pt idx="15">
                  <c:v>56.1748120300752</c:v>
                </c:pt>
                <c:pt idx="16">
                  <c:v>57.85714285714281</c:v>
                </c:pt>
                <c:pt idx="17">
                  <c:v>59.0789473684211</c:v>
                </c:pt>
                <c:pt idx="18">
                  <c:v>59.2199248120301</c:v>
                </c:pt>
                <c:pt idx="19">
                  <c:v>60.3853383458647</c:v>
                </c:pt>
                <c:pt idx="20">
                  <c:v>62.45300751879689</c:v>
                </c:pt>
                <c:pt idx="21">
                  <c:v>63.32706766917281</c:v>
                </c:pt>
                <c:pt idx="22">
                  <c:v>63.6278195488722</c:v>
                </c:pt>
                <c:pt idx="23">
                  <c:v>63.6936090225564</c:v>
                </c:pt>
                <c:pt idx="24">
                  <c:v>64.9812030075188</c:v>
                </c:pt>
                <c:pt idx="25">
                  <c:v>65.6296992481203</c:v>
                </c:pt>
                <c:pt idx="26">
                  <c:v>66.3815789473684</c:v>
                </c:pt>
                <c:pt idx="27">
                  <c:v>67.0770676691729</c:v>
                </c:pt>
                <c:pt idx="28">
                  <c:v>67.3402255639098</c:v>
                </c:pt>
                <c:pt idx="29">
                  <c:v>67.31203007518801</c:v>
                </c:pt>
                <c:pt idx="30">
                  <c:v>67.60338345864658</c:v>
                </c:pt>
                <c:pt idx="31">
                  <c:v>68.30827067669149</c:v>
                </c:pt>
                <c:pt idx="32">
                  <c:v>67.96052631578948</c:v>
                </c:pt>
                <c:pt idx="33">
                  <c:v>69.12593984962388</c:v>
                </c:pt>
                <c:pt idx="34">
                  <c:v>69.37030075187957</c:v>
                </c:pt>
                <c:pt idx="35">
                  <c:v>68.75</c:v>
                </c:pt>
                <c:pt idx="36">
                  <c:v>69.3890977443609</c:v>
                </c:pt>
                <c:pt idx="37">
                  <c:v>70.48872180451117</c:v>
                </c:pt>
                <c:pt idx="38">
                  <c:v>70.8364661654135</c:v>
                </c:pt>
                <c:pt idx="39">
                  <c:v>71.02443609022561</c:v>
                </c:pt>
                <c:pt idx="40">
                  <c:v>70.25375939849617</c:v>
                </c:pt>
                <c:pt idx="41">
                  <c:v>70.5827067669173</c:v>
                </c:pt>
                <c:pt idx="42">
                  <c:v>71.01503759398476</c:v>
                </c:pt>
                <c:pt idx="43">
                  <c:v>70.79887218045084</c:v>
                </c:pt>
                <c:pt idx="44">
                  <c:v>69.9436090225564</c:v>
                </c:pt>
                <c:pt idx="45">
                  <c:v>70.4793233082707</c:v>
                </c:pt>
                <c:pt idx="46">
                  <c:v>70.5827067669173</c:v>
                </c:pt>
                <c:pt idx="47">
                  <c:v>70.9962406015038</c:v>
                </c:pt>
                <c:pt idx="48">
                  <c:v>71.0432330827068</c:v>
                </c:pt>
                <c:pt idx="49">
                  <c:v>70.77067669172931</c:v>
                </c:pt>
                <c:pt idx="50">
                  <c:v>71.1466165413534</c:v>
                </c:pt>
              </c:numCache>
            </c:numRef>
          </c:yVal>
        </c:ser>
        <c:axId val="612719352"/>
        <c:axId val="612722888"/>
      </c:scatterChart>
      <c:valAx>
        <c:axId val="612719352"/>
        <c:scaling>
          <c:orientation val="minMax"/>
          <c:max val="50.0"/>
          <c:min val="0.0"/>
        </c:scaling>
        <c:axPos val="b"/>
        <c:numFmt formatCode="General" sourceLinked="1"/>
        <c:tickLblPos val="nextTo"/>
        <c:txPr>
          <a:bodyPr/>
          <a:lstStyle/>
          <a:p>
            <a:pPr>
              <a:defRPr sz="1800"/>
            </a:pPr>
            <a:endParaRPr lang="en-US"/>
          </a:p>
        </c:txPr>
        <c:crossAx val="612722888"/>
        <c:crosses val="autoZero"/>
        <c:crossBetween val="midCat"/>
        <c:majorUnit val="10.0"/>
      </c:valAx>
      <c:valAx>
        <c:axId val="612722888"/>
        <c:scaling>
          <c:orientation val="minMax"/>
          <c:max val="75.0"/>
          <c:min val="25.0"/>
        </c:scaling>
        <c:axPos val="l"/>
        <c:numFmt formatCode="General" sourceLinked="1"/>
        <c:tickLblPos val="nextTo"/>
        <c:txPr>
          <a:bodyPr/>
          <a:lstStyle/>
          <a:p>
            <a:pPr>
              <a:defRPr sz="1800"/>
            </a:pPr>
            <a:endParaRPr lang="en-US"/>
          </a:p>
        </c:txPr>
        <c:crossAx val="612719352"/>
        <c:crosses val="autoZero"/>
        <c:crossBetween val="midCat"/>
        <c:majorUnit val="10.0"/>
        <c:minorUnit val="1.0"/>
      </c:valAx>
    </c:plotArea>
    <c:legend>
      <c:legendPos val="r"/>
      <c:layout>
        <c:manualLayout>
          <c:xMode val="edge"/>
          <c:yMode val="edge"/>
          <c:x val="0.450416588268694"/>
          <c:y val="0.0417526975794692"/>
          <c:w val="0.329424569326766"/>
          <c:h val="0.916494604841061"/>
        </c:manualLayout>
      </c:layout>
      <c:txPr>
        <a:bodyPr/>
        <a:lstStyle/>
        <a:p>
          <a:pPr>
            <a:defRPr sz="1800"/>
          </a:pPr>
          <a:endParaRPr lang="en-US"/>
        </a:p>
      </c:txP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manualLayout>
          <c:layoutTarget val="inner"/>
          <c:xMode val="edge"/>
          <c:yMode val="edge"/>
          <c:x val="0.0876722065276191"/>
          <c:y val="0.0731481481481481"/>
          <c:w val="0.442082406683897"/>
          <c:h val="0.698638086905803"/>
        </c:manualLayout>
      </c:layout>
      <c:scatterChart>
        <c:scatterStyle val="smoothMarker"/>
        <c:ser>
          <c:idx val="2"/>
          <c:order val="0"/>
          <c:tx>
            <c:v>Baseline</c:v>
          </c:tx>
          <c:spPr>
            <a:ln>
              <a:solidFill>
                <a:srgbClr val="0000FF"/>
              </a:solidFill>
              <a:prstDash val="sysDot"/>
            </a:ln>
          </c:spPr>
          <c:marker>
            <c:symbol val="none"/>
          </c:marker>
          <c:yVal>
            <c:numRef>
              <c:f>Sheet1!$G$3:$G$53</c:f>
              <c:numCache>
                <c:formatCode>General</c:formatCode>
                <c:ptCount val="51"/>
                <c:pt idx="0">
                  <c:v>3.41300191204589</c:v>
                </c:pt>
                <c:pt idx="1">
                  <c:v>3.23255258126195</c:v>
                </c:pt>
                <c:pt idx="2">
                  <c:v>3.90774378585086</c:v>
                </c:pt>
                <c:pt idx="3">
                  <c:v>4.527963671128107</c:v>
                </c:pt>
                <c:pt idx="4">
                  <c:v>4.765774378585075</c:v>
                </c:pt>
                <c:pt idx="5">
                  <c:v>5.523422562141485</c:v>
                </c:pt>
                <c:pt idx="6">
                  <c:v>5.85205544933078</c:v>
                </c:pt>
                <c:pt idx="7">
                  <c:v>5.764818355640529</c:v>
                </c:pt>
                <c:pt idx="8">
                  <c:v>5.79230401529637</c:v>
                </c:pt>
                <c:pt idx="9">
                  <c:v>6.40057361376673</c:v>
                </c:pt>
                <c:pt idx="10">
                  <c:v>6.163957934990431</c:v>
                </c:pt>
                <c:pt idx="11">
                  <c:v>6.687380497131929</c:v>
                </c:pt>
                <c:pt idx="12">
                  <c:v>6.842734225621401</c:v>
                </c:pt>
                <c:pt idx="13">
                  <c:v>7.039913957934989</c:v>
                </c:pt>
                <c:pt idx="14">
                  <c:v>7.24067877629063</c:v>
                </c:pt>
                <c:pt idx="15">
                  <c:v>7.658938814531541</c:v>
                </c:pt>
                <c:pt idx="16">
                  <c:v>7.65774378585086</c:v>
                </c:pt>
                <c:pt idx="17">
                  <c:v>8.032982791587</c:v>
                </c:pt>
                <c:pt idx="18">
                  <c:v>8.0532982791587</c:v>
                </c:pt>
                <c:pt idx="19">
                  <c:v>8.251673040152948</c:v>
                </c:pt>
                <c:pt idx="20">
                  <c:v>8.48470363288719</c:v>
                </c:pt>
                <c:pt idx="21">
                  <c:v>8.75358508604206</c:v>
                </c:pt>
                <c:pt idx="22">
                  <c:v>8.93881453154876</c:v>
                </c:pt>
                <c:pt idx="23">
                  <c:v>9.11209369024857</c:v>
                </c:pt>
                <c:pt idx="24">
                  <c:v>9.49330783938814</c:v>
                </c:pt>
                <c:pt idx="25">
                  <c:v>9.946223709369031</c:v>
                </c:pt>
                <c:pt idx="26">
                  <c:v>9.96892925430211</c:v>
                </c:pt>
                <c:pt idx="27">
                  <c:v>10.111137667304</c:v>
                </c:pt>
                <c:pt idx="28">
                  <c:v>9.917543021032498</c:v>
                </c:pt>
                <c:pt idx="29">
                  <c:v>10.3286328871893</c:v>
                </c:pt>
                <c:pt idx="30">
                  <c:v>11.2464149139579</c:v>
                </c:pt>
                <c:pt idx="31">
                  <c:v>11.414913957935</c:v>
                </c:pt>
                <c:pt idx="32">
                  <c:v>12.6529636711281</c:v>
                </c:pt>
                <c:pt idx="33">
                  <c:v>13.9423996175908</c:v>
                </c:pt>
                <c:pt idx="34">
                  <c:v>14.2172562141491</c:v>
                </c:pt>
                <c:pt idx="35">
                  <c:v>14.7478489483748</c:v>
                </c:pt>
                <c:pt idx="36">
                  <c:v>14.9032026768642</c:v>
                </c:pt>
                <c:pt idx="37">
                  <c:v>15.4815965583174</c:v>
                </c:pt>
                <c:pt idx="38">
                  <c:v>15.4314053537285</c:v>
                </c:pt>
                <c:pt idx="39">
                  <c:v>16.690965583174</c:v>
                </c:pt>
                <c:pt idx="40">
                  <c:v>16.6467495219885</c:v>
                </c:pt>
                <c:pt idx="41">
                  <c:v>16.3348470363289</c:v>
                </c:pt>
                <c:pt idx="42">
                  <c:v>16.8833652007648</c:v>
                </c:pt>
                <c:pt idx="43">
                  <c:v>18.071223709369</c:v>
                </c:pt>
                <c:pt idx="44">
                  <c:v>19.2148661567878</c:v>
                </c:pt>
                <c:pt idx="45">
                  <c:v>19.8040152963671</c:v>
                </c:pt>
                <c:pt idx="46">
                  <c:v>20.1386233269599</c:v>
                </c:pt>
                <c:pt idx="47">
                  <c:v>20.6799713193117</c:v>
                </c:pt>
                <c:pt idx="48">
                  <c:v>21.5188814531549</c:v>
                </c:pt>
                <c:pt idx="49">
                  <c:v>19.8816921606119</c:v>
                </c:pt>
                <c:pt idx="50">
                  <c:v>21.7758126195029</c:v>
                </c:pt>
              </c:numCache>
            </c:numRef>
          </c:yVal>
          <c:smooth val="1"/>
        </c:ser>
        <c:ser>
          <c:idx val="0"/>
          <c:order val="1"/>
          <c:tx>
            <c:strRef>
              <c:f>Sheet1!$H$2</c:f>
              <c:strCache>
                <c:ptCount val="1"/>
                <c:pt idx="0">
                  <c:v>Proposed (Human)</c:v>
                </c:pt>
              </c:strCache>
            </c:strRef>
          </c:tx>
          <c:spPr>
            <a:ln>
              <a:solidFill>
                <a:srgbClr val="FF0000"/>
              </a:solidFill>
            </a:ln>
          </c:spPr>
          <c:marker>
            <c:symbol val="none"/>
          </c:marker>
          <c:yVal>
            <c:numRef>
              <c:f>Sheet1!$H$3:$H$53</c:f>
              <c:numCache>
                <c:formatCode>General</c:formatCode>
                <c:ptCount val="51"/>
                <c:pt idx="0">
                  <c:v>2.456978967495218</c:v>
                </c:pt>
                <c:pt idx="1">
                  <c:v>3.04493307839388</c:v>
                </c:pt>
                <c:pt idx="2">
                  <c:v>3.90774378585086</c:v>
                </c:pt>
                <c:pt idx="3">
                  <c:v>4.187380497131929</c:v>
                </c:pt>
                <c:pt idx="4">
                  <c:v>4.93307839388145</c:v>
                </c:pt>
                <c:pt idx="5">
                  <c:v>5.052581261950276</c:v>
                </c:pt>
                <c:pt idx="6">
                  <c:v>5.95602294455067</c:v>
                </c:pt>
                <c:pt idx="7">
                  <c:v>6.524856596558306</c:v>
                </c:pt>
                <c:pt idx="8">
                  <c:v>9.290152963671108</c:v>
                </c:pt>
                <c:pt idx="9">
                  <c:v>13.3891013384321</c:v>
                </c:pt>
                <c:pt idx="10">
                  <c:v>18.3293499043977</c:v>
                </c:pt>
                <c:pt idx="11">
                  <c:v>18.9292543021033</c:v>
                </c:pt>
                <c:pt idx="12">
                  <c:v>23.9746653919694</c:v>
                </c:pt>
                <c:pt idx="13">
                  <c:v>24.7275334608031</c:v>
                </c:pt>
                <c:pt idx="14">
                  <c:v>25.8891013384321</c:v>
                </c:pt>
                <c:pt idx="15">
                  <c:v>26.8618546845124</c:v>
                </c:pt>
                <c:pt idx="16">
                  <c:v>26.357552581262</c:v>
                </c:pt>
                <c:pt idx="17">
                  <c:v>27.4593690248566</c:v>
                </c:pt>
                <c:pt idx="18">
                  <c:v>27.5836520076482</c:v>
                </c:pt>
                <c:pt idx="19">
                  <c:v>29.2973231357553</c:v>
                </c:pt>
                <c:pt idx="20">
                  <c:v>28.8718929254302</c:v>
                </c:pt>
                <c:pt idx="21">
                  <c:v>28.6400573613767</c:v>
                </c:pt>
                <c:pt idx="22">
                  <c:v>28.40822179732308</c:v>
                </c:pt>
                <c:pt idx="23">
                  <c:v>27.6864244741874</c:v>
                </c:pt>
                <c:pt idx="24">
                  <c:v>27.52629063097508</c:v>
                </c:pt>
                <c:pt idx="25">
                  <c:v>27.2108030592734</c:v>
                </c:pt>
                <c:pt idx="26">
                  <c:v>27.2251434034417</c:v>
                </c:pt>
                <c:pt idx="27">
                  <c:v>27.1223709369025</c:v>
                </c:pt>
                <c:pt idx="28">
                  <c:v>27.4306883365201</c:v>
                </c:pt>
                <c:pt idx="29">
                  <c:v>27.5239005736138</c:v>
                </c:pt>
                <c:pt idx="30">
                  <c:v>28.217017208413</c:v>
                </c:pt>
                <c:pt idx="31">
                  <c:v>28.2002868068834</c:v>
                </c:pt>
                <c:pt idx="32">
                  <c:v>27.27294455066918</c:v>
                </c:pt>
                <c:pt idx="33">
                  <c:v>27.20124282982788</c:v>
                </c:pt>
                <c:pt idx="34">
                  <c:v>27.3852772466539</c:v>
                </c:pt>
                <c:pt idx="35">
                  <c:v>27.3996175908222</c:v>
                </c:pt>
                <c:pt idx="36">
                  <c:v>27.6003824091778</c:v>
                </c:pt>
                <c:pt idx="37">
                  <c:v>27.6171128107075</c:v>
                </c:pt>
                <c:pt idx="38">
                  <c:v>27.2681644359465</c:v>
                </c:pt>
                <c:pt idx="39">
                  <c:v>27.4545889101338</c:v>
                </c:pt>
                <c:pt idx="40">
                  <c:v>27.92304015296368</c:v>
                </c:pt>
                <c:pt idx="41">
                  <c:v>27.36854684512421</c:v>
                </c:pt>
                <c:pt idx="42">
                  <c:v>28.0353728489484</c:v>
                </c:pt>
                <c:pt idx="43">
                  <c:v>28.3938814531549</c:v>
                </c:pt>
                <c:pt idx="44">
                  <c:v>29.137189292543</c:v>
                </c:pt>
                <c:pt idx="45">
                  <c:v>29.07982791587</c:v>
                </c:pt>
                <c:pt idx="46">
                  <c:v>29.1658699808795</c:v>
                </c:pt>
                <c:pt idx="47">
                  <c:v>29.7442638623327</c:v>
                </c:pt>
                <c:pt idx="48">
                  <c:v>30.0836520076482</c:v>
                </c:pt>
                <c:pt idx="49">
                  <c:v>30.0836520076482</c:v>
                </c:pt>
                <c:pt idx="50">
                  <c:v>30.8293499043977</c:v>
                </c:pt>
              </c:numCache>
            </c:numRef>
          </c:yVal>
          <c:smooth val="1"/>
        </c:ser>
        <c:ser>
          <c:idx val="1"/>
          <c:order val="2"/>
          <c:tx>
            <c:strRef>
              <c:f>Sheet1!$I$2</c:f>
              <c:strCache>
                <c:ptCount val="1"/>
                <c:pt idx="0">
                  <c:v>Proposed (Oracle)</c:v>
                </c:pt>
              </c:strCache>
            </c:strRef>
          </c:tx>
          <c:spPr>
            <a:ln>
              <a:solidFill>
                <a:schemeClr val="tx1"/>
              </a:solidFill>
            </a:ln>
          </c:spPr>
          <c:marker>
            <c:symbol val="none"/>
          </c:marker>
          <c:yVal>
            <c:numRef>
              <c:f>Sheet1!$I$3:$I$53</c:f>
              <c:numCache>
                <c:formatCode>General</c:formatCode>
                <c:ptCount val="51"/>
                <c:pt idx="0">
                  <c:v>3.08795411089866</c:v>
                </c:pt>
                <c:pt idx="1">
                  <c:v>3.87428298279159</c:v>
                </c:pt>
                <c:pt idx="2">
                  <c:v>5.51864244741874</c:v>
                </c:pt>
                <c:pt idx="3">
                  <c:v>7.08173996175908</c:v>
                </c:pt>
                <c:pt idx="4">
                  <c:v>8.527724665391968</c:v>
                </c:pt>
                <c:pt idx="5">
                  <c:v>10.0788718929254</c:v>
                </c:pt>
                <c:pt idx="6">
                  <c:v>11.675430210325</c:v>
                </c:pt>
                <c:pt idx="7">
                  <c:v>13.9866156787763</c:v>
                </c:pt>
                <c:pt idx="8">
                  <c:v>16.2213193116635</c:v>
                </c:pt>
                <c:pt idx="9">
                  <c:v>18.3723709369025</c:v>
                </c:pt>
                <c:pt idx="10">
                  <c:v>21.76147227533458</c:v>
                </c:pt>
                <c:pt idx="11">
                  <c:v>24.8398661567878</c:v>
                </c:pt>
                <c:pt idx="12">
                  <c:v>27.810707456979</c:v>
                </c:pt>
                <c:pt idx="13">
                  <c:v>28.6304971319312</c:v>
                </c:pt>
                <c:pt idx="14">
                  <c:v>29.574569789675</c:v>
                </c:pt>
                <c:pt idx="15">
                  <c:v>31.0157743785851</c:v>
                </c:pt>
                <c:pt idx="16">
                  <c:v>33.0831739961759</c:v>
                </c:pt>
                <c:pt idx="17">
                  <c:v>33.3699808795411</c:v>
                </c:pt>
                <c:pt idx="18">
                  <c:v>33.9674952198853</c:v>
                </c:pt>
                <c:pt idx="19">
                  <c:v>34.06548757170161</c:v>
                </c:pt>
                <c:pt idx="20">
                  <c:v>34.923518164436</c:v>
                </c:pt>
                <c:pt idx="21">
                  <c:v>35.71223709369021</c:v>
                </c:pt>
                <c:pt idx="22">
                  <c:v>35.241395793499</c:v>
                </c:pt>
                <c:pt idx="23">
                  <c:v>35.184034416826</c:v>
                </c:pt>
                <c:pt idx="24">
                  <c:v>35.6261950286807</c:v>
                </c:pt>
                <c:pt idx="25">
                  <c:v>35.81978967495211</c:v>
                </c:pt>
                <c:pt idx="26">
                  <c:v>35.1983747609943</c:v>
                </c:pt>
                <c:pt idx="27">
                  <c:v>36.3527724665392</c:v>
                </c:pt>
                <c:pt idx="28">
                  <c:v>36.3001912045889</c:v>
                </c:pt>
                <c:pt idx="29">
                  <c:v>36.3623326959847</c:v>
                </c:pt>
                <c:pt idx="30">
                  <c:v>36.5559273422562</c:v>
                </c:pt>
                <c:pt idx="31">
                  <c:v>36.9144359464627</c:v>
                </c:pt>
                <c:pt idx="32">
                  <c:v>36.9455066921606</c:v>
                </c:pt>
                <c:pt idx="33">
                  <c:v>37.2562141491396</c:v>
                </c:pt>
                <c:pt idx="34">
                  <c:v>36.6921606118547</c:v>
                </c:pt>
                <c:pt idx="35">
                  <c:v>37.1630019120459</c:v>
                </c:pt>
                <c:pt idx="36">
                  <c:v>37.7724665391969</c:v>
                </c:pt>
                <c:pt idx="37">
                  <c:v>37.81787762906294</c:v>
                </c:pt>
                <c:pt idx="38">
                  <c:v>37.7366156787763</c:v>
                </c:pt>
                <c:pt idx="39">
                  <c:v>37.39244741873809</c:v>
                </c:pt>
                <c:pt idx="40">
                  <c:v>37.98996175908204</c:v>
                </c:pt>
                <c:pt idx="41">
                  <c:v>38.3867112810707</c:v>
                </c:pt>
                <c:pt idx="42">
                  <c:v>38.46080305927331</c:v>
                </c:pt>
                <c:pt idx="43">
                  <c:v>39.0869980879541</c:v>
                </c:pt>
                <c:pt idx="44">
                  <c:v>38.9985659655832</c:v>
                </c:pt>
                <c:pt idx="45">
                  <c:v>39.71080305927331</c:v>
                </c:pt>
                <c:pt idx="46">
                  <c:v>39.9282982791587</c:v>
                </c:pt>
                <c:pt idx="47">
                  <c:v>39.98326959847039</c:v>
                </c:pt>
                <c:pt idx="48">
                  <c:v>40.2318355640535</c:v>
                </c:pt>
                <c:pt idx="49">
                  <c:v>40.532982791587</c:v>
                </c:pt>
                <c:pt idx="50">
                  <c:v>40.8891013384321</c:v>
                </c:pt>
              </c:numCache>
            </c:numRef>
          </c:yVal>
          <c:smooth val="1"/>
        </c:ser>
        <c:axId val="611222504"/>
        <c:axId val="611225736"/>
      </c:scatterChart>
      <c:valAx>
        <c:axId val="611222504"/>
        <c:scaling>
          <c:orientation val="minMax"/>
          <c:max val="40.0"/>
          <c:min val="0.0"/>
        </c:scaling>
        <c:axPos val="b"/>
        <c:numFmt formatCode="General" sourceLinked="1"/>
        <c:tickLblPos val="nextTo"/>
        <c:txPr>
          <a:bodyPr/>
          <a:lstStyle/>
          <a:p>
            <a:pPr>
              <a:defRPr sz="1800"/>
            </a:pPr>
            <a:endParaRPr lang="en-US"/>
          </a:p>
        </c:txPr>
        <c:crossAx val="611225736"/>
        <c:crosses val="autoZero"/>
        <c:crossBetween val="midCat"/>
        <c:majorUnit val="10.0"/>
      </c:valAx>
      <c:valAx>
        <c:axId val="611225736"/>
        <c:scaling>
          <c:orientation val="minMax"/>
          <c:max val="40.0"/>
        </c:scaling>
        <c:axPos val="l"/>
        <c:numFmt formatCode="General" sourceLinked="1"/>
        <c:tickLblPos val="nextTo"/>
        <c:txPr>
          <a:bodyPr/>
          <a:lstStyle/>
          <a:p>
            <a:pPr>
              <a:defRPr sz="1800"/>
            </a:pPr>
            <a:endParaRPr lang="en-US"/>
          </a:p>
        </c:txPr>
        <c:crossAx val="611222504"/>
        <c:crosses val="autoZero"/>
        <c:crossBetween val="midCat"/>
        <c:majorUnit val="10.0"/>
      </c:valAx>
    </c:plotArea>
    <c:legend>
      <c:legendPos val="r"/>
      <c:layout>
        <c:manualLayout>
          <c:xMode val="edge"/>
          <c:yMode val="edge"/>
          <c:x val="0.566764140169502"/>
          <c:y val="0.137796004666083"/>
          <c:w val="0.328274059492563"/>
          <c:h val="0.687370953630796"/>
        </c:manualLayout>
      </c:layout>
      <c:txPr>
        <a:bodyPr/>
        <a:lstStyle/>
        <a:p>
          <a:pPr>
            <a:defRPr sz="1800"/>
          </a:pPr>
          <a:endParaRPr lang="en-US"/>
        </a:p>
      </c:txPr>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manualLayout>
          <c:layoutTarget val="inner"/>
          <c:xMode val="edge"/>
          <c:yMode val="edge"/>
          <c:x val="0.0778011478930025"/>
          <c:y val="0.05"/>
          <c:w val="0.337632987075436"/>
          <c:h val="0.7449343832021"/>
        </c:manualLayout>
      </c:layout>
      <c:scatterChart>
        <c:scatterStyle val="lineMarker"/>
        <c:ser>
          <c:idx val="3"/>
          <c:order val="0"/>
          <c:tx>
            <c:strRef>
              <c:f>Sheet1!$B$2</c:f>
              <c:strCache>
                <c:ptCount val="1"/>
                <c:pt idx="0">
                  <c:v>Baseline</c:v>
                </c:pt>
              </c:strCache>
            </c:strRef>
          </c:tx>
          <c:spPr>
            <a:ln>
              <a:solidFill>
                <a:srgbClr val="0000FF"/>
              </a:solidFill>
              <a:prstDash val="sysDot"/>
            </a:ln>
          </c:spPr>
          <c:marker>
            <c:symbol val="none"/>
          </c:marker>
          <c:yVal>
            <c:numRef>
              <c:f>Sheet1!$B$3:$B$53</c:f>
              <c:numCache>
                <c:formatCode>General</c:formatCode>
                <c:ptCount val="51"/>
                <c:pt idx="0">
                  <c:v>27.0958646616541</c:v>
                </c:pt>
                <c:pt idx="1">
                  <c:v>26.7763157894737</c:v>
                </c:pt>
                <c:pt idx="2">
                  <c:v>26.98778195488724</c:v>
                </c:pt>
                <c:pt idx="3">
                  <c:v>28.49937343358397</c:v>
                </c:pt>
                <c:pt idx="4">
                  <c:v>29.15413533834587</c:v>
                </c:pt>
                <c:pt idx="5">
                  <c:v>30.96334586466167</c:v>
                </c:pt>
                <c:pt idx="6">
                  <c:v>32.01127819548874</c:v>
                </c:pt>
                <c:pt idx="7">
                  <c:v>32.4796365914787</c:v>
                </c:pt>
                <c:pt idx="8">
                  <c:v>31.68859649122807</c:v>
                </c:pt>
                <c:pt idx="9">
                  <c:v>33.96146616541334</c:v>
                </c:pt>
                <c:pt idx="10">
                  <c:v>35.90695488721799</c:v>
                </c:pt>
                <c:pt idx="11">
                  <c:v>40.40413533834586</c:v>
                </c:pt>
                <c:pt idx="12">
                  <c:v>41.8969298245614</c:v>
                </c:pt>
                <c:pt idx="13">
                  <c:v>44.06798245614034</c:v>
                </c:pt>
                <c:pt idx="14">
                  <c:v>43.90350877192983</c:v>
                </c:pt>
                <c:pt idx="15">
                  <c:v>44.53634085213034</c:v>
                </c:pt>
                <c:pt idx="16">
                  <c:v>45.89598997493733</c:v>
                </c:pt>
                <c:pt idx="17">
                  <c:v>47.16165413533832</c:v>
                </c:pt>
                <c:pt idx="18">
                  <c:v>49.3969298245614</c:v>
                </c:pt>
                <c:pt idx="19">
                  <c:v>51.51629072681703</c:v>
                </c:pt>
                <c:pt idx="20">
                  <c:v>54.2481203007519</c:v>
                </c:pt>
                <c:pt idx="21">
                  <c:v>55.0328947368421</c:v>
                </c:pt>
                <c:pt idx="22">
                  <c:v>56.109022556391</c:v>
                </c:pt>
                <c:pt idx="23">
                  <c:v>56.54448621553887</c:v>
                </c:pt>
                <c:pt idx="24">
                  <c:v>57.51096491228071</c:v>
                </c:pt>
                <c:pt idx="25">
                  <c:v>58.91447368421031</c:v>
                </c:pt>
                <c:pt idx="26">
                  <c:v>60.609335839599</c:v>
                </c:pt>
                <c:pt idx="27">
                  <c:v>61.1732456140351</c:v>
                </c:pt>
                <c:pt idx="28">
                  <c:v>61.29855889724313</c:v>
                </c:pt>
                <c:pt idx="29">
                  <c:v>61.8107769423559</c:v>
                </c:pt>
                <c:pt idx="30">
                  <c:v>63.42575187969927</c:v>
                </c:pt>
                <c:pt idx="31">
                  <c:v>63.86434837092733</c:v>
                </c:pt>
                <c:pt idx="32">
                  <c:v>64.343671679198</c:v>
                </c:pt>
                <c:pt idx="33">
                  <c:v>64.4313909774436</c:v>
                </c:pt>
                <c:pt idx="34">
                  <c:v>65.0485588972431</c:v>
                </c:pt>
                <c:pt idx="35">
                  <c:v>65.11434837092725</c:v>
                </c:pt>
                <c:pt idx="36">
                  <c:v>65.4699248120301</c:v>
                </c:pt>
                <c:pt idx="37">
                  <c:v>66.07456140350881</c:v>
                </c:pt>
                <c:pt idx="38">
                  <c:v>66.35808270676655</c:v>
                </c:pt>
                <c:pt idx="39">
                  <c:v>67.0394736842106</c:v>
                </c:pt>
                <c:pt idx="40">
                  <c:v>67.72243107769393</c:v>
                </c:pt>
                <c:pt idx="41">
                  <c:v>68.61842105263129</c:v>
                </c:pt>
                <c:pt idx="42">
                  <c:v>68.8345864661654</c:v>
                </c:pt>
                <c:pt idx="43">
                  <c:v>68.02631578947365</c:v>
                </c:pt>
                <c:pt idx="44">
                  <c:v>67.89630325814536</c:v>
                </c:pt>
                <c:pt idx="45">
                  <c:v>67.89473684210525</c:v>
                </c:pt>
                <c:pt idx="46">
                  <c:v>68.87531328320803</c:v>
                </c:pt>
                <c:pt idx="47">
                  <c:v>69.4078947368421</c:v>
                </c:pt>
                <c:pt idx="48">
                  <c:v>69.99060150375941</c:v>
                </c:pt>
                <c:pt idx="49">
                  <c:v>69.92951127819547</c:v>
                </c:pt>
                <c:pt idx="50">
                  <c:v>69.14003759398459</c:v>
                </c:pt>
              </c:numCache>
            </c:numRef>
          </c:yVal>
        </c:ser>
        <c:ser>
          <c:idx val="0"/>
          <c:order val="1"/>
          <c:tx>
            <c:strRef>
              <c:f>Sheet1!$C$2</c:f>
              <c:strCache>
                <c:ptCount val="1"/>
                <c:pt idx="0">
                  <c:v>Proposed (Human)</c:v>
                </c:pt>
              </c:strCache>
            </c:strRef>
          </c:tx>
          <c:spPr>
            <a:ln>
              <a:solidFill>
                <a:srgbClr val="FF0000"/>
              </a:solidFill>
            </a:ln>
          </c:spPr>
          <c:marker>
            <c:symbol val="none"/>
          </c:marker>
          <c:yVal>
            <c:numRef>
              <c:f>Sheet1!$C$3:$C$53</c:f>
              <c:numCache>
                <c:formatCode>General</c:formatCode>
                <c:ptCount val="51"/>
                <c:pt idx="0">
                  <c:v>28.4304511278196</c:v>
                </c:pt>
                <c:pt idx="1">
                  <c:v>24.8214285714286</c:v>
                </c:pt>
                <c:pt idx="2">
                  <c:v>26.78571428571419</c:v>
                </c:pt>
                <c:pt idx="3">
                  <c:v>32.406015037594</c:v>
                </c:pt>
                <c:pt idx="4">
                  <c:v>32.08646616541331</c:v>
                </c:pt>
                <c:pt idx="5">
                  <c:v>33.1109022556391</c:v>
                </c:pt>
                <c:pt idx="6">
                  <c:v>36.7481203007519</c:v>
                </c:pt>
                <c:pt idx="7">
                  <c:v>38.1109022556391</c:v>
                </c:pt>
                <c:pt idx="8">
                  <c:v>42.09586466165399</c:v>
                </c:pt>
                <c:pt idx="9">
                  <c:v>41.7763157894737</c:v>
                </c:pt>
                <c:pt idx="10">
                  <c:v>43.58082706766901</c:v>
                </c:pt>
                <c:pt idx="11">
                  <c:v>44.5582706766917</c:v>
                </c:pt>
                <c:pt idx="12">
                  <c:v>46.5601503759398</c:v>
                </c:pt>
                <c:pt idx="13">
                  <c:v>47.734962406015</c:v>
                </c:pt>
                <c:pt idx="14">
                  <c:v>48.0733082706767</c:v>
                </c:pt>
                <c:pt idx="15">
                  <c:v>49.3327067669173</c:v>
                </c:pt>
                <c:pt idx="16">
                  <c:v>51.55075187969919</c:v>
                </c:pt>
                <c:pt idx="17">
                  <c:v>51.6353383458647</c:v>
                </c:pt>
                <c:pt idx="18">
                  <c:v>52.218045112782</c:v>
                </c:pt>
                <c:pt idx="19">
                  <c:v>54.3890977443609</c:v>
                </c:pt>
                <c:pt idx="20">
                  <c:v>54.812030075188</c:v>
                </c:pt>
                <c:pt idx="21">
                  <c:v>55.88345864661639</c:v>
                </c:pt>
                <c:pt idx="22">
                  <c:v>56.7575187969925</c:v>
                </c:pt>
                <c:pt idx="23">
                  <c:v>58.0827067669173</c:v>
                </c:pt>
                <c:pt idx="24">
                  <c:v>58.74060150375939</c:v>
                </c:pt>
                <c:pt idx="25">
                  <c:v>59.11654135338339</c:v>
                </c:pt>
                <c:pt idx="26">
                  <c:v>60.2537593984962</c:v>
                </c:pt>
                <c:pt idx="27">
                  <c:v>61.1278195488722</c:v>
                </c:pt>
                <c:pt idx="28">
                  <c:v>62.6691729323308</c:v>
                </c:pt>
                <c:pt idx="29">
                  <c:v>63.20488721804509</c:v>
                </c:pt>
                <c:pt idx="30">
                  <c:v>63.7875939849624</c:v>
                </c:pt>
                <c:pt idx="31">
                  <c:v>63.74060150375939</c:v>
                </c:pt>
                <c:pt idx="32">
                  <c:v>64.36090225563908</c:v>
                </c:pt>
                <c:pt idx="33">
                  <c:v>65.49812030075191</c:v>
                </c:pt>
                <c:pt idx="34">
                  <c:v>64.4266917293233</c:v>
                </c:pt>
                <c:pt idx="35">
                  <c:v>64.70864661654124</c:v>
                </c:pt>
                <c:pt idx="36">
                  <c:v>65.62030075187954</c:v>
                </c:pt>
                <c:pt idx="37">
                  <c:v>66.4191729323308</c:v>
                </c:pt>
                <c:pt idx="38">
                  <c:v>66.2218045112782</c:v>
                </c:pt>
                <c:pt idx="39">
                  <c:v>66.6541353383459</c:v>
                </c:pt>
                <c:pt idx="40">
                  <c:v>67.5375939849624</c:v>
                </c:pt>
                <c:pt idx="41">
                  <c:v>67.687969924812</c:v>
                </c:pt>
                <c:pt idx="42">
                  <c:v>67.4342105263158</c:v>
                </c:pt>
                <c:pt idx="43">
                  <c:v>67.2650375939847</c:v>
                </c:pt>
                <c:pt idx="44">
                  <c:v>68.4774436090225</c:v>
                </c:pt>
                <c:pt idx="45">
                  <c:v>68.4116541353384</c:v>
                </c:pt>
                <c:pt idx="46">
                  <c:v>69.2669172932331</c:v>
                </c:pt>
                <c:pt idx="47">
                  <c:v>69.4642857142857</c:v>
                </c:pt>
                <c:pt idx="48">
                  <c:v>69.6240601503759</c:v>
                </c:pt>
                <c:pt idx="49">
                  <c:v>68.87218045112778</c:v>
                </c:pt>
                <c:pt idx="50">
                  <c:v>69.2669172932331</c:v>
                </c:pt>
              </c:numCache>
            </c:numRef>
          </c:yVal>
        </c:ser>
        <c:ser>
          <c:idx val="1"/>
          <c:order val="2"/>
          <c:tx>
            <c:strRef>
              <c:f>Sheet1!$D$2</c:f>
              <c:strCache>
                <c:ptCount val="1"/>
                <c:pt idx="0">
                  <c:v>Proposed (Oracle)</c:v>
                </c:pt>
              </c:strCache>
            </c:strRef>
          </c:tx>
          <c:spPr>
            <a:ln>
              <a:solidFill>
                <a:schemeClr val="tx1"/>
              </a:solidFill>
            </a:ln>
          </c:spPr>
          <c:marker>
            <c:symbol val="none"/>
          </c:marker>
          <c:yVal>
            <c:numRef>
              <c:f>Sheet1!$D$3:$D$53</c:f>
              <c:numCache>
                <c:formatCode>General</c:formatCode>
                <c:ptCount val="51"/>
                <c:pt idx="0">
                  <c:v>25.7612781954887</c:v>
                </c:pt>
                <c:pt idx="1">
                  <c:v>28.3928571428571</c:v>
                </c:pt>
                <c:pt idx="2">
                  <c:v>32.47180451127807</c:v>
                </c:pt>
                <c:pt idx="3">
                  <c:v>35.140977443609</c:v>
                </c:pt>
                <c:pt idx="4">
                  <c:v>35.8928571428571</c:v>
                </c:pt>
                <c:pt idx="5">
                  <c:v>38.47744360902246</c:v>
                </c:pt>
                <c:pt idx="6">
                  <c:v>41.8703007518797</c:v>
                </c:pt>
                <c:pt idx="7">
                  <c:v>41.44736842105248</c:v>
                </c:pt>
                <c:pt idx="8">
                  <c:v>47.2744360902256</c:v>
                </c:pt>
                <c:pt idx="9">
                  <c:v>47.50939849624059</c:v>
                </c:pt>
                <c:pt idx="10">
                  <c:v>46.2687969924812</c:v>
                </c:pt>
                <c:pt idx="11">
                  <c:v>50.0281954887218</c:v>
                </c:pt>
                <c:pt idx="12">
                  <c:v>51.0244360902256</c:v>
                </c:pt>
                <c:pt idx="13">
                  <c:v>53.843984962406</c:v>
                </c:pt>
                <c:pt idx="14">
                  <c:v>54.1259398496241</c:v>
                </c:pt>
                <c:pt idx="15">
                  <c:v>56.1748120300752</c:v>
                </c:pt>
                <c:pt idx="16">
                  <c:v>57.85714285714279</c:v>
                </c:pt>
                <c:pt idx="17">
                  <c:v>59.0789473684211</c:v>
                </c:pt>
                <c:pt idx="18">
                  <c:v>59.2199248120301</c:v>
                </c:pt>
                <c:pt idx="19">
                  <c:v>60.3853383458647</c:v>
                </c:pt>
                <c:pt idx="20">
                  <c:v>62.45300751879687</c:v>
                </c:pt>
                <c:pt idx="21">
                  <c:v>63.32706766917279</c:v>
                </c:pt>
                <c:pt idx="22">
                  <c:v>63.6278195488722</c:v>
                </c:pt>
                <c:pt idx="23">
                  <c:v>63.6936090225564</c:v>
                </c:pt>
                <c:pt idx="24">
                  <c:v>64.9812030075188</c:v>
                </c:pt>
                <c:pt idx="25">
                  <c:v>65.6296992481203</c:v>
                </c:pt>
                <c:pt idx="26">
                  <c:v>66.3815789473684</c:v>
                </c:pt>
                <c:pt idx="27">
                  <c:v>67.0770676691729</c:v>
                </c:pt>
                <c:pt idx="28">
                  <c:v>67.3402255639098</c:v>
                </c:pt>
                <c:pt idx="29">
                  <c:v>67.31203007518801</c:v>
                </c:pt>
                <c:pt idx="30">
                  <c:v>67.60338345864658</c:v>
                </c:pt>
                <c:pt idx="31">
                  <c:v>68.30827067669144</c:v>
                </c:pt>
                <c:pt idx="32">
                  <c:v>67.96052631578948</c:v>
                </c:pt>
                <c:pt idx="33">
                  <c:v>69.12593984962383</c:v>
                </c:pt>
                <c:pt idx="34">
                  <c:v>69.37030075187954</c:v>
                </c:pt>
                <c:pt idx="35">
                  <c:v>68.75</c:v>
                </c:pt>
                <c:pt idx="36">
                  <c:v>69.3890977443609</c:v>
                </c:pt>
                <c:pt idx="37">
                  <c:v>70.48872180451114</c:v>
                </c:pt>
                <c:pt idx="38">
                  <c:v>70.8364661654135</c:v>
                </c:pt>
                <c:pt idx="39">
                  <c:v>71.02443609022561</c:v>
                </c:pt>
                <c:pt idx="40">
                  <c:v>70.25375939849614</c:v>
                </c:pt>
                <c:pt idx="41">
                  <c:v>70.5827067669173</c:v>
                </c:pt>
                <c:pt idx="42">
                  <c:v>71.0150375939847</c:v>
                </c:pt>
                <c:pt idx="43">
                  <c:v>70.79887218045079</c:v>
                </c:pt>
                <c:pt idx="44">
                  <c:v>69.9436090225564</c:v>
                </c:pt>
                <c:pt idx="45">
                  <c:v>70.4793233082707</c:v>
                </c:pt>
                <c:pt idx="46">
                  <c:v>70.5827067669173</c:v>
                </c:pt>
                <c:pt idx="47">
                  <c:v>70.9962406015038</c:v>
                </c:pt>
                <c:pt idx="48">
                  <c:v>71.0432330827068</c:v>
                </c:pt>
                <c:pt idx="49">
                  <c:v>70.77067669172931</c:v>
                </c:pt>
                <c:pt idx="50">
                  <c:v>71.1466165413534</c:v>
                </c:pt>
              </c:numCache>
            </c:numRef>
          </c:yVal>
        </c:ser>
        <c:ser>
          <c:idx val="2"/>
          <c:order val="3"/>
          <c:tx>
            <c:strRef>
              <c:f>Sheet1!$E$2</c:f>
              <c:strCache>
                <c:ptCount val="1"/>
                <c:pt idx="0">
                  <c:v>Zero-shot</c:v>
                </c:pt>
              </c:strCache>
            </c:strRef>
          </c:tx>
          <c:spPr>
            <a:ln>
              <a:solidFill>
                <a:schemeClr val="tx1"/>
              </a:solidFill>
              <a:prstDash val="sysDot"/>
            </a:ln>
          </c:spPr>
          <c:marker>
            <c:symbol val="none"/>
          </c:marker>
          <c:yVal>
            <c:numRef>
              <c:f>Sheet1!$E$3:$E$53</c:f>
              <c:numCache>
                <c:formatCode>General</c:formatCode>
                <c:ptCount val="51"/>
                <c:pt idx="0">
                  <c:v>56.76</c:v>
                </c:pt>
                <c:pt idx="1">
                  <c:v>56.76</c:v>
                </c:pt>
                <c:pt idx="2">
                  <c:v>56.76</c:v>
                </c:pt>
                <c:pt idx="3">
                  <c:v>56.76</c:v>
                </c:pt>
                <c:pt idx="4">
                  <c:v>56.76</c:v>
                </c:pt>
                <c:pt idx="5">
                  <c:v>56.76</c:v>
                </c:pt>
                <c:pt idx="6">
                  <c:v>56.76</c:v>
                </c:pt>
                <c:pt idx="7">
                  <c:v>56.76</c:v>
                </c:pt>
                <c:pt idx="8">
                  <c:v>56.76</c:v>
                </c:pt>
                <c:pt idx="9">
                  <c:v>56.76</c:v>
                </c:pt>
                <c:pt idx="10">
                  <c:v>56.76</c:v>
                </c:pt>
                <c:pt idx="11">
                  <c:v>56.76</c:v>
                </c:pt>
                <c:pt idx="12">
                  <c:v>56.76</c:v>
                </c:pt>
                <c:pt idx="13">
                  <c:v>56.76</c:v>
                </c:pt>
                <c:pt idx="14">
                  <c:v>56.76</c:v>
                </c:pt>
                <c:pt idx="15">
                  <c:v>56.76</c:v>
                </c:pt>
                <c:pt idx="16">
                  <c:v>56.76</c:v>
                </c:pt>
                <c:pt idx="17">
                  <c:v>56.76</c:v>
                </c:pt>
                <c:pt idx="18">
                  <c:v>56.76</c:v>
                </c:pt>
                <c:pt idx="19">
                  <c:v>56.76</c:v>
                </c:pt>
                <c:pt idx="20">
                  <c:v>56.76</c:v>
                </c:pt>
                <c:pt idx="21">
                  <c:v>56.76</c:v>
                </c:pt>
                <c:pt idx="22">
                  <c:v>56.76</c:v>
                </c:pt>
                <c:pt idx="23">
                  <c:v>56.76</c:v>
                </c:pt>
                <c:pt idx="24">
                  <c:v>56.76</c:v>
                </c:pt>
                <c:pt idx="25">
                  <c:v>56.76</c:v>
                </c:pt>
                <c:pt idx="26">
                  <c:v>56.76</c:v>
                </c:pt>
                <c:pt idx="27">
                  <c:v>56.76</c:v>
                </c:pt>
                <c:pt idx="28">
                  <c:v>56.76</c:v>
                </c:pt>
                <c:pt idx="29">
                  <c:v>56.76</c:v>
                </c:pt>
                <c:pt idx="30">
                  <c:v>56.76</c:v>
                </c:pt>
                <c:pt idx="31">
                  <c:v>56.76</c:v>
                </c:pt>
                <c:pt idx="32">
                  <c:v>56.76</c:v>
                </c:pt>
                <c:pt idx="33">
                  <c:v>56.76</c:v>
                </c:pt>
                <c:pt idx="34">
                  <c:v>56.76</c:v>
                </c:pt>
                <c:pt idx="35">
                  <c:v>56.76</c:v>
                </c:pt>
                <c:pt idx="36">
                  <c:v>56.76</c:v>
                </c:pt>
                <c:pt idx="37">
                  <c:v>56.76</c:v>
                </c:pt>
                <c:pt idx="38">
                  <c:v>56.76</c:v>
                </c:pt>
                <c:pt idx="39">
                  <c:v>56.76</c:v>
                </c:pt>
                <c:pt idx="40">
                  <c:v>56.76</c:v>
                </c:pt>
                <c:pt idx="41">
                  <c:v>56.76</c:v>
                </c:pt>
                <c:pt idx="42">
                  <c:v>56.76</c:v>
                </c:pt>
                <c:pt idx="43">
                  <c:v>56.76</c:v>
                </c:pt>
                <c:pt idx="44">
                  <c:v>56.76</c:v>
                </c:pt>
                <c:pt idx="45">
                  <c:v>56.76</c:v>
                </c:pt>
                <c:pt idx="46">
                  <c:v>56.76</c:v>
                </c:pt>
                <c:pt idx="47">
                  <c:v>56.76</c:v>
                </c:pt>
                <c:pt idx="48">
                  <c:v>56.76</c:v>
                </c:pt>
                <c:pt idx="49">
                  <c:v>56.76</c:v>
                </c:pt>
                <c:pt idx="50">
                  <c:v>56.76</c:v>
                </c:pt>
              </c:numCache>
            </c:numRef>
          </c:yVal>
        </c:ser>
        <c:axId val="632727368"/>
        <c:axId val="632730680"/>
      </c:scatterChart>
      <c:valAx>
        <c:axId val="632727368"/>
        <c:scaling>
          <c:orientation val="minMax"/>
          <c:max val="50.0"/>
          <c:min val="0.0"/>
        </c:scaling>
        <c:axPos val="b"/>
        <c:numFmt formatCode="General" sourceLinked="1"/>
        <c:tickLblPos val="nextTo"/>
        <c:txPr>
          <a:bodyPr/>
          <a:lstStyle/>
          <a:p>
            <a:pPr>
              <a:defRPr sz="1800"/>
            </a:pPr>
            <a:endParaRPr lang="en-US"/>
          </a:p>
        </c:txPr>
        <c:crossAx val="632730680"/>
        <c:crosses val="autoZero"/>
        <c:crossBetween val="midCat"/>
        <c:majorUnit val="10.0"/>
      </c:valAx>
      <c:valAx>
        <c:axId val="632730680"/>
        <c:scaling>
          <c:orientation val="minMax"/>
          <c:max val="75.0"/>
          <c:min val="25.0"/>
        </c:scaling>
        <c:axPos val="l"/>
        <c:numFmt formatCode="General" sourceLinked="1"/>
        <c:tickLblPos val="nextTo"/>
        <c:txPr>
          <a:bodyPr/>
          <a:lstStyle/>
          <a:p>
            <a:pPr>
              <a:defRPr sz="1800"/>
            </a:pPr>
            <a:endParaRPr lang="en-US"/>
          </a:p>
        </c:txPr>
        <c:crossAx val="632727368"/>
        <c:crosses val="autoZero"/>
        <c:crossBetween val="midCat"/>
        <c:majorUnit val="10.0"/>
        <c:minorUnit val="1.0"/>
      </c:valAx>
    </c:plotArea>
    <c:legend>
      <c:legendPos val="r"/>
      <c:layout>
        <c:manualLayout>
          <c:xMode val="edge"/>
          <c:yMode val="edge"/>
          <c:x val="0.450416588268694"/>
          <c:y val="0.0417526975794692"/>
          <c:w val="0.329424569326766"/>
          <c:h val="0.916494604841061"/>
        </c:manualLayout>
      </c:layout>
      <c:txPr>
        <a:bodyPr/>
        <a:lstStyle/>
        <a:p>
          <a:pPr>
            <a:defRPr sz="1800"/>
          </a:pPr>
          <a:endParaRPr lang="en-US"/>
        </a:p>
      </c:txPr>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manualLayout>
          <c:layoutTarget val="inner"/>
          <c:xMode val="edge"/>
          <c:yMode val="edge"/>
          <c:x val="0.0876722065276191"/>
          <c:y val="0.0731481481481481"/>
          <c:w val="0.442082406683897"/>
          <c:h val="0.698638086905803"/>
        </c:manualLayout>
      </c:layout>
      <c:scatterChart>
        <c:scatterStyle val="smoothMarker"/>
        <c:ser>
          <c:idx val="2"/>
          <c:order val="0"/>
          <c:tx>
            <c:v>Baseline</c:v>
          </c:tx>
          <c:spPr>
            <a:ln>
              <a:solidFill>
                <a:srgbClr val="0000FF"/>
              </a:solidFill>
              <a:prstDash val="sysDot"/>
            </a:ln>
          </c:spPr>
          <c:marker>
            <c:symbol val="none"/>
          </c:marker>
          <c:yVal>
            <c:numRef>
              <c:f>Sheet1!$J$3:$J$53</c:f>
              <c:numCache>
                <c:formatCode>General</c:formatCode>
                <c:ptCount val="51"/>
                <c:pt idx="0">
                  <c:v>43.1102151491295</c:v>
                </c:pt>
                <c:pt idx="1">
                  <c:v>42.8955823815325</c:v>
                </c:pt>
                <c:pt idx="2">
                  <c:v>43.704530014049</c:v>
                </c:pt>
                <c:pt idx="3">
                  <c:v>43.80608358133681</c:v>
                </c:pt>
                <c:pt idx="4">
                  <c:v>44.5504957989648</c:v>
                </c:pt>
                <c:pt idx="5">
                  <c:v>44.85026943280999</c:v>
                </c:pt>
                <c:pt idx="6">
                  <c:v>45.0759539380439</c:v>
                </c:pt>
                <c:pt idx="7">
                  <c:v>45.3233453800142</c:v>
                </c:pt>
                <c:pt idx="8">
                  <c:v>45.7610531438738</c:v>
                </c:pt>
                <c:pt idx="9">
                  <c:v>45.7964022275075</c:v>
                </c:pt>
                <c:pt idx="10">
                  <c:v>46.07043656218639</c:v>
                </c:pt>
                <c:pt idx="11">
                  <c:v>46.2025176017769</c:v>
                </c:pt>
                <c:pt idx="12">
                  <c:v>46.5098313811559</c:v>
                </c:pt>
                <c:pt idx="13">
                  <c:v>46.7979245649685</c:v>
                </c:pt>
                <c:pt idx="14">
                  <c:v>47.2075242394572</c:v>
                </c:pt>
                <c:pt idx="15">
                  <c:v>47.387369148907</c:v>
                </c:pt>
                <c:pt idx="16">
                  <c:v>47.35456108498347</c:v>
                </c:pt>
                <c:pt idx="17">
                  <c:v>47.6293099046111</c:v>
                </c:pt>
                <c:pt idx="18">
                  <c:v>47.7377988475483</c:v>
                </c:pt>
                <c:pt idx="19">
                  <c:v>48.0123631841691</c:v>
                </c:pt>
                <c:pt idx="20">
                  <c:v>48.1623154853426</c:v>
                </c:pt>
                <c:pt idx="21">
                  <c:v>48.1454993494708</c:v>
                </c:pt>
                <c:pt idx="22">
                  <c:v>48.57688298746029</c:v>
                </c:pt>
                <c:pt idx="23">
                  <c:v>48.7130333625448</c:v>
                </c:pt>
                <c:pt idx="24">
                  <c:v>48.75186555399649</c:v>
                </c:pt>
                <c:pt idx="25">
                  <c:v>48.68186377706407</c:v>
                </c:pt>
                <c:pt idx="26">
                  <c:v>48.4830930149138</c:v>
                </c:pt>
                <c:pt idx="27">
                  <c:v>48.669966645348</c:v>
                </c:pt>
                <c:pt idx="28">
                  <c:v>48.8938343433004</c:v>
                </c:pt>
                <c:pt idx="29">
                  <c:v>49.2387715008639</c:v>
                </c:pt>
                <c:pt idx="30">
                  <c:v>49.0061729625847</c:v>
                </c:pt>
                <c:pt idx="31">
                  <c:v>49.3638756983213</c:v>
                </c:pt>
                <c:pt idx="32">
                  <c:v>49.5224926275211</c:v>
                </c:pt>
                <c:pt idx="33">
                  <c:v>49.589774110327</c:v>
                </c:pt>
                <c:pt idx="34">
                  <c:v>49.81042978264469</c:v>
                </c:pt>
                <c:pt idx="35">
                  <c:v>50.0567565390809</c:v>
                </c:pt>
                <c:pt idx="36">
                  <c:v>49.9289145814726</c:v>
                </c:pt>
                <c:pt idx="37">
                  <c:v>50.2583761711981</c:v>
                </c:pt>
                <c:pt idx="38">
                  <c:v>50.5402524772997</c:v>
                </c:pt>
                <c:pt idx="39">
                  <c:v>50.625138535637</c:v>
                </c:pt>
                <c:pt idx="40">
                  <c:v>50.6244327386542</c:v>
                </c:pt>
                <c:pt idx="41">
                  <c:v>50.8900122174206</c:v>
                </c:pt>
                <c:pt idx="42">
                  <c:v>51.132786626054</c:v>
                </c:pt>
                <c:pt idx="43">
                  <c:v>50.9786388593138</c:v>
                </c:pt>
                <c:pt idx="44">
                  <c:v>51.27073659161849</c:v>
                </c:pt>
                <c:pt idx="45">
                  <c:v>51.1921568204055</c:v>
                </c:pt>
                <c:pt idx="46">
                  <c:v>50.910232703564</c:v>
                </c:pt>
                <c:pt idx="47">
                  <c:v>51.1211722292692</c:v>
                </c:pt>
                <c:pt idx="48">
                  <c:v>51.557010103466</c:v>
                </c:pt>
                <c:pt idx="49">
                  <c:v>51.4269749549505</c:v>
                </c:pt>
                <c:pt idx="50">
                  <c:v>51.7292587965487</c:v>
                </c:pt>
              </c:numCache>
            </c:numRef>
          </c:yVal>
          <c:smooth val="1"/>
        </c:ser>
        <c:ser>
          <c:idx val="0"/>
          <c:order val="1"/>
          <c:tx>
            <c:strRef>
              <c:f>Sheet1!$H$2</c:f>
              <c:strCache>
                <c:ptCount val="1"/>
                <c:pt idx="0">
                  <c:v>Proposed (Human)</c:v>
                </c:pt>
              </c:strCache>
            </c:strRef>
          </c:tx>
          <c:spPr>
            <a:ln>
              <a:solidFill>
                <a:srgbClr val="FF0000"/>
              </a:solidFill>
            </a:ln>
          </c:spPr>
          <c:marker>
            <c:symbol val="none"/>
          </c:marker>
          <c:yVal>
            <c:numRef>
              <c:f>Sheet1!$K$3:$K$53</c:f>
              <c:numCache>
                <c:formatCode>General</c:formatCode>
                <c:ptCount val="51"/>
                <c:pt idx="0">
                  <c:v>43.2672827747442</c:v>
                </c:pt>
                <c:pt idx="1">
                  <c:v>42.9975955981674</c:v>
                </c:pt>
                <c:pt idx="2">
                  <c:v>44.1787872291843</c:v>
                </c:pt>
                <c:pt idx="3">
                  <c:v>45.9611906588715</c:v>
                </c:pt>
                <c:pt idx="4">
                  <c:v>46.9636538869301</c:v>
                </c:pt>
                <c:pt idx="5">
                  <c:v>47.4771936646349</c:v>
                </c:pt>
                <c:pt idx="6">
                  <c:v>48.1968587625261</c:v>
                </c:pt>
                <c:pt idx="7">
                  <c:v>48.85631487911729</c:v>
                </c:pt>
                <c:pt idx="8">
                  <c:v>49.4954609155548</c:v>
                </c:pt>
                <c:pt idx="9">
                  <c:v>49.8023033413493</c:v>
                </c:pt>
                <c:pt idx="10">
                  <c:v>50.1674912984744</c:v>
                </c:pt>
                <c:pt idx="11">
                  <c:v>50.1192761464119</c:v>
                </c:pt>
                <c:pt idx="12">
                  <c:v>50.4953570352441</c:v>
                </c:pt>
                <c:pt idx="13">
                  <c:v>50.4083457265116</c:v>
                </c:pt>
                <c:pt idx="14">
                  <c:v>50.6995318345995</c:v>
                </c:pt>
                <c:pt idx="15">
                  <c:v>51.121724846766</c:v>
                </c:pt>
                <c:pt idx="16">
                  <c:v>51.5378789945333</c:v>
                </c:pt>
                <c:pt idx="17">
                  <c:v>51.5693883572337</c:v>
                </c:pt>
                <c:pt idx="18">
                  <c:v>51.51018463545439</c:v>
                </c:pt>
                <c:pt idx="19">
                  <c:v>51.6376188219021</c:v>
                </c:pt>
                <c:pt idx="20">
                  <c:v>51.7075905256044</c:v>
                </c:pt>
                <c:pt idx="21">
                  <c:v>51.82457345749641</c:v>
                </c:pt>
                <c:pt idx="22">
                  <c:v>51.8693922519724</c:v>
                </c:pt>
                <c:pt idx="23">
                  <c:v>52.00415968383049</c:v>
                </c:pt>
                <c:pt idx="24">
                  <c:v>51.9696968958286</c:v>
                </c:pt>
                <c:pt idx="25">
                  <c:v>51.9629192522488</c:v>
                </c:pt>
                <c:pt idx="26">
                  <c:v>51.9221949324136</c:v>
                </c:pt>
                <c:pt idx="27">
                  <c:v>52.14307926726599</c:v>
                </c:pt>
                <c:pt idx="28">
                  <c:v>52.1827186413392</c:v>
                </c:pt>
                <c:pt idx="29">
                  <c:v>52.2239307449773</c:v>
                </c:pt>
                <c:pt idx="30">
                  <c:v>51.9309416144377</c:v>
                </c:pt>
                <c:pt idx="31">
                  <c:v>51.855723293201</c:v>
                </c:pt>
                <c:pt idx="32">
                  <c:v>51.8825692474192</c:v>
                </c:pt>
                <c:pt idx="33">
                  <c:v>51.7572531480048</c:v>
                </c:pt>
                <c:pt idx="34">
                  <c:v>51.94134416703789</c:v>
                </c:pt>
                <c:pt idx="35">
                  <c:v>51.8702782219483</c:v>
                </c:pt>
                <c:pt idx="36">
                  <c:v>51.45250303935639</c:v>
                </c:pt>
                <c:pt idx="37">
                  <c:v>51.5298332322742</c:v>
                </c:pt>
                <c:pt idx="38">
                  <c:v>51.4949376295762</c:v>
                </c:pt>
                <c:pt idx="39">
                  <c:v>51.6304532205378</c:v>
                </c:pt>
                <c:pt idx="40">
                  <c:v>51.85918386972199</c:v>
                </c:pt>
                <c:pt idx="41">
                  <c:v>51.8584565800519</c:v>
                </c:pt>
                <c:pt idx="42">
                  <c:v>51.9067959951118</c:v>
                </c:pt>
                <c:pt idx="43">
                  <c:v>51.91927673938049</c:v>
                </c:pt>
                <c:pt idx="44">
                  <c:v>52.159879373436</c:v>
                </c:pt>
                <c:pt idx="45">
                  <c:v>52.4054563999345</c:v>
                </c:pt>
                <c:pt idx="46">
                  <c:v>52.2244630277233</c:v>
                </c:pt>
                <c:pt idx="47">
                  <c:v>52.31845039396759</c:v>
                </c:pt>
                <c:pt idx="48">
                  <c:v>52.29348952382649</c:v>
                </c:pt>
                <c:pt idx="49">
                  <c:v>52.7268277874382</c:v>
                </c:pt>
                <c:pt idx="50">
                  <c:v>52.7811308622146</c:v>
                </c:pt>
              </c:numCache>
            </c:numRef>
          </c:yVal>
          <c:smooth val="1"/>
        </c:ser>
        <c:ser>
          <c:idx val="1"/>
          <c:order val="2"/>
          <c:tx>
            <c:strRef>
              <c:f>Sheet1!$I$2</c:f>
              <c:strCache>
                <c:ptCount val="1"/>
                <c:pt idx="0">
                  <c:v>Proposed (Oracle)</c:v>
                </c:pt>
              </c:strCache>
            </c:strRef>
          </c:tx>
          <c:spPr>
            <a:ln>
              <a:solidFill>
                <a:schemeClr val="tx1"/>
              </a:solidFill>
            </a:ln>
          </c:spPr>
          <c:marker>
            <c:symbol val="none"/>
          </c:marker>
          <c:yVal>
            <c:numRef>
              <c:f>Sheet1!$L$3:$L$53</c:f>
              <c:numCache>
                <c:formatCode>General</c:formatCode>
                <c:ptCount val="51"/>
                <c:pt idx="0">
                  <c:v>42.95314752351489</c:v>
                </c:pt>
                <c:pt idx="1">
                  <c:v>42.7935691648976</c:v>
                </c:pt>
                <c:pt idx="2">
                  <c:v>43.7663272432431</c:v>
                </c:pt>
                <c:pt idx="3">
                  <c:v>44.9173123480488</c:v>
                </c:pt>
                <c:pt idx="4">
                  <c:v>46.2556097876239</c:v>
                </c:pt>
                <c:pt idx="5">
                  <c:v>46.7465285528613</c:v>
                </c:pt>
                <c:pt idx="6">
                  <c:v>48.1344005379724</c:v>
                </c:pt>
                <c:pt idx="7">
                  <c:v>48.5624181832358</c:v>
                </c:pt>
                <c:pt idx="8">
                  <c:v>49.3093185184397</c:v>
                </c:pt>
                <c:pt idx="9">
                  <c:v>49.957596444453</c:v>
                </c:pt>
                <c:pt idx="10">
                  <c:v>49.96423909878339</c:v>
                </c:pt>
                <c:pt idx="11">
                  <c:v>50.2307095540006</c:v>
                </c:pt>
                <c:pt idx="12">
                  <c:v>50.2762359010363</c:v>
                </c:pt>
                <c:pt idx="13">
                  <c:v>50.7966480117512</c:v>
                </c:pt>
                <c:pt idx="14">
                  <c:v>51.1623556032698</c:v>
                </c:pt>
                <c:pt idx="15">
                  <c:v>51.35979585564753</c:v>
                </c:pt>
                <c:pt idx="16">
                  <c:v>51.5211055269408</c:v>
                </c:pt>
                <c:pt idx="17">
                  <c:v>51.85245747270519</c:v>
                </c:pt>
                <c:pt idx="18">
                  <c:v>51.9784516963794</c:v>
                </c:pt>
                <c:pt idx="19">
                  <c:v>51.99044665614229</c:v>
                </c:pt>
                <c:pt idx="20">
                  <c:v>52.05602056589453</c:v>
                </c:pt>
                <c:pt idx="21">
                  <c:v>52.17142116525999</c:v>
                </c:pt>
                <c:pt idx="22">
                  <c:v>52.2924669589111</c:v>
                </c:pt>
                <c:pt idx="23">
                  <c:v>52.3450472911092</c:v>
                </c:pt>
                <c:pt idx="24">
                  <c:v>52.1278569753576</c:v>
                </c:pt>
                <c:pt idx="25">
                  <c:v>52.2302762205447</c:v>
                </c:pt>
                <c:pt idx="26">
                  <c:v>52.67046265527257</c:v>
                </c:pt>
                <c:pt idx="27">
                  <c:v>52.5579332624786</c:v>
                </c:pt>
                <c:pt idx="28">
                  <c:v>52.9556822329397</c:v>
                </c:pt>
                <c:pt idx="29">
                  <c:v>53.3010759245578</c:v>
                </c:pt>
                <c:pt idx="30">
                  <c:v>53.2949384899479</c:v>
                </c:pt>
                <c:pt idx="31">
                  <c:v>53.2799179035074</c:v>
                </c:pt>
                <c:pt idx="32">
                  <c:v>53.36606183768424</c:v>
                </c:pt>
                <c:pt idx="33">
                  <c:v>53.2604801670789</c:v>
                </c:pt>
                <c:pt idx="34">
                  <c:v>53.235558514306</c:v>
                </c:pt>
                <c:pt idx="35">
                  <c:v>53.1144763141005</c:v>
                </c:pt>
                <c:pt idx="36">
                  <c:v>53.088515586258</c:v>
                </c:pt>
                <c:pt idx="37">
                  <c:v>53.1260404208013</c:v>
                </c:pt>
                <c:pt idx="38">
                  <c:v>53.24788546647549</c:v>
                </c:pt>
                <c:pt idx="39">
                  <c:v>53.32944038796654</c:v>
                </c:pt>
                <c:pt idx="40">
                  <c:v>52.92112388961619</c:v>
                </c:pt>
                <c:pt idx="41">
                  <c:v>53.0606030439776</c:v>
                </c:pt>
                <c:pt idx="42">
                  <c:v>53.011107380039</c:v>
                </c:pt>
                <c:pt idx="43">
                  <c:v>53.2467922145815</c:v>
                </c:pt>
                <c:pt idx="44">
                  <c:v>53.31006016701194</c:v>
                </c:pt>
                <c:pt idx="45">
                  <c:v>53.5268982184368</c:v>
                </c:pt>
                <c:pt idx="46">
                  <c:v>53.38974438553629</c:v>
                </c:pt>
                <c:pt idx="47">
                  <c:v>53.34378749757789</c:v>
                </c:pt>
                <c:pt idx="48">
                  <c:v>53.8295347500892</c:v>
                </c:pt>
                <c:pt idx="49">
                  <c:v>53.85162391875419</c:v>
                </c:pt>
                <c:pt idx="50">
                  <c:v>53.91820108476919</c:v>
                </c:pt>
              </c:numCache>
            </c:numRef>
          </c:yVal>
          <c:smooth val="1"/>
        </c:ser>
        <c:axId val="632765832"/>
        <c:axId val="632642824"/>
      </c:scatterChart>
      <c:valAx>
        <c:axId val="632765832"/>
        <c:scaling>
          <c:orientation val="minMax"/>
          <c:max val="40.0"/>
          <c:min val="0.0"/>
        </c:scaling>
        <c:axPos val="b"/>
        <c:numFmt formatCode="General" sourceLinked="1"/>
        <c:tickLblPos val="nextTo"/>
        <c:txPr>
          <a:bodyPr/>
          <a:lstStyle/>
          <a:p>
            <a:pPr>
              <a:defRPr sz="1800"/>
            </a:pPr>
            <a:endParaRPr lang="en-US"/>
          </a:p>
        </c:txPr>
        <c:crossAx val="632642824"/>
        <c:crosses val="autoZero"/>
        <c:crossBetween val="midCat"/>
        <c:majorUnit val="10.0"/>
      </c:valAx>
      <c:valAx>
        <c:axId val="632642824"/>
        <c:scaling>
          <c:orientation val="minMax"/>
          <c:max val="54.0"/>
          <c:min val="42.0"/>
        </c:scaling>
        <c:axPos val="l"/>
        <c:numFmt formatCode="General" sourceLinked="1"/>
        <c:tickLblPos val="nextTo"/>
        <c:txPr>
          <a:bodyPr/>
          <a:lstStyle/>
          <a:p>
            <a:pPr>
              <a:defRPr sz="1800"/>
            </a:pPr>
            <a:endParaRPr lang="en-US"/>
          </a:p>
        </c:txPr>
        <c:crossAx val="632765832"/>
        <c:crosses val="autoZero"/>
        <c:crossBetween val="midCat"/>
        <c:majorUnit val="2.0"/>
      </c:valAx>
    </c:plotArea>
    <c:legend>
      <c:legendPos val="r"/>
      <c:layout>
        <c:manualLayout>
          <c:xMode val="edge"/>
          <c:yMode val="edge"/>
          <c:x val="0.566764140169502"/>
          <c:y val="0.137796004666083"/>
          <c:w val="0.328274059492563"/>
          <c:h val="0.687370953630796"/>
        </c:manualLayout>
      </c:layout>
      <c:txPr>
        <a:bodyPr/>
        <a:lstStyle/>
        <a:p>
          <a:pPr>
            <a:defRPr sz="1800"/>
          </a:pPr>
          <a:endParaRPr lang="en-US"/>
        </a:p>
      </c:txPr>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manualLayout>
          <c:layoutTarget val="inner"/>
          <c:xMode val="edge"/>
          <c:yMode val="edge"/>
          <c:x val="0.0876722065276191"/>
          <c:y val="0.0731481481481481"/>
          <c:w val="0.377196910500691"/>
          <c:h val="0.698638086905803"/>
        </c:manualLayout>
      </c:layout>
      <c:scatterChart>
        <c:scatterStyle val="smoothMarker"/>
        <c:ser>
          <c:idx val="2"/>
          <c:order val="0"/>
          <c:tx>
            <c:v>Baseline</c:v>
          </c:tx>
          <c:spPr>
            <a:ln>
              <a:solidFill>
                <a:srgbClr val="0000FF"/>
              </a:solidFill>
              <a:prstDash val="sysDot"/>
            </a:ln>
          </c:spPr>
          <c:marker>
            <c:symbol val="none"/>
          </c:marker>
          <c:yVal>
            <c:numRef>
              <c:f>Sheet1!$M$3:$M$22</c:f>
              <c:numCache>
                <c:formatCode>General</c:formatCode>
                <c:ptCount val="20"/>
                <c:pt idx="0">
                  <c:v>30.17234565032588</c:v>
                </c:pt>
                <c:pt idx="1">
                  <c:v>34.889372993128</c:v>
                </c:pt>
                <c:pt idx="2">
                  <c:v>40.08179458996849</c:v>
                </c:pt>
                <c:pt idx="3">
                  <c:v>47.6990744978308</c:v>
                </c:pt>
                <c:pt idx="4">
                  <c:v>51.499600356568</c:v>
                </c:pt>
                <c:pt idx="5">
                  <c:v>57.2197127905204</c:v>
                </c:pt>
                <c:pt idx="6">
                  <c:v>60.105711805921</c:v>
                </c:pt>
                <c:pt idx="7">
                  <c:v>62.1188148663789</c:v>
                </c:pt>
                <c:pt idx="8">
                  <c:v>62.7432421141489</c:v>
                </c:pt>
                <c:pt idx="9">
                  <c:v>65.9304256219402</c:v>
                </c:pt>
                <c:pt idx="10">
                  <c:v>66.16901181147584</c:v>
                </c:pt>
                <c:pt idx="11">
                  <c:v>68.4620716592159</c:v>
                </c:pt>
                <c:pt idx="12">
                  <c:v>68.7461186488873</c:v>
                </c:pt>
                <c:pt idx="13">
                  <c:v>68.77909142250751</c:v>
                </c:pt>
                <c:pt idx="14">
                  <c:v>69.582089973417</c:v>
                </c:pt>
                <c:pt idx="15">
                  <c:v>69.0566002532378</c:v>
                </c:pt>
                <c:pt idx="16">
                  <c:v>70.9023151619123</c:v>
                </c:pt>
                <c:pt idx="17">
                  <c:v>70.17330175213093</c:v>
                </c:pt>
                <c:pt idx="18">
                  <c:v>70.7983347612568</c:v>
                </c:pt>
                <c:pt idx="19">
                  <c:v>70.9133972514006</c:v>
                </c:pt>
              </c:numCache>
            </c:numRef>
          </c:yVal>
          <c:smooth val="1"/>
        </c:ser>
        <c:ser>
          <c:idx val="0"/>
          <c:order val="1"/>
          <c:tx>
            <c:strRef>
              <c:f>Sheet1!$H$2</c:f>
              <c:strCache>
                <c:ptCount val="1"/>
                <c:pt idx="0">
                  <c:v>Proposed (Human)</c:v>
                </c:pt>
              </c:strCache>
            </c:strRef>
          </c:tx>
          <c:spPr>
            <a:ln>
              <a:solidFill>
                <a:srgbClr val="FF0000"/>
              </a:solidFill>
            </a:ln>
          </c:spPr>
          <c:marker>
            <c:symbol val="none"/>
          </c:marker>
          <c:yVal>
            <c:numRef>
              <c:f>Sheet1!$N$3:$N$22</c:f>
              <c:numCache>
                <c:formatCode>General</c:formatCode>
                <c:ptCount val="20"/>
                <c:pt idx="0">
                  <c:v>30.17234565032588</c:v>
                </c:pt>
                <c:pt idx="1">
                  <c:v>48.88166191781533</c:v>
                </c:pt>
                <c:pt idx="2">
                  <c:v>53.922942237295</c:v>
                </c:pt>
                <c:pt idx="3">
                  <c:v>58.4698033881593</c:v>
                </c:pt>
                <c:pt idx="4">
                  <c:v>60.1622584629053</c:v>
                </c:pt>
                <c:pt idx="5">
                  <c:v>61.3388059155282</c:v>
                </c:pt>
                <c:pt idx="6">
                  <c:v>63.24268073301</c:v>
                </c:pt>
                <c:pt idx="7">
                  <c:v>64.3394222313072</c:v>
                </c:pt>
                <c:pt idx="8">
                  <c:v>64.7042509890195</c:v>
                </c:pt>
                <c:pt idx="9">
                  <c:v>65.81179679078114</c:v>
                </c:pt>
                <c:pt idx="10">
                  <c:v>66.8946667558692</c:v>
                </c:pt>
                <c:pt idx="11">
                  <c:v>67.14368073700975</c:v>
                </c:pt>
                <c:pt idx="12">
                  <c:v>67.92821617899411</c:v>
                </c:pt>
                <c:pt idx="13">
                  <c:v>68.5475740919328</c:v>
                </c:pt>
                <c:pt idx="14">
                  <c:v>69.17389195939973</c:v>
                </c:pt>
                <c:pt idx="15">
                  <c:v>70.0235994156556</c:v>
                </c:pt>
                <c:pt idx="16">
                  <c:v>70.3374132858741</c:v>
                </c:pt>
                <c:pt idx="17">
                  <c:v>70.56176610826</c:v>
                </c:pt>
                <c:pt idx="18">
                  <c:v>71.29270020743721</c:v>
                </c:pt>
                <c:pt idx="19">
                  <c:v>71.18782758264631</c:v>
                </c:pt>
              </c:numCache>
            </c:numRef>
          </c:yVal>
          <c:smooth val="1"/>
        </c:ser>
        <c:ser>
          <c:idx val="1"/>
          <c:order val="2"/>
          <c:tx>
            <c:strRef>
              <c:f>Sheet1!$I$2</c:f>
              <c:strCache>
                <c:ptCount val="1"/>
                <c:pt idx="0">
                  <c:v>Proposed (Oracle)</c:v>
                </c:pt>
              </c:strCache>
            </c:strRef>
          </c:tx>
          <c:spPr>
            <a:ln>
              <a:solidFill>
                <a:schemeClr val="tx1"/>
              </a:solidFill>
            </a:ln>
          </c:spPr>
          <c:marker>
            <c:symbol val="none"/>
          </c:marker>
          <c:yVal>
            <c:numRef>
              <c:f>Sheet1!$O$3:$O$22</c:f>
              <c:numCache>
                <c:formatCode>General</c:formatCode>
                <c:ptCount val="20"/>
                <c:pt idx="0">
                  <c:v>30.17234565032588</c:v>
                </c:pt>
                <c:pt idx="1">
                  <c:v>54.9598119861916</c:v>
                </c:pt>
                <c:pt idx="2">
                  <c:v>56.7392193076724</c:v>
                </c:pt>
                <c:pt idx="3">
                  <c:v>61.15478746340049</c:v>
                </c:pt>
                <c:pt idx="4">
                  <c:v>61.93947140309611</c:v>
                </c:pt>
                <c:pt idx="5">
                  <c:v>63.4027106110222</c:v>
                </c:pt>
                <c:pt idx="6">
                  <c:v>65.27253421471318</c:v>
                </c:pt>
                <c:pt idx="7">
                  <c:v>65.7139899983013</c:v>
                </c:pt>
                <c:pt idx="8">
                  <c:v>66.23325682349008</c:v>
                </c:pt>
                <c:pt idx="9">
                  <c:v>67.28282161950651</c:v>
                </c:pt>
                <c:pt idx="10">
                  <c:v>68.0743197447884</c:v>
                </c:pt>
                <c:pt idx="11">
                  <c:v>68.0725644020464</c:v>
                </c:pt>
                <c:pt idx="12">
                  <c:v>68.7551948987173</c:v>
                </c:pt>
                <c:pt idx="13">
                  <c:v>69.640937955308</c:v>
                </c:pt>
                <c:pt idx="14">
                  <c:v>69.9339584877989</c:v>
                </c:pt>
                <c:pt idx="15">
                  <c:v>70.65081547119181</c:v>
                </c:pt>
                <c:pt idx="16">
                  <c:v>70.4715357976491</c:v>
                </c:pt>
                <c:pt idx="17">
                  <c:v>70.38637299307373</c:v>
                </c:pt>
                <c:pt idx="18">
                  <c:v>71.2623290952451</c:v>
                </c:pt>
                <c:pt idx="19">
                  <c:v>71.0855219201552</c:v>
                </c:pt>
              </c:numCache>
            </c:numRef>
          </c:yVal>
          <c:smooth val="1"/>
        </c:ser>
        <c:axId val="611294840"/>
        <c:axId val="611298072"/>
      </c:scatterChart>
      <c:valAx>
        <c:axId val="611294840"/>
        <c:scaling>
          <c:orientation val="minMax"/>
          <c:max val="20.0"/>
          <c:min val="0.0"/>
        </c:scaling>
        <c:axPos val="b"/>
        <c:numFmt formatCode="General" sourceLinked="1"/>
        <c:tickLblPos val="nextTo"/>
        <c:txPr>
          <a:bodyPr/>
          <a:lstStyle/>
          <a:p>
            <a:pPr>
              <a:defRPr sz="1800"/>
            </a:pPr>
            <a:endParaRPr lang="en-US"/>
          </a:p>
        </c:txPr>
        <c:crossAx val="611298072"/>
        <c:crosses val="autoZero"/>
        <c:crossBetween val="midCat"/>
        <c:majorUnit val="5.0"/>
      </c:valAx>
      <c:valAx>
        <c:axId val="611298072"/>
        <c:scaling>
          <c:orientation val="minMax"/>
          <c:max val="75.0"/>
          <c:min val="25.0"/>
        </c:scaling>
        <c:axPos val="l"/>
        <c:numFmt formatCode="General" sourceLinked="1"/>
        <c:tickLblPos val="nextTo"/>
        <c:txPr>
          <a:bodyPr/>
          <a:lstStyle/>
          <a:p>
            <a:pPr>
              <a:defRPr sz="1800"/>
            </a:pPr>
            <a:endParaRPr lang="en-US"/>
          </a:p>
        </c:txPr>
        <c:crossAx val="611294840"/>
        <c:crosses val="autoZero"/>
        <c:crossBetween val="midCat"/>
        <c:majorUnit val="10.0"/>
      </c:valAx>
    </c:plotArea>
    <c:legend>
      <c:legendPos val="r"/>
      <c:layout>
        <c:manualLayout>
          <c:xMode val="edge"/>
          <c:yMode val="edge"/>
          <c:x val="0.566764140169502"/>
          <c:y val="0.137796004666083"/>
          <c:w val="0.328274059492563"/>
          <c:h val="0.687370953630796"/>
        </c:manualLayout>
      </c:layout>
      <c:txPr>
        <a:bodyPr/>
        <a:lstStyle/>
        <a:p>
          <a:pPr>
            <a:defRPr sz="1800"/>
          </a:pPr>
          <a:endParaRPr lang="en-US"/>
        </a:p>
      </c:txPr>
    </c:legend>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F3EA1B-BC2C-6345-8F82-FC304E99EC6A}" type="datetimeFigureOut">
              <a:rPr lang="en-US" smtClean="0"/>
              <a:pPr/>
              <a:t>10/21/12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871752-3B11-9A4D-A13A-F7257BFFB9A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Hello</a:t>
            </a:r>
            <a:r>
              <a:rPr lang="en-US" baseline="0" dirty="0" smtClean="0"/>
              <a:t> Everyone.</a:t>
            </a:r>
            <a:endParaRPr lang="en-US" dirty="0" smtClean="0"/>
          </a:p>
          <a:p>
            <a:endParaRPr lang="en-US" dirty="0" smtClean="0"/>
          </a:p>
          <a:p>
            <a:r>
              <a:rPr lang="en-US" dirty="0" smtClean="0"/>
              <a:t>My name is</a:t>
            </a:r>
            <a:r>
              <a:rPr lang="en-US" baseline="0" dirty="0" smtClean="0"/>
              <a:t> Devi Parikh. I am currently a research faculty at TTI-Chicago and am headed to Virginia Tech in a few months. This was work done by my undergraduate intern </a:t>
            </a:r>
            <a:r>
              <a:rPr lang="en-US" baseline="0" dirty="0" err="1" smtClean="0"/>
              <a:t>Amar</a:t>
            </a:r>
            <a:r>
              <a:rPr lang="en-US" baseline="0" dirty="0" smtClean="0"/>
              <a:t> </a:t>
            </a:r>
            <a:r>
              <a:rPr lang="en-US" baseline="0" dirty="0" err="1" smtClean="0"/>
              <a:t>Parkash</a:t>
            </a:r>
            <a:r>
              <a:rPr lang="en-US" baseline="0" dirty="0" smtClean="0"/>
              <a:t>, </a:t>
            </a:r>
            <a:r>
              <a:rPr lang="en-US" baseline="0" dirty="0" smtClean="0"/>
              <a:t>who unfortunately couldn’t be here.</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a:t>
            </a:r>
            <a:r>
              <a:rPr lang="en-US" baseline="0" dirty="0" smtClean="0"/>
              <a:t> along hoping that the child is taking it all in, and managing to decipher what makes a giraffe a giraffe. But we all recognize that such a passive learning setting is not quite ideal. Teaching and learning is much more effective…</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when there is an active learning involve.</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the traditional active learning setting, after looking at a few examples, the learner identifies an image that is confusing and asks the teacher for a label. “Is this a giraffe?”. In this case, the teacher says no. The learner updates her model, and identifies another confusing image and asks, “Is this a giraffe?”. The teacher says yes. Is this a giraffe? No. </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this is somewhat  better than </a:t>
            </a:r>
            <a:r>
              <a:rPr lang="en-US" baseline="0" dirty="0" smtClean="0"/>
              <a:t>passive learning, it is still not too terribly engaging. It is fairly restrictive, and artificially so.</a:t>
            </a:r>
          </a:p>
        </p:txBody>
      </p:sp>
      <p:sp>
        <p:nvSpPr>
          <p:cNvPr id="4" name="Slide Number Placeholder 3"/>
          <p:cNvSpPr>
            <a:spLocks noGrp="1"/>
          </p:cNvSpPr>
          <p:nvPr>
            <p:ph type="sldNum" sz="quarter" idx="10"/>
          </p:nvPr>
        </p:nvSpPr>
        <p:spPr/>
        <p:txBody>
          <a:bodyPr/>
          <a:lstStyle/>
          <a:p>
            <a:fld id="{5D871752-3B11-9A4D-A13A-F7257BFFB9A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What we propose is significantly richer communication channel between the learner and the teacher. It allows for an interaction like the following:</a:t>
            </a:r>
            <a:endParaRPr lang="en-US" dirty="0" smtClean="0"/>
          </a:p>
        </p:txBody>
      </p:sp>
      <p:sp>
        <p:nvSpPr>
          <p:cNvPr id="4" name="Slide Number Placeholder 3"/>
          <p:cNvSpPr>
            <a:spLocks noGrp="1"/>
          </p:cNvSpPr>
          <p:nvPr>
            <p:ph type="sldNum" sz="quarter" idx="10"/>
          </p:nvPr>
        </p:nvSpPr>
        <p:spPr/>
        <p:txBody>
          <a:bodyPr/>
          <a:lstStyle/>
          <a:p>
            <a:fld id="{5D871752-3B11-9A4D-A13A-F7257BFFB9A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learner, picks a confusing image.</a:t>
            </a:r>
            <a:r>
              <a:rPr lang="en-US" baseline="0" dirty="0" smtClean="0"/>
              <a:t> Then</a:t>
            </a:r>
            <a:r>
              <a:rPr lang="en-US" dirty="0" smtClean="0"/>
              <a:t> instead of just demanding a label for the</a:t>
            </a:r>
            <a:r>
              <a:rPr lang="en-US" baseline="0" dirty="0" smtClean="0"/>
              <a:t> image</a:t>
            </a:r>
            <a:r>
              <a:rPr lang="en-US" dirty="0" smtClean="0"/>
              <a:t>,</a:t>
            </a:r>
            <a:r>
              <a:rPr lang="en-US" baseline="0" dirty="0" smtClean="0"/>
              <a:t> the learner gives the example some thought and determines its belief about the example, and communicates it to the teacher. If it thinks this image is a giraffe, it says “I think this is a giraffe. What do you think?” The teacher says “No this is not a giraffe, because its neck is too short for it to be a giraffe.”. With this, the learner realizes that if this animal’s neck is too short for it to be a giraffe, than all animals with even shorter necks than the query image must not be giraffes either. Hence resulting in a much better understanding of giraffes. </a:t>
            </a:r>
          </a:p>
          <a:p>
            <a:endParaRPr lang="en-US" baseline="0" dirty="0" smtClean="0"/>
          </a:p>
          <a:p>
            <a:r>
              <a:rPr lang="en-US" baseline="0" dirty="0" smtClean="0"/>
              <a:t>At a high-level, In our proposed active learning paradigm, the learner conveys his/her current belief about an actively chosen query. If wrong, the supervisor provides focused feedback that conveys the teacher’s knowledge about the world. The learner takes the feedback provided on one image and transfers it to many previously unlabeled images. This results in (1) the classifier learning better from its mistakes and (2) accelerated learning with few labeled examples.</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order to realize</a:t>
            </a:r>
            <a:r>
              <a:rPr lang="en-US" baseline="0" dirty="0" smtClean="0"/>
              <a:t> such an active learning scenario with rich communication, we need a language that is both machine and human understandable. Attributes provide precisely this channel. They are mid-level shareable visual concepts that are semantic, such as furry, natural, shiny or has short-neck as in the running giraffe example.</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let’s say we wanted to teach a child about</a:t>
            </a:r>
            <a:r>
              <a:rPr lang="en-US" baseline="0" dirty="0" smtClean="0"/>
              <a:t> giraffes. </a:t>
            </a:r>
            <a:r>
              <a:rPr lang="en-US" dirty="0" smtClean="0"/>
              <a:t>One way to do</a:t>
            </a:r>
            <a:r>
              <a:rPr lang="en-US" baseline="0" dirty="0" smtClean="0"/>
              <a:t> it is by showing him example images with labels.</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baseline accuracy. And this is the accuracy of our proposed approach</a:t>
            </a:r>
            <a:r>
              <a:rPr lang="en-US" baseline="0" dirty="0" smtClean="0"/>
              <a:t>. While there is some improvement in accuracy in the first few iterations, as expected, since the label-based feedback is already very informative, the baseline approach quickly catches up. Note however that this accuracy is by using Amazon Mechanical Turk workers as teachers. This is the performance we get if we used an oracle that picks the attributes-based feedback with the highest performance on a held-out validation set. The performance of an expert teacher would be expected to fall somewhere between the red and black curves.</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31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conclusion, we proposed</a:t>
            </a:r>
            <a:r>
              <a:rPr lang="en-US" baseline="0" dirty="0" smtClean="0"/>
              <a:t> the use of attributes as a means to provide classifiers with feedback. Our novel learning paradigm exploits significantly more enhanced communication between humans and machines. It allows for seamless integration of discriminative learning with domain knowledge, allowing the classifier to learn effectively even with few labeled examples.</a:t>
            </a:r>
          </a:p>
          <a:p>
            <a:endParaRPr lang="en-US" baseline="0" dirty="0" smtClean="0"/>
          </a:p>
          <a:p>
            <a:r>
              <a:rPr lang="en-US" baseline="0" dirty="0" smtClean="0"/>
              <a:t>The notion of using attributes to propagate feedback provided on a single image to many unlabeled images can be related to semi-supervised learning via attributes. Interesting, this is precisely the subject of the next talk in this session.</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33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particular</a:t>
            </a:r>
            <a:r>
              <a:rPr lang="en-US" baseline="0" dirty="0" smtClean="0"/>
              <a:t> connection I’d like to make is with zero-shot and traditional discriminative learning.</a:t>
            </a:r>
          </a:p>
          <a:p>
            <a:endParaRPr lang="en-US" baseline="0" dirty="0" smtClean="0"/>
          </a:p>
          <a:p>
            <a:r>
              <a:rPr lang="en-US" baseline="0" dirty="0" smtClean="0"/>
              <a:t>In zero-shot learning, the system has a set of pre-learnt attribute predictors. At test time, the user simply describes a new set of categories in terms of these attributes example bears are furry and big, but turtles are neither. No training examples of these categories were available during training. Given a test image, the system predicts the attribute values for the image, and assigns it to the category with the most similar attribute signature.</a:t>
            </a:r>
          </a:p>
          <a:p>
            <a:endParaRPr lang="en-US" baseline="0" dirty="0" smtClean="0"/>
          </a:p>
          <a:p>
            <a:r>
              <a:rPr lang="en-US" baseline="0" dirty="0" smtClean="0"/>
              <a:t>One can also use relative relationships in zero-shot learning. Having a learnt a distribution of some categories in attributes space using training examples, the user can describe a new set of categories relative to the older categories. If C is younger than H and smiles more than H, his distribution may be here. Similarly for M. Given a test image, it can now be classified to be C, even though the system had never seen images of C before.</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giraffe</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not a giraffe</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not a giraffe</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giraffe</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not a giraffe</a:t>
            </a:r>
          </a:p>
        </p:txBody>
      </p:sp>
      <p:sp>
        <p:nvSpPr>
          <p:cNvPr id="4" name="Slide Number Placeholder 3"/>
          <p:cNvSpPr>
            <a:spLocks noGrp="1"/>
          </p:cNvSpPr>
          <p:nvPr>
            <p:ph type="sldNum" sz="quarter" idx="10"/>
          </p:nvPr>
        </p:nvSpPr>
        <p:spPr/>
        <p:txBody>
          <a:bodyPr/>
          <a:lstStyle/>
          <a:p>
            <a:fld id="{5D871752-3B11-9A4D-A13A-F7257BFFB9A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giraffe</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not a giraffe</a:t>
            </a:r>
          </a:p>
          <a:p>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784AC5-3B68-8344-9068-13A93F232559}" type="datetimeFigureOut">
              <a:rPr lang="en-US" smtClean="0"/>
              <a:pPr/>
              <a:t>10/21/12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142E5-DC05-B047-81F5-347EFFD4634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784AC5-3B68-8344-9068-13A93F232559}" type="datetimeFigureOut">
              <a:rPr lang="en-US" smtClean="0"/>
              <a:pPr/>
              <a:t>10/21/12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142E5-DC05-B047-81F5-347EFFD4634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784AC5-3B68-8344-9068-13A93F232559}" type="datetimeFigureOut">
              <a:rPr lang="en-US" smtClean="0"/>
              <a:pPr/>
              <a:t>10/21/12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142E5-DC05-B047-81F5-347EFFD4634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784AC5-3B68-8344-9068-13A93F232559}" type="datetimeFigureOut">
              <a:rPr lang="en-US" smtClean="0"/>
              <a:pPr/>
              <a:t>10/21/12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142E5-DC05-B047-81F5-347EFFD4634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784AC5-3B68-8344-9068-13A93F232559}" type="datetimeFigureOut">
              <a:rPr lang="en-US" smtClean="0"/>
              <a:pPr/>
              <a:t>10/21/12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142E5-DC05-B047-81F5-347EFFD4634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784AC5-3B68-8344-9068-13A93F232559}" type="datetimeFigureOut">
              <a:rPr lang="en-US" smtClean="0"/>
              <a:pPr/>
              <a:t>10/21/12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142E5-DC05-B047-81F5-347EFFD4634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784AC5-3B68-8344-9068-13A93F232559}" type="datetimeFigureOut">
              <a:rPr lang="en-US" smtClean="0"/>
              <a:pPr/>
              <a:t>10/21/12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D142E5-DC05-B047-81F5-347EFFD4634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784AC5-3B68-8344-9068-13A93F232559}" type="datetimeFigureOut">
              <a:rPr lang="en-US" smtClean="0"/>
              <a:pPr/>
              <a:t>10/21/12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D142E5-DC05-B047-81F5-347EFFD4634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784AC5-3B68-8344-9068-13A93F232559}" type="datetimeFigureOut">
              <a:rPr lang="en-US" smtClean="0"/>
              <a:pPr/>
              <a:t>10/21/12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D142E5-DC05-B047-81F5-347EFFD4634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784AC5-3B68-8344-9068-13A93F232559}" type="datetimeFigureOut">
              <a:rPr lang="en-US" smtClean="0"/>
              <a:pPr/>
              <a:t>10/21/12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142E5-DC05-B047-81F5-347EFFD4634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784AC5-3B68-8344-9068-13A93F232559}" type="datetimeFigureOut">
              <a:rPr lang="en-US" smtClean="0"/>
              <a:pPr/>
              <a:t>10/21/12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142E5-DC05-B047-81F5-347EFFD4634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784AC5-3B68-8344-9068-13A93F232559}" type="datetimeFigureOut">
              <a:rPr lang="en-US" smtClean="0"/>
              <a:pPr/>
              <a:t>10/21/12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D142E5-DC05-B047-81F5-347EFFD4634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20.png"/><Relationship Id="rId6" Type="http://schemas.openxmlformats.org/officeDocument/2006/relationships/image" Target="../media/image7.png"/><Relationship Id="rId7" Type="http://schemas.openxmlformats.org/officeDocument/2006/relationships/image" Target="../media/image16.png"/><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9" Type="http://schemas.openxmlformats.org/officeDocument/2006/relationships/image" Target="../media/image29.png"/><Relationship Id="rId20" Type="http://schemas.openxmlformats.org/officeDocument/2006/relationships/image" Target="../media/image40.png"/><Relationship Id="rId21" Type="http://schemas.openxmlformats.org/officeDocument/2006/relationships/image" Target="../media/image2.png"/><Relationship Id="rId10"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9"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s>
</file>

<file path=ppt/slides/_rels/slide21.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29.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5.png"/><Relationship Id="rId9" Type="http://schemas.openxmlformats.org/officeDocument/2006/relationships/image" Target="../media/image27.png"/><Relationship Id="rId10"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chart" Target="../charts/char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66839"/>
            <a:ext cx="7772400" cy="1470025"/>
          </a:xfrm>
        </p:spPr>
        <p:txBody>
          <a:bodyPr/>
          <a:lstStyle/>
          <a:p>
            <a:r>
              <a:rPr lang="en-US" dirty="0" smtClean="0"/>
              <a:t>Attributes for Classifier Feedback</a:t>
            </a:r>
            <a:endParaRPr lang="en-US" dirty="0"/>
          </a:p>
        </p:txBody>
      </p:sp>
      <p:sp>
        <p:nvSpPr>
          <p:cNvPr id="3" name="Subtitle 2"/>
          <p:cNvSpPr>
            <a:spLocks noGrp="1"/>
          </p:cNvSpPr>
          <p:nvPr>
            <p:ph type="subTitle" idx="1"/>
          </p:nvPr>
        </p:nvSpPr>
        <p:spPr>
          <a:xfrm>
            <a:off x="0" y="3886200"/>
            <a:ext cx="9144000" cy="1752600"/>
          </a:xfrm>
        </p:spPr>
        <p:txBody>
          <a:bodyPr/>
          <a:lstStyle/>
          <a:p>
            <a:r>
              <a:rPr lang="en-US" dirty="0" err="1" smtClean="0"/>
              <a:t>Amar</a:t>
            </a:r>
            <a:r>
              <a:rPr lang="en-US" dirty="0" smtClean="0"/>
              <a:t> </a:t>
            </a:r>
            <a:r>
              <a:rPr lang="en-US" dirty="0" err="1" smtClean="0"/>
              <a:t>Parkash</a:t>
            </a:r>
            <a:r>
              <a:rPr lang="en-US" dirty="0" smtClean="0"/>
              <a:t>	 and Devi Parikh</a:t>
            </a:r>
            <a:endParaRPr lang="en-US" dirty="0"/>
          </a:p>
        </p:txBody>
      </p:sp>
      <p:pic>
        <p:nvPicPr>
          <p:cNvPr id="4" name="Picture 17"/>
          <p:cNvPicPr>
            <a:picLocks noChangeAspect="1"/>
          </p:cNvPicPr>
          <p:nvPr/>
        </p:nvPicPr>
        <p:blipFill>
          <a:blip r:embed="rId3"/>
          <a:srcRect/>
          <a:stretch>
            <a:fillRect/>
          </a:stretch>
        </p:blipFill>
        <p:spPr bwMode="auto">
          <a:xfrm>
            <a:off x="2397573" y="4627008"/>
            <a:ext cx="1583267" cy="2023584"/>
          </a:xfrm>
          <a:prstGeom prst="rect">
            <a:avLst/>
          </a:prstGeom>
          <a:noFill/>
          <a:ln w="9525">
            <a:noFill/>
            <a:miter lim="800000"/>
            <a:headEnd/>
            <a:tailEnd/>
          </a:ln>
        </p:spPr>
      </p:pic>
      <p:grpSp>
        <p:nvGrpSpPr>
          <p:cNvPr id="8" name="Group 7"/>
          <p:cNvGrpSpPr/>
          <p:nvPr/>
        </p:nvGrpSpPr>
        <p:grpSpPr>
          <a:xfrm>
            <a:off x="1838134" y="2057400"/>
            <a:ext cx="5549170" cy="1828800"/>
            <a:chOff x="2223230" y="451853"/>
            <a:chExt cx="5549170" cy="1828800"/>
          </a:xfrm>
        </p:grpSpPr>
        <p:pic>
          <p:nvPicPr>
            <p:cNvPr id="5" name="Picture 2"/>
            <p:cNvPicPr>
              <a:picLocks noChangeAspect="1" noChangeArrowheads="1"/>
            </p:cNvPicPr>
            <p:nvPr/>
          </p:nvPicPr>
          <p:blipFill>
            <a:blip r:embed="rId4"/>
            <a:srcRect b="23314"/>
            <a:stretch>
              <a:fillRect/>
            </a:stretch>
          </p:blipFill>
          <p:spPr bwMode="auto">
            <a:xfrm>
              <a:off x="2223230" y="451853"/>
              <a:ext cx="2104221" cy="1828800"/>
            </a:xfrm>
            <a:prstGeom prst="rect">
              <a:avLst/>
            </a:prstGeom>
            <a:noFill/>
            <a:ln w="9525">
              <a:noFill/>
              <a:miter lim="800000"/>
              <a:headEnd/>
              <a:tailEnd/>
            </a:ln>
            <a:effectLst/>
          </p:spPr>
        </p:pic>
        <p:pic>
          <p:nvPicPr>
            <p:cNvPr id="6" name="Picture 5"/>
            <p:cNvPicPr>
              <a:picLocks noChangeAspect="1"/>
            </p:cNvPicPr>
            <p:nvPr/>
          </p:nvPicPr>
          <p:blipFill>
            <a:blip r:embed="rId5"/>
            <a:stretch>
              <a:fillRect/>
            </a:stretch>
          </p:blipFill>
          <p:spPr>
            <a:xfrm>
              <a:off x="4327451" y="451853"/>
              <a:ext cx="3444949" cy="1828800"/>
            </a:xfrm>
            <a:prstGeom prst="rect">
              <a:avLst/>
            </a:prstGeom>
          </p:spPr>
        </p:pic>
        <p:sp>
          <p:nvSpPr>
            <p:cNvPr id="7" name="Rectangle 6"/>
            <p:cNvSpPr/>
            <p:nvPr/>
          </p:nvSpPr>
          <p:spPr>
            <a:xfrm>
              <a:off x="7128387" y="2130425"/>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p:nvPicPr>
        <p:blipFill>
          <a:blip r:embed="rId6"/>
          <a:srcRect t="40385" b="36154"/>
          <a:stretch>
            <a:fillRect/>
          </a:stretch>
        </p:blipFill>
        <p:spPr>
          <a:xfrm>
            <a:off x="4644104" y="6135714"/>
            <a:ext cx="2743200" cy="514878"/>
          </a:xfrm>
          <a:prstGeom prst="rect">
            <a:avLst/>
          </a:prstGeom>
        </p:spPr>
      </p:pic>
      <p:pic>
        <p:nvPicPr>
          <p:cNvPr id="19" name="Picture 18" descr="ttic.png"/>
          <p:cNvPicPr>
            <a:picLocks noChangeAspect="1"/>
          </p:cNvPicPr>
          <p:nvPr/>
        </p:nvPicPr>
        <p:blipFill>
          <a:blip r:embed="rId7"/>
          <a:stretch>
            <a:fillRect/>
          </a:stretch>
        </p:blipFill>
        <p:spPr>
          <a:xfrm>
            <a:off x="5246267" y="4627008"/>
            <a:ext cx="1371600"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And on, and on, and on…</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rcRect l="7935" r="7754"/>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19149" y="8370"/>
            <a:ext cx="10305207"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350795" y="402316"/>
            <a:ext cx="1017528" cy="1828800"/>
          </a:xfrm>
          <a:prstGeom prst="rect">
            <a:avLst/>
          </a:prstGeom>
        </p:spPr>
      </p:pic>
      <p:pic>
        <p:nvPicPr>
          <p:cNvPr id="26" name="Picture 25"/>
          <p:cNvPicPr>
            <a:picLocks noChangeAspect="1"/>
          </p:cNvPicPr>
          <p:nvPr/>
        </p:nvPicPr>
        <p:blipFill>
          <a:blip r:embed="rId4"/>
          <a:stretch>
            <a:fillRect/>
          </a:stretch>
        </p:blipFill>
        <p:spPr>
          <a:xfrm>
            <a:off x="3170437" y="402316"/>
            <a:ext cx="2438400" cy="1828800"/>
          </a:xfrm>
          <a:prstGeom prst="rect">
            <a:avLst/>
          </a:prstGeom>
        </p:spPr>
      </p:pic>
      <p:grpSp>
        <p:nvGrpSpPr>
          <p:cNvPr id="8" name="Group 7"/>
          <p:cNvGrpSpPr/>
          <p:nvPr/>
        </p:nvGrpSpPr>
        <p:grpSpPr>
          <a:xfrm>
            <a:off x="5699051" y="402316"/>
            <a:ext cx="3444949" cy="1828800"/>
            <a:chOff x="3942355" y="2057400"/>
            <a:chExt cx="3444949" cy="1828800"/>
          </a:xfrm>
        </p:grpSpPr>
        <p:pic>
          <p:nvPicPr>
            <p:cNvPr id="6" name="Picture 5"/>
            <p:cNvPicPr>
              <a:picLocks noChangeAspect="1"/>
            </p:cNvPicPr>
            <p:nvPr/>
          </p:nvPicPr>
          <p:blipFill>
            <a:blip r:embed="rId5"/>
            <a:stretch>
              <a:fillRect/>
            </a:stretch>
          </p:blipFill>
          <p:spPr>
            <a:xfrm>
              <a:off x="3942355" y="2057400"/>
              <a:ext cx="3444949" cy="1828800"/>
            </a:xfrm>
            <a:prstGeom prst="rect">
              <a:avLst/>
            </a:prstGeom>
          </p:spPr>
        </p:pic>
        <p:sp>
          <p:nvSpPr>
            <p:cNvPr id="7" name="Rectangle 6"/>
            <p:cNvSpPr/>
            <p:nvPr/>
          </p:nvSpPr>
          <p:spPr>
            <a:xfrm>
              <a:off x="6743291" y="3735972"/>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ounded Rectangular Callout 9"/>
          <p:cNvSpPr/>
          <p:nvPr/>
        </p:nvSpPr>
        <p:spPr>
          <a:xfrm>
            <a:off x="1368323" y="76200"/>
            <a:ext cx="1728838" cy="495300"/>
          </a:xfrm>
          <a:prstGeom prst="wedgeRoundRectCallout">
            <a:avLst>
              <a:gd name="adj1" fmla="val -35071"/>
              <a:gd name="adj2" fmla="val 8731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Is this a giraffe?</a:t>
            </a:r>
            <a:endParaRPr lang="en-IN" dirty="0">
              <a:solidFill>
                <a:schemeClr val="tx1"/>
              </a:solidFill>
            </a:endParaRPr>
          </a:p>
        </p:txBody>
      </p:sp>
      <p:sp>
        <p:nvSpPr>
          <p:cNvPr id="11" name="Rounded Rectangular Callout 10"/>
          <p:cNvSpPr/>
          <p:nvPr/>
        </p:nvSpPr>
        <p:spPr>
          <a:xfrm>
            <a:off x="6470446" y="76200"/>
            <a:ext cx="1004528" cy="495300"/>
          </a:xfrm>
          <a:prstGeom prst="wedgeRoundRectCallout">
            <a:avLst>
              <a:gd name="adj1" fmla="val 42833"/>
              <a:gd name="adj2" fmla="val 9393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a:t>
            </a:r>
            <a:endParaRPr lang="en-IN" dirty="0">
              <a:solidFill>
                <a:schemeClr val="tx1"/>
              </a:solidFill>
            </a:endParaRPr>
          </a:p>
        </p:txBody>
      </p:sp>
      <p:grpSp>
        <p:nvGrpSpPr>
          <p:cNvPr id="32" name="Group 31"/>
          <p:cNvGrpSpPr/>
          <p:nvPr/>
        </p:nvGrpSpPr>
        <p:grpSpPr>
          <a:xfrm>
            <a:off x="350795" y="2383516"/>
            <a:ext cx="5258042" cy="2154916"/>
            <a:chOff x="350795" y="2383516"/>
            <a:chExt cx="5258042" cy="2154916"/>
          </a:xfrm>
        </p:grpSpPr>
        <p:pic>
          <p:nvPicPr>
            <p:cNvPr id="27" name="Picture 26"/>
            <p:cNvPicPr>
              <a:picLocks noChangeAspect="1"/>
            </p:cNvPicPr>
            <p:nvPr/>
          </p:nvPicPr>
          <p:blipFill>
            <a:blip r:embed="rId6"/>
            <a:stretch>
              <a:fillRect/>
            </a:stretch>
          </p:blipFill>
          <p:spPr>
            <a:xfrm>
              <a:off x="3170437" y="2709632"/>
              <a:ext cx="2438400" cy="1828800"/>
            </a:xfrm>
            <a:prstGeom prst="rect">
              <a:avLst/>
            </a:prstGeom>
          </p:spPr>
        </p:pic>
        <p:grpSp>
          <p:nvGrpSpPr>
            <p:cNvPr id="31" name="Group 30"/>
            <p:cNvGrpSpPr/>
            <p:nvPr/>
          </p:nvGrpSpPr>
          <p:grpSpPr>
            <a:xfrm>
              <a:off x="350795" y="2383516"/>
              <a:ext cx="2746366" cy="2154916"/>
              <a:chOff x="350795" y="2383516"/>
              <a:chExt cx="2746366" cy="2154916"/>
            </a:xfrm>
          </p:grpSpPr>
          <p:pic>
            <p:nvPicPr>
              <p:cNvPr id="29" name="Picture 28"/>
              <p:cNvPicPr>
                <a:picLocks noChangeAspect="1"/>
              </p:cNvPicPr>
              <p:nvPr/>
            </p:nvPicPr>
            <p:blipFill>
              <a:blip r:embed="rId3"/>
              <a:stretch>
                <a:fillRect/>
              </a:stretch>
            </p:blipFill>
            <p:spPr>
              <a:xfrm>
                <a:off x="350795" y="2709632"/>
                <a:ext cx="1017528" cy="1828800"/>
              </a:xfrm>
              <a:prstGeom prst="rect">
                <a:avLst/>
              </a:prstGeom>
            </p:spPr>
          </p:pic>
          <p:sp>
            <p:nvSpPr>
              <p:cNvPr id="17" name="Rounded Rectangular Callout 16"/>
              <p:cNvSpPr/>
              <p:nvPr/>
            </p:nvSpPr>
            <p:spPr>
              <a:xfrm>
                <a:off x="1368323" y="2383516"/>
                <a:ext cx="1728838" cy="495300"/>
              </a:xfrm>
              <a:prstGeom prst="wedgeRoundRectCallout">
                <a:avLst>
                  <a:gd name="adj1" fmla="val -35071"/>
                  <a:gd name="adj2" fmla="val 8731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Is this a giraffe?</a:t>
                </a:r>
                <a:endParaRPr lang="en-IN" dirty="0">
                  <a:solidFill>
                    <a:schemeClr val="tx1"/>
                  </a:solidFill>
                </a:endParaRPr>
              </a:p>
            </p:txBody>
          </p:sp>
        </p:grpSp>
      </p:grpSp>
      <p:grpSp>
        <p:nvGrpSpPr>
          <p:cNvPr id="33" name="Group 32"/>
          <p:cNvGrpSpPr/>
          <p:nvPr/>
        </p:nvGrpSpPr>
        <p:grpSpPr>
          <a:xfrm>
            <a:off x="5699051" y="2383516"/>
            <a:ext cx="3444949" cy="2154916"/>
            <a:chOff x="5699051" y="2383516"/>
            <a:chExt cx="3444949" cy="2154916"/>
          </a:xfrm>
        </p:grpSpPr>
        <p:grpSp>
          <p:nvGrpSpPr>
            <p:cNvPr id="13" name="Group 12"/>
            <p:cNvGrpSpPr/>
            <p:nvPr/>
          </p:nvGrpSpPr>
          <p:grpSpPr>
            <a:xfrm>
              <a:off x="5699051" y="2709632"/>
              <a:ext cx="3444949" cy="1828800"/>
              <a:chOff x="3942355" y="2057400"/>
              <a:chExt cx="3444949" cy="1828800"/>
            </a:xfrm>
          </p:grpSpPr>
          <p:pic>
            <p:nvPicPr>
              <p:cNvPr id="14" name="Picture 13"/>
              <p:cNvPicPr>
                <a:picLocks noChangeAspect="1"/>
              </p:cNvPicPr>
              <p:nvPr/>
            </p:nvPicPr>
            <p:blipFill>
              <a:blip r:embed="rId5"/>
              <a:stretch>
                <a:fillRect/>
              </a:stretch>
            </p:blipFill>
            <p:spPr>
              <a:xfrm>
                <a:off x="3942355" y="2057400"/>
                <a:ext cx="3444949" cy="1828800"/>
              </a:xfrm>
              <a:prstGeom prst="rect">
                <a:avLst/>
              </a:prstGeom>
            </p:spPr>
          </p:pic>
          <p:sp>
            <p:nvSpPr>
              <p:cNvPr id="15" name="Rectangle 14"/>
              <p:cNvSpPr/>
              <p:nvPr/>
            </p:nvSpPr>
            <p:spPr>
              <a:xfrm>
                <a:off x="6743291" y="3735972"/>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ounded Rectangular Callout 17"/>
            <p:cNvSpPr/>
            <p:nvPr/>
          </p:nvSpPr>
          <p:spPr>
            <a:xfrm>
              <a:off x="6470446" y="2383516"/>
              <a:ext cx="1004528" cy="495300"/>
            </a:xfrm>
            <a:prstGeom prst="wedgeRoundRectCallout">
              <a:avLst>
                <a:gd name="adj1" fmla="val 42833"/>
                <a:gd name="adj2" fmla="val 9393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Yes.</a:t>
              </a:r>
              <a:endParaRPr lang="en-IN" dirty="0">
                <a:solidFill>
                  <a:schemeClr val="tx1"/>
                </a:solidFill>
              </a:endParaRPr>
            </a:p>
          </p:txBody>
        </p:sp>
      </p:grpSp>
      <p:grpSp>
        <p:nvGrpSpPr>
          <p:cNvPr id="34" name="Group 33"/>
          <p:cNvGrpSpPr/>
          <p:nvPr/>
        </p:nvGrpSpPr>
        <p:grpSpPr>
          <a:xfrm>
            <a:off x="350795" y="4538432"/>
            <a:ext cx="5258042" cy="2154916"/>
            <a:chOff x="350795" y="4538432"/>
            <a:chExt cx="5258042" cy="2154916"/>
          </a:xfrm>
        </p:grpSpPr>
        <p:pic>
          <p:nvPicPr>
            <p:cNvPr id="30" name="Picture 29"/>
            <p:cNvPicPr>
              <a:picLocks noChangeAspect="1"/>
            </p:cNvPicPr>
            <p:nvPr/>
          </p:nvPicPr>
          <p:blipFill>
            <a:blip r:embed="rId3"/>
            <a:stretch>
              <a:fillRect/>
            </a:stretch>
          </p:blipFill>
          <p:spPr>
            <a:xfrm>
              <a:off x="350795" y="4864548"/>
              <a:ext cx="1017528" cy="1828800"/>
            </a:xfrm>
            <a:prstGeom prst="rect">
              <a:avLst/>
            </a:prstGeom>
          </p:spPr>
        </p:pic>
        <p:pic>
          <p:nvPicPr>
            <p:cNvPr id="9" name="Picture 8"/>
            <p:cNvPicPr>
              <a:picLocks noChangeAspect="1"/>
            </p:cNvPicPr>
            <p:nvPr/>
          </p:nvPicPr>
          <p:blipFill>
            <a:blip r:embed="rId7"/>
            <a:stretch>
              <a:fillRect/>
            </a:stretch>
          </p:blipFill>
          <p:spPr>
            <a:xfrm>
              <a:off x="3170437" y="4864548"/>
              <a:ext cx="2438400" cy="1828800"/>
            </a:xfrm>
            <a:prstGeom prst="rect">
              <a:avLst/>
            </a:prstGeom>
          </p:spPr>
        </p:pic>
        <p:sp>
          <p:nvSpPr>
            <p:cNvPr id="24" name="Rounded Rectangular Callout 23"/>
            <p:cNvSpPr/>
            <p:nvPr/>
          </p:nvSpPr>
          <p:spPr>
            <a:xfrm>
              <a:off x="1368323" y="4538432"/>
              <a:ext cx="1728838" cy="495300"/>
            </a:xfrm>
            <a:prstGeom prst="wedgeRoundRectCallout">
              <a:avLst>
                <a:gd name="adj1" fmla="val -35071"/>
                <a:gd name="adj2" fmla="val 8731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Is this a giraffe?</a:t>
              </a:r>
              <a:endParaRPr lang="en-IN" dirty="0">
                <a:solidFill>
                  <a:schemeClr val="tx1"/>
                </a:solidFill>
              </a:endParaRPr>
            </a:p>
          </p:txBody>
        </p:sp>
      </p:grpSp>
      <p:grpSp>
        <p:nvGrpSpPr>
          <p:cNvPr id="35" name="Group 34"/>
          <p:cNvGrpSpPr/>
          <p:nvPr/>
        </p:nvGrpSpPr>
        <p:grpSpPr>
          <a:xfrm>
            <a:off x="5699051" y="4538432"/>
            <a:ext cx="3444949" cy="2154916"/>
            <a:chOff x="5699051" y="4538432"/>
            <a:chExt cx="3444949" cy="2154916"/>
          </a:xfrm>
        </p:grpSpPr>
        <p:grpSp>
          <p:nvGrpSpPr>
            <p:cNvPr id="20" name="Group 19"/>
            <p:cNvGrpSpPr/>
            <p:nvPr/>
          </p:nvGrpSpPr>
          <p:grpSpPr>
            <a:xfrm>
              <a:off x="5699051" y="4864548"/>
              <a:ext cx="3444949" cy="1828800"/>
              <a:chOff x="3942355" y="2057400"/>
              <a:chExt cx="3444949" cy="1828800"/>
            </a:xfrm>
          </p:grpSpPr>
          <p:pic>
            <p:nvPicPr>
              <p:cNvPr id="21" name="Picture 20"/>
              <p:cNvPicPr>
                <a:picLocks noChangeAspect="1"/>
              </p:cNvPicPr>
              <p:nvPr/>
            </p:nvPicPr>
            <p:blipFill>
              <a:blip r:embed="rId5"/>
              <a:stretch>
                <a:fillRect/>
              </a:stretch>
            </p:blipFill>
            <p:spPr>
              <a:xfrm>
                <a:off x="3942355" y="2057400"/>
                <a:ext cx="3444949" cy="1828800"/>
              </a:xfrm>
              <a:prstGeom prst="rect">
                <a:avLst/>
              </a:prstGeom>
            </p:spPr>
          </p:pic>
          <p:sp>
            <p:nvSpPr>
              <p:cNvPr id="22" name="Rectangle 21"/>
              <p:cNvSpPr/>
              <p:nvPr/>
            </p:nvSpPr>
            <p:spPr>
              <a:xfrm>
                <a:off x="6743291" y="3735972"/>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Rounded Rectangular Callout 24"/>
            <p:cNvSpPr/>
            <p:nvPr/>
          </p:nvSpPr>
          <p:spPr>
            <a:xfrm>
              <a:off x="6470446" y="4538432"/>
              <a:ext cx="1004528" cy="495300"/>
            </a:xfrm>
            <a:prstGeom prst="wedgeRoundRectCallout">
              <a:avLst>
                <a:gd name="adj1" fmla="val 42833"/>
                <a:gd name="adj2" fmla="val 9393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a:t>
              </a:r>
              <a:endParaRPr lang="en-IN"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And on, and on, and on…</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457200" y="3005667"/>
            <a:ext cx="8229600" cy="832555"/>
          </a:xfrm>
        </p:spPr>
        <p:txBody>
          <a:bodyPr>
            <a:normAutofit/>
          </a:bodyPr>
          <a:lstStyle/>
          <a:p>
            <a:pPr algn="ctr">
              <a:buNone/>
            </a:pPr>
            <a:r>
              <a:rPr lang="en-US" sz="4200" dirty="0" smtClean="0"/>
              <a:t>Proposed Active Learning Scenario</a:t>
            </a:r>
            <a:endParaRPr lang="en-US" sz="4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235328" y="2148945"/>
            <a:ext cx="1017528" cy="1828800"/>
          </a:xfrm>
          <a:prstGeom prst="rect">
            <a:avLst/>
          </a:prstGeom>
        </p:spPr>
      </p:pic>
      <p:grpSp>
        <p:nvGrpSpPr>
          <p:cNvPr id="2" name="Group 7"/>
          <p:cNvGrpSpPr/>
          <p:nvPr/>
        </p:nvGrpSpPr>
        <p:grpSpPr>
          <a:xfrm>
            <a:off x="5452487" y="2299433"/>
            <a:ext cx="3444949" cy="1828800"/>
            <a:chOff x="3942355" y="2057400"/>
            <a:chExt cx="3444949" cy="1828800"/>
          </a:xfrm>
        </p:grpSpPr>
        <p:pic>
          <p:nvPicPr>
            <p:cNvPr id="6" name="Picture 5"/>
            <p:cNvPicPr>
              <a:picLocks noChangeAspect="1"/>
            </p:cNvPicPr>
            <p:nvPr/>
          </p:nvPicPr>
          <p:blipFill>
            <a:blip r:embed="rId4"/>
            <a:stretch>
              <a:fillRect/>
            </a:stretch>
          </p:blipFill>
          <p:spPr>
            <a:xfrm>
              <a:off x="3942355" y="2057400"/>
              <a:ext cx="3444949" cy="1828800"/>
            </a:xfrm>
            <a:prstGeom prst="rect">
              <a:avLst/>
            </a:prstGeom>
          </p:spPr>
        </p:pic>
        <p:sp>
          <p:nvSpPr>
            <p:cNvPr id="7" name="Rectangle 6"/>
            <p:cNvSpPr/>
            <p:nvPr/>
          </p:nvSpPr>
          <p:spPr>
            <a:xfrm>
              <a:off x="6743291" y="3735972"/>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ounded Rectangular Callout 9"/>
          <p:cNvSpPr/>
          <p:nvPr/>
        </p:nvSpPr>
        <p:spPr>
          <a:xfrm>
            <a:off x="1121759" y="1209145"/>
            <a:ext cx="1728838" cy="939800"/>
          </a:xfrm>
          <a:prstGeom prst="wedgeRoundRectCallout">
            <a:avLst>
              <a:gd name="adj1" fmla="val -35071"/>
              <a:gd name="adj2" fmla="val 8731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 think this is a giraffe. What do you think?</a:t>
            </a:r>
            <a:endParaRPr lang="en-IN" dirty="0">
              <a:solidFill>
                <a:schemeClr val="tx1"/>
              </a:solidFill>
            </a:endParaRPr>
          </a:p>
        </p:txBody>
      </p:sp>
      <p:sp>
        <p:nvSpPr>
          <p:cNvPr id="11" name="Rounded Rectangular Callout 10"/>
          <p:cNvSpPr/>
          <p:nvPr/>
        </p:nvSpPr>
        <p:spPr>
          <a:xfrm>
            <a:off x="5579049" y="1209145"/>
            <a:ext cx="1649361" cy="939800"/>
          </a:xfrm>
          <a:prstGeom prst="wedgeRoundRectCallout">
            <a:avLst>
              <a:gd name="adj1" fmla="val 41239"/>
              <a:gd name="adj2" fmla="val 12370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 its neck is too short for it to be a giraffe.</a:t>
            </a:r>
            <a:endParaRPr lang="en-IN" dirty="0">
              <a:solidFill>
                <a:schemeClr val="tx1"/>
              </a:solidFill>
            </a:endParaRPr>
          </a:p>
        </p:txBody>
      </p:sp>
      <p:pic>
        <p:nvPicPr>
          <p:cNvPr id="39" name="Picture 38"/>
          <p:cNvPicPr>
            <a:picLocks noChangeAspect="1"/>
          </p:cNvPicPr>
          <p:nvPr/>
        </p:nvPicPr>
        <p:blipFill>
          <a:blip r:embed="rId5"/>
          <a:stretch>
            <a:fillRect/>
          </a:stretch>
        </p:blipFill>
        <p:spPr>
          <a:xfrm>
            <a:off x="2741774" y="2148945"/>
            <a:ext cx="2735295" cy="1828800"/>
          </a:xfrm>
          <a:prstGeom prst="rect">
            <a:avLst/>
          </a:prstGeom>
        </p:spPr>
      </p:pic>
      <p:sp>
        <p:nvSpPr>
          <p:cNvPr id="44" name="TextBox 43"/>
          <p:cNvSpPr txBox="1"/>
          <p:nvPr/>
        </p:nvSpPr>
        <p:spPr>
          <a:xfrm>
            <a:off x="1236472" y="4674516"/>
            <a:ext cx="1696065" cy="923330"/>
          </a:xfrm>
          <a:prstGeom prst="rect">
            <a:avLst/>
          </a:prstGeom>
          <a:noFill/>
        </p:spPr>
        <p:txBody>
          <a:bodyPr wrap="square" rtlCol="0">
            <a:spAutoFit/>
          </a:bodyPr>
          <a:lstStyle/>
          <a:p>
            <a:pPr algn="ctr"/>
            <a:r>
              <a:rPr lang="en-IN" dirty="0" smtClean="0"/>
              <a:t>Ah! These must not be giraffes either then.</a:t>
            </a:r>
          </a:p>
        </p:txBody>
      </p:sp>
      <p:grpSp>
        <p:nvGrpSpPr>
          <p:cNvPr id="47" name="Group 46"/>
          <p:cNvGrpSpPr/>
          <p:nvPr/>
        </p:nvGrpSpPr>
        <p:grpSpPr>
          <a:xfrm>
            <a:off x="1252856" y="4260316"/>
            <a:ext cx="6079616" cy="1437558"/>
            <a:chOff x="1252856" y="3855478"/>
            <a:chExt cx="6079616" cy="1437558"/>
          </a:xfrm>
        </p:grpSpPr>
        <p:pic>
          <p:nvPicPr>
            <p:cNvPr id="38" name="Picture 37"/>
            <p:cNvPicPr>
              <a:picLocks noChangeAspect="1"/>
            </p:cNvPicPr>
            <p:nvPr/>
          </p:nvPicPr>
          <p:blipFill>
            <a:blip r:embed="rId6"/>
            <a:stretch>
              <a:fillRect/>
            </a:stretch>
          </p:blipFill>
          <p:spPr>
            <a:xfrm>
              <a:off x="3117747" y="4269678"/>
              <a:ext cx="1219200" cy="914400"/>
            </a:xfrm>
            <a:prstGeom prst="rect">
              <a:avLst/>
            </a:prstGeom>
          </p:spPr>
        </p:pic>
        <p:pic>
          <p:nvPicPr>
            <p:cNvPr id="41" name="Picture 40"/>
            <p:cNvPicPr>
              <a:picLocks noChangeAspect="1"/>
            </p:cNvPicPr>
            <p:nvPr/>
          </p:nvPicPr>
          <p:blipFill>
            <a:blip r:embed="rId7"/>
            <a:stretch>
              <a:fillRect/>
            </a:stretch>
          </p:blipFill>
          <p:spPr>
            <a:xfrm>
              <a:off x="5530367" y="4269678"/>
              <a:ext cx="1219200" cy="914400"/>
            </a:xfrm>
            <a:prstGeom prst="rect">
              <a:avLst/>
            </a:prstGeom>
          </p:spPr>
        </p:pic>
        <p:pic>
          <p:nvPicPr>
            <p:cNvPr id="42" name="Picture 41"/>
            <p:cNvPicPr>
              <a:picLocks noChangeAspect="1"/>
            </p:cNvPicPr>
            <p:nvPr/>
          </p:nvPicPr>
          <p:blipFill>
            <a:blip r:embed="rId8"/>
            <a:stretch>
              <a:fillRect/>
            </a:stretch>
          </p:blipFill>
          <p:spPr>
            <a:xfrm>
              <a:off x="4586032" y="4269678"/>
              <a:ext cx="783771" cy="914400"/>
            </a:xfrm>
            <a:prstGeom prst="rect">
              <a:avLst/>
            </a:prstGeom>
          </p:spPr>
        </p:pic>
        <p:sp>
          <p:nvSpPr>
            <p:cNvPr id="43" name="Rounded Rectangular Callout 42"/>
            <p:cNvSpPr/>
            <p:nvPr/>
          </p:nvSpPr>
          <p:spPr>
            <a:xfrm>
              <a:off x="1252856" y="3855478"/>
              <a:ext cx="6046839" cy="1437558"/>
            </a:xfrm>
            <a:prstGeom prst="wedgeRoundRectCallout">
              <a:avLst>
                <a:gd name="adj1" fmla="val -49183"/>
                <a:gd name="adj2" fmla="val -10600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dirty="0">
                <a:solidFill>
                  <a:schemeClr val="tx1"/>
                </a:solidFill>
              </a:endParaRPr>
            </a:p>
          </p:txBody>
        </p:sp>
        <p:sp>
          <p:nvSpPr>
            <p:cNvPr id="45" name="Rectangle 44"/>
            <p:cNvSpPr/>
            <p:nvPr/>
          </p:nvSpPr>
          <p:spPr>
            <a:xfrm>
              <a:off x="3268055" y="3867050"/>
              <a:ext cx="3360190" cy="369332"/>
            </a:xfrm>
            <a:prstGeom prst="rect">
              <a:avLst/>
            </a:prstGeom>
          </p:spPr>
          <p:txBody>
            <a:bodyPr wrap="none">
              <a:spAutoFit/>
            </a:bodyPr>
            <a:lstStyle/>
            <a:p>
              <a:pPr algn="ctr"/>
              <a:r>
                <a:rPr lang="en-US" dirty="0" smtClean="0"/>
                <a:t>[Animals with even shorter necks]</a:t>
              </a:r>
              <a:endParaRPr lang="en-US" dirty="0"/>
            </a:p>
          </p:txBody>
        </p:sp>
        <p:sp>
          <p:nvSpPr>
            <p:cNvPr id="46" name="TextBox 45"/>
            <p:cNvSpPr txBox="1"/>
            <p:nvPr/>
          </p:nvSpPr>
          <p:spPr>
            <a:xfrm>
              <a:off x="6661022" y="4465814"/>
              <a:ext cx="671450" cy="369332"/>
            </a:xfrm>
            <a:prstGeom prst="rect">
              <a:avLst/>
            </a:prstGeom>
            <a:noFill/>
          </p:spPr>
          <p:txBody>
            <a:bodyPr wrap="square" rtlCol="0">
              <a:spAutoFit/>
            </a:bodyPr>
            <a:lstStyle/>
            <a:p>
              <a:pPr algn="ctr"/>
              <a:r>
                <a:rPr lang="en-IN" dirty="0" smtClean="0"/>
                <a:t>……</a:t>
              </a:r>
            </a:p>
          </p:txBody>
        </p:sp>
      </p:grpSp>
      <p:sp>
        <p:nvSpPr>
          <p:cNvPr id="53" name="TextBox 52"/>
          <p:cNvSpPr txBox="1"/>
          <p:nvPr/>
        </p:nvSpPr>
        <p:spPr>
          <a:xfrm>
            <a:off x="635000" y="424315"/>
            <a:ext cx="2633055" cy="523220"/>
          </a:xfrm>
          <a:prstGeom prst="rect">
            <a:avLst/>
          </a:prstGeom>
          <a:noFill/>
        </p:spPr>
        <p:txBody>
          <a:bodyPr wrap="square" rtlCol="0">
            <a:spAutoFit/>
          </a:bodyPr>
          <a:lstStyle/>
          <a:p>
            <a:pPr algn="ctr"/>
            <a:r>
              <a:rPr lang="en-US" sz="2800" dirty="0" smtClean="0">
                <a:solidFill>
                  <a:srgbClr val="FF0000"/>
                </a:solidFill>
              </a:rPr>
              <a:t>Current belief</a:t>
            </a:r>
            <a:endParaRPr lang="en-US" sz="2800" dirty="0">
              <a:solidFill>
                <a:srgbClr val="FF0000"/>
              </a:solidFill>
            </a:endParaRPr>
          </a:p>
        </p:txBody>
      </p:sp>
      <p:sp>
        <p:nvSpPr>
          <p:cNvPr id="54" name="TextBox 53"/>
          <p:cNvSpPr txBox="1"/>
          <p:nvPr/>
        </p:nvSpPr>
        <p:spPr>
          <a:xfrm>
            <a:off x="4336948" y="214326"/>
            <a:ext cx="3916475" cy="954107"/>
          </a:xfrm>
          <a:prstGeom prst="rect">
            <a:avLst/>
          </a:prstGeom>
          <a:noFill/>
        </p:spPr>
        <p:txBody>
          <a:bodyPr wrap="square" rtlCol="0">
            <a:spAutoFit/>
          </a:bodyPr>
          <a:lstStyle/>
          <a:p>
            <a:pPr algn="ctr"/>
            <a:r>
              <a:rPr lang="en-US" sz="2800" dirty="0" smtClean="0">
                <a:solidFill>
                  <a:srgbClr val="FF0000"/>
                </a:solidFill>
              </a:rPr>
              <a:t>Focused feedback</a:t>
            </a:r>
          </a:p>
          <a:p>
            <a:pPr algn="ctr"/>
            <a:r>
              <a:rPr lang="en-US" sz="2800" dirty="0" smtClean="0">
                <a:solidFill>
                  <a:srgbClr val="FF0000"/>
                </a:solidFill>
              </a:rPr>
              <a:t>Knowledge of the world</a:t>
            </a:r>
            <a:endParaRPr lang="en-US" sz="2800" dirty="0">
              <a:solidFill>
                <a:srgbClr val="FF0000"/>
              </a:solidFill>
            </a:endParaRPr>
          </a:p>
        </p:txBody>
      </p:sp>
      <p:sp>
        <p:nvSpPr>
          <p:cNvPr id="55" name="TextBox 54"/>
          <p:cNvSpPr txBox="1"/>
          <p:nvPr/>
        </p:nvSpPr>
        <p:spPr>
          <a:xfrm>
            <a:off x="1236472" y="5802968"/>
            <a:ext cx="6046839" cy="523220"/>
          </a:xfrm>
          <a:prstGeom prst="rect">
            <a:avLst/>
          </a:prstGeom>
          <a:noFill/>
        </p:spPr>
        <p:txBody>
          <a:bodyPr wrap="square" rtlCol="0">
            <a:spAutoFit/>
          </a:bodyPr>
          <a:lstStyle/>
          <a:p>
            <a:pPr algn="ctr"/>
            <a:r>
              <a:rPr lang="en-US" sz="2800" dirty="0" smtClean="0">
                <a:solidFill>
                  <a:srgbClr val="FF0000"/>
                </a:solidFill>
              </a:rPr>
              <a:t>Feedback on one, transferred to many</a:t>
            </a:r>
            <a:endParaRPr lang="en-US" sz="2800" dirty="0">
              <a:solidFill>
                <a:srgbClr val="FF0000"/>
              </a:solidFill>
            </a:endParaRPr>
          </a:p>
        </p:txBody>
      </p:sp>
      <p:sp>
        <p:nvSpPr>
          <p:cNvPr id="56" name="Content Placeholder 2"/>
          <p:cNvSpPr>
            <a:spLocks noGrp="1"/>
          </p:cNvSpPr>
          <p:nvPr>
            <p:ph idx="1"/>
          </p:nvPr>
        </p:nvSpPr>
        <p:spPr>
          <a:xfrm>
            <a:off x="351118" y="2532063"/>
            <a:ext cx="8396941" cy="2519362"/>
          </a:xfrm>
          <a:solidFill>
            <a:srgbClr val="CCFFCC"/>
          </a:solidFill>
          <a:effectLst>
            <a:outerShdw blurRad="50800" dist="38100" dir="2700000" algn="tl" rotWithShape="0">
              <a:srgbClr val="000000">
                <a:alpha val="43000"/>
              </a:srgbClr>
            </a:outerShdw>
          </a:effectLst>
        </p:spPr>
        <p:txBody>
          <a:bodyPr anchor="ctr">
            <a:normAutofit/>
          </a:bodyPr>
          <a:lstStyle/>
          <a:p>
            <a:pPr>
              <a:defRPr/>
            </a:pPr>
            <a:r>
              <a:rPr lang="en-US" sz="2800" dirty="0" smtClean="0"/>
              <a:t>Learner learns better from its mistakes</a:t>
            </a:r>
          </a:p>
          <a:p>
            <a:pPr>
              <a:defRPr/>
            </a:pPr>
            <a:r>
              <a:rPr lang="en-US" sz="2800" dirty="0" smtClean="0"/>
              <a:t>Accelerated discriminative learning with few examples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childTnLst>
                                    <p:set>
                                      <p:cBhvr>
                                        <p:cTn id="44" dur="1" fill="hold">
                                          <p:stCondLst>
                                            <p:cond delay="0"/>
                                          </p:stCondLst>
                                        </p:cTn>
                                        <p:tgtEl>
                                          <p:spTgt spid="56">
                                            <p:bg/>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childTnLst>
                                    <p:set>
                                      <p:cBhvr>
                                        <p:cTn id="52" dur="1" fill="hold">
                                          <p:stCondLst>
                                            <p:cond delay="0"/>
                                          </p:stCondLst>
                                        </p:cTn>
                                        <p:tgtEl>
                                          <p:spTgt spid="5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4" grpId="0"/>
      <p:bldP spid="53" grpId="0"/>
      <p:bldP spid="54" grpId="0"/>
      <p:bldP spid="55" grpId="0"/>
      <p:bldP spid="56" grpId="1" build="p"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a:t>
            </a:r>
            <a:endParaRPr lang="en-US" dirty="0"/>
          </a:p>
        </p:txBody>
      </p:sp>
      <p:sp>
        <p:nvSpPr>
          <p:cNvPr id="3" name="Content Placeholder 2"/>
          <p:cNvSpPr>
            <a:spLocks noGrp="1"/>
          </p:cNvSpPr>
          <p:nvPr>
            <p:ph idx="1"/>
          </p:nvPr>
        </p:nvSpPr>
        <p:spPr>
          <a:xfrm>
            <a:off x="457200" y="4078940"/>
            <a:ext cx="4226859" cy="1927413"/>
          </a:xfrm>
        </p:spPr>
        <p:txBody>
          <a:bodyPr>
            <a:normAutofit/>
          </a:bodyPr>
          <a:lstStyle/>
          <a:p>
            <a:pPr>
              <a:buNone/>
            </a:pPr>
            <a:r>
              <a:rPr lang="en-US" dirty="0" smtClean="0"/>
              <a:t>Need a language that is</a:t>
            </a:r>
          </a:p>
          <a:p>
            <a:r>
              <a:rPr lang="en-US" sz="2800" dirty="0" smtClean="0"/>
              <a:t>Machine understandable</a:t>
            </a:r>
          </a:p>
          <a:p>
            <a:r>
              <a:rPr lang="en-US" sz="2800" dirty="0" smtClean="0"/>
              <a:t>Human understandable</a:t>
            </a:r>
          </a:p>
        </p:txBody>
      </p:sp>
      <p:grpSp>
        <p:nvGrpSpPr>
          <p:cNvPr id="4" name="Group 3"/>
          <p:cNvGrpSpPr/>
          <p:nvPr/>
        </p:nvGrpSpPr>
        <p:grpSpPr>
          <a:xfrm>
            <a:off x="1838134" y="1846486"/>
            <a:ext cx="5549170" cy="1828800"/>
            <a:chOff x="2223230" y="451853"/>
            <a:chExt cx="5549170" cy="1828800"/>
          </a:xfrm>
        </p:grpSpPr>
        <p:pic>
          <p:nvPicPr>
            <p:cNvPr id="5" name="Picture 2"/>
            <p:cNvPicPr>
              <a:picLocks noChangeAspect="1" noChangeArrowheads="1"/>
            </p:cNvPicPr>
            <p:nvPr/>
          </p:nvPicPr>
          <p:blipFill>
            <a:blip r:embed="rId3"/>
            <a:srcRect b="23314"/>
            <a:stretch>
              <a:fillRect/>
            </a:stretch>
          </p:blipFill>
          <p:spPr bwMode="auto">
            <a:xfrm>
              <a:off x="2223230" y="451853"/>
              <a:ext cx="2104221" cy="1828800"/>
            </a:xfrm>
            <a:prstGeom prst="rect">
              <a:avLst/>
            </a:prstGeom>
            <a:noFill/>
            <a:ln w="9525">
              <a:noFill/>
              <a:miter lim="800000"/>
              <a:headEnd/>
              <a:tailEnd/>
            </a:ln>
            <a:effectLst/>
          </p:spPr>
        </p:pic>
        <p:pic>
          <p:nvPicPr>
            <p:cNvPr id="6" name="Picture 5"/>
            <p:cNvPicPr>
              <a:picLocks noChangeAspect="1"/>
            </p:cNvPicPr>
            <p:nvPr/>
          </p:nvPicPr>
          <p:blipFill>
            <a:blip r:embed="rId4"/>
            <a:stretch>
              <a:fillRect/>
            </a:stretch>
          </p:blipFill>
          <p:spPr>
            <a:xfrm>
              <a:off x="4327451" y="451853"/>
              <a:ext cx="3444949" cy="1828800"/>
            </a:xfrm>
            <a:prstGeom prst="rect">
              <a:avLst/>
            </a:prstGeom>
          </p:spPr>
        </p:pic>
        <p:sp>
          <p:nvSpPr>
            <p:cNvPr id="7" name="Rectangle 6"/>
            <p:cNvSpPr/>
            <p:nvPr/>
          </p:nvSpPr>
          <p:spPr>
            <a:xfrm>
              <a:off x="7128387" y="2130425"/>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Content Placeholder 2"/>
          <p:cNvSpPr txBox="1">
            <a:spLocks/>
          </p:cNvSpPr>
          <p:nvPr/>
        </p:nvSpPr>
        <p:spPr>
          <a:xfrm>
            <a:off x="5239882" y="4078940"/>
            <a:ext cx="3446918" cy="2136589"/>
          </a:xfrm>
          <a:prstGeom prst="rect">
            <a:avLst/>
          </a:prstGeom>
          <a:solidFill>
            <a:srgbClr val="FFFF00"/>
          </a:solidFill>
          <a:ln w="38100">
            <a:solidFill>
              <a:srgbClr val="FF0000"/>
            </a:solidFill>
          </a:ln>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Attributes!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Mid-level shareable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Visual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Semantic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build="p"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Active Learning</a:t>
            </a:r>
            <a:endParaRPr lang="en-US" dirty="0"/>
          </a:p>
        </p:txBody>
      </p:sp>
      <p:pic>
        <p:nvPicPr>
          <p:cNvPr id="4" name="Picture 2"/>
          <p:cNvPicPr>
            <a:picLocks noChangeAspect="1" noChangeArrowheads="1"/>
          </p:cNvPicPr>
          <p:nvPr/>
        </p:nvPicPr>
        <p:blipFill>
          <a:blip r:embed="rId2"/>
          <a:srcRect b="23314"/>
          <a:stretch>
            <a:fillRect/>
          </a:stretch>
        </p:blipFill>
        <p:spPr bwMode="auto">
          <a:xfrm>
            <a:off x="846715" y="2152925"/>
            <a:ext cx="2104221" cy="1828800"/>
          </a:xfrm>
          <a:prstGeom prst="rect">
            <a:avLst/>
          </a:prstGeom>
          <a:noFill/>
          <a:ln w="9525">
            <a:noFill/>
            <a:miter lim="800000"/>
            <a:headEnd/>
            <a:tailEnd/>
          </a:ln>
          <a:effectLst/>
        </p:spPr>
      </p:pic>
      <p:grpSp>
        <p:nvGrpSpPr>
          <p:cNvPr id="3" name="Group 4"/>
          <p:cNvGrpSpPr/>
          <p:nvPr/>
        </p:nvGrpSpPr>
        <p:grpSpPr>
          <a:xfrm>
            <a:off x="5425387" y="2152925"/>
            <a:ext cx="3444949" cy="1828800"/>
            <a:chOff x="4327451" y="451853"/>
            <a:chExt cx="3444949" cy="1828800"/>
          </a:xfrm>
        </p:grpSpPr>
        <p:pic>
          <p:nvPicPr>
            <p:cNvPr id="7" name="Picture 6"/>
            <p:cNvPicPr>
              <a:picLocks noChangeAspect="1"/>
            </p:cNvPicPr>
            <p:nvPr/>
          </p:nvPicPr>
          <p:blipFill>
            <a:blip r:embed="rId3"/>
            <a:stretch>
              <a:fillRect/>
            </a:stretch>
          </p:blipFill>
          <p:spPr>
            <a:xfrm>
              <a:off x="4327451" y="451853"/>
              <a:ext cx="3444949" cy="1828800"/>
            </a:xfrm>
            <a:prstGeom prst="rect">
              <a:avLst/>
            </a:prstGeom>
          </p:spPr>
        </p:pic>
        <p:sp>
          <p:nvSpPr>
            <p:cNvPr id="8" name="Rectangle 7"/>
            <p:cNvSpPr/>
            <p:nvPr/>
          </p:nvSpPr>
          <p:spPr>
            <a:xfrm>
              <a:off x="7128387" y="2130425"/>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5425387" y="4018265"/>
            <a:ext cx="3261413" cy="951897"/>
            <a:chOff x="5425387" y="4018265"/>
            <a:chExt cx="3261413" cy="951897"/>
          </a:xfrm>
        </p:grpSpPr>
        <p:sp>
          <p:nvSpPr>
            <p:cNvPr id="16" name="TextBox 15"/>
            <p:cNvSpPr txBox="1"/>
            <p:nvPr/>
          </p:nvSpPr>
          <p:spPr>
            <a:xfrm>
              <a:off x="5425387" y="4018265"/>
              <a:ext cx="3261413" cy="369332"/>
            </a:xfrm>
            <a:prstGeom prst="rect">
              <a:avLst/>
            </a:prstGeom>
            <a:noFill/>
          </p:spPr>
          <p:txBody>
            <a:bodyPr wrap="square" rtlCol="0">
              <a:spAutoFit/>
            </a:bodyPr>
            <a:lstStyle/>
            <a:p>
              <a:pPr algn="ctr"/>
              <a:r>
                <a:rPr lang="en-US" dirty="0" smtClean="0"/>
                <a:t>Concepts to teach:</a:t>
              </a:r>
              <a:endParaRPr lang="en-US" baseline="-25000" dirty="0"/>
            </a:p>
          </p:txBody>
        </p:sp>
        <p:sp>
          <p:nvSpPr>
            <p:cNvPr id="25" name="Oval 24"/>
            <p:cNvSpPr/>
            <p:nvPr/>
          </p:nvSpPr>
          <p:spPr>
            <a:xfrm>
              <a:off x="6133657" y="4512962"/>
              <a:ext cx="457200" cy="457200"/>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696906" y="4512962"/>
              <a:ext cx="457200" cy="4572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7533083" y="4512962"/>
              <a:ext cx="457200" cy="457200"/>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6133657" y="4543472"/>
              <a:ext cx="457200" cy="369332"/>
            </a:xfrm>
            <a:prstGeom prst="rect">
              <a:avLst/>
            </a:prstGeom>
            <a:noFill/>
          </p:spPr>
          <p:txBody>
            <a:bodyPr wrap="square" rtlCol="0">
              <a:spAutoFit/>
            </a:bodyPr>
            <a:lstStyle/>
            <a:p>
              <a:pPr algn="ctr"/>
              <a:r>
                <a:rPr lang="en-US" dirty="0" smtClean="0"/>
                <a:t>C</a:t>
              </a:r>
              <a:r>
                <a:rPr lang="en-US" baseline="-25000" dirty="0" smtClean="0"/>
                <a:t>1</a:t>
              </a:r>
              <a:endParaRPr lang="en-US" baseline="-25000" dirty="0"/>
            </a:p>
          </p:txBody>
        </p:sp>
        <p:sp>
          <p:nvSpPr>
            <p:cNvPr id="29" name="TextBox 28"/>
            <p:cNvSpPr txBox="1"/>
            <p:nvPr/>
          </p:nvSpPr>
          <p:spPr>
            <a:xfrm>
              <a:off x="6696906" y="4543472"/>
              <a:ext cx="457200" cy="369332"/>
            </a:xfrm>
            <a:prstGeom prst="rect">
              <a:avLst/>
            </a:prstGeom>
            <a:noFill/>
          </p:spPr>
          <p:txBody>
            <a:bodyPr wrap="square" rtlCol="0">
              <a:spAutoFit/>
            </a:bodyPr>
            <a:lstStyle/>
            <a:p>
              <a:pPr algn="ctr"/>
              <a:r>
                <a:rPr lang="en-US" dirty="0" smtClean="0"/>
                <a:t>C</a:t>
              </a:r>
              <a:r>
                <a:rPr lang="en-US" baseline="-25000" dirty="0" smtClean="0"/>
                <a:t>2</a:t>
              </a:r>
              <a:endParaRPr lang="en-US" baseline="-25000" dirty="0"/>
            </a:p>
          </p:txBody>
        </p:sp>
        <p:sp>
          <p:nvSpPr>
            <p:cNvPr id="30" name="TextBox 29"/>
            <p:cNvSpPr txBox="1"/>
            <p:nvPr/>
          </p:nvSpPr>
          <p:spPr>
            <a:xfrm>
              <a:off x="7533083" y="4543472"/>
              <a:ext cx="457200" cy="369332"/>
            </a:xfrm>
            <a:prstGeom prst="rect">
              <a:avLst/>
            </a:prstGeom>
            <a:noFill/>
          </p:spPr>
          <p:txBody>
            <a:bodyPr wrap="square" rtlCol="0">
              <a:spAutoFit/>
            </a:bodyPr>
            <a:lstStyle/>
            <a:p>
              <a:pPr algn="ctr"/>
              <a:r>
                <a:rPr lang="en-US" dirty="0" smtClean="0"/>
                <a:t>C</a:t>
              </a:r>
              <a:r>
                <a:rPr lang="en-US" baseline="-25000" dirty="0" smtClean="0"/>
                <a:t>K</a:t>
              </a:r>
              <a:endParaRPr lang="en-US" baseline="-25000" dirty="0"/>
            </a:p>
          </p:txBody>
        </p:sp>
        <p:sp>
          <p:nvSpPr>
            <p:cNvPr id="31" name="TextBox 30"/>
            <p:cNvSpPr txBox="1"/>
            <p:nvPr/>
          </p:nvSpPr>
          <p:spPr>
            <a:xfrm>
              <a:off x="7180738" y="4543472"/>
              <a:ext cx="457200" cy="369332"/>
            </a:xfrm>
            <a:prstGeom prst="rect">
              <a:avLst/>
            </a:prstGeom>
            <a:noFill/>
          </p:spPr>
          <p:txBody>
            <a:bodyPr wrap="square" rtlCol="0">
              <a:spAutoFit/>
            </a:bodyPr>
            <a:lstStyle/>
            <a:p>
              <a:r>
                <a:rPr lang="en-US" dirty="0" smtClean="0"/>
                <a:t>…</a:t>
              </a:r>
              <a:endParaRPr lang="en-US" baseline="-25000" dirty="0"/>
            </a:p>
          </p:txBody>
        </p:sp>
      </p:grpSp>
      <p:grpSp>
        <p:nvGrpSpPr>
          <p:cNvPr id="53" name="Group 52"/>
          <p:cNvGrpSpPr/>
          <p:nvPr/>
        </p:nvGrpSpPr>
        <p:grpSpPr>
          <a:xfrm>
            <a:off x="3238500" y="2152925"/>
            <a:ext cx="1752600" cy="2107672"/>
            <a:chOff x="3238500" y="2152925"/>
            <a:chExt cx="1752600" cy="2107672"/>
          </a:xfrm>
        </p:grpSpPr>
        <p:sp>
          <p:nvSpPr>
            <p:cNvPr id="32" name="Can 31"/>
            <p:cNvSpPr/>
            <p:nvPr/>
          </p:nvSpPr>
          <p:spPr>
            <a:xfrm>
              <a:off x="3238500" y="2152925"/>
              <a:ext cx="1752600" cy="2107672"/>
            </a:xfrm>
            <a:prstGeom prst="can">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238500" y="2997200"/>
              <a:ext cx="1752600" cy="646331"/>
            </a:xfrm>
            <a:prstGeom prst="rect">
              <a:avLst/>
            </a:prstGeom>
            <a:noFill/>
          </p:spPr>
          <p:txBody>
            <a:bodyPr wrap="square" rtlCol="0">
              <a:spAutoFit/>
            </a:bodyPr>
            <a:lstStyle/>
            <a:p>
              <a:pPr algn="ctr"/>
              <a:r>
                <a:rPr lang="en-US" dirty="0" smtClean="0"/>
                <a:t>Unlabeled pool of images</a:t>
              </a:r>
              <a:endParaRPr lang="en-US" dirty="0"/>
            </a:p>
          </p:txBody>
        </p:sp>
      </p:grpSp>
      <p:pic>
        <p:nvPicPr>
          <p:cNvPr id="35" name="Picture 34"/>
          <p:cNvPicPr>
            <a:picLocks noChangeAspect="1"/>
          </p:cNvPicPr>
          <p:nvPr/>
        </p:nvPicPr>
        <p:blipFill>
          <a:blip r:embed="rId4"/>
          <a:stretch>
            <a:fillRect/>
          </a:stretch>
        </p:blipFill>
        <p:spPr>
          <a:xfrm>
            <a:off x="3642723" y="1975124"/>
            <a:ext cx="914400" cy="914400"/>
          </a:xfrm>
          <a:prstGeom prst="rect">
            <a:avLst/>
          </a:prstGeom>
        </p:spPr>
      </p:pic>
      <p:grpSp>
        <p:nvGrpSpPr>
          <p:cNvPr id="54" name="Group 53"/>
          <p:cNvGrpSpPr/>
          <p:nvPr/>
        </p:nvGrpSpPr>
        <p:grpSpPr>
          <a:xfrm>
            <a:off x="367199" y="4018265"/>
            <a:ext cx="3261413" cy="951897"/>
            <a:chOff x="367199" y="4018265"/>
            <a:chExt cx="3261413" cy="951897"/>
          </a:xfrm>
        </p:grpSpPr>
        <p:sp>
          <p:nvSpPr>
            <p:cNvPr id="36" name="TextBox 35"/>
            <p:cNvSpPr txBox="1"/>
            <p:nvPr/>
          </p:nvSpPr>
          <p:spPr>
            <a:xfrm>
              <a:off x="367199" y="4018265"/>
              <a:ext cx="3261413" cy="369332"/>
            </a:xfrm>
            <a:prstGeom prst="rect">
              <a:avLst/>
            </a:prstGeom>
            <a:noFill/>
          </p:spPr>
          <p:txBody>
            <a:bodyPr wrap="square" rtlCol="0">
              <a:spAutoFit/>
            </a:bodyPr>
            <a:lstStyle/>
            <a:p>
              <a:pPr algn="ctr"/>
              <a:r>
                <a:rPr lang="en-US" dirty="0" smtClean="0"/>
                <a:t>Classifiers:</a:t>
              </a:r>
              <a:endParaRPr lang="en-US" baseline="-25000" dirty="0"/>
            </a:p>
          </p:txBody>
        </p:sp>
        <p:sp>
          <p:nvSpPr>
            <p:cNvPr id="37" name="Oval 36"/>
            <p:cNvSpPr/>
            <p:nvPr/>
          </p:nvSpPr>
          <p:spPr>
            <a:xfrm>
              <a:off x="1075469" y="4512962"/>
              <a:ext cx="457200" cy="457200"/>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638718" y="4512962"/>
              <a:ext cx="457200" cy="4572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474895" y="4512962"/>
              <a:ext cx="457200" cy="457200"/>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1075469" y="4543472"/>
              <a:ext cx="457200" cy="369332"/>
            </a:xfrm>
            <a:prstGeom prst="rect">
              <a:avLst/>
            </a:prstGeom>
            <a:noFill/>
          </p:spPr>
          <p:txBody>
            <a:bodyPr wrap="square" rtlCol="0">
              <a:spAutoFit/>
            </a:bodyPr>
            <a:lstStyle/>
            <a:p>
              <a:pPr algn="ctr"/>
              <a:r>
                <a:rPr lang="en-US" dirty="0" smtClean="0"/>
                <a:t>h</a:t>
              </a:r>
              <a:r>
                <a:rPr lang="en-US" baseline="-25000" dirty="0" smtClean="0"/>
                <a:t>1</a:t>
              </a:r>
              <a:endParaRPr lang="en-US" baseline="-25000" dirty="0"/>
            </a:p>
          </p:txBody>
        </p:sp>
        <p:sp>
          <p:nvSpPr>
            <p:cNvPr id="41" name="TextBox 40"/>
            <p:cNvSpPr txBox="1"/>
            <p:nvPr/>
          </p:nvSpPr>
          <p:spPr>
            <a:xfrm>
              <a:off x="1638718" y="4543472"/>
              <a:ext cx="457200" cy="369332"/>
            </a:xfrm>
            <a:prstGeom prst="rect">
              <a:avLst/>
            </a:prstGeom>
            <a:noFill/>
          </p:spPr>
          <p:txBody>
            <a:bodyPr wrap="square" rtlCol="0">
              <a:spAutoFit/>
            </a:bodyPr>
            <a:lstStyle/>
            <a:p>
              <a:pPr algn="ctr"/>
              <a:r>
                <a:rPr lang="en-US" dirty="0" smtClean="0"/>
                <a:t>h</a:t>
              </a:r>
              <a:r>
                <a:rPr lang="en-US" baseline="-25000" dirty="0" smtClean="0"/>
                <a:t>2</a:t>
              </a:r>
              <a:endParaRPr lang="en-US" baseline="-25000" dirty="0"/>
            </a:p>
          </p:txBody>
        </p:sp>
        <p:sp>
          <p:nvSpPr>
            <p:cNvPr id="42" name="TextBox 41"/>
            <p:cNvSpPr txBox="1"/>
            <p:nvPr/>
          </p:nvSpPr>
          <p:spPr>
            <a:xfrm>
              <a:off x="2474895" y="4543472"/>
              <a:ext cx="457200" cy="369332"/>
            </a:xfrm>
            <a:prstGeom prst="rect">
              <a:avLst/>
            </a:prstGeom>
            <a:noFill/>
          </p:spPr>
          <p:txBody>
            <a:bodyPr wrap="square" rtlCol="0">
              <a:spAutoFit/>
            </a:bodyPr>
            <a:lstStyle/>
            <a:p>
              <a:pPr algn="ctr"/>
              <a:r>
                <a:rPr lang="en-US" dirty="0" err="1" smtClean="0"/>
                <a:t>h</a:t>
              </a:r>
              <a:r>
                <a:rPr lang="en-US" baseline="-25000" dirty="0" err="1" smtClean="0"/>
                <a:t>K</a:t>
              </a:r>
              <a:endParaRPr lang="en-US" baseline="-25000" dirty="0"/>
            </a:p>
          </p:txBody>
        </p:sp>
        <p:sp>
          <p:nvSpPr>
            <p:cNvPr id="43" name="TextBox 42"/>
            <p:cNvSpPr txBox="1"/>
            <p:nvPr/>
          </p:nvSpPr>
          <p:spPr>
            <a:xfrm>
              <a:off x="2122550" y="4543472"/>
              <a:ext cx="457200" cy="369332"/>
            </a:xfrm>
            <a:prstGeom prst="rect">
              <a:avLst/>
            </a:prstGeom>
            <a:noFill/>
          </p:spPr>
          <p:txBody>
            <a:bodyPr wrap="square" rtlCol="0">
              <a:spAutoFit/>
            </a:bodyPr>
            <a:lstStyle/>
            <a:p>
              <a:r>
                <a:rPr lang="en-US" dirty="0" smtClean="0"/>
                <a:t>…</a:t>
              </a:r>
              <a:endParaRPr lang="en-US" baseline="-25000" dirty="0"/>
            </a:p>
          </p:txBody>
        </p:sp>
      </p:grpSp>
      <p:sp>
        <p:nvSpPr>
          <p:cNvPr id="44" name="Rounded Rectangular Callout 43"/>
          <p:cNvSpPr/>
          <p:nvPr/>
        </p:nvSpPr>
        <p:spPr>
          <a:xfrm>
            <a:off x="5425386" y="1379539"/>
            <a:ext cx="3058213" cy="731306"/>
          </a:xfrm>
          <a:prstGeom prst="wedgeRoundRectCallout">
            <a:avLst>
              <a:gd name="adj1" fmla="val -289"/>
              <a:gd name="adj2" fmla="val 9939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[Label-feedback]</a:t>
            </a:r>
          </a:p>
          <a:p>
            <a:pPr algn="ctr"/>
            <a:r>
              <a:rPr lang="en-US" dirty="0" smtClean="0">
                <a:solidFill>
                  <a:schemeClr val="tx1"/>
                </a:solidFill>
              </a:rPr>
              <a:t>[Attributes-based feedback]</a:t>
            </a:r>
            <a:endParaRPr lang="en-IN" dirty="0">
              <a:solidFill>
                <a:schemeClr val="tx1"/>
              </a:solidFill>
            </a:endParaRPr>
          </a:p>
        </p:txBody>
      </p:sp>
      <p:grpSp>
        <p:nvGrpSpPr>
          <p:cNvPr id="55" name="Group 54"/>
          <p:cNvGrpSpPr/>
          <p:nvPr/>
        </p:nvGrpSpPr>
        <p:grpSpPr>
          <a:xfrm>
            <a:off x="846715" y="1390133"/>
            <a:ext cx="2104221" cy="951897"/>
            <a:chOff x="846715" y="1390133"/>
            <a:chExt cx="2104221" cy="951897"/>
          </a:xfrm>
        </p:grpSpPr>
        <p:sp>
          <p:nvSpPr>
            <p:cNvPr id="34" name="TextBox 33"/>
            <p:cNvSpPr txBox="1"/>
            <p:nvPr/>
          </p:nvSpPr>
          <p:spPr>
            <a:xfrm>
              <a:off x="846715" y="1390133"/>
              <a:ext cx="2104221" cy="369332"/>
            </a:xfrm>
            <a:prstGeom prst="rect">
              <a:avLst/>
            </a:prstGeom>
            <a:noFill/>
          </p:spPr>
          <p:txBody>
            <a:bodyPr wrap="square" rtlCol="0">
              <a:spAutoFit/>
            </a:bodyPr>
            <a:lstStyle/>
            <a:p>
              <a:pPr algn="ctr"/>
              <a:r>
                <a:rPr lang="en-US" dirty="0" smtClean="0"/>
                <a:t>Attribute predictors:</a:t>
              </a:r>
              <a:endParaRPr lang="en-US" baseline="-25000" dirty="0"/>
            </a:p>
          </p:txBody>
        </p:sp>
        <p:sp>
          <p:nvSpPr>
            <p:cNvPr id="45" name="Oval 44"/>
            <p:cNvSpPr/>
            <p:nvPr/>
          </p:nvSpPr>
          <p:spPr>
            <a:xfrm>
              <a:off x="971210" y="1884830"/>
              <a:ext cx="457200" cy="457200"/>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1534459" y="1884830"/>
              <a:ext cx="457200" cy="4572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2370636" y="1884830"/>
              <a:ext cx="457200" cy="457200"/>
            </a:xfrm>
            <a:prstGeom prst="ellipse">
              <a:avLst/>
            </a:prstGeom>
            <a:solidFill>
              <a:schemeClr val="bg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971210" y="1915340"/>
              <a:ext cx="457200" cy="369332"/>
            </a:xfrm>
            <a:prstGeom prst="rect">
              <a:avLst/>
            </a:prstGeom>
            <a:noFill/>
          </p:spPr>
          <p:txBody>
            <a:bodyPr wrap="square" rtlCol="0">
              <a:spAutoFit/>
            </a:bodyPr>
            <a:lstStyle/>
            <a:p>
              <a:pPr algn="ctr"/>
              <a:r>
                <a:rPr lang="en-US" dirty="0" smtClean="0"/>
                <a:t>a</a:t>
              </a:r>
              <a:r>
                <a:rPr lang="en-US" baseline="-25000" dirty="0" smtClean="0"/>
                <a:t>1</a:t>
              </a:r>
              <a:endParaRPr lang="en-US" baseline="-25000" dirty="0"/>
            </a:p>
          </p:txBody>
        </p:sp>
        <p:sp>
          <p:nvSpPr>
            <p:cNvPr id="49" name="TextBox 48"/>
            <p:cNvSpPr txBox="1"/>
            <p:nvPr/>
          </p:nvSpPr>
          <p:spPr>
            <a:xfrm>
              <a:off x="1534459" y="1915340"/>
              <a:ext cx="457200" cy="369332"/>
            </a:xfrm>
            <a:prstGeom prst="rect">
              <a:avLst/>
            </a:prstGeom>
            <a:noFill/>
          </p:spPr>
          <p:txBody>
            <a:bodyPr wrap="square" rtlCol="0">
              <a:spAutoFit/>
            </a:bodyPr>
            <a:lstStyle/>
            <a:p>
              <a:pPr algn="ctr"/>
              <a:r>
                <a:rPr lang="en-US" dirty="0" smtClean="0"/>
                <a:t>a</a:t>
              </a:r>
              <a:r>
                <a:rPr lang="en-US" baseline="-25000" dirty="0" smtClean="0"/>
                <a:t>2</a:t>
              </a:r>
              <a:endParaRPr lang="en-US" baseline="-25000" dirty="0"/>
            </a:p>
          </p:txBody>
        </p:sp>
        <p:sp>
          <p:nvSpPr>
            <p:cNvPr id="50" name="TextBox 49"/>
            <p:cNvSpPr txBox="1"/>
            <p:nvPr/>
          </p:nvSpPr>
          <p:spPr>
            <a:xfrm>
              <a:off x="2370636" y="1915340"/>
              <a:ext cx="457200" cy="369332"/>
            </a:xfrm>
            <a:prstGeom prst="rect">
              <a:avLst/>
            </a:prstGeom>
            <a:noFill/>
          </p:spPr>
          <p:txBody>
            <a:bodyPr wrap="square" rtlCol="0">
              <a:spAutoFit/>
            </a:bodyPr>
            <a:lstStyle/>
            <a:p>
              <a:pPr algn="ctr"/>
              <a:r>
                <a:rPr lang="en-US" dirty="0" err="1" smtClean="0"/>
                <a:t>a</a:t>
              </a:r>
              <a:r>
                <a:rPr lang="en-US" baseline="-25000" dirty="0" err="1" smtClean="0"/>
                <a:t>M</a:t>
              </a:r>
              <a:endParaRPr lang="en-US" baseline="-25000" dirty="0"/>
            </a:p>
          </p:txBody>
        </p:sp>
        <p:sp>
          <p:nvSpPr>
            <p:cNvPr id="51" name="TextBox 50"/>
            <p:cNvSpPr txBox="1"/>
            <p:nvPr/>
          </p:nvSpPr>
          <p:spPr>
            <a:xfrm>
              <a:off x="2018291" y="1915340"/>
              <a:ext cx="457200" cy="369332"/>
            </a:xfrm>
            <a:prstGeom prst="rect">
              <a:avLst/>
            </a:prstGeom>
            <a:noFill/>
          </p:spPr>
          <p:txBody>
            <a:bodyPr wrap="square" rtlCol="0">
              <a:spAutoFit/>
            </a:bodyPr>
            <a:lstStyle/>
            <a:p>
              <a:r>
                <a:rPr lang="en-US" dirty="0" smtClean="0"/>
                <a:t>…</a:t>
              </a:r>
              <a:endParaRPr lang="en-US" baseline="-25000" dirty="0"/>
            </a:p>
          </p:txBody>
        </p:sp>
      </p:grpSp>
      <p:sp>
        <p:nvSpPr>
          <p:cNvPr id="52" name="Rounded Rectangular Callout 51"/>
          <p:cNvSpPr/>
          <p:nvPr/>
        </p:nvSpPr>
        <p:spPr>
          <a:xfrm>
            <a:off x="2950936" y="1388280"/>
            <a:ext cx="2059005" cy="523345"/>
          </a:xfrm>
          <a:prstGeom prst="wedgeRoundRectCallout">
            <a:avLst>
              <a:gd name="adj1" fmla="val -71640"/>
              <a:gd name="adj2" fmla="val 21592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[Predicted Label]</a:t>
            </a:r>
            <a:endParaRPr lang="en-IN" dirty="0">
              <a:solidFill>
                <a:schemeClr val="tx1"/>
              </a:solidFill>
            </a:endParaRPr>
          </a:p>
        </p:txBody>
      </p:sp>
      <p:sp>
        <p:nvSpPr>
          <p:cNvPr id="58" name="Rectangle 57"/>
          <p:cNvSpPr/>
          <p:nvPr/>
        </p:nvSpPr>
        <p:spPr>
          <a:xfrm>
            <a:off x="801355" y="1394657"/>
            <a:ext cx="2085380" cy="379926"/>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5904903" y="1508882"/>
            <a:ext cx="2085380" cy="244206"/>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5618822" y="1751990"/>
            <a:ext cx="2686977" cy="30541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160943" y="5155311"/>
            <a:ext cx="4079037" cy="646331"/>
          </a:xfrm>
          <a:prstGeom prst="rect">
            <a:avLst/>
          </a:prstGeom>
          <a:noFill/>
        </p:spPr>
        <p:txBody>
          <a:bodyPr wrap="square" rtlCol="0">
            <a:spAutoFit/>
          </a:bodyPr>
          <a:lstStyle/>
          <a:p>
            <a:pPr algn="ctr"/>
            <a:r>
              <a:rPr lang="en-US" dirty="0" smtClean="0"/>
              <a:t>Any feature space</a:t>
            </a:r>
          </a:p>
          <a:p>
            <a:pPr algn="ctr"/>
            <a:r>
              <a:rPr lang="en-US" dirty="0" smtClean="0"/>
              <a:t>Any discriminative learning algorithm</a:t>
            </a:r>
            <a:endParaRPr lang="en-US"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2" grpId="0" animBg="1"/>
      <p:bldP spid="58" grpId="0" animBg="1"/>
      <p:bldP spid="59" grpId="0" animBg="1"/>
      <p:bldP spid="60" grpId="0" animBg="1"/>
      <p:bldP spid="61"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312777" y="2130425"/>
            <a:ext cx="8473425" cy="1470025"/>
          </a:xfrm>
        </p:spPr>
        <p:txBody>
          <a:bodyPr/>
          <a:lstStyle/>
          <a:p>
            <a:r>
              <a:rPr lang="en-US" dirty="0" smtClean="0"/>
              <a:t>You can teach a child by examples...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Relative Attributes</a:t>
            </a:r>
            <a:br>
              <a:rPr lang="en-US" dirty="0" smtClean="0"/>
            </a:br>
            <a:r>
              <a:rPr lang="en-US" sz="3111" dirty="0" smtClean="0"/>
              <a:t>[Parikh and </a:t>
            </a:r>
            <a:r>
              <a:rPr lang="en-US" sz="3111" dirty="0" err="1" smtClean="0"/>
              <a:t>Grauman</a:t>
            </a:r>
            <a:r>
              <a:rPr lang="en-US" sz="3111" dirty="0" smtClean="0"/>
              <a:t>, ICCV 2011]</a:t>
            </a:r>
            <a:endParaRPr lang="en-US" sz="3111" dirty="0"/>
          </a:p>
        </p:txBody>
      </p:sp>
      <p:grpSp>
        <p:nvGrpSpPr>
          <p:cNvPr id="89" name="Group 88"/>
          <p:cNvGrpSpPr/>
          <p:nvPr/>
        </p:nvGrpSpPr>
        <p:grpSpPr>
          <a:xfrm>
            <a:off x="183120" y="4781551"/>
            <a:ext cx="8670018" cy="914493"/>
            <a:chOff x="183120" y="4781551"/>
            <a:chExt cx="8670018" cy="914493"/>
          </a:xfrm>
        </p:grpSpPr>
        <p:pic>
          <p:nvPicPr>
            <p:cNvPr id="45" name="Picture 16"/>
            <p:cNvPicPr>
              <a:picLocks noChangeAspect="1"/>
            </p:cNvPicPr>
            <p:nvPr/>
          </p:nvPicPr>
          <p:blipFill>
            <a:blip r:embed="rId2"/>
            <a:srcRect/>
            <a:stretch>
              <a:fillRect/>
            </a:stretch>
          </p:blipFill>
          <p:spPr bwMode="auto">
            <a:xfrm>
              <a:off x="7938738" y="4781551"/>
              <a:ext cx="914400" cy="914400"/>
            </a:xfrm>
            <a:prstGeom prst="rect">
              <a:avLst/>
            </a:prstGeom>
            <a:noFill/>
            <a:ln w="9525">
              <a:noFill/>
              <a:miter lim="800000"/>
              <a:headEnd/>
              <a:tailEnd/>
            </a:ln>
          </p:spPr>
        </p:pic>
        <p:pic>
          <p:nvPicPr>
            <p:cNvPr id="49" name="Picture 23"/>
            <p:cNvPicPr>
              <a:picLocks noChangeAspect="1"/>
            </p:cNvPicPr>
            <p:nvPr/>
          </p:nvPicPr>
          <p:blipFill>
            <a:blip r:embed="rId3"/>
            <a:srcRect/>
            <a:stretch>
              <a:fillRect/>
            </a:stretch>
          </p:blipFill>
          <p:spPr bwMode="auto">
            <a:xfrm>
              <a:off x="4624741" y="4781551"/>
              <a:ext cx="914400" cy="914400"/>
            </a:xfrm>
            <a:prstGeom prst="rect">
              <a:avLst/>
            </a:prstGeom>
            <a:noFill/>
            <a:ln w="9525">
              <a:noFill/>
              <a:miter lim="800000"/>
              <a:headEnd/>
              <a:tailEnd/>
            </a:ln>
          </p:spPr>
        </p:pic>
        <p:pic>
          <p:nvPicPr>
            <p:cNvPr id="50" name="Picture 24"/>
            <p:cNvPicPr>
              <a:picLocks noChangeAspect="1"/>
            </p:cNvPicPr>
            <p:nvPr/>
          </p:nvPicPr>
          <p:blipFill>
            <a:blip r:embed="rId4"/>
            <a:srcRect/>
            <a:stretch>
              <a:fillRect/>
            </a:stretch>
          </p:blipFill>
          <p:spPr bwMode="auto">
            <a:xfrm>
              <a:off x="1122920" y="4781551"/>
              <a:ext cx="914400" cy="914400"/>
            </a:xfrm>
            <a:prstGeom prst="rect">
              <a:avLst/>
            </a:prstGeom>
            <a:noFill/>
            <a:ln w="9525">
              <a:noFill/>
              <a:miter lim="800000"/>
              <a:headEnd/>
              <a:tailEnd/>
            </a:ln>
          </p:spPr>
        </p:pic>
        <p:pic>
          <p:nvPicPr>
            <p:cNvPr id="53" name="Picture 27"/>
            <p:cNvPicPr>
              <a:picLocks noChangeAspect="1"/>
            </p:cNvPicPr>
            <p:nvPr/>
          </p:nvPicPr>
          <p:blipFill>
            <a:blip r:embed="rId5"/>
            <a:srcRect/>
            <a:stretch>
              <a:fillRect/>
            </a:stretch>
          </p:blipFill>
          <p:spPr bwMode="auto">
            <a:xfrm>
              <a:off x="6982092" y="4781551"/>
              <a:ext cx="914400" cy="914400"/>
            </a:xfrm>
            <a:prstGeom prst="rect">
              <a:avLst/>
            </a:prstGeom>
            <a:noFill/>
            <a:ln w="9525">
              <a:noFill/>
              <a:miter lim="800000"/>
              <a:headEnd/>
              <a:tailEnd/>
            </a:ln>
          </p:spPr>
        </p:pic>
        <p:pic>
          <p:nvPicPr>
            <p:cNvPr id="55" name="Picture 29"/>
            <p:cNvPicPr>
              <a:picLocks noChangeAspect="1"/>
            </p:cNvPicPr>
            <p:nvPr/>
          </p:nvPicPr>
          <p:blipFill>
            <a:blip r:embed="rId6"/>
            <a:srcRect/>
            <a:stretch>
              <a:fillRect/>
            </a:stretch>
          </p:blipFill>
          <p:spPr bwMode="auto">
            <a:xfrm>
              <a:off x="183120" y="4781551"/>
              <a:ext cx="914400" cy="914400"/>
            </a:xfrm>
            <a:prstGeom prst="rect">
              <a:avLst/>
            </a:prstGeom>
            <a:noFill/>
            <a:ln w="38100">
              <a:noFill/>
              <a:miter lim="800000"/>
              <a:headEnd/>
              <a:tailEnd/>
            </a:ln>
          </p:spPr>
        </p:pic>
        <p:pic>
          <p:nvPicPr>
            <p:cNvPr id="56" name="Picture 35"/>
            <p:cNvPicPr>
              <a:picLocks noChangeAspect="1"/>
            </p:cNvPicPr>
            <p:nvPr/>
          </p:nvPicPr>
          <p:blipFill>
            <a:blip r:embed="rId7"/>
            <a:srcRect/>
            <a:stretch>
              <a:fillRect/>
            </a:stretch>
          </p:blipFill>
          <p:spPr bwMode="auto">
            <a:xfrm>
              <a:off x="3507907" y="4781551"/>
              <a:ext cx="914400" cy="914400"/>
            </a:xfrm>
            <a:prstGeom prst="rect">
              <a:avLst/>
            </a:prstGeom>
            <a:noFill/>
            <a:ln w="38100">
              <a:noFill/>
              <a:miter lim="800000"/>
              <a:headEnd/>
              <a:tailEnd/>
            </a:ln>
          </p:spPr>
        </p:pic>
        <p:pic>
          <p:nvPicPr>
            <p:cNvPr id="58" name="Picture 39"/>
            <p:cNvPicPr>
              <a:picLocks noChangeAspect="1"/>
            </p:cNvPicPr>
            <p:nvPr/>
          </p:nvPicPr>
          <p:blipFill>
            <a:blip r:embed="rId8"/>
            <a:srcRect/>
            <a:stretch>
              <a:fillRect/>
            </a:stretch>
          </p:blipFill>
          <p:spPr bwMode="auto">
            <a:xfrm>
              <a:off x="5868715" y="4781644"/>
              <a:ext cx="914400" cy="914400"/>
            </a:xfrm>
            <a:prstGeom prst="rect">
              <a:avLst/>
            </a:prstGeom>
            <a:noFill/>
            <a:ln w="9525">
              <a:noFill/>
              <a:miter lim="800000"/>
              <a:headEnd/>
              <a:tailEnd/>
            </a:ln>
          </p:spPr>
        </p:pic>
        <p:pic>
          <p:nvPicPr>
            <p:cNvPr id="41" name="Picture 35"/>
            <p:cNvPicPr>
              <a:picLocks noChangeAspect="1"/>
            </p:cNvPicPr>
            <p:nvPr/>
          </p:nvPicPr>
          <p:blipFill>
            <a:blip r:embed="rId9"/>
            <a:srcRect/>
            <a:stretch>
              <a:fillRect/>
            </a:stretch>
          </p:blipFill>
          <p:spPr bwMode="auto">
            <a:xfrm>
              <a:off x="2203522" y="4781551"/>
              <a:ext cx="914400" cy="914400"/>
            </a:xfrm>
            <a:prstGeom prst="rect">
              <a:avLst/>
            </a:prstGeom>
            <a:noFill/>
            <a:ln w="9525">
              <a:noFill/>
              <a:miter lim="800000"/>
              <a:headEnd/>
              <a:tailEnd/>
            </a:ln>
          </p:spPr>
        </p:pic>
      </p:grpSp>
      <p:grpSp>
        <p:nvGrpSpPr>
          <p:cNvPr id="88" name="Group 87"/>
          <p:cNvGrpSpPr/>
          <p:nvPr/>
        </p:nvGrpSpPr>
        <p:grpSpPr>
          <a:xfrm>
            <a:off x="44450" y="5930900"/>
            <a:ext cx="9054614" cy="463253"/>
            <a:chOff x="44450" y="5930900"/>
            <a:chExt cx="9054614" cy="463253"/>
          </a:xfrm>
        </p:grpSpPr>
        <p:cxnSp>
          <p:nvCxnSpPr>
            <p:cNvPr id="44" name="Straight Arrow Connector 43"/>
            <p:cNvCxnSpPr/>
            <p:nvPr/>
          </p:nvCxnSpPr>
          <p:spPr bwMode="auto">
            <a:xfrm>
              <a:off x="44450" y="5930900"/>
              <a:ext cx="9054614"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837226" y="5932488"/>
              <a:ext cx="3261413" cy="461665"/>
            </a:xfrm>
            <a:prstGeom prst="rect">
              <a:avLst/>
            </a:prstGeom>
            <a:noFill/>
          </p:spPr>
          <p:txBody>
            <a:bodyPr wrap="square" rtlCol="0">
              <a:spAutoFit/>
            </a:bodyPr>
            <a:lstStyle/>
            <a:p>
              <a:pPr algn="ctr"/>
              <a:r>
                <a:rPr lang="en-US" sz="2400" dirty="0" smtClean="0"/>
                <a:t>Openness</a:t>
              </a:r>
              <a:endParaRPr lang="en-US" sz="2400" baseline="-25000" dirty="0"/>
            </a:p>
          </p:txBody>
        </p:sp>
      </p:grpSp>
      <p:pic>
        <p:nvPicPr>
          <p:cNvPr id="61" name="Picture 60" descr="latex-image-1.pdf"/>
          <p:cNvPicPr>
            <a:picLocks noChangeAspect="1"/>
          </p:cNvPicPr>
          <p:nvPr/>
        </p:nvPicPr>
        <p:blipFill>
          <a:blip r:embed="rId10"/>
          <a:srcRect/>
          <a:stretch>
            <a:fillRect/>
          </a:stretch>
        </p:blipFill>
        <p:spPr bwMode="auto">
          <a:xfrm>
            <a:off x="5399441" y="2141538"/>
            <a:ext cx="2754085" cy="457200"/>
          </a:xfrm>
          <a:prstGeom prst="rect">
            <a:avLst/>
          </a:prstGeom>
          <a:noFill/>
          <a:ln w="9525">
            <a:noFill/>
            <a:miter lim="800000"/>
            <a:headEnd/>
            <a:tailEnd/>
          </a:ln>
        </p:spPr>
      </p:pic>
      <p:grpSp>
        <p:nvGrpSpPr>
          <p:cNvPr id="81" name="Group 80"/>
          <p:cNvGrpSpPr>
            <a:grpSpLocks noChangeAspect="1"/>
          </p:cNvGrpSpPr>
          <p:nvPr/>
        </p:nvGrpSpPr>
        <p:grpSpPr>
          <a:xfrm>
            <a:off x="5399441" y="3017838"/>
            <a:ext cx="3249650" cy="914400"/>
            <a:chOff x="2842400" y="2456842"/>
            <a:chExt cx="4628394" cy="1302358"/>
          </a:xfrm>
        </p:grpSpPr>
        <p:grpSp>
          <p:nvGrpSpPr>
            <p:cNvPr id="67" name="Group 51"/>
            <p:cNvGrpSpPr>
              <a:grpSpLocks/>
            </p:cNvGrpSpPr>
            <p:nvPr/>
          </p:nvGrpSpPr>
          <p:grpSpPr bwMode="auto">
            <a:xfrm>
              <a:off x="2842400" y="2456842"/>
              <a:ext cx="4468813" cy="1089025"/>
              <a:chOff x="4391807" y="1627038"/>
              <a:chExt cx="2233315" cy="543905"/>
            </a:xfrm>
          </p:grpSpPr>
          <p:grpSp>
            <p:nvGrpSpPr>
              <p:cNvPr id="68" name="Group 24"/>
              <p:cNvGrpSpPr>
                <a:grpSpLocks/>
              </p:cNvGrpSpPr>
              <p:nvPr/>
            </p:nvGrpSpPr>
            <p:grpSpPr bwMode="auto">
              <a:xfrm>
                <a:off x="4828111" y="1627038"/>
                <a:ext cx="1797004" cy="543905"/>
                <a:chOff x="8275395" y="12738522"/>
                <a:chExt cx="3398714" cy="1028700"/>
              </a:xfrm>
            </p:grpSpPr>
            <p:pic>
              <p:nvPicPr>
                <p:cNvPr id="70" name="Picture 25" descr="latex-image-1.pdf"/>
                <p:cNvPicPr>
                  <a:picLocks noChangeAspect="1"/>
                </p:cNvPicPr>
                <p:nvPr/>
              </p:nvPicPr>
              <p:blipFill>
                <a:blip r:embed="rId11"/>
                <a:srcRect/>
                <a:stretch>
                  <a:fillRect/>
                </a:stretch>
              </p:blipFill>
              <p:spPr bwMode="auto">
                <a:xfrm>
                  <a:off x="10970783" y="12738522"/>
                  <a:ext cx="703326" cy="1027938"/>
                </a:xfrm>
                <a:prstGeom prst="rect">
                  <a:avLst/>
                </a:prstGeom>
                <a:noFill/>
                <a:ln w="9525">
                  <a:noFill/>
                  <a:miter lim="800000"/>
                  <a:headEnd/>
                  <a:tailEnd/>
                </a:ln>
              </p:spPr>
            </p:pic>
            <p:grpSp>
              <p:nvGrpSpPr>
                <p:cNvPr id="71" name="Group 162"/>
                <p:cNvGrpSpPr>
                  <a:grpSpLocks/>
                </p:cNvGrpSpPr>
                <p:nvPr/>
              </p:nvGrpSpPr>
              <p:grpSpPr bwMode="auto">
                <a:xfrm>
                  <a:off x="8275395" y="12738522"/>
                  <a:ext cx="2870090" cy="1028700"/>
                  <a:chOff x="8275395" y="12738522"/>
                  <a:chExt cx="2870090" cy="1028700"/>
                </a:xfrm>
              </p:grpSpPr>
              <p:pic>
                <p:nvPicPr>
                  <p:cNvPr id="72" name="Picture 27"/>
                  <p:cNvPicPr>
                    <a:picLocks noChangeAspect="1"/>
                  </p:cNvPicPr>
                  <p:nvPr/>
                </p:nvPicPr>
                <p:blipFill>
                  <a:blip r:embed="rId12"/>
                  <a:srcRect/>
                  <a:stretch>
                    <a:fillRect/>
                  </a:stretch>
                </p:blipFill>
                <p:spPr bwMode="auto">
                  <a:xfrm>
                    <a:off x="9841115" y="12881227"/>
                    <a:ext cx="685800" cy="685800"/>
                  </a:xfrm>
                  <a:prstGeom prst="rect">
                    <a:avLst/>
                  </a:prstGeom>
                  <a:noFill/>
                  <a:ln w="9525">
                    <a:noFill/>
                    <a:miter lim="800000"/>
                    <a:headEnd/>
                    <a:tailEnd/>
                  </a:ln>
                </p:spPr>
              </p:pic>
              <p:pic>
                <p:nvPicPr>
                  <p:cNvPr id="73" name="Picture 28"/>
                  <p:cNvPicPr>
                    <a:picLocks noChangeAspect="1"/>
                  </p:cNvPicPr>
                  <p:nvPr/>
                </p:nvPicPr>
                <p:blipFill>
                  <a:blip r:embed="rId13"/>
                  <a:srcRect/>
                  <a:stretch>
                    <a:fillRect/>
                  </a:stretch>
                </p:blipFill>
                <p:spPr bwMode="auto">
                  <a:xfrm>
                    <a:off x="8718380" y="12908434"/>
                    <a:ext cx="685800" cy="685800"/>
                  </a:xfrm>
                  <a:prstGeom prst="rect">
                    <a:avLst/>
                  </a:prstGeom>
                  <a:noFill/>
                  <a:ln w="9525">
                    <a:noFill/>
                    <a:miter lim="800000"/>
                    <a:headEnd/>
                    <a:tailEnd/>
                  </a:ln>
                </p:spPr>
              </p:pic>
              <p:pic>
                <p:nvPicPr>
                  <p:cNvPr id="74" name="Picture 29" descr="latex-image-1.pdf"/>
                  <p:cNvPicPr>
                    <a:picLocks noChangeAspect="1"/>
                  </p:cNvPicPr>
                  <p:nvPr/>
                </p:nvPicPr>
                <p:blipFill>
                  <a:blip r:embed="rId14"/>
                  <a:srcRect/>
                  <a:stretch>
                    <a:fillRect/>
                  </a:stretch>
                </p:blipFill>
                <p:spPr bwMode="auto">
                  <a:xfrm>
                    <a:off x="8531862" y="12796430"/>
                    <a:ext cx="258077" cy="891540"/>
                  </a:xfrm>
                  <a:prstGeom prst="rect">
                    <a:avLst/>
                  </a:prstGeom>
                  <a:noFill/>
                  <a:ln w="9525">
                    <a:noFill/>
                    <a:miter lim="800000"/>
                    <a:headEnd/>
                    <a:tailEnd/>
                  </a:ln>
                </p:spPr>
              </p:pic>
              <p:pic>
                <p:nvPicPr>
                  <p:cNvPr id="75" name="Picture 30" descr="latex-image-1.pdf"/>
                  <p:cNvPicPr>
                    <a:picLocks noChangeAspect="1"/>
                  </p:cNvPicPr>
                  <p:nvPr/>
                </p:nvPicPr>
                <p:blipFill>
                  <a:blip r:embed="rId15"/>
                  <a:srcRect/>
                  <a:stretch>
                    <a:fillRect/>
                  </a:stretch>
                </p:blipFill>
                <p:spPr bwMode="auto">
                  <a:xfrm>
                    <a:off x="10441407" y="12769223"/>
                    <a:ext cx="258077" cy="891540"/>
                  </a:xfrm>
                  <a:prstGeom prst="rect">
                    <a:avLst/>
                  </a:prstGeom>
                  <a:noFill/>
                  <a:ln w="9525">
                    <a:noFill/>
                    <a:miter lim="800000"/>
                    <a:headEnd/>
                    <a:tailEnd/>
                  </a:ln>
                </p:spPr>
              </p:pic>
              <p:pic>
                <p:nvPicPr>
                  <p:cNvPr id="76" name="Picture 31" descr="latex-image-1.pdf"/>
                  <p:cNvPicPr>
                    <a:picLocks noChangeAspect="1"/>
                  </p:cNvPicPr>
                  <p:nvPr/>
                </p:nvPicPr>
                <p:blipFill>
                  <a:blip r:embed="rId16"/>
                  <a:srcRect/>
                  <a:stretch>
                    <a:fillRect/>
                  </a:stretch>
                </p:blipFill>
                <p:spPr bwMode="auto">
                  <a:xfrm>
                    <a:off x="8275395" y="12738522"/>
                    <a:ext cx="406066" cy="1028700"/>
                  </a:xfrm>
                  <a:prstGeom prst="rect">
                    <a:avLst/>
                  </a:prstGeom>
                  <a:noFill/>
                  <a:ln w="9525">
                    <a:noFill/>
                    <a:miter lim="800000"/>
                    <a:headEnd/>
                    <a:tailEnd/>
                  </a:ln>
                </p:spPr>
              </p:pic>
              <p:pic>
                <p:nvPicPr>
                  <p:cNvPr id="77" name="Picture 32" descr="latex-image-1.pdf"/>
                  <p:cNvPicPr>
                    <a:picLocks noChangeAspect="1"/>
                  </p:cNvPicPr>
                  <p:nvPr/>
                </p:nvPicPr>
                <p:blipFill>
                  <a:blip r:embed="rId17"/>
                  <a:srcRect/>
                  <a:stretch>
                    <a:fillRect/>
                  </a:stretch>
                </p:blipFill>
                <p:spPr bwMode="auto">
                  <a:xfrm>
                    <a:off x="10657408" y="13567027"/>
                    <a:ext cx="66675" cy="114300"/>
                  </a:xfrm>
                  <a:prstGeom prst="rect">
                    <a:avLst/>
                  </a:prstGeom>
                  <a:noFill/>
                  <a:ln w="9525">
                    <a:noFill/>
                    <a:miter lim="800000"/>
                    <a:headEnd/>
                    <a:tailEnd/>
                  </a:ln>
                </p:spPr>
              </p:pic>
              <p:pic>
                <p:nvPicPr>
                  <p:cNvPr id="78" name="Picture 33" descr="latex-image-1.pdf"/>
                  <p:cNvPicPr>
                    <a:picLocks noChangeAspect="1"/>
                  </p:cNvPicPr>
                  <p:nvPr/>
                </p:nvPicPr>
                <p:blipFill>
                  <a:blip r:embed="rId18"/>
                  <a:srcRect/>
                  <a:stretch>
                    <a:fillRect/>
                  </a:stretch>
                </p:blipFill>
                <p:spPr bwMode="auto">
                  <a:xfrm>
                    <a:off x="10774010" y="13230257"/>
                    <a:ext cx="371475" cy="57150"/>
                  </a:xfrm>
                  <a:prstGeom prst="rect">
                    <a:avLst/>
                  </a:prstGeom>
                  <a:noFill/>
                  <a:ln w="9525">
                    <a:noFill/>
                    <a:miter lim="800000"/>
                    <a:headEnd/>
                    <a:tailEnd/>
                  </a:ln>
                </p:spPr>
              </p:pic>
              <p:pic>
                <p:nvPicPr>
                  <p:cNvPr id="79" name="Picture 34" descr="latex-image-1.pdf"/>
                  <p:cNvPicPr>
                    <a:picLocks noChangeAspect="1"/>
                  </p:cNvPicPr>
                  <p:nvPr/>
                </p:nvPicPr>
                <p:blipFill>
                  <a:blip r:embed="rId19"/>
                  <a:srcRect/>
                  <a:stretch>
                    <a:fillRect/>
                  </a:stretch>
                </p:blipFill>
                <p:spPr bwMode="auto">
                  <a:xfrm>
                    <a:off x="9496627" y="13092145"/>
                    <a:ext cx="300091" cy="263941"/>
                  </a:xfrm>
                  <a:prstGeom prst="rect">
                    <a:avLst/>
                  </a:prstGeom>
                  <a:noFill/>
                  <a:ln w="9525">
                    <a:noFill/>
                    <a:miter lim="800000"/>
                    <a:headEnd/>
                    <a:tailEnd/>
                  </a:ln>
                </p:spPr>
              </p:pic>
            </p:grpSp>
          </p:grpSp>
          <p:pic>
            <p:nvPicPr>
              <p:cNvPr id="69" name="Picture 44" descr="latex-image-1.pdf"/>
              <p:cNvPicPr>
                <a:picLocks noChangeAspect="1"/>
              </p:cNvPicPr>
              <p:nvPr/>
            </p:nvPicPr>
            <p:blipFill>
              <a:blip r:embed="rId20"/>
              <a:srcRect/>
              <a:stretch>
                <a:fillRect/>
              </a:stretch>
            </p:blipFill>
            <p:spPr bwMode="auto">
              <a:xfrm>
                <a:off x="4391807" y="1778093"/>
                <a:ext cx="416322" cy="221590"/>
              </a:xfrm>
              <a:prstGeom prst="rect">
                <a:avLst/>
              </a:prstGeom>
              <a:noFill/>
              <a:ln w="9525">
                <a:noFill/>
                <a:miter lim="800000"/>
                <a:headEnd/>
                <a:tailEnd/>
              </a:ln>
            </p:spPr>
          </p:pic>
        </p:grpSp>
        <p:sp>
          <p:nvSpPr>
            <p:cNvPr id="80" name="Rectangle 79"/>
            <p:cNvSpPr/>
            <p:nvPr/>
          </p:nvSpPr>
          <p:spPr>
            <a:xfrm>
              <a:off x="7051432" y="2759289"/>
              <a:ext cx="419362" cy="9999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3238500" y="2152925"/>
            <a:ext cx="1752600" cy="2107672"/>
            <a:chOff x="3238500" y="2152925"/>
            <a:chExt cx="1752600" cy="2107672"/>
          </a:xfrm>
        </p:grpSpPr>
        <p:sp>
          <p:nvSpPr>
            <p:cNvPr id="84" name="Can 83"/>
            <p:cNvSpPr/>
            <p:nvPr/>
          </p:nvSpPr>
          <p:spPr>
            <a:xfrm>
              <a:off x="3238500" y="2152925"/>
              <a:ext cx="1752600" cy="2107672"/>
            </a:xfrm>
            <a:prstGeom prst="can">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3238500" y="2997200"/>
              <a:ext cx="1752600" cy="646331"/>
            </a:xfrm>
            <a:prstGeom prst="rect">
              <a:avLst/>
            </a:prstGeom>
            <a:noFill/>
          </p:spPr>
          <p:txBody>
            <a:bodyPr wrap="square" rtlCol="0">
              <a:spAutoFit/>
            </a:bodyPr>
            <a:lstStyle/>
            <a:p>
              <a:pPr algn="ctr"/>
              <a:r>
                <a:rPr lang="en-US" dirty="0" smtClean="0"/>
                <a:t>Unlabeled pool of images</a:t>
              </a:r>
              <a:endParaRPr lang="en-US" dirty="0"/>
            </a:p>
          </p:txBody>
        </p:sp>
      </p:grpSp>
      <p:sp>
        <p:nvSpPr>
          <p:cNvPr id="66" name="Left Brace 65"/>
          <p:cNvSpPr/>
          <p:nvPr/>
        </p:nvSpPr>
        <p:spPr>
          <a:xfrm rot="5400000">
            <a:off x="4063757" y="-88604"/>
            <a:ext cx="939800" cy="9051682"/>
          </a:xfrm>
          <a:prstGeom prst="leftBrace">
            <a:avLst>
              <a:gd name="adj1" fmla="val 52949"/>
              <a:gd name="adj2" fmla="val 54911"/>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00" name="Group 99"/>
          <p:cNvGrpSpPr/>
          <p:nvPr/>
        </p:nvGrpSpPr>
        <p:grpSpPr>
          <a:xfrm>
            <a:off x="846715" y="1390133"/>
            <a:ext cx="2104221" cy="2591592"/>
            <a:chOff x="846715" y="1390133"/>
            <a:chExt cx="2104221" cy="2591592"/>
          </a:xfrm>
        </p:grpSpPr>
        <p:pic>
          <p:nvPicPr>
            <p:cNvPr id="99" name="Picture 2"/>
            <p:cNvPicPr>
              <a:picLocks noChangeAspect="1" noChangeArrowheads="1"/>
            </p:cNvPicPr>
            <p:nvPr/>
          </p:nvPicPr>
          <p:blipFill>
            <a:blip r:embed="rId21"/>
            <a:srcRect b="23314"/>
            <a:stretch>
              <a:fillRect/>
            </a:stretch>
          </p:blipFill>
          <p:spPr bwMode="auto">
            <a:xfrm>
              <a:off x="846715" y="2152925"/>
              <a:ext cx="2104221" cy="1828800"/>
            </a:xfrm>
            <a:prstGeom prst="rect">
              <a:avLst/>
            </a:prstGeom>
            <a:noFill/>
            <a:ln w="9525">
              <a:noFill/>
              <a:miter lim="800000"/>
              <a:headEnd/>
              <a:tailEnd/>
            </a:ln>
            <a:effectLst/>
          </p:spPr>
        </p:pic>
        <p:grpSp>
          <p:nvGrpSpPr>
            <p:cNvPr id="90" name="Group 89"/>
            <p:cNvGrpSpPr/>
            <p:nvPr/>
          </p:nvGrpSpPr>
          <p:grpSpPr>
            <a:xfrm>
              <a:off x="846715" y="1390133"/>
              <a:ext cx="2104221" cy="951897"/>
              <a:chOff x="846715" y="1390133"/>
              <a:chExt cx="2104221" cy="951897"/>
            </a:xfrm>
          </p:grpSpPr>
          <p:sp>
            <p:nvSpPr>
              <p:cNvPr id="91" name="TextBox 90"/>
              <p:cNvSpPr txBox="1"/>
              <p:nvPr/>
            </p:nvSpPr>
            <p:spPr>
              <a:xfrm>
                <a:off x="846715" y="1390133"/>
                <a:ext cx="2104221" cy="369332"/>
              </a:xfrm>
              <a:prstGeom prst="rect">
                <a:avLst/>
              </a:prstGeom>
              <a:noFill/>
            </p:spPr>
            <p:txBody>
              <a:bodyPr wrap="square" rtlCol="0">
                <a:spAutoFit/>
              </a:bodyPr>
              <a:lstStyle/>
              <a:p>
                <a:pPr algn="ctr"/>
                <a:r>
                  <a:rPr lang="en-US" dirty="0" smtClean="0"/>
                  <a:t>Attribute predictors:</a:t>
                </a:r>
                <a:endParaRPr lang="en-US" baseline="-25000" dirty="0"/>
              </a:p>
            </p:txBody>
          </p:sp>
          <p:sp>
            <p:nvSpPr>
              <p:cNvPr id="92" name="Oval 91"/>
              <p:cNvSpPr/>
              <p:nvPr/>
            </p:nvSpPr>
            <p:spPr>
              <a:xfrm>
                <a:off x="971210" y="1884830"/>
                <a:ext cx="457200" cy="457200"/>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1534459" y="1884830"/>
                <a:ext cx="457200" cy="4572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2370636" y="1884830"/>
                <a:ext cx="457200" cy="457200"/>
              </a:xfrm>
              <a:prstGeom prst="ellipse">
                <a:avLst/>
              </a:prstGeom>
              <a:solidFill>
                <a:schemeClr val="bg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TextBox 94"/>
              <p:cNvSpPr txBox="1"/>
              <p:nvPr/>
            </p:nvSpPr>
            <p:spPr>
              <a:xfrm>
                <a:off x="971210" y="1915340"/>
                <a:ext cx="457200" cy="369332"/>
              </a:xfrm>
              <a:prstGeom prst="rect">
                <a:avLst/>
              </a:prstGeom>
              <a:noFill/>
            </p:spPr>
            <p:txBody>
              <a:bodyPr wrap="square" rtlCol="0">
                <a:spAutoFit/>
              </a:bodyPr>
              <a:lstStyle/>
              <a:p>
                <a:pPr algn="ctr"/>
                <a:r>
                  <a:rPr lang="en-US" dirty="0" smtClean="0"/>
                  <a:t>a</a:t>
                </a:r>
                <a:r>
                  <a:rPr lang="en-US" baseline="-25000" dirty="0" smtClean="0"/>
                  <a:t>1</a:t>
                </a:r>
                <a:endParaRPr lang="en-US" baseline="-25000" dirty="0"/>
              </a:p>
            </p:txBody>
          </p:sp>
          <p:sp>
            <p:nvSpPr>
              <p:cNvPr id="96" name="TextBox 95"/>
              <p:cNvSpPr txBox="1"/>
              <p:nvPr/>
            </p:nvSpPr>
            <p:spPr>
              <a:xfrm>
                <a:off x="1534459" y="1915340"/>
                <a:ext cx="457200" cy="369332"/>
              </a:xfrm>
              <a:prstGeom prst="rect">
                <a:avLst/>
              </a:prstGeom>
              <a:noFill/>
            </p:spPr>
            <p:txBody>
              <a:bodyPr wrap="square" rtlCol="0">
                <a:spAutoFit/>
              </a:bodyPr>
              <a:lstStyle/>
              <a:p>
                <a:pPr algn="ctr"/>
                <a:r>
                  <a:rPr lang="en-US" dirty="0" smtClean="0"/>
                  <a:t>a</a:t>
                </a:r>
                <a:r>
                  <a:rPr lang="en-US" baseline="-25000" dirty="0" smtClean="0"/>
                  <a:t>2</a:t>
                </a:r>
                <a:endParaRPr lang="en-US" baseline="-25000" dirty="0"/>
              </a:p>
            </p:txBody>
          </p:sp>
          <p:sp>
            <p:nvSpPr>
              <p:cNvPr id="97" name="TextBox 96"/>
              <p:cNvSpPr txBox="1"/>
              <p:nvPr/>
            </p:nvSpPr>
            <p:spPr>
              <a:xfrm>
                <a:off x="2370636" y="1915340"/>
                <a:ext cx="457200" cy="369332"/>
              </a:xfrm>
              <a:prstGeom prst="rect">
                <a:avLst/>
              </a:prstGeom>
              <a:noFill/>
            </p:spPr>
            <p:txBody>
              <a:bodyPr wrap="square" rtlCol="0">
                <a:spAutoFit/>
              </a:bodyPr>
              <a:lstStyle/>
              <a:p>
                <a:pPr algn="ctr"/>
                <a:r>
                  <a:rPr lang="en-US" dirty="0" err="1" smtClean="0"/>
                  <a:t>a</a:t>
                </a:r>
                <a:r>
                  <a:rPr lang="en-US" baseline="-25000" dirty="0" err="1" smtClean="0"/>
                  <a:t>M</a:t>
                </a:r>
                <a:endParaRPr lang="en-US" baseline="-25000" dirty="0"/>
              </a:p>
            </p:txBody>
          </p:sp>
          <p:sp>
            <p:nvSpPr>
              <p:cNvPr id="98" name="TextBox 97"/>
              <p:cNvSpPr txBox="1"/>
              <p:nvPr/>
            </p:nvSpPr>
            <p:spPr>
              <a:xfrm>
                <a:off x="2018291" y="1915340"/>
                <a:ext cx="457200" cy="369332"/>
              </a:xfrm>
              <a:prstGeom prst="rect">
                <a:avLst/>
              </a:prstGeom>
              <a:noFill/>
            </p:spPr>
            <p:txBody>
              <a:bodyPr wrap="square" rtlCol="0">
                <a:spAutoFit/>
              </a:bodyPr>
              <a:lstStyle/>
              <a:p>
                <a:r>
                  <a:rPr lang="en-US" dirty="0" smtClean="0"/>
                  <a:t>…</a:t>
                </a:r>
                <a:endParaRPr lang="en-US" baseline="-25000" dirty="0"/>
              </a:p>
            </p:txBody>
          </p:sp>
        </p:grpSp>
      </p:grpSp>
      <p:grpSp>
        <p:nvGrpSpPr>
          <p:cNvPr id="62" name="Group 61"/>
          <p:cNvGrpSpPr/>
          <p:nvPr/>
        </p:nvGrpSpPr>
        <p:grpSpPr>
          <a:xfrm>
            <a:off x="7525698" y="1184958"/>
            <a:ext cx="1162276" cy="1007410"/>
            <a:chOff x="7525698" y="1184958"/>
            <a:chExt cx="1162276" cy="1007410"/>
          </a:xfrm>
        </p:grpSpPr>
        <p:cxnSp>
          <p:nvCxnSpPr>
            <p:cNvPr id="47" name="Straight Arrow Connector 46"/>
            <p:cNvCxnSpPr>
              <a:endCxn id="48" idx="2"/>
            </p:cNvCxnSpPr>
            <p:nvPr/>
          </p:nvCxnSpPr>
          <p:spPr>
            <a:xfrm rot="5400000" flipH="1" flipV="1">
              <a:off x="7841371" y="1926903"/>
              <a:ext cx="361079" cy="16985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7525698" y="1184958"/>
              <a:ext cx="1162276" cy="646331"/>
            </a:xfrm>
            <a:prstGeom prst="rect">
              <a:avLst/>
            </a:prstGeom>
            <a:noFill/>
          </p:spPr>
          <p:txBody>
            <a:bodyPr wrap="square" rtlCol="0">
              <a:spAutoFit/>
            </a:bodyPr>
            <a:lstStyle/>
            <a:p>
              <a:pPr algn="ctr"/>
              <a:r>
                <a:rPr lang="en-US" dirty="0" smtClean="0"/>
                <a:t>Image features</a:t>
              </a:r>
              <a:endParaRPr lang="en-US" dirty="0"/>
            </a:p>
          </p:txBody>
        </p:sp>
      </p:grpSp>
      <p:grpSp>
        <p:nvGrpSpPr>
          <p:cNvPr id="59" name="Group 58"/>
          <p:cNvGrpSpPr/>
          <p:nvPr/>
        </p:nvGrpSpPr>
        <p:grpSpPr>
          <a:xfrm>
            <a:off x="6124406" y="1501703"/>
            <a:ext cx="1464847" cy="689372"/>
            <a:chOff x="6124406" y="1501703"/>
            <a:chExt cx="1464847" cy="689372"/>
          </a:xfrm>
        </p:grpSpPr>
        <p:cxnSp>
          <p:nvCxnSpPr>
            <p:cNvPr id="51" name="Straight Arrow Connector 50"/>
            <p:cNvCxnSpPr/>
            <p:nvPr/>
          </p:nvCxnSpPr>
          <p:spPr>
            <a:xfrm rot="10800000">
              <a:off x="6870302" y="1871035"/>
              <a:ext cx="320040" cy="32004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6124406" y="1501703"/>
              <a:ext cx="1464847" cy="369332"/>
            </a:xfrm>
            <a:prstGeom prst="rect">
              <a:avLst/>
            </a:prstGeom>
            <a:noFill/>
          </p:spPr>
          <p:txBody>
            <a:bodyPr wrap="square" rtlCol="0">
              <a:spAutoFit/>
            </a:bodyPr>
            <a:lstStyle/>
            <a:p>
              <a:pPr algn="ctr"/>
              <a:r>
                <a:rPr lang="en-US" dirty="0" smtClean="0"/>
                <a:t>Parameters</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6"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Attributes-based Feedback</a:t>
            </a:r>
            <a:endParaRPr lang="en-US" dirty="0"/>
          </a:p>
        </p:txBody>
      </p:sp>
      <p:cxnSp>
        <p:nvCxnSpPr>
          <p:cNvPr id="40" name="Straight Connector 39"/>
          <p:cNvCxnSpPr/>
          <p:nvPr/>
        </p:nvCxnSpPr>
        <p:spPr>
          <a:xfrm rot="16200000" flipH="1">
            <a:off x="2214118" y="5337949"/>
            <a:ext cx="2160116" cy="28491"/>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67" name="Can 66"/>
          <p:cNvSpPr/>
          <p:nvPr/>
        </p:nvSpPr>
        <p:spPr>
          <a:xfrm>
            <a:off x="3238500" y="2152925"/>
            <a:ext cx="1752600" cy="2107672"/>
          </a:xfrm>
          <a:prstGeom prst="can">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3238500" y="2997200"/>
            <a:ext cx="1752600" cy="646331"/>
          </a:xfrm>
          <a:prstGeom prst="rect">
            <a:avLst/>
          </a:prstGeom>
          <a:noFill/>
        </p:spPr>
        <p:txBody>
          <a:bodyPr wrap="square" rtlCol="0">
            <a:spAutoFit/>
          </a:bodyPr>
          <a:lstStyle/>
          <a:p>
            <a:pPr algn="ctr"/>
            <a:r>
              <a:rPr lang="en-US" dirty="0" smtClean="0"/>
              <a:t>Unlabeled pool of images</a:t>
            </a:r>
            <a:endParaRPr lang="en-US" dirty="0"/>
          </a:p>
        </p:txBody>
      </p:sp>
      <p:grpSp>
        <p:nvGrpSpPr>
          <p:cNvPr id="85" name="Group 84"/>
          <p:cNvGrpSpPr/>
          <p:nvPr/>
        </p:nvGrpSpPr>
        <p:grpSpPr>
          <a:xfrm>
            <a:off x="5425387" y="2152925"/>
            <a:ext cx="3444949" cy="1828800"/>
            <a:chOff x="4327451" y="451853"/>
            <a:chExt cx="3444949" cy="1828800"/>
          </a:xfrm>
        </p:grpSpPr>
        <p:pic>
          <p:nvPicPr>
            <p:cNvPr id="98" name="Picture 6"/>
            <p:cNvPicPr>
              <a:picLocks noChangeAspect="1"/>
            </p:cNvPicPr>
            <p:nvPr/>
          </p:nvPicPr>
          <p:blipFill>
            <a:blip r:embed="rId3"/>
            <a:stretch>
              <a:fillRect/>
            </a:stretch>
          </p:blipFill>
          <p:spPr>
            <a:xfrm>
              <a:off x="4327451" y="451853"/>
              <a:ext cx="3444949" cy="1828800"/>
            </a:xfrm>
            <a:prstGeom prst="rect">
              <a:avLst/>
            </a:prstGeom>
          </p:spPr>
        </p:pic>
        <p:sp>
          <p:nvSpPr>
            <p:cNvPr id="99" name="Rectangle 98"/>
            <p:cNvSpPr/>
            <p:nvPr/>
          </p:nvSpPr>
          <p:spPr>
            <a:xfrm>
              <a:off x="7128387" y="2130425"/>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7" name="Group 52"/>
          <p:cNvGrpSpPr/>
          <p:nvPr/>
        </p:nvGrpSpPr>
        <p:grpSpPr>
          <a:xfrm>
            <a:off x="3238500" y="2152925"/>
            <a:ext cx="1752600" cy="2107672"/>
            <a:chOff x="3238500" y="2152925"/>
            <a:chExt cx="1752600" cy="2107672"/>
          </a:xfrm>
        </p:grpSpPr>
        <p:sp>
          <p:nvSpPr>
            <p:cNvPr id="88" name="Can 87"/>
            <p:cNvSpPr/>
            <p:nvPr/>
          </p:nvSpPr>
          <p:spPr>
            <a:xfrm>
              <a:off x="3238500" y="2152925"/>
              <a:ext cx="1752600" cy="2107672"/>
            </a:xfrm>
            <a:prstGeom prst="can">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a:off x="3238500" y="2997200"/>
              <a:ext cx="1752600" cy="646331"/>
            </a:xfrm>
            <a:prstGeom prst="rect">
              <a:avLst/>
            </a:prstGeom>
            <a:noFill/>
          </p:spPr>
          <p:txBody>
            <a:bodyPr wrap="square" rtlCol="0">
              <a:spAutoFit/>
            </a:bodyPr>
            <a:lstStyle/>
            <a:p>
              <a:pPr algn="ctr"/>
              <a:r>
                <a:rPr lang="en-US" dirty="0" smtClean="0"/>
                <a:t>Unlabeled pool of images</a:t>
              </a:r>
              <a:endParaRPr lang="en-US" dirty="0"/>
            </a:p>
          </p:txBody>
        </p:sp>
      </p:grpSp>
      <p:sp>
        <p:nvSpPr>
          <p:cNvPr id="100" name="Rounded Rectangular Callout 99"/>
          <p:cNvSpPr/>
          <p:nvPr/>
        </p:nvSpPr>
        <p:spPr>
          <a:xfrm>
            <a:off x="5425386" y="1379539"/>
            <a:ext cx="2800937" cy="731306"/>
          </a:xfrm>
          <a:prstGeom prst="wedgeRoundRectCallout">
            <a:avLst>
              <a:gd name="adj1" fmla="val -289"/>
              <a:gd name="adj2" fmla="val 9939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a:t>
            </a:r>
          </a:p>
          <a:p>
            <a:pPr algn="ctr"/>
            <a:r>
              <a:rPr lang="en-US" dirty="0" smtClean="0">
                <a:solidFill>
                  <a:schemeClr val="tx1"/>
                </a:solidFill>
              </a:rPr>
              <a:t>It is too open to be a forest</a:t>
            </a:r>
            <a:endParaRPr lang="en-IN" dirty="0">
              <a:solidFill>
                <a:schemeClr val="tx1"/>
              </a:solidFill>
            </a:endParaRPr>
          </a:p>
        </p:txBody>
      </p:sp>
      <p:grpSp>
        <p:nvGrpSpPr>
          <p:cNvPr id="133" name="Group 132"/>
          <p:cNvGrpSpPr/>
          <p:nvPr/>
        </p:nvGrpSpPr>
        <p:grpSpPr>
          <a:xfrm>
            <a:off x="846715" y="1390133"/>
            <a:ext cx="2104221" cy="2591592"/>
            <a:chOff x="846715" y="1390133"/>
            <a:chExt cx="2104221" cy="2591592"/>
          </a:xfrm>
        </p:grpSpPr>
        <p:pic>
          <p:nvPicPr>
            <p:cNvPr id="84" name="Picture 2"/>
            <p:cNvPicPr>
              <a:picLocks noChangeAspect="1" noChangeArrowheads="1"/>
            </p:cNvPicPr>
            <p:nvPr/>
          </p:nvPicPr>
          <p:blipFill>
            <a:blip r:embed="rId4"/>
            <a:srcRect b="23314"/>
            <a:stretch>
              <a:fillRect/>
            </a:stretch>
          </p:blipFill>
          <p:spPr bwMode="auto">
            <a:xfrm>
              <a:off x="846715" y="2152925"/>
              <a:ext cx="2104221" cy="1828800"/>
            </a:xfrm>
            <a:prstGeom prst="rect">
              <a:avLst/>
            </a:prstGeom>
            <a:noFill/>
            <a:ln w="9525">
              <a:noFill/>
              <a:miter lim="800000"/>
              <a:headEnd/>
              <a:tailEnd/>
            </a:ln>
            <a:effectLst/>
          </p:spPr>
        </p:pic>
        <p:grpSp>
          <p:nvGrpSpPr>
            <p:cNvPr id="101" name="Group 100"/>
            <p:cNvGrpSpPr/>
            <p:nvPr/>
          </p:nvGrpSpPr>
          <p:grpSpPr>
            <a:xfrm>
              <a:off x="846715" y="1390133"/>
              <a:ext cx="2104221" cy="951897"/>
              <a:chOff x="846715" y="1390133"/>
              <a:chExt cx="2104221" cy="951897"/>
            </a:xfrm>
          </p:grpSpPr>
          <p:sp>
            <p:nvSpPr>
              <p:cNvPr id="102" name="TextBox 101"/>
              <p:cNvSpPr txBox="1"/>
              <p:nvPr/>
            </p:nvSpPr>
            <p:spPr>
              <a:xfrm>
                <a:off x="846715" y="1390133"/>
                <a:ext cx="2104221" cy="369332"/>
              </a:xfrm>
              <a:prstGeom prst="rect">
                <a:avLst/>
              </a:prstGeom>
              <a:noFill/>
            </p:spPr>
            <p:txBody>
              <a:bodyPr wrap="square" rtlCol="0">
                <a:spAutoFit/>
              </a:bodyPr>
              <a:lstStyle/>
              <a:p>
                <a:pPr algn="ctr"/>
                <a:r>
                  <a:rPr lang="en-US" dirty="0" smtClean="0"/>
                  <a:t>Attribute predictors:</a:t>
                </a:r>
                <a:endParaRPr lang="en-US" baseline="-25000" dirty="0"/>
              </a:p>
            </p:txBody>
          </p:sp>
          <p:sp>
            <p:nvSpPr>
              <p:cNvPr id="103" name="Oval 102"/>
              <p:cNvSpPr/>
              <p:nvPr/>
            </p:nvSpPr>
            <p:spPr>
              <a:xfrm>
                <a:off x="971210" y="1884830"/>
                <a:ext cx="457200" cy="457200"/>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1534459" y="1884830"/>
                <a:ext cx="457200" cy="4572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2370636" y="1884830"/>
                <a:ext cx="457200" cy="457200"/>
              </a:xfrm>
              <a:prstGeom prst="ellipse">
                <a:avLst/>
              </a:prstGeom>
              <a:solidFill>
                <a:schemeClr val="bg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971210" y="1915340"/>
                <a:ext cx="457200" cy="369332"/>
              </a:xfrm>
              <a:prstGeom prst="rect">
                <a:avLst/>
              </a:prstGeom>
              <a:noFill/>
            </p:spPr>
            <p:txBody>
              <a:bodyPr wrap="square" rtlCol="0">
                <a:spAutoFit/>
              </a:bodyPr>
              <a:lstStyle/>
              <a:p>
                <a:pPr algn="ctr"/>
                <a:r>
                  <a:rPr lang="en-US" dirty="0" smtClean="0"/>
                  <a:t>a</a:t>
                </a:r>
                <a:r>
                  <a:rPr lang="en-US" baseline="-25000" dirty="0" smtClean="0"/>
                  <a:t>1</a:t>
                </a:r>
                <a:endParaRPr lang="en-US" baseline="-25000" dirty="0"/>
              </a:p>
            </p:txBody>
          </p:sp>
          <p:sp>
            <p:nvSpPr>
              <p:cNvPr id="107" name="TextBox 106"/>
              <p:cNvSpPr txBox="1"/>
              <p:nvPr/>
            </p:nvSpPr>
            <p:spPr>
              <a:xfrm>
                <a:off x="1534459" y="1915340"/>
                <a:ext cx="457200" cy="369332"/>
              </a:xfrm>
              <a:prstGeom prst="rect">
                <a:avLst/>
              </a:prstGeom>
              <a:noFill/>
            </p:spPr>
            <p:txBody>
              <a:bodyPr wrap="square" rtlCol="0">
                <a:spAutoFit/>
              </a:bodyPr>
              <a:lstStyle/>
              <a:p>
                <a:pPr algn="ctr"/>
                <a:r>
                  <a:rPr lang="en-US" dirty="0" smtClean="0"/>
                  <a:t>a</a:t>
                </a:r>
                <a:r>
                  <a:rPr lang="en-US" baseline="-25000" dirty="0" smtClean="0"/>
                  <a:t>2</a:t>
                </a:r>
                <a:endParaRPr lang="en-US" baseline="-25000" dirty="0"/>
              </a:p>
            </p:txBody>
          </p:sp>
          <p:sp>
            <p:nvSpPr>
              <p:cNvPr id="108" name="TextBox 107"/>
              <p:cNvSpPr txBox="1"/>
              <p:nvPr/>
            </p:nvSpPr>
            <p:spPr>
              <a:xfrm>
                <a:off x="2370636" y="1915340"/>
                <a:ext cx="457200" cy="369332"/>
              </a:xfrm>
              <a:prstGeom prst="rect">
                <a:avLst/>
              </a:prstGeom>
              <a:noFill/>
            </p:spPr>
            <p:txBody>
              <a:bodyPr wrap="square" rtlCol="0">
                <a:spAutoFit/>
              </a:bodyPr>
              <a:lstStyle/>
              <a:p>
                <a:pPr algn="ctr"/>
                <a:r>
                  <a:rPr lang="en-US" dirty="0" err="1" smtClean="0"/>
                  <a:t>a</a:t>
                </a:r>
                <a:r>
                  <a:rPr lang="en-US" baseline="-25000" dirty="0" err="1" smtClean="0"/>
                  <a:t>M</a:t>
                </a:r>
                <a:endParaRPr lang="en-US" baseline="-25000" dirty="0"/>
              </a:p>
            </p:txBody>
          </p:sp>
          <p:sp>
            <p:nvSpPr>
              <p:cNvPr id="109" name="TextBox 108"/>
              <p:cNvSpPr txBox="1"/>
              <p:nvPr/>
            </p:nvSpPr>
            <p:spPr>
              <a:xfrm>
                <a:off x="2018291" y="1915340"/>
                <a:ext cx="457200" cy="369332"/>
              </a:xfrm>
              <a:prstGeom prst="rect">
                <a:avLst/>
              </a:prstGeom>
              <a:noFill/>
            </p:spPr>
            <p:txBody>
              <a:bodyPr wrap="square" rtlCol="0">
                <a:spAutoFit/>
              </a:bodyPr>
              <a:lstStyle/>
              <a:p>
                <a:r>
                  <a:rPr lang="en-US" dirty="0" smtClean="0"/>
                  <a:t>…</a:t>
                </a:r>
                <a:endParaRPr lang="en-US" baseline="-25000" dirty="0"/>
              </a:p>
            </p:txBody>
          </p:sp>
        </p:grpSp>
      </p:grpSp>
      <p:sp>
        <p:nvSpPr>
          <p:cNvPr id="110" name="Rounded Rectangular Callout 109"/>
          <p:cNvSpPr/>
          <p:nvPr/>
        </p:nvSpPr>
        <p:spPr>
          <a:xfrm>
            <a:off x="2950936" y="1388280"/>
            <a:ext cx="2059005" cy="523345"/>
          </a:xfrm>
          <a:prstGeom prst="wedgeRoundRectCallout">
            <a:avLst>
              <a:gd name="adj1" fmla="val -71640"/>
              <a:gd name="adj2" fmla="val 21592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Forest</a:t>
            </a:r>
            <a:endParaRPr lang="en-IN" dirty="0">
              <a:solidFill>
                <a:schemeClr val="tx1"/>
              </a:solidFill>
            </a:endParaRPr>
          </a:p>
        </p:txBody>
      </p:sp>
      <p:grpSp>
        <p:nvGrpSpPr>
          <p:cNvPr id="120" name="Group 119"/>
          <p:cNvGrpSpPr/>
          <p:nvPr/>
        </p:nvGrpSpPr>
        <p:grpSpPr>
          <a:xfrm>
            <a:off x="183120" y="4781551"/>
            <a:ext cx="8670018" cy="914493"/>
            <a:chOff x="183120" y="4781551"/>
            <a:chExt cx="8670018" cy="914493"/>
          </a:xfrm>
        </p:grpSpPr>
        <p:pic>
          <p:nvPicPr>
            <p:cNvPr id="121" name="Picture 16"/>
            <p:cNvPicPr>
              <a:picLocks noChangeAspect="1"/>
            </p:cNvPicPr>
            <p:nvPr/>
          </p:nvPicPr>
          <p:blipFill>
            <a:blip r:embed="rId5"/>
            <a:srcRect/>
            <a:stretch>
              <a:fillRect/>
            </a:stretch>
          </p:blipFill>
          <p:spPr bwMode="auto">
            <a:xfrm>
              <a:off x="7938738" y="4781551"/>
              <a:ext cx="914400" cy="914400"/>
            </a:xfrm>
            <a:prstGeom prst="rect">
              <a:avLst/>
            </a:prstGeom>
            <a:noFill/>
            <a:ln w="9525">
              <a:noFill/>
              <a:miter lim="800000"/>
              <a:headEnd/>
              <a:tailEnd/>
            </a:ln>
          </p:spPr>
        </p:pic>
        <p:pic>
          <p:nvPicPr>
            <p:cNvPr id="122" name="Picture 23"/>
            <p:cNvPicPr>
              <a:picLocks noChangeAspect="1"/>
            </p:cNvPicPr>
            <p:nvPr/>
          </p:nvPicPr>
          <p:blipFill>
            <a:blip r:embed="rId6"/>
            <a:srcRect/>
            <a:stretch>
              <a:fillRect/>
            </a:stretch>
          </p:blipFill>
          <p:spPr bwMode="auto">
            <a:xfrm>
              <a:off x="4624741" y="4781551"/>
              <a:ext cx="914400" cy="914400"/>
            </a:xfrm>
            <a:prstGeom prst="rect">
              <a:avLst/>
            </a:prstGeom>
            <a:noFill/>
            <a:ln w="9525">
              <a:noFill/>
              <a:miter lim="800000"/>
              <a:headEnd/>
              <a:tailEnd/>
            </a:ln>
          </p:spPr>
        </p:pic>
        <p:pic>
          <p:nvPicPr>
            <p:cNvPr id="123" name="Picture 24"/>
            <p:cNvPicPr>
              <a:picLocks noChangeAspect="1"/>
            </p:cNvPicPr>
            <p:nvPr/>
          </p:nvPicPr>
          <p:blipFill>
            <a:blip r:embed="rId7"/>
            <a:srcRect/>
            <a:stretch>
              <a:fillRect/>
            </a:stretch>
          </p:blipFill>
          <p:spPr bwMode="auto">
            <a:xfrm>
              <a:off x="1122920" y="4781551"/>
              <a:ext cx="914400" cy="914400"/>
            </a:xfrm>
            <a:prstGeom prst="rect">
              <a:avLst/>
            </a:prstGeom>
            <a:noFill/>
            <a:ln w="9525">
              <a:noFill/>
              <a:miter lim="800000"/>
              <a:headEnd/>
              <a:tailEnd/>
            </a:ln>
          </p:spPr>
        </p:pic>
        <p:pic>
          <p:nvPicPr>
            <p:cNvPr id="124" name="Picture 27"/>
            <p:cNvPicPr>
              <a:picLocks noChangeAspect="1"/>
            </p:cNvPicPr>
            <p:nvPr/>
          </p:nvPicPr>
          <p:blipFill>
            <a:blip r:embed="rId8"/>
            <a:srcRect/>
            <a:stretch>
              <a:fillRect/>
            </a:stretch>
          </p:blipFill>
          <p:spPr bwMode="auto">
            <a:xfrm>
              <a:off x="6982092" y="4781551"/>
              <a:ext cx="914400" cy="914400"/>
            </a:xfrm>
            <a:prstGeom prst="rect">
              <a:avLst/>
            </a:prstGeom>
            <a:noFill/>
            <a:ln w="9525">
              <a:noFill/>
              <a:miter lim="800000"/>
              <a:headEnd/>
              <a:tailEnd/>
            </a:ln>
          </p:spPr>
        </p:pic>
        <p:pic>
          <p:nvPicPr>
            <p:cNvPr id="125" name="Picture 29"/>
            <p:cNvPicPr>
              <a:picLocks noChangeAspect="1"/>
            </p:cNvPicPr>
            <p:nvPr/>
          </p:nvPicPr>
          <p:blipFill>
            <a:blip r:embed="rId9"/>
            <a:srcRect/>
            <a:stretch>
              <a:fillRect/>
            </a:stretch>
          </p:blipFill>
          <p:spPr bwMode="auto">
            <a:xfrm>
              <a:off x="183120" y="4781551"/>
              <a:ext cx="914400" cy="914400"/>
            </a:xfrm>
            <a:prstGeom prst="rect">
              <a:avLst/>
            </a:prstGeom>
            <a:noFill/>
            <a:ln w="38100">
              <a:noFill/>
              <a:miter lim="800000"/>
              <a:headEnd/>
              <a:tailEnd/>
            </a:ln>
          </p:spPr>
        </p:pic>
        <p:pic>
          <p:nvPicPr>
            <p:cNvPr id="126" name="Picture 35"/>
            <p:cNvPicPr>
              <a:picLocks noChangeAspect="1"/>
            </p:cNvPicPr>
            <p:nvPr/>
          </p:nvPicPr>
          <p:blipFill>
            <a:blip r:embed="rId10"/>
            <a:srcRect/>
            <a:stretch>
              <a:fillRect/>
            </a:stretch>
          </p:blipFill>
          <p:spPr bwMode="auto">
            <a:xfrm>
              <a:off x="3507907" y="4781551"/>
              <a:ext cx="914400" cy="914400"/>
            </a:xfrm>
            <a:prstGeom prst="rect">
              <a:avLst/>
            </a:prstGeom>
            <a:noFill/>
            <a:ln w="38100">
              <a:noFill/>
              <a:miter lim="800000"/>
              <a:headEnd/>
              <a:tailEnd/>
            </a:ln>
          </p:spPr>
        </p:pic>
        <p:pic>
          <p:nvPicPr>
            <p:cNvPr id="127" name="Picture 39"/>
            <p:cNvPicPr>
              <a:picLocks noChangeAspect="1"/>
            </p:cNvPicPr>
            <p:nvPr/>
          </p:nvPicPr>
          <p:blipFill>
            <a:blip r:embed="rId11"/>
            <a:srcRect/>
            <a:stretch>
              <a:fillRect/>
            </a:stretch>
          </p:blipFill>
          <p:spPr bwMode="auto">
            <a:xfrm>
              <a:off x="5868715" y="4781644"/>
              <a:ext cx="914400" cy="914400"/>
            </a:xfrm>
            <a:prstGeom prst="rect">
              <a:avLst/>
            </a:prstGeom>
            <a:noFill/>
            <a:ln w="9525">
              <a:noFill/>
              <a:miter lim="800000"/>
              <a:headEnd/>
              <a:tailEnd/>
            </a:ln>
          </p:spPr>
        </p:pic>
        <p:pic>
          <p:nvPicPr>
            <p:cNvPr id="128" name="Picture 35"/>
            <p:cNvPicPr>
              <a:picLocks noChangeAspect="1"/>
            </p:cNvPicPr>
            <p:nvPr/>
          </p:nvPicPr>
          <p:blipFill>
            <a:blip r:embed="rId12"/>
            <a:srcRect/>
            <a:stretch>
              <a:fillRect/>
            </a:stretch>
          </p:blipFill>
          <p:spPr bwMode="auto">
            <a:xfrm>
              <a:off x="2203522" y="4781551"/>
              <a:ext cx="914400" cy="914400"/>
            </a:xfrm>
            <a:prstGeom prst="rect">
              <a:avLst/>
            </a:prstGeom>
            <a:noFill/>
            <a:ln w="9525">
              <a:noFill/>
              <a:miter lim="800000"/>
              <a:headEnd/>
              <a:tailEnd/>
            </a:ln>
          </p:spPr>
        </p:pic>
      </p:grpSp>
      <p:grpSp>
        <p:nvGrpSpPr>
          <p:cNvPr id="129" name="Group 128"/>
          <p:cNvGrpSpPr/>
          <p:nvPr/>
        </p:nvGrpSpPr>
        <p:grpSpPr>
          <a:xfrm>
            <a:off x="44450" y="5930900"/>
            <a:ext cx="9054614" cy="463253"/>
            <a:chOff x="44450" y="5930900"/>
            <a:chExt cx="9054614" cy="463253"/>
          </a:xfrm>
        </p:grpSpPr>
        <p:cxnSp>
          <p:nvCxnSpPr>
            <p:cNvPr id="130" name="Straight Arrow Connector 129"/>
            <p:cNvCxnSpPr/>
            <p:nvPr/>
          </p:nvCxnSpPr>
          <p:spPr bwMode="auto">
            <a:xfrm>
              <a:off x="44450" y="5930900"/>
              <a:ext cx="9054614"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2837226" y="5932488"/>
              <a:ext cx="3261413" cy="461665"/>
            </a:xfrm>
            <a:prstGeom prst="rect">
              <a:avLst/>
            </a:prstGeom>
            <a:noFill/>
          </p:spPr>
          <p:txBody>
            <a:bodyPr wrap="square" rtlCol="0">
              <a:spAutoFit/>
            </a:bodyPr>
            <a:lstStyle/>
            <a:p>
              <a:pPr algn="ctr"/>
              <a:r>
                <a:rPr lang="en-US" sz="2400" dirty="0" smtClean="0"/>
                <a:t>Openness</a:t>
              </a:r>
              <a:endParaRPr lang="en-US" sz="2400" baseline="-25000" dirty="0"/>
            </a:p>
          </p:txBody>
        </p:sp>
      </p:grpSp>
      <p:pic>
        <p:nvPicPr>
          <p:cNvPr id="132" name="Picture 35"/>
          <p:cNvPicPr>
            <a:picLocks noChangeAspect="1"/>
          </p:cNvPicPr>
          <p:nvPr/>
        </p:nvPicPr>
        <p:blipFill>
          <a:blip r:embed="rId12"/>
          <a:srcRect/>
          <a:stretch>
            <a:fillRect/>
          </a:stretch>
        </p:blipFill>
        <p:spPr bwMode="auto">
          <a:xfrm>
            <a:off x="3639312" y="1975104"/>
            <a:ext cx="914400" cy="914400"/>
          </a:xfrm>
          <a:prstGeom prst="rect">
            <a:avLst/>
          </a:prstGeom>
          <a:noFill/>
          <a:ln w="9525">
            <a:noFill/>
            <a:miter lim="800000"/>
            <a:headEnd/>
            <a:tailEnd/>
          </a:ln>
        </p:spPr>
      </p:pic>
      <p:sp>
        <p:nvSpPr>
          <p:cNvPr id="81" name="Rectangle 80"/>
          <p:cNvSpPr/>
          <p:nvPr/>
        </p:nvSpPr>
        <p:spPr>
          <a:xfrm>
            <a:off x="3332196" y="4541153"/>
            <a:ext cx="5651102" cy="1525588"/>
          </a:xfrm>
          <a:prstGeom prst="rect">
            <a:avLst/>
          </a:prstGeom>
          <a:solidFill>
            <a:srgbClr val="CCFFCC">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Left Brace 70"/>
          <p:cNvSpPr/>
          <p:nvPr/>
        </p:nvSpPr>
        <p:spPr>
          <a:xfrm rot="5400000">
            <a:off x="4063757" y="-88604"/>
            <a:ext cx="939800" cy="9051682"/>
          </a:xfrm>
          <a:prstGeom prst="leftBrace">
            <a:avLst>
              <a:gd name="adj1" fmla="val 52949"/>
              <a:gd name="adj2" fmla="val 54911"/>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TextBox 40"/>
          <p:cNvSpPr txBox="1"/>
          <p:nvPr/>
        </p:nvSpPr>
        <p:spPr>
          <a:xfrm>
            <a:off x="5030491" y="5008738"/>
            <a:ext cx="2675501" cy="461665"/>
          </a:xfrm>
          <a:prstGeom prst="rect">
            <a:avLst/>
          </a:prstGeom>
          <a:solidFill>
            <a:srgbClr val="CCFFCC"/>
          </a:solidFill>
        </p:spPr>
        <p:txBody>
          <a:bodyPr wrap="square" rtlCol="0">
            <a:spAutoFit/>
          </a:bodyPr>
          <a:lstStyle/>
          <a:p>
            <a:pPr algn="ctr"/>
            <a:r>
              <a:rPr lang="en-US" sz="2400" b="1" dirty="0" smtClean="0"/>
              <a:t>Not Forest</a:t>
            </a:r>
            <a:endParaRPr lang="en-US" sz="2400" b="1" baseline="-25000" dirty="0"/>
          </a:p>
        </p:txBody>
      </p:sp>
      <p:sp>
        <p:nvSpPr>
          <p:cNvPr id="42" name="Rectangle 41"/>
          <p:cNvSpPr/>
          <p:nvPr/>
        </p:nvSpPr>
        <p:spPr>
          <a:xfrm>
            <a:off x="2203522" y="4781551"/>
            <a:ext cx="914400" cy="914493"/>
          </a:xfrm>
          <a:prstGeom prst="rect">
            <a:avLst/>
          </a:prstGeom>
          <a:noFill/>
          <a:ln w="889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10" grpId="0" animBg="1"/>
      <p:bldP spid="81" grpId="0" animBg="1"/>
      <p:bldP spid="41" grpId="0" animBg="1"/>
      <p:bldP spid="42"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Attributes-based Feedback</a:t>
            </a:r>
            <a:endParaRPr lang="en-US" dirty="0"/>
          </a:p>
        </p:txBody>
      </p:sp>
      <p:sp>
        <p:nvSpPr>
          <p:cNvPr id="67" name="Can 66"/>
          <p:cNvSpPr/>
          <p:nvPr/>
        </p:nvSpPr>
        <p:spPr>
          <a:xfrm>
            <a:off x="3238500" y="2152925"/>
            <a:ext cx="1752600" cy="2107672"/>
          </a:xfrm>
          <a:prstGeom prst="can">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3238500" y="2997200"/>
            <a:ext cx="1752600" cy="646331"/>
          </a:xfrm>
          <a:prstGeom prst="rect">
            <a:avLst/>
          </a:prstGeom>
          <a:noFill/>
        </p:spPr>
        <p:txBody>
          <a:bodyPr wrap="square" rtlCol="0">
            <a:spAutoFit/>
          </a:bodyPr>
          <a:lstStyle/>
          <a:p>
            <a:pPr algn="ctr"/>
            <a:r>
              <a:rPr lang="en-US" dirty="0" smtClean="0"/>
              <a:t>Unlabeled pool of images</a:t>
            </a:r>
            <a:endParaRPr lang="en-US" dirty="0"/>
          </a:p>
        </p:txBody>
      </p:sp>
      <p:grpSp>
        <p:nvGrpSpPr>
          <p:cNvPr id="3" name="Group 84"/>
          <p:cNvGrpSpPr/>
          <p:nvPr/>
        </p:nvGrpSpPr>
        <p:grpSpPr>
          <a:xfrm>
            <a:off x="5425387" y="2152925"/>
            <a:ext cx="3444949" cy="1828800"/>
            <a:chOff x="4327451" y="451853"/>
            <a:chExt cx="3444949" cy="1828800"/>
          </a:xfrm>
        </p:grpSpPr>
        <p:pic>
          <p:nvPicPr>
            <p:cNvPr id="98" name="Picture 6"/>
            <p:cNvPicPr>
              <a:picLocks noChangeAspect="1"/>
            </p:cNvPicPr>
            <p:nvPr/>
          </p:nvPicPr>
          <p:blipFill>
            <a:blip r:embed="rId3"/>
            <a:stretch>
              <a:fillRect/>
            </a:stretch>
          </p:blipFill>
          <p:spPr>
            <a:xfrm>
              <a:off x="4327451" y="451853"/>
              <a:ext cx="3444949" cy="1828800"/>
            </a:xfrm>
            <a:prstGeom prst="rect">
              <a:avLst/>
            </a:prstGeom>
          </p:spPr>
        </p:pic>
        <p:sp>
          <p:nvSpPr>
            <p:cNvPr id="99" name="Rectangle 98"/>
            <p:cNvSpPr/>
            <p:nvPr/>
          </p:nvSpPr>
          <p:spPr>
            <a:xfrm>
              <a:off x="7128387" y="2130425"/>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52"/>
          <p:cNvGrpSpPr/>
          <p:nvPr/>
        </p:nvGrpSpPr>
        <p:grpSpPr>
          <a:xfrm>
            <a:off x="3238500" y="2152925"/>
            <a:ext cx="1752600" cy="2107672"/>
            <a:chOff x="3238500" y="2152925"/>
            <a:chExt cx="1752600" cy="2107672"/>
          </a:xfrm>
        </p:grpSpPr>
        <p:sp>
          <p:nvSpPr>
            <p:cNvPr id="88" name="Can 87"/>
            <p:cNvSpPr/>
            <p:nvPr/>
          </p:nvSpPr>
          <p:spPr>
            <a:xfrm>
              <a:off x="3238500" y="2152925"/>
              <a:ext cx="1752600" cy="2107672"/>
            </a:xfrm>
            <a:prstGeom prst="can">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a:off x="3238500" y="2997200"/>
              <a:ext cx="1752600" cy="646331"/>
            </a:xfrm>
            <a:prstGeom prst="rect">
              <a:avLst/>
            </a:prstGeom>
            <a:noFill/>
          </p:spPr>
          <p:txBody>
            <a:bodyPr wrap="square" rtlCol="0">
              <a:spAutoFit/>
            </a:bodyPr>
            <a:lstStyle/>
            <a:p>
              <a:pPr algn="ctr"/>
              <a:r>
                <a:rPr lang="en-US" dirty="0" smtClean="0"/>
                <a:t>Unlabeled pool of images</a:t>
              </a:r>
              <a:endParaRPr lang="en-US" dirty="0"/>
            </a:p>
          </p:txBody>
        </p:sp>
      </p:grpSp>
      <p:sp>
        <p:nvSpPr>
          <p:cNvPr id="100" name="Rounded Rectangular Callout 99"/>
          <p:cNvSpPr/>
          <p:nvPr/>
        </p:nvSpPr>
        <p:spPr>
          <a:xfrm>
            <a:off x="5425386" y="1379539"/>
            <a:ext cx="2800937" cy="731306"/>
          </a:xfrm>
          <a:prstGeom prst="wedgeRoundRectCallout">
            <a:avLst>
              <a:gd name="adj1" fmla="val -289"/>
              <a:gd name="adj2" fmla="val 9939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a:t>
            </a:r>
          </a:p>
          <a:p>
            <a:pPr algn="ctr"/>
            <a:r>
              <a:rPr lang="en-US" dirty="0" smtClean="0">
                <a:solidFill>
                  <a:schemeClr val="tx1"/>
                </a:solidFill>
              </a:rPr>
              <a:t>It is too open to be a forest</a:t>
            </a:r>
            <a:endParaRPr lang="en-IN" dirty="0">
              <a:solidFill>
                <a:schemeClr val="tx1"/>
              </a:solidFill>
            </a:endParaRPr>
          </a:p>
        </p:txBody>
      </p:sp>
      <p:grpSp>
        <p:nvGrpSpPr>
          <p:cNvPr id="5" name="Group 132"/>
          <p:cNvGrpSpPr/>
          <p:nvPr/>
        </p:nvGrpSpPr>
        <p:grpSpPr>
          <a:xfrm>
            <a:off x="846715" y="1390133"/>
            <a:ext cx="2104221" cy="2591592"/>
            <a:chOff x="846715" y="1390133"/>
            <a:chExt cx="2104221" cy="2591592"/>
          </a:xfrm>
        </p:grpSpPr>
        <p:pic>
          <p:nvPicPr>
            <p:cNvPr id="84" name="Picture 2"/>
            <p:cNvPicPr>
              <a:picLocks noChangeAspect="1" noChangeArrowheads="1"/>
            </p:cNvPicPr>
            <p:nvPr/>
          </p:nvPicPr>
          <p:blipFill>
            <a:blip r:embed="rId4"/>
            <a:srcRect b="23314"/>
            <a:stretch>
              <a:fillRect/>
            </a:stretch>
          </p:blipFill>
          <p:spPr bwMode="auto">
            <a:xfrm>
              <a:off x="846715" y="2152925"/>
              <a:ext cx="2104221" cy="1828800"/>
            </a:xfrm>
            <a:prstGeom prst="rect">
              <a:avLst/>
            </a:prstGeom>
            <a:noFill/>
            <a:ln w="9525">
              <a:noFill/>
              <a:miter lim="800000"/>
              <a:headEnd/>
              <a:tailEnd/>
            </a:ln>
            <a:effectLst/>
          </p:spPr>
        </p:pic>
        <p:grpSp>
          <p:nvGrpSpPr>
            <p:cNvPr id="6" name="Group 100"/>
            <p:cNvGrpSpPr/>
            <p:nvPr/>
          </p:nvGrpSpPr>
          <p:grpSpPr>
            <a:xfrm>
              <a:off x="846715" y="1390133"/>
              <a:ext cx="2104221" cy="951897"/>
              <a:chOff x="846715" y="1390133"/>
              <a:chExt cx="2104221" cy="951897"/>
            </a:xfrm>
          </p:grpSpPr>
          <p:sp>
            <p:nvSpPr>
              <p:cNvPr id="102" name="TextBox 101"/>
              <p:cNvSpPr txBox="1"/>
              <p:nvPr/>
            </p:nvSpPr>
            <p:spPr>
              <a:xfrm>
                <a:off x="846715" y="1390133"/>
                <a:ext cx="2104221" cy="369332"/>
              </a:xfrm>
              <a:prstGeom prst="rect">
                <a:avLst/>
              </a:prstGeom>
              <a:noFill/>
            </p:spPr>
            <p:txBody>
              <a:bodyPr wrap="square" rtlCol="0">
                <a:spAutoFit/>
              </a:bodyPr>
              <a:lstStyle/>
              <a:p>
                <a:pPr algn="ctr"/>
                <a:r>
                  <a:rPr lang="en-US" dirty="0" smtClean="0"/>
                  <a:t>Attribute predictors:</a:t>
                </a:r>
                <a:endParaRPr lang="en-US" baseline="-25000" dirty="0"/>
              </a:p>
            </p:txBody>
          </p:sp>
          <p:sp>
            <p:nvSpPr>
              <p:cNvPr id="103" name="Oval 102"/>
              <p:cNvSpPr/>
              <p:nvPr/>
            </p:nvSpPr>
            <p:spPr>
              <a:xfrm>
                <a:off x="971210" y="1884830"/>
                <a:ext cx="457200" cy="457200"/>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1534459" y="1884830"/>
                <a:ext cx="457200" cy="4572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2370636" y="1884830"/>
                <a:ext cx="457200" cy="457200"/>
              </a:xfrm>
              <a:prstGeom prst="ellipse">
                <a:avLst/>
              </a:prstGeom>
              <a:solidFill>
                <a:schemeClr val="bg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971210" y="1915340"/>
                <a:ext cx="457200" cy="369332"/>
              </a:xfrm>
              <a:prstGeom prst="rect">
                <a:avLst/>
              </a:prstGeom>
              <a:noFill/>
            </p:spPr>
            <p:txBody>
              <a:bodyPr wrap="square" rtlCol="0">
                <a:spAutoFit/>
              </a:bodyPr>
              <a:lstStyle/>
              <a:p>
                <a:pPr algn="ctr"/>
                <a:r>
                  <a:rPr lang="en-US" dirty="0" smtClean="0"/>
                  <a:t>a</a:t>
                </a:r>
                <a:r>
                  <a:rPr lang="en-US" baseline="-25000" dirty="0" smtClean="0"/>
                  <a:t>1</a:t>
                </a:r>
                <a:endParaRPr lang="en-US" baseline="-25000" dirty="0"/>
              </a:p>
            </p:txBody>
          </p:sp>
          <p:sp>
            <p:nvSpPr>
              <p:cNvPr id="107" name="TextBox 106"/>
              <p:cNvSpPr txBox="1"/>
              <p:nvPr/>
            </p:nvSpPr>
            <p:spPr>
              <a:xfrm>
                <a:off x="1534459" y="1915340"/>
                <a:ext cx="457200" cy="369332"/>
              </a:xfrm>
              <a:prstGeom prst="rect">
                <a:avLst/>
              </a:prstGeom>
              <a:noFill/>
            </p:spPr>
            <p:txBody>
              <a:bodyPr wrap="square" rtlCol="0">
                <a:spAutoFit/>
              </a:bodyPr>
              <a:lstStyle/>
              <a:p>
                <a:pPr algn="ctr"/>
                <a:r>
                  <a:rPr lang="en-US" dirty="0" smtClean="0"/>
                  <a:t>a</a:t>
                </a:r>
                <a:r>
                  <a:rPr lang="en-US" baseline="-25000" dirty="0" smtClean="0"/>
                  <a:t>2</a:t>
                </a:r>
                <a:endParaRPr lang="en-US" baseline="-25000" dirty="0"/>
              </a:p>
            </p:txBody>
          </p:sp>
          <p:sp>
            <p:nvSpPr>
              <p:cNvPr id="108" name="TextBox 107"/>
              <p:cNvSpPr txBox="1"/>
              <p:nvPr/>
            </p:nvSpPr>
            <p:spPr>
              <a:xfrm>
                <a:off x="2370636" y="1915340"/>
                <a:ext cx="457200" cy="369332"/>
              </a:xfrm>
              <a:prstGeom prst="rect">
                <a:avLst/>
              </a:prstGeom>
              <a:noFill/>
            </p:spPr>
            <p:txBody>
              <a:bodyPr wrap="square" rtlCol="0">
                <a:spAutoFit/>
              </a:bodyPr>
              <a:lstStyle/>
              <a:p>
                <a:pPr algn="ctr"/>
                <a:r>
                  <a:rPr lang="en-US" dirty="0" err="1" smtClean="0"/>
                  <a:t>a</a:t>
                </a:r>
                <a:r>
                  <a:rPr lang="en-US" baseline="-25000" dirty="0" err="1" smtClean="0"/>
                  <a:t>M</a:t>
                </a:r>
                <a:endParaRPr lang="en-US" baseline="-25000" dirty="0"/>
              </a:p>
            </p:txBody>
          </p:sp>
          <p:sp>
            <p:nvSpPr>
              <p:cNvPr id="109" name="TextBox 108"/>
              <p:cNvSpPr txBox="1"/>
              <p:nvPr/>
            </p:nvSpPr>
            <p:spPr>
              <a:xfrm>
                <a:off x="2018291" y="1915340"/>
                <a:ext cx="457200" cy="369332"/>
              </a:xfrm>
              <a:prstGeom prst="rect">
                <a:avLst/>
              </a:prstGeom>
              <a:noFill/>
            </p:spPr>
            <p:txBody>
              <a:bodyPr wrap="square" rtlCol="0">
                <a:spAutoFit/>
              </a:bodyPr>
              <a:lstStyle/>
              <a:p>
                <a:r>
                  <a:rPr lang="en-US" dirty="0" smtClean="0"/>
                  <a:t>…</a:t>
                </a:r>
                <a:endParaRPr lang="en-US" baseline="-25000" dirty="0"/>
              </a:p>
            </p:txBody>
          </p:sp>
        </p:grpSp>
      </p:grpSp>
      <p:sp>
        <p:nvSpPr>
          <p:cNvPr id="110" name="Rounded Rectangular Callout 109"/>
          <p:cNvSpPr/>
          <p:nvPr/>
        </p:nvSpPr>
        <p:spPr>
          <a:xfrm>
            <a:off x="2950936" y="1388280"/>
            <a:ext cx="2059005" cy="523345"/>
          </a:xfrm>
          <a:prstGeom prst="wedgeRoundRectCallout">
            <a:avLst>
              <a:gd name="adj1" fmla="val -71640"/>
              <a:gd name="adj2" fmla="val 21592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Forest</a:t>
            </a:r>
            <a:endParaRPr lang="en-IN" dirty="0">
              <a:solidFill>
                <a:schemeClr val="tx1"/>
              </a:solidFill>
            </a:endParaRPr>
          </a:p>
        </p:txBody>
      </p:sp>
      <p:pic>
        <p:nvPicPr>
          <p:cNvPr id="132" name="Picture 35"/>
          <p:cNvPicPr>
            <a:picLocks noChangeAspect="1"/>
          </p:cNvPicPr>
          <p:nvPr/>
        </p:nvPicPr>
        <p:blipFill>
          <a:blip r:embed="rId5"/>
          <a:srcRect/>
          <a:stretch>
            <a:fillRect/>
          </a:stretch>
        </p:blipFill>
        <p:spPr bwMode="auto">
          <a:xfrm>
            <a:off x="3639312" y="1975104"/>
            <a:ext cx="914400" cy="914400"/>
          </a:xfrm>
          <a:prstGeom prst="rect">
            <a:avLst/>
          </a:prstGeom>
          <a:noFill/>
          <a:ln w="9525">
            <a:noFill/>
            <a:miter lim="800000"/>
            <a:headEnd/>
            <a:tailEnd/>
          </a:ln>
        </p:spPr>
      </p:pic>
      <p:pic>
        <p:nvPicPr>
          <p:cNvPr id="41" name="Picture 16"/>
          <p:cNvPicPr>
            <a:picLocks noChangeAspect="1"/>
          </p:cNvPicPr>
          <p:nvPr/>
        </p:nvPicPr>
        <p:blipFill>
          <a:blip r:embed="rId6"/>
          <a:srcRect/>
          <a:stretch>
            <a:fillRect/>
          </a:stretch>
        </p:blipFill>
        <p:spPr bwMode="auto">
          <a:xfrm>
            <a:off x="7938738" y="4781551"/>
            <a:ext cx="914400" cy="914400"/>
          </a:xfrm>
          <a:prstGeom prst="rect">
            <a:avLst/>
          </a:prstGeom>
          <a:noFill/>
          <a:ln w="9525">
            <a:noFill/>
            <a:miter lim="800000"/>
            <a:headEnd/>
            <a:tailEnd/>
          </a:ln>
        </p:spPr>
      </p:pic>
      <p:pic>
        <p:nvPicPr>
          <p:cNvPr id="42" name="Picture 23"/>
          <p:cNvPicPr>
            <a:picLocks noChangeAspect="1"/>
          </p:cNvPicPr>
          <p:nvPr/>
        </p:nvPicPr>
        <p:blipFill>
          <a:blip r:embed="rId7"/>
          <a:srcRect/>
          <a:stretch>
            <a:fillRect/>
          </a:stretch>
        </p:blipFill>
        <p:spPr bwMode="auto">
          <a:xfrm>
            <a:off x="4624741" y="4781551"/>
            <a:ext cx="914400" cy="914400"/>
          </a:xfrm>
          <a:prstGeom prst="rect">
            <a:avLst/>
          </a:prstGeom>
          <a:noFill/>
          <a:ln w="9525">
            <a:noFill/>
            <a:miter lim="800000"/>
            <a:headEnd/>
            <a:tailEnd/>
          </a:ln>
        </p:spPr>
      </p:pic>
      <p:pic>
        <p:nvPicPr>
          <p:cNvPr id="44" name="Picture 27"/>
          <p:cNvPicPr>
            <a:picLocks noChangeAspect="1"/>
          </p:cNvPicPr>
          <p:nvPr/>
        </p:nvPicPr>
        <p:blipFill>
          <a:blip r:embed="rId8"/>
          <a:srcRect/>
          <a:stretch>
            <a:fillRect/>
          </a:stretch>
        </p:blipFill>
        <p:spPr bwMode="auto">
          <a:xfrm>
            <a:off x="6982092" y="4781551"/>
            <a:ext cx="914400" cy="914400"/>
          </a:xfrm>
          <a:prstGeom prst="rect">
            <a:avLst/>
          </a:prstGeom>
          <a:noFill/>
          <a:ln w="9525">
            <a:noFill/>
            <a:miter lim="800000"/>
            <a:headEnd/>
            <a:tailEnd/>
          </a:ln>
        </p:spPr>
      </p:pic>
      <p:pic>
        <p:nvPicPr>
          <p:cNvPr id="45" name="Picture 35"/>
          <p:cNvPicPr>
            <a:picLocks noChangeAspect="1"/>
          </p:cNvPicPr>
          <p:nvPr/>
        </p:nvPicPr>
        <p:blipFill>
          <a:blip r:embed="rId9"/>
          <a:srcRect/>
          <a:stretch>
            <a:fillRect/>
          </a:stretch>
        </p:blipFill>
        <p:spPr bwMode="auto">
          <a:xfrm>
            <a:off x="3507907" y="4781551"/>
            <a:ext cx="914400" cy="914400"/>
          </a:xfrm>
          <a:prstGeom prst="rect">
            <a:avLst/>
          </a:prstGeom>
          <a:noFill/>
          <a:ln w="38100">
            <a:noFill/>
            <a:miter lim="800000"/>
            <a:headEnd/>
            <a:tailEnd/>
          </a:ln>
        </p:spPr>
      </p:pic>
      <p:pic>
        <p:nvPicPr>
          <p:cNvPr id="46" name="Picture 39"/>
          <p:cNvPicPr>
            <a:picLocks noChangeAspect="1"/>
          </p:cNvPicPr>
          <p:nvPr/>
        </p:nvPicPr>
        <p:blipFill>
          <a:blip r:embed="rId10"/>
          <a:srcRect/>
          <a:stretch>
            <a:fillRect/>
          </a:stretch>
        </p:blipFill>
        <p:spPr bwMode="auto">
          <a:xfrm>
            <a:off x="5868715" y="4781644"/>
            <a:ext cx="914400" cy="914400"/>
          </a:xfrm>
          <a:prstGeom prst="rect">
            <a:avLst/>
          </a:prstGeom>
          <a:noFill/>
          <a:ln w="9525">
            <a:noFill/>
            <a:miter lim="800000"/>
            <a:headEnd/>
            <a:tailEnd/>
          </a:ln>
        </p:spPr>
      </p:pic>
      <p:sp>
        <p:nvSpPr>
          <p:cNvPr id="47" name="Rectangle 46"/>
          <p:cNvSpPr/>
          <p:nvPr/>
        </p:nvSpPr>
        <p:spPr>
          <a:xfrm>
            <a:off x="3279930" y="4445000"/>
            <a:ext cx="5651102" cy="1525588"/>
          </a:xfrm>
          <a:prstGeom prst="rect">
            <a:avLst/>
          </a:prstGeom>
          <a:solidFill>
            <a:srgbClr val="CCFFCC">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9" name="Group 53"/>
          <p:cNvGrpSpPr/>
          <p:nvPr/>
        </p:nvGrpSpPr>
        <p:grpSpPr>
          <a:xfrm>
            <a:off x="367199" y="4018265"/>
            <a:ext cx="3261413" cy="951897"/>
            <a:chOff x="367199" y="4018265"/>
            <a:chExt cx="3261413" cy="951897"/>
          </a:xfrm>
        </p:grpSpPr>
        <p:sp>
          <p:nvSpPr>
            <p:cNvPr id="50" name="TextBox 49"/>
            <p:cNvSpPr txBox="1"/>
            <p:nvPr/>
          </p:nvSpPr>
          <p:spPr>
            <a:xfrm>
              <a:off x="367199" y="4018265"/>
              <a:ext cx="3261413" cy="369332"/>
            </a:xfrm>
            <a:prstGeom prst="rect">
              <a:avLst/>
            </a:prstGeom>
            <a:noFill/>
          </p:spPr>
          <p:txBody>
            <a:bodyPr wrap="square" rtlCol="0">
              <a:spAutoFit/>
            </a:bodyPr>
            <a:lstStyle/>
            <a:p>
              <a:pPr algn="ctr"/>
              <a:r>
                <a:rPr lang="en-US" dirty="0" smtClean="0"/>
                <a:t>Classifiers:</a:t>
              </a:r>
              <a:endParaRPr lang="en-US" baseline="-25000" dirty="0"/>
            </a:p>
          </p:txBody>
        </p:sp>
        <p:sp>
          <p:nvSpPr>
            <p:cNvPr id="51" name="Oval 50"/>
            <p:cNvSpPr/>
            <p:nvPr/>
          </p:nvSpPr>
          <p:spPr>
            <a:xfrm>
              <a:off x="1075469" y="4512962"/>
              <a:ext cx="457200" cy="457200"/>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1638718" y="4512962"/>
              <a:ext cx="457200" cy="4572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2474895" y="4512962"/>
              <a:ext cx="457200" cy="457200"/>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1075469" y="4543472"/>
              <a:ext cx="457200" cy="369332"/>
            </a:xfrm>
            <a:prstGeom prst="rect">
              <a:avLst/>
            </a:prstGeom>
            <a:noFill/>
          </p:spPr>
          <p:txBody>
            <a:bodyPr wrap="square" rtlCol="0">
              <a:spAutoFit/>
            </a:bodyPr>
            <a:lstStyle/>
            <a:p>
              <a:pPr algn="ctr"/>
              <a:r>
                <a:rPr lang="en-US" dirty="0" smtClean="0"/>
                <a:t>h</a:t>
              </a:r>
              <a:r>
                <a:rPr lang="en-US" baseline="-25000" dirty="0" smtClean="0"/>
                <a:t>1</a:t>
              </a:r>
              <a:endParaRPr lang="en-US" baseline="-25000" dirty="0"/>
            </a:p>
          </p:txBody>
        </p:sp>
        <p:sp>
          <p:nvSpPr>
            <p:cNvPr id="55" name="TextBox 54"/>
            <p:cNvSpPr txBox="1"/>
            <p:nvPr/>
          </p:nvSpPr>
          <p:spPr>
            <a:xfrm>
              <a:off x="1638718" y="4543472"/>
              <a:ext cx="457200" cy="369332"/>
            </a:xfrm>
            <a:prstGeom prst="rect">
              <a:avLst/>
            </a:prstGeom>
            <a:noFill/>
          </p:spPr>
          <p:txBody>
            <a:bodyPr wrap="square" rtlCol="0">
              <a:spAutoFit/>
            </a:bodyPr>
            <a:lstStyle/>
            <a:p>
              <a:pPr algn="ctr"/>
              <a:r>
                <a:rPr lang="en-US" dirty="0" smtClean="0"/>
                <a:t>h</a:t>
              </a:r>
              <a:r>
                <a:rPr lang="en-US" baseline="-25000" dirty="0" smtClean="0"/>
                <a:t>2</a:t>
              </a:r>
              <a:endParaRPr lang="en-US" baseline="-25000" dirty="0"/>
            </a:p>
          </p:txBody>
        </p:sp>
        <p:sp>
          <p:nvSpPr>
            <p:cNvPr id="56" name="TextBox 55"/>
            <p:cNvSpPr txBox="1"/>
            <p:nvPr/>
          </p:nvSpPr>
          <p:spPr>
            <a:xfrm>
              <a:off x="2474895" y="4543472"/>
              <a:ext cx="457200" cy="369332"/>
            </a:xfrm>
            <a:prstGeom prst="rect">
              <a:avLst/>
            </a:prstGeom>
            <a:noFill/>
          </p:spPr>
          <p:txBody>
            <a:bodyPr wrap="square" rtlCol="0">
              <a:spAutoFit/>
            </a:bodyPr>
            <a:lstStyle/>
            <a:p>
              <a:pPr algn="ctr"/>
              <a:r>
                <a:rPr lang="en-US" dirty="0" err="1" smtClean="0"/>
                <a:t>h</a:t>
              </a:r>
              <a:r>
                <a:rPr lang="en-US" baseline="-25000" dirty="0" err="1" smtClean="0"/>
                <a:t>K</a:t>
              </a:r>
              <a:endParaRPr lang="en-US" baseline="-25000" dirty="0"/>
            </a:p>
          </p:txBody>
        </p:sp>
        <p:sp>
          <p:nvSpPr>
            <p:cNvPr id="57" name="TextBox 56"/>
            <p:cNvSpPr txBox="1"/>
            <p:nvPr/>
          </p:nvSpPr>
          <p:spPr>
            <a:xfrm>
              <a:off x="2122550" y="4543472"/>
              <a:ext cx="457200" cy="369332"/>
            </a:xfrm>
            <a:prstGeom prst="rect">
              <a:avLst/>
            </a:prstGeom>
            <a:noFill/>
          </p:spPr>
          <p:txBody>
            <a:bodyPr wrap="square" rtlCol="0">
              <a:spAutoFit/>
            </a:bodyPr>
            <a:lstStyle/>
            <a:p>
              <a:r>
                <a:rPr lang="en-US" dirty="0" smtClean="0"/>
                <a:t>…</a:t>
              </a:r>
              <a:endParaRPr lang="en-US" baseline="-25000" dirty="0"/>
            </a:p>
          </p:txBody>
        </p:sp>
      </p:grpSp>
      <p:grpSp>
        <p:nvGrpSpPr>
          <p:cNvPr id="58" name="Group 70"/>
          <p:cNvGrpSpPr>
            <a:grpSpLocks/>
          </p:cNvGrpSpPr>
          <p:nvPr/>
        </p:nvGrpSpPr>
        <p:grpSpPr bwMode="auto">
          <a:xfrm>
            <a:off x="1253095" y="5570009"/>
            <a:ext cx="1338236" cy="1127922"/>
            <a:chOff x="1490194" y="2845507"/>
            <a:chExt cx="2786062" cy="2316162"/>
          </a:xfrm>
        </p:grpSpPr>
        <p:sp>
          <p:nvSpPr>
            <p:cNvPr id="59" name="Rectangle 58"/>
            <p:cNvSpPr/>
            <p:nvPr/>
          </p:nvSpPr>
          <p:spPr>
            <a:xfrm>
              <a:off x="1490194" y="4737807"/>
              <a:ext cx="25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Rectangle 59"/>
            <p:cNvSpPr/>
            <p:nvPr/>
          </p:nvSpPr>
          <p:spPr>
            <a:xfrm>
              <a:off x="2641131" y="4869569"/>
              <a:ext cx="255588"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Rectangle 60"/>
            <p:cNvSpPr/>
            <p:nvPr/>
          </p:nvSpPr>
          <p:spPr>
            <a:xfrm>
              <a:off x="1845794" y="4275844"/>
              <a:ext cx="25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Rectangle 61"/>
            <p:cNvSpPr/>
            <p:nvPr/>
          </p:nvSpPr>
          <p:spPr>
            <a:xfrm>
              <a:off x="3158656" y="3132844"/>
              <a:ext cx="25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Rectangle 62"/>
            <p:cNvSpPr/>
            <p:nvPr/>
          </p:nvSpPr>
          <p:spPr>
            <a:xfrm>
              <a:off x="3615856" y="3844044"/>
              <a:ext cx="25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 name="Rectangle 63"/>
            <p:cNvSpPr/>
            <p:nvPr/>
          </p:nvSpPr>
          <p:spPr>
            <a:xfrm>
              <a:off x="4022256" y="2845507"/>
              <a:ext cx="25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65" name="Straight Connector 64"/>
          <p:cNvCxnSpPr/>
          <p:nvPr/>
        </p:nvCxnSpPr>
        <p:spPr>
          <a:xfrm>
            <a:off x="1435287" y="5679444"/>
            <a:ext cx="919610" cy="676672"/>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grpSp>
        <p:nvGrpSpPr>
          <p:cNvPr id="66" name="Group 65"/>
          <p:cNvGrpSpPr/>
          <p:nvPr/>
        </p:nvGrpSpPr>
        <p:grpSpPr>
          <a:xfrm>
            <a:off x="1253095" y="5236413"/>
            <a:ext cx="1399426" cy="1463104"/>
            <a:chOff x="1253095" y="5236413"/>
            <a:chExt cx="1399426" cy="1463104"/>
          </a:xfrm>
        </p:grpSpPr>
        <p:sp>
          <p:nvSpPr>
            <p:cNvPr id="69" name="Oval 68"/>
            <p:cNvSpPr/>
            <p:nvPr/>
          </p:nvSpPr>
          <p:spPr bwMode="auto">
            <a:xfrm>
              <a:off x="2050750" y="5376114"/>
              <a:ext cx="146405" cy="148431"/>
            </a:xfrm>
            <a:prstGeom prst="ellipse">
              <a:avLst/>
            </a:prstGeom>
            <a:solidFill>
              <a:srgbClr val="FF0000"/>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Oval 69"/>
            <p:cNvSpPr/>
            <p:nvPr/>
          </p:nvSpPr>
          <p:spPr bwMode="auto">
            <a:xfrm>
              <a:off x="1928696" y="5735991"/>
              <a:ext cx="146405" cy="148431"/>
            </a:xfrm>
            <a:prstGeom prst="ellipse">
              <a:avLst/>
            </a:prstGeom>
            <a:solidFill>
              <a:srgbClr val="FF0000"/>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2" name="Oval 71"/>
            <p:cNvSpPr/>
            <p:nvPr/>
          </p:nvSpPr>
          <p:spPr bwMode="auto">
            <a:xfrm>
              <a:off x="1401026" y="6108071"/>
              <a:ext cx="146405" cy="148431"/>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 name="Oval 72"/>
            <p:cNvSpPr/>
            <p:nvPr/>
          </p:nvSpPr>
          <p:spPr bwMode="auto">
            <a:xfrm>
              <a:off x="1766277" y="6330718"/>
              <a:ext cx="146405" cy="148431"/>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 name="Oval 73"/>
            <p:cNvSpPr/>
            <p:nvPr/>
          </p:nvSpPr>
          <p:spPr bwMode="auto">
            <a:xfrm>
              <a:off x="1359087" y="6479149"/>
              <a:ext cx="146405" cy="148431"/>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5" name="Straight Arrow Connector 74"/>
            <p:cNvCxnSpPr/>
            <p:nvPr/>
          </p:nvCxnSpPr>
          <p:spPr>
            <a:xfrm>
              <a:off x="1253095" y="6697928"/>
              <a:ext cx="1399426"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rot="16200000" flipV="1">
              <a:off x="521544" y="5967964"/>
              <a:ext cx="1463104" cy="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Oval 76"/>
            <p:cNvSpPr/>
            <p:nvPr/>
          </p:nvSpPr>
          <p:spPr bwMode="auto">
            <a:xfrm>
              <a:off x="1669097" y="5527045"/>
              <a:ext cx="146405" cy="148431"/>
            </a:xfrm>
            <a:prstGeom prst="ellipse">
              <a:avLst/>
            </a:prstGeom>
            <a:solidFill>
              <a:srgbClr val="FF0000"/>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8" name="Group 77"/>
          <p:cNvGrpSpPr/>
          <p:nvPr/>
        </p:nvGrpSpPr>
        <p:grpSpPr>
          <a:xfrm>
            <a:off x="1433396" y="5312614"/>
            <a:ext cx="991706" cy="559108"/>
            <a:chOff x="1433396" y="5312614"/>
            <a:chExt cx="991706" cy="559108"/>
          </a:xfrm>
          <a:solidFill>
            <a:srgbClr val="FF0000"/>
          </a:solidFill>
        </p:grpSpPr>
        <p:sp>
          <p:nvSpPr>
            <p:cNvPr id="79" name="Oval 78"/>
            <p:cNvSpPr/>
            <p:nvPr/>
          </p:nvSpPr>
          <p:spPr bwMode="auto">
            <a:xfrm>
              <a:off x="2278697" y="5654045"/>
              <a:ext cx="146405" cy="148431"/>
            </a:xfrm>
            <a:prstGeom prst="ellipse">
              <a:avLst/>
            </a:prstGeom>
            <a:grp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0" name="Oval 79"/>
            <p:cNvSpPr/>
            <p:nvPr/>
          </p:nvSpPr>
          <p:spPr bwMode="auto">
            <a:xfrm>
              <a:off x="1479250" y="5312614"/>
              <a:ext cx="146405" cy="148431"/>
            </a:xfrm>
            <a:prstGeom prst="ellipse">
              <a:avLst/>
            </a:prstGeom>
            <a:grp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2" name="Oval 81"/>
            <p:cNvSpPr/>
            <p:nvPr/>
          </p:nvSpPr>
          <p:spPr bwMode="auto">
            <a:xfrm>
              <a:off x="1433396" y="5723291"/>
              <a:ext cx="146405" cy="148431"/>
            </a:xfrm>
            <a:prstGeom prst="ellipse">
              <a:avLst/>
            </a:prstGeom>
            <a:grp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83" name="Straight Connector 82"/>
          <p:cNvCxnSpPr/>
          <p:nvPr/>
        </p:nvCxnSpPr>
        <p:spPr>
          <a:xfrm>
            <a:off x="1460687" y="6022344"/>
            <a:ext cx="919610" cy="1588"/>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5030491" y="5008738"/>
            <a:ext cx="2675501" cy="461665"/>
          </a:xfrm>
          <a:prstGeom prst="rect">
            <a:avLst/>
          </a:prstGeom>
          <a:solidFill>
            <a:srgbClr val="CCFFCC"/>
          </a:solidFill>
        </p:spPr>
        <p:txBody>
          <a:bodyPr wrap="square" rtlCol="0">
            <a:spAutoFit/>
          </a:bodyPr>
          <a:lstStyle/>
          <a:p>
            <a:pPr algn="ctr"/>
            <a:r>
              <a:rPr lang="en-US" sz="2400" b="1" dirty="0" smtClean="0"/>
              <a:t>Not Forest</a:t>
            </a:r>
            <a:endParaRPr lang="en-US" sz="2400" b="1"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Active Learning</a:t>
            </a:r>
            <a:endParaRPr lang="en-US" dirty="0"/>
          </a:p>
        </p:txBody>
      </p:sp>
      <p:grpSp>
        <p:nvGrpSpPr>
          <p:cNvPr id="3" name="Group 56"/>
          <p:cNvGrpSpPr/>
          <p:nvPr/>
        </p:nvGrpSpPr>
        <p:grpSpPr>
          <a:xfrm>
            <a:off x="846715" y="2152925"/>
            <a:ext cx="8023621" cy="2817237"/>
            <a:chOff x="846715" y="2152925"/>
            <a:chExt cx="8023621" cy="2817237"/>
          </a:xfrm>
        </p:grpSpPr>
        <p:pic>
          <p:nvPicPr>
            <p:cNvPr id="4" name="Picture 2"/>
            <p:cNvPicPr>
              <a:picLocks noChangeAspect="1" noChangeArrowheads="1"/>
            </p:cNvPicPr>
            <p:nvPr/>
          </p:nvPicPr>
          <p:blipFill>
            <a:blip r:embed="rId2"/>
            <a:srcRect b="23314"/>
            <a:stretch>
              <a:fillRect/>
            </a:stretch>
          </p:blipFill>
          <p:spPr bwMode="auto">
            <a:xfrm>
              <a:off x="846715" y="2152925"/>
              <a:ext cx="2104221" cy="1828800"/>
            </a:xfrm>
            <a:prstGeom prst="rect">
              <a:avLst/>
            </a:prstGeom>
            <a:noFill/>
            <a:ln w="9525">
              <a:noFill/>
              <a:miter lim="800000"/>
              <a:headEnd/>
              <a:tailEnd/>
            </a:ln>
            <a:effectLst/>
          </p:spPr>
        </p:pic>
        <p:grpSp>
          <p:nvGrpSpPr>
            <p:cNvPr id="5" name="Group 4"/>
            <p:cNvGrpSpPr/>
            <p:nvPr/>
          </p:nvGrpSpPr>
          <p:grpSpPr>
            <a:xfrm>
              <a:off x="5425387" y="2152925"/>
              <a:ext cx="3444949" cy="1828800"/>
              <a:chOff x="4327451" y="451853"/>
              <a:chExt cx="3444949" cy="1828800"/>
            </a:xfrm>
          </p:grpSpPr>
          <p:pic>
            <p:nvPicPr>
              <p:cNvPr id="7" name="Picture 6"/>
              <p:cNvPicPr>
                <a:picLocks noChangeAspect="1"/>
              </p:cNvPicPr>
              <p:nvPr/>
            </p:nvPicPr>
            <p:blipFill>
              <a:blip r:embed="rId3"/>
              <a:stretch>
                <a:fillRect/>
              </a:stretch>
            </p:blipFill>
            <p:spPr>
              <a:xfrm>
                <a:off x="4327451" y="451853"/>
                <a:ext cx="3444949" cy="1828800"/>
              </a:xfrm>
              <a:prstGeom prst="rect">
                <a:avLst/>
              </a:prstGeom>
            </p:spPr>
          </p:pic>
          <p:sp>
            <p:nvSpPr>
              <p:cNvPr id="8" name="Rectangle 7"/>
              <p:cNvSpPr/>
              <p:nvPr/>
            </p:nvSpPr>
            <p:spPr>
              <a:xfrm>
                <a:off x="7128387" y="2130425"/>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5"/>
            <p:cNvGrpSpPr/>
            <p:nvPr/>
          </p:nvGrpSpPr>
          <p:grpSpPr>
            <a:xfrm>
              <a:off x="5425387" y="4018265"/>
              <a:ext cx="3261413" cy="951897"/>
              <a:chOff x="5425387" y="4018265"/>
              <a:chExt cx="3261413" cy="951897"/>
            </a:xfrm>
          </p:grpSpPr>
          <p:sp>
            <p:nvSpPr>
              <p:cNvPr id="16" name="TextBox 15"/>
              <p:cNvSpPr txBox="1"/>
              <p:nvPr/>
            </p:nvSpPr>
            <p:spPr>
              <a:xfrm>
                <a:off x="5425387" y="4018265"/>
                <a:ext cx="3261413" cy="369332"/>
              </a:xfrm>
              <a:prstGeom prst="rect">
                <a:avLst/>
              </a:prstGeom>
              <a:noFill/>
            </p:spPr>
            <p:txBody>
              <a:bodyPr wrap="square" rtlCol="0">
                <a:spAutoFit/>
              </a:bodyPr>
              <a:lstStyle/>
              <a:p>
                <a:pPr algn="ctr"/>
                <a:r>
                  <a:rPr lang="en-US" dirty="0" smtClean="0"/>
                  <a:t>Concepts to teach:</a:t>
                </a:r>
                <a:endParaRPr lang="en-US" baseline="-25000" dirty="0"/>
              </a:p>
            </p:txBody>
          </p:sp>
          <p:sp>
            <p:nvSpPr>
              <p:cNvPr id="25" name="Oval 24"/>
              <p:cNvSpPr/>
              <p:nvPr/>
            </p:nvSpPr>
            <p:spPr>
              <a:xfrm>
                <a:off x="6133657" y="4512962"/>
                <a:ext cx="457200" cy="457200"/>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696906" y="4512962"/>
                <a:ext cx="457200" cy="4572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7533083" y="4512962"/>
                <a:ext cx="457200" cy="457200"/>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6133657" y="4543472"/>
                <a:ext cx="457200" cy="369332"/>
              </a:xfrm>
              <a:prstGeom prst="rect">
                <a:avLst/>
              </a:prstGeom>
              <a:noFill/>
            </p:spPr>
            <p:txBody>
              <a:bodyPr wrap="square" rtlCol="0">
                <a:spAutoFit/>
              </a:bodyPr>
              <a:lstStyle/>
              <a:p>
                <a:pPr algn="ctr"/>
                <a:r>
                  <a:rPr lang="en-US" dirty="0" smtClean="0"/>
                  <a:t>C</a:t>
                </a:r>
                <a:r>
                  <a:rPr lang="en-US" baseline="-25000" dirty="0" smtClean="0"/>
                  <a:t>1</a:t>
                </a:r>
                <a:endParaRPr lang="en-US" baseline="-25000" dirty="0"/>
              </a:p>
            </p:txBody>
          </p:sp>
          <p:sp>
            <p:nvSpPr>
              <p:cNvPr id="29" name="TextBox 28"/>
              <p:cNvSpPr txBox="1"/>
              <p:nvPr/>
            </p:nvSpPr>
            <p:spPr>
              <a:xfrm>
                <a:off x="6696906" y="4543472"/>
                <a:ext cx="457200" cy="369332"/>
              </a:xfrm>
              <a:prstGeom prst="rect">
                <a:avLst/>
              </a:prstGeom>
              <a:noFill/>
            </p:spPr>
            <p:txBody>
              <a:bodyPr wrap="square" rtlCol="0">
                <a:spAutoFit/>
              </a:bodyPr>
              <a:lstStyle/>
              <a:p>
                <a:pPr algn="ctr"/>
                <a:r>
                  <a:rPr lang="en-US" dirty="0" smtClean="0"/>
                  <a:t>C</a:t>
                </a:r>
                <a:r>
                  <a:rPr lang="en-US" baseline="-25000" dirty="0" smtClean="0"/>
                  <a:t>2</a:t>
                </a:r>
                <a:endParaRPr lang="en-US" baseline="-25000" dirty="0"/>
              </a:p>
            </p:txBody>
          </p:sp>
          <p:sp>
            <p:nvSpPr>
              <p:cNvPr id="30" name="TextBox 29"/>
              <p:cNvSpPr txBox="1"/>
              <p:nvPr/>
            </p:nvSpPr>
            <p:spPr>
              <a:xfrm>
                <a:off x="7533083" y="4543472"/>
                <a:ext cx="457200" cy="369332"/>
              </a:xfrm>
              <a:prstGeom prst="rect">
                <a:avLst/>
              </a:prstGeom>
              <a:noFill/>
            </p:spPr>
            <p:txBody>
              <a:bodyPr wrap="square" rtlCol="0">
                <a:spAutoFit/>
              </a:bodyPr>
              <a:lstStyle/>
              <a:p>
                <a:pPr algn="ctr"/>
                <a:r>
                  <a:rPr lang="en-US" dirty="0" smtClean="0"/>
                  <a:t>C</a:t>
                </a:r>
                <a:r>
                  <a:rPr lang="en-US" baseline="-25000" dirty="0" smtClean="0"/>
                  <a:t>K</a:t>
                </a:r>
                <a:endParaRPr lang="en-US" baseline="-25000" dirty="0"/>
              </a:p>
            </p:txBody>
          </p:sp>
          <p:sp>
            <p:nvSpPr>
              <p:cNvPr id="31" name="TextBox 30"/>
              <p:cNvSpPr txBox="1"/>
              <p:nvPr/>
            </p:nvSpPr>
            <p:spPr>
              <a:xfrm>
                <a:off x="7180738" y="4543472"/>
                <a:ext cx="457200" cy="369332"/>
              </a:xfrm>
              <a:prstGeom prst="rect">
                <a:avLst/>
              </a:prstGeom>
              <a:noFill/>
            </p:spPr>
            <p:txBody>
              <a:bodyPr wrap="square" rtlCol="0">
                <a:spAutoFit/>
              </a:bodyPr>
              <a:lstStyle/>
              <a:p>
                <a:r>
                  <a:rPr lang="en-US" dirty="0" smtClean="0"/>
                  <a:t>…</a:t>
                </a:r>
                <a:endParaRPr lang="en-US" baseline="-25000" dirty="0"/>
              </a:p>
            </p:txBody>
          </p:sp>
        </p:grpSp>
        <p:grpSp>
          <p:nvGrpSpPr>
            <p:cNvPr id="9" name="Group 52"/>
            <p:cNvGrpSpPr/>
            <p:nvPr/>
          </p:nvGrpSpPr>
          <p:grpSpPr>
            <a:xfrm>
              <a:off x="3238500" y="2152925"/>
              <a:ext cx="1752600" cy="2107672"/>
              <a:chOff x="3238500" y="2152925"/>
              <a:chExt cx="1752600" cy="2107672"/>
            </a:xfrm>
          </p:grpSpPr>
          <p:sp>
            <p:nvSpPr>
              <p:cNvPr id="32" name="Can 31"/>
              <p:cNvSpPr/>
              <p:nvPr/>
            </p:nvSpPr>
            <p:spPr>
              <a:xfrm>
                <a:off x="3238500" y="2152925"/>
                <a:ext cx="1752600" cy="2107672"/>
              </a:xfrm>
              <a:prstGeom prst="can">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238500" y="2997200"/>
                <a:ext cx="1752600" cy="646331"/>
              </a:xfrm>
              <a:prstGeom prst="rect">
                <a:avLst/>
              </a:prstGeom>
              <a:noFill/>
            </p:spPr>
            <p:txBody>
              <a:bodyPr wrap="square" rtlCol="0">
                <a:spAutoFit/>
              </a:bodyPr>
              <a:lstStyle/>
              <a:p>
                <a:pPr algn="ctr"/>
                <a:r>
                  <a:rPr lang="en-US" dirty="0" smtClean="0"/>
                  <a:t>Unlabeled pool of images</a:t>
                </a:r>
                <a:endParaRPr lang="en-US" dirty="0"/>
              </a:p>
            </p:txBody>
          </p:sp>
        </p:grpSp>
      </p:grpSp>
      <p:pic>
        <p:nvPicPr>
          <p:cNvPr id="35" name="Picture 34"/>
          <p:cNvPicPr>
            <a:picLocks noChangeAspect="1"/>
          </p:cNvPicPr>
          <p:nvPr/>
        </p:nvPicPr>
        <p:blipFill>
          <a:blip r:embed="rId4"/>
          <a:stretch>
            <a:fillRect/>
          </a:stretch>
        </p:blipFill>
        <p:spPr>
          <a:xfrm>
            <a:off x="3639312" y="1975104"/>
            <a:ext cx="914400" cy="914400"/>
          </a:xfrm>
          <a:prstGeom prst="rect">
            <a:avLst/>
          </a:prstGeom>
        </p:spPr>
      </p:pic>
      <p:grpSp>
        <p:nvGrpSpPr>
          <p:cNvPr id="10" name="Group 53"/>
          <p:cNvGrpSpPr/>
          <p:nvPr/>
        </p:nvGrpSpPr>
        <p:grpSpPr>
          <a:xfrm>
            <a:off x="367199" y="4018265"/>
            <a:ext cx="3261413" cy="951897"/>
            <a:chOff x="367199" y="4018265"/>
            <a:chExt cx="3261413" cy="951897"/>
          </a:xfrm>
        </p:grpSpPr>
        <p:sp>
          <p:nvSpPr>
            <p:cNvPr id="36" name="TextBox 35"/>
            <p:cNvSpPr txBox="1"/>
            <p:nvPr/>
          </p:nvSpPr>
          <p:spPr>
            <a:xfrm>
              <a:off x="367199" y="4018265"/>
              <a:ext cx="3261413" cy="369332"/>
            </a:xfrm>
            <a:prstGeom prst="rect">
              <a:avLst/>
            </a:prstGeom>
            <a:noFill/>
          </p:spPr>
          <p:txBody>
            <a:bodyPr wrap="square" rtlCol="0">
              <a:spAutoFit/>
            </a:bodyPr>
            <a:lstStyle/>
            <a:p>
              <a:pPr algn="ctr"/>
              <a:r>
                <a:rPr lang="en-US" dirty="0" smtClean="0"/>
                <a:t>Classifiers:</a:t>
              </a:r>
              <a:endParaRPr lang="en-US" baseline="-25000" dirty="0"/>
            </a:p>
          </p:txBody>
        </p:sp>
        <p:sp>
          <p:nvSpPr>
            <p:cNvPr id="37" name="Oval 36"/>
            <p:cNvSpPr/>
            <p:nvPr/>
          </p:nvSpPr>
          <p:spPr>
            <a:xfrm>
              <a:off x="1075469" y="4512962"/>
              <a:ext cx="457200" cy="457200"/>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638718" y="4512962"/>
              <a:ext cx="457200" cy="4572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474895" y="4512962"/>
              <a:ext cx="457200" cy="457200"/>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1075469" y="4543472"/>
              <a:ext cx="457200" cy="369332"/>
            </a:xfrm>
            <a:prstGeom prst="rect">
              <a:avLst/>
            </a:prstGeom>
            <a:noFill/>
          </p:spPr>
          <p:txBody>
            <a:bodyPr wrap="square" rtlCol="0">
              <a:spAutoFit/>
            </a:bodyPr>
            <a:lstStyle/>
            <a:p>
              <a:pPr algn="ctr"/>
              <a:r>
                <a:rPr lang="en-US" dirty="0" smtClean="0"/>
                <a:t>h</a:t>
              </a:r>
              <a:r>
                <a:rPr lang="en-US" baseline="-25000" dirty="0" smtClean="0"/>
                <a:t>1</a:t>
              </a:r>
              <a:endParaRPr lang="en-US" baseline="-25000" dirty="0"/>
            </a:p>
          </p:txBody>
        </p:sp>
        <p:sp>
          <p:nvSpPr>
            <p:cNvPr id="41" name="TextBox 40"/>
            <p:cNvSpPr txBox="1"/>
            <p:nvPr/>
          </p:nvSpPr>
          <p:spPr>
            <a:xfrm>
              <a:off x="1638718" y="4543472"/>
              <a:ext cx="457200" cy="369332"/>
            </a:xfrm>
            <a:prstGeom prst="rect">
              <a:avLst/>
            </a:prstGeom>
            <a:noFill/>
          </p:spPr>
          <p:txBody>
            <a:bodyPr wrap="square" rtlCol="0">
              <a:spAutoFit/>
            </a:bodyPr>
            <a:lstStyle/>
            <a:p>
              <a:pPr algn="ctr"/>
              <a:r>
                <a:rPr lang="en-US" dirty="0" smtClean="0"/>
                <a:t>h</a:t>
              </a:r>
              <a:r>
                <a:rPr lang="en-US" baseline="-25000" dirty="0" smtClean="0"/>
                <a:t>2</a:t>
              </a:r>
              <a:endParaRPr lang="en-US" baseline="-25000" dirty="0"/>
            </a:p>
          </p:txBody>
        </p:sp>
        <p:sp>
          <p:nvSpPr>
            <p:cNvPr id="42" name="TextBox 41"/>
            <p:cNvSpPr txBox="1"/>
            <p:nvPr/>
          </p:nvSpPr>
          <p:spPr>
            <a:xfrm>
              <a:off x="2474895" y="4543472"/>
              <a:ext cx="457200" cy="369332"/>
            </a:xfrm>
            <a:prstGeom prst="rect">
              <a:avLst/>
            </a:prstGeom>
            <a:noFill/>
          </p:spPr>
          <p:txBody>
            <a:bodyPr wrap="square" rtlCol="0">
              <a:spAutoFit/>
            </a:bodyPr>
            <a:lstStyle/>
            <a:p>
              <a:pPr algn="ctr"/>
              <a:r>
                <a:rPr lang="en-US" dirty="0" err="1" smtClean="0"/>
                <a:t>h</a:t>
              </a:r>
              <a:r>
                <a:rPr lang="en-US" baseline="-25000" dirty="0" err="1" smtClean="0"/>
                <a:t>K</a:t>
              </a:r>
              <a:endParaRPr lang="en-US" baseline="-25000" dirty="0"/>
            </a:p>
          </p:txBody>
        </p:sp>
        <p:sp>
          <p:nvSpPr>
            <p:cNvPr id="43" name="TextBox 42"/>
            <p:cNvSpPr txBox="1"/>
            <p:nvPr/>
          </p:nvSpPr>
          <p:spPr>
            <a:xfrm>
              <a:off x="2122550" y="4543472"/>
              <a:ext cx="457200" cy="369332"/>
            </a:xfrm>
            <a:prstGeom prst="rect">
              <a:avLst/>
            </a:prstGeom>
            <a:noFill/>
          </p:spPr>
          <p:txBody>
            <a:bodyPr wrap="square" rtlCol="0">
              <a:spAutoFit/>
            </a:bodyPr>
            <a:lstStyle/>
            <a:p>
              <a:r>
                <a:rPr lang="en-US" dirty="0" smtClean="0"/>
                <a:t>…</a:t>
              </a:r>
              <a:endParaRPr lang="en-US" baseline="-25000" dirty="0"/>
            </a:p>
          </p:txBody>
        </p:sp>
      </p:grpSp>
      <p:sp>
        <p:nvSpPr>
          <p:cNvPr id="44" name="Rounded Rectangular Callout 43"/>
          <p:cNvSpPr/>
          <p:nvPr/>
        </p:nvSpPr>
        <p:spPr>
          <a:xfrm>
            <a:off x="5425386" y="1379539"/>
            <a:ext cx="3058213" cy="731306"/>
          </a:xfrm>
          <a:prstGeom prst="wedgeRoundRectCallout">
            <a:avLst>
              <a:gd name="adj1" fmla="val -289"/>
              <a:gd name="adj2" fmla="val 9939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[Label-feedback]</a:t>
            </a:r>
          </a:p>
          <a:p>
            <a:pPr algn="ctr"/>
            <a:r>
              <a:rPr lang="en-US" dirty="0" smtClean="0">
                <a:solidFill>
                  <a:schemeClr val="tx1"/>
                </a:solidFill>
              </a:rPr>
              <a:t>[Attributes-based feedback]</a:t>
            </a:r>
            <a:endParaRPr lang="en-IN" dirty="0">
              <a:solidFill>
                <a:schemeClr val="tx1"/>
              </a:solidFill>
            </a:endParaRPr>
          </a:p>
        </p:txBody>
      </p:sp>
      <p:grpSp>
        <p:nvGrpSpPr>
          <p:cNvPr id="11" name="Group 54"/>
          <p:cNvGrpSpPr/>
          <p:nvPr/>
        </p:nvGrpSpPr>
        <p:grpSpPr>
          <a:xfrm>
            <a:off x="846715" y="1390133"/>
            <a:ext cx="2104221" cy="951897"/>
            <a:chOff x="846715" y="1390133"/>
            <a:chExt cx="2104221" cy="951897"/>
          </a:xfrm>
        </p:grpSpPr>
        <p:sp>
          <p:nvSpPr>
            <p:cNvPr id="34" name="TextBox 33"/>
            <p:cNvSpPr txBox="1"/>
            <p:nvPr/>
          </p:nvSpPr>
          <p:spPr>
            <a:xfrm>
              <a:off x="846715" y="1390133"/>
              <a:ext cx="2104221" cy="369332"/>
            </a:xfrm>
            <a:prstGeom prst="rect">
              <a:avLst/>
            </a:prstGeom>
            <a:noFill/>
          </p:spPr>
          <p:txBody>
            <a:bodyPr wrap="square" rtlCol="0">
              <a:spAutoFit/>
            </a:bodyPr>
            <a:lstStyle/>
            <a:p>
              <a:pPr algn="ctr"/>
              <a:r>
                <a:rPr lang="en-US" dirty="0" smtClean="0"/>
                <a:t>Attribute predictors:</a:t>
              </a:r>
              <a:endParaRPr lang="en-US" baseline="-25000" dirty="0"/>
            </a:p>
          </p:txBody>
        </p:sp>
        <p:sp>
          <p:nvSpPr>
            <p:cNvPr id="45" name="Oval 44"/>
            <p:cNvSpPr/>
            <p:nvPr/>
          </p:nvSpPr>
          <p:spPr>
            <a:xfrm>
              <a:off x="971210" y="1884830"/>
              <a:ext cx="457200" cy="457200"/>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1534459" y="1884830"/>
              <a:ext cx="457200" cy="4572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2370636" y="1884830"/>
              <a:ext cx="457200" cy="457200"/>
            </a:xfrm>
            <a:prstGeom prst="ellipse">
              <a:avLst/>
            </a:prstGeom>
            <a:solidFill>
              <a:schemeClr val="bg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971210" y="1915340"/>
              <a:ext cx="457200" cy="369332"/>
            </a:xfrm>
            <a:prstGeom prst="rect">
              <a:avLst/>
            </a:prstGeom>
            <a:noFill/>
          </p:spPr>
          <p:txBody>
            <a:bodyPr wrap="square" rtlCol="0">
              <a:spAutoFit/>
            </a:bodyPr>
            <a:lstStyle/>
            <a:p>
              <a:pPr algn="ctr"/>
              <a:r>
                <a:rPr lang="en-US" dirty="0" smtClean="0"/>
                <a:t>a</a:t>
              </a:r>
              <a:r>
                <a:rPr lang="en-US" baseline="-25000" dirty="0" smtClean="0"/>
                <a:t>1</a:t>
              </a:r>
              <a:endParaRPr lang="en-US" baseline="-25000" dirty="0"/>
            </a:p>
          </p:txBody>
        </p:sp>
        <p:sp>
          <p:nvSpPr>
            <p:cNvPr id="49" name="TextBox 48"/>
            <p:cNvSpPr txBox="1"/>
            <p:nvPr/>
          </p:nvSpPr>
          <p:spPr>
            <a:xfrm>
              <a:off x="1534459" y="1915340"/>
              <a:ext cx="457200" cy="369332"/>
            </a:xfrm>
            <a:prstGeom prst="rect">
              <a:avLst/>
            </a:prstGeom>
            <a:noFill/>
          </p:spPr>
          <p:txBody>
            <a:bodyPr wrap="square" rtlCol="0">
              <a:spAutoFit/>
            </a:bodyPr>
            <a:lstStyle/>
            <a:p>
              <a:pPr algn="ctr"/>
              <a:r>
                <a:rPr lang="en-US" dirty="0" smtClean="0"/>
                <a:t>a</a:t>
              </a:r>
              <a:r>
                <a:rPr lang="en-US" baseline="-25000" dirty="0" smtClean="0"/>
                <a:t>2</a:t>
              </a:r>
              <a:endParaRPr lang="en-US" baseline="-25000" dirty="0"/>
            </a:p>
          </p:txBody>
        </p:sp>
        <p:sp>
          <p:nvSpPr>
            <p:cNvPr id="50" name="TextBox 49"/>
            <p:cNvSpPr txBox="1"/>
            <p:nvPr/>
          </p:nvSpPr>
          <p:spPr>
            <a:xfrm>
              <a:off x="2370636" y="1915340"/>
              <a:ext cx="457200" cy="369332"/>
            </a:xfrm>
            <a:prstGeom prst="rect">
              <a:avLst/>
            </a:prstGeom>
            <a:noFill/>
          </p:spPr>
          <p:txBody>
            <a:bodyPr wrap="square" rtlCol="0">
              <a:spAutoFit/>
            </a:bodyPr>
            <a:lstStyle/>
            <a:p>
              <a:pPr algn="ctr"/>
              <a:r>
                <a:rPr lang="en-US" dirty="0" err="1" smtClean="0"/>
                <a:t>a</a:t>
              </a:r>
              <a:r>
                <a:rPr lang="en-US" baseline="-25000" dirty="0" err="1" smtClean="0"/>
                <a:t>M</a:t>
              </a:r>
              <a:endParaRPr lang="en-US" baseline="-25000" dirty="0"/>
            </a:p>
          </p:txBody>
        </p:sp>
        <p:sp>
          <p:nvSpPr>
            <p:cNvPr id="51" name="TextBox 50"/>
            <p:cNvSpPr txBox="1"/>
            <p:nvPr/>
          </p:nvSpPr>
          <p:spPr>
            <a:xfrm>
              <a:off x="2018291" y="1915340"/>
              <a:ext cx="457200" cy="369332"/>
            </a:xfrm>
            <a:prstGeom prst="rect">
              <a:avLst/>
            </a:prstGeom>
            <a:noFill/>
          </p:spPr>
          <p:txBody>
            <a:bodyPr wrap="square" rtlCol="0">
              <a:spAutoFit/>
            </a:bodyPr>
            <a:lstStyle/>
            <a:p>
              <a:r>
                <a:rPr lang="en-US" dirty="0" smtClean="0"/>
                <a:t>…</a:t>
              </a:r>
              <a:endParaRPr lang="en-US" baseline="-25000" dirty="0"/>
            </a:p>
          </p:txBody>
        </p:sp>
      </p:grpSp>
      <p:sp>
        <p:nvSpPr>
          <p:cNvPr id="52" name="Rounded Rectangular Callout 51"/>
          <p:cNvSpPr/>
          <p:nvPr/>
        </p:nvSpPr>
        <p:spPr>
          <a:xfrm>
            <a:off x="2950936" y="1388280"/>
            <a:ext cx="2059005" cy="523345"/>
          </a:xfrm>
          <a:prstGeom prst="wedgeRoundRectCallout">
            <a:avLst>
              <a:gd name="adj1" fmla="val -71640"/>
              <a:gd name="adj2" fmla="val 21592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[Predicted Label]</a:t>
            </a:r>
            <a:endParaRPr lang="en-IN" dirty="0">
              <a:solidFill>
                <a:schemeClr val="tx1"/>
              </a:solidFill>
            </a:endParaRPr>
          </a:p>
        </p:txBody>
      </p:sp>
      <p:sp>
        <p:nvSpPr>
          <p:cNvPr id="54" name="Rectangle 53"/>
          <p:cNvSpPr/>
          <p:nvPr/>
        </p:nvSpPr>
        <p:spPr>
          <a:xfrm>
            <a:off x="5904903" y="1508882"/>
            <a:ext cx="2085380" cy="244206"/>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Label-based Feedback</a:t>
            </a:r>
            <a:endParaRPr lang="en-US" dirty="0"/>
          </a:p>
        </p:txBody>
      </p:sp>
      <p:sp>
        <p:nvSpPr>
          <p:cNvPr id="39" name="Content Placeholder 38"/>
          <p:cNvSpPr>
            <a:spLocks noGrp="1"/>
          </p:cNvSpPr>
          <p:nvPr>
            <p:ph idx="1"/>
          </p:nvPr>
        </p:nvSpPr>
        <p:spPr/>
        <p:txBody>
          <a:bodyPr>
            <a:normAutofit/>
          </a:bodyPr>
          <a:lstStyle/>
          <a:p>
            <a:pPr lvl="0">
              <a:defRPr/>
            </a:pPr>
            <a:r>
              <a:rPr lang="en-US" dirty="0" smtClean="0"/>
              <a:t>Not our contribution</a:t>
            </a:r>
          </a:p>
          <a:p>
            <a:pPr lvl="0">
              <a:defRPr/>
            </a:pPr>
            <a:endParaRPr lang="en-US" dirty="0" smtClean="0"/>
          </a:p>
          <a:p>
            <a:pPr>
              <a:defRPr/>
            </a:pPr>
            <a:r>
              <a:rPr lang="en-US" dirty="0" smtClean="0"/>
              <a:t>Experiment with different scenarios</a:t>
            </a:r>
          </a:p>
          <a:p>
            <a:pPr lvl="0">
              <a:defRPr/>
            </a:pPr>
            <a:endParaRPr lang="en-US" dirty="0" smtClean="0"/>
          </a:p>
          <a:p>
            <a:pPr lvl="0">
              <a:defRPr/>
            </a:pPr>
            <a:r>
              <a:rPr lang="en-US" dirty="0" smtClean="0"/>
              <a:t>Benefits of attributes-based feedback</a:t>
            </a:r>
          </a:p>
          <a:p>
            <a:pPr lvl="1">
              <a:defRPr/>
            </a:pPr>
            <a:r>
              <a:rPr lang="en-US" dirty="0" smtClean="0"/>
              <a:t>Small when label-based is very informative</a:t>
            </a:r>
          </a:p>
          <a:p>
            <a:pPr lvl="1">
              <a:defRPr/>
            </a:pPr>
            <a:r>
              <a:rPr lang="en-US" dirty="0" smtClean="0"/>
              <a:t>Large when label-based feedback is weak</a:t>
            </a:r>
          </a:p>
          <a:p>
            <a:pPr lvl="0">
              <a:defRPr/>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bldLvl="2"/>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59"/>
          <p:cNvGrpSpPr/>
          <p:nvPr/>
        </p:nvGrpSpPr>
        <p:grpSpPr>
          <a:xfrm>
            <a:off x="7048305" y="160779"/>
            <a:ext cx="2104221" cy="4177772"/>
            <a:chOff x="7048305" y="-82035"/>
            <a:chExt cx="2104221" cy="4177772"/>
          </a:xfrm>
        </p:grpSpPr>
        <p:pic>
          <p:nvPicPr>
            <p:cNvPr id="45" name="Picture 2"/>
            <p:cNvPicPr>
              <a:picLocks noChangeAspect="1" noChangeArrowheads="1"/>
            </p:cNvPicPr>
            <p:nvPr/>
          </p:nvPicPr>
          <p:blipFill>
            <a:blip r:embed="rId2"/>
            <a:srcRect b="23314"/>
            <a:stretch>
              <a:fillRect/>
            </a:stretch>
          </p:blipFill>
          <p:spPr bwMode="auto">
            <a:xfrm>
              <a:off x="7048305" y="-82035"/>
              <a:ext cx="2104221" cy="1828800"/>
            </a:xfrm>
            <a:prstGeom prst="rect">
              <a:avLst/>
            </a:prstGeom>
            <a:noFill/>
            <a:ln w="9525">
              <a:noFill/>
              <a:miter lim="800000"/>
              <a:headEnd/>
              <a:tailEnd/>
            </a:ln>
            <a:effectLst/>
          </p:spPr>
        </p:pic>
        <p:grpSp>
          <p:nvGrpSpPr>
            <p:cNvPr id="4" name="Group 52"/>
            <p:cNvGrpSpPr/>
            <p:nvPr/>
          </p:nvGrpSpPr>
          <p:grpSpPr>
            <a:xfrm>
              <a:off x="7048305" y="1988065"/>
              <a:ext cx="1752600" cy="2107672"/>
              <a:chOff x="3238500" y="2152925"/>
              <a:chExt cx="1752600" cy="2107672"/>
            </a:xfrm>
          </p:grpSpPr>
          <p:sp>
            <p:nvSpPr>
              <p:cNvPr id="41" name="Can 40"/>
              <p:cNvSpPr/>
              <p:nvPr/>
            </p:nvSpPr>
            <p:spPr>
              <a:xfrm>
                <a:off x="3238500" y="2152925"/>
                <a:ext cx="1752600" cy="2107672"/>
              </a:xfrm>
              <a:prstGeom prst="can">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3238500" y="2997200"/>
                <a:ext cx="1752600" cy="646331"/>
              </a:xfrm>
              <a:prstGeom prst="rect">
                <a:avLst/>
              </a:prstGeom>
              <a:noFill/>
            </p:spPr>
            <p:txBody>
              <a:bodyPr wrap="square" rtlCol="0">
                <a:spAutoFit/>
              </a:bodyPr>
              <a:lstStyle/>
              <a:p>
                <a:pPr algn="ctr"/>
                <a:r>
                  <a:rPr lang="en-US" dirty="0" smtClean="0"/>
                  <a:t>Unlabeled pool of images</a:t>
                </a:r>
                <a:endParaRPr lang="en-US" dirty="0"/>
              </a:p>
            </p:txBody>
          </p:sp>
        </p:grpSp>
        <p:sp>
          <p:nvSpPr>
            <p:cNvPr id="55" name="Rounded Rectangular Callout 54"/>
            <p:cNvSpPr/>
            <p:nvPr/>
          </p:nvSpPr>
          <p:spPr>
            <a:xfrm>
              <a:off x="8050643" y="1167386"/>
              <a:ext cx="887109" cy="523345"/>
            </a:xfrm>
            <a:prstGeom prst="wedgeRoundRectCallout">
              <a:avLst>
                <a:gd name="adj1" fmla="val -51764"/>
                <a:gd name="adj2" fmla="val -10705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Forest</a:t>
              </a:r>
              <a:endParaRPr lang="en-IN" dirty="0">
                <a:solidFill>
                  <a:schemeClr val="tx1"/>
                </a:solidFill>
              </a:endParaRPr>
            </a:p>
          </p:txBody>
        </p:sp>
      </p:grpSp>
      <p:pic>
        <p:nvPicPr>
          <p:cNvPr id="59" name="Picture 23"/>
          <p:cNvPicPr>
            <a:picLocks noChangeAspect="1"/>
          </p:cNvPicPr>
          <p:nvPr/>
        </p:nvPicPr>
        <p:blipFill>
          <a:blip r:embed="rId3"/>
          <a:srcRect/>
          <a:stretch>
            <a:fillRect/>
          </a:stretch>
        </p:blipFill>
        <p:spPr bwMode="auto">
          <a:xfrm>
            <a:off x="7481538" y="1989579"/>
            <a:ext cx="914400" cy="9144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Label-based Feedback</a:t>
            </a:r>
            <a:endParaRPr lang="en-US" dirty="0"/>
          </a:p>
        </p:txBody>
      </p:sp>
      <p:sp>
        <p:nvSpPr>
          <p:cNvPr id="39" name="Content Placeholder 38"/>
          <p:cNvSpPr>
            <a:spLocks noGrp="1"/>
          </p:cNvSpPr>
          <p:nvPr>
            <p:ph idx="1"/>
          </p:nvPr>
        </p:nvSpPr>
        <p:spPr/>
        <p:txBody>
          <a:bodyPr>
            <a:normAutofit/>
          </a:bodyPr>
          <a:lstStyle/>
          <a:p>
            <a:r>
              <a:rPr lang="en-US" dirty="0" smtClean="0"/>
              <a:t>Accept: Yes, this is a forest.</a:t>
            </a:r>
          </a:p>
          <a:p>
            <a:pPr lvl="1"/>
            <a:r>
              <a:rPr lang="en-US" dirty="0" smtClean="0"/>
              <a:t>Strong: It is not anything else</a:t>
            </a:r>
          </a:p>
          <a:p>
            <a:pPr lvl="1">
              <a:buNone/>
            </a:pPr>
            <a:r>
              <a:rPr lang="en-US" dirty="0" smtClean="0"/>
              <a:t>	Example: Classification</a:t>
            </a:r>
          </a:p>
          <a:p>
            <a:pPr lvl="1"/>
            <a:r>
              <a:rPr lang="en-US" dirty="0" smtClean="0"/>
              <a:t>Weak: It can be other things</a:t>
            </a:r>
          </a:p>
          <a:p>
            <a:pPr lvl="1">
              <a:buNone/>
            </a:pPr>
            <a:r>
              <a:rPr lang="en-US" dirty="0" smtClean="0"/>
              <a:t>	Example: Annotation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bldLvl="2"/>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Label-based Feedback</a:t>
            </a:r>
            <a:endParaRPr lang="en-US" dirty="0"/>
          </a:p>
        </p:txBody>
      </p:sp>
      <p:sp>
        <p:nvSpPr>
          <p:cNvPr id="39" name="Content Placeholder 38"/>
          <p:cNvSpPr>
            <a:spLocks noGrp="1"/>
          </p:cNvSpPr>
          <p:nvPr>
            <p:ph idx="1"/>
          </p:nvPr>
        </p:nvSpPr>
        <p:spPr/>
        <p:txBody>
          <a:bodyPr>
            <a:normAutofit/>
          </a:bodyPr>
          <a:lstStyle/>
          <a:p>
            <a:r>
              <a:rPr lang="en-US" dirty="0" smtClean="0"/>
              <a:t>Reject: </a:t>
            </a:r>
          </a:p>
          <a:p>
            <a:pPr lvl="1"/>
            <a:r>
              <a:rPr lang="en-US" dirty="0" smtClean="0"/>
              <a:t>Strong: No, it is a coast. </a:t>
            </a:r>
          </a:p>
          <a:p>
            <a:pPr lvl="1">
              <a:buNone/>
            </a:pPr>
            <a:r>
              <a:rPr lang="en-US" dirty="0" smtClean="0"/>
              <a:t>	Example: Classification with few classes</a:t>
            </a:r>
          </a:p>
          <a:p>
            <a:pPr lvl="1"/>
            <a:r>
              <a:rPr lang="en-US" dirty="0" smtClean="0"/>
              <a:t>Weak: No, this is not a forest. </a:t>
            </a:r>
          </a:p>
          <a:p>
            <a:pPr lvl="1">
              <a:buNone/>
            </a:pPr>
            <a:r>
              <a:rPr lang="en-US" dirty="0" smtClean="0"/>
              <a:t>	Example: Large-scale classification</a:t>
            </a:r>
          </a:p>
          <a:p>
            <a:pPr lvl="1">
              <a:buNone/>
            </a:pPr>
            <a:r>
              <a:rPr lang="en-US" dirty="0" smtClean="0"/>
              <a:t>	Example: Biased binary classification</a:t>
            </a:r>
          </a:p>
          <a:p>
            <a:endParaRPr lang="en-US" dirty="0" smtClean="0"/>
          </a:p>
          <a:p>
            <a:r>
              <a:rPr lang="en-US" dirty="0" smtClean="0"/>
              <a:t>4 different scenarios in experiments</a:t>
            </a:r>
          </a:p>
          <a:p>
            <a:pPr lvl="1">
              <a:buNone/>
            </a:pPr>
            <a:endParaRPr lang="en-US" dirty="0" smtClean="0"/>
          </a:p>
          <a:p>
            <a:pPr lvl="1">
              <a:buNone/>
            </a:pPr>
            <a:endParaRPr lang="en-US" i="1" dirty="0" smtClean="0">
              <a:solidFill>
                <a:schemeClr val="bg1">
                  <a:lumMod val="50000"/>
                </a:schemeClr>
              </a:solidFill>
            </a:endParaRPr>
          </a:p>
        </p:txBody>
      </p:sp>
      <p:grpSp>
        <p:nvGrpSpPr>
          <p:cNvPr id="19" name="Group 59"/>
          <p:cNvGrpSpPr/>
          <p:nvPr/>
        </p:nvGrpSpPr>
        <p:grpSpPr>
          <a:xfrm>
            <a:off x="7048305" y="160779"/>
            <a:ext cx="2104221" cy="4177772"/>
            <a:chOff x="7048305" y="-82035"/>
            <a:chExt cx="2104221" cy="4177772"/>
          </a:xfrm>
        </p:grpSpPr>
        <p:pic>
          <p:nvPicPr>
            <p:cNvPr id="20" name="Picture 2"/>
            <p:cNvPicPr>
              <a:picLocks noChangeAspect="1" noChangeArrowheads="1"/>
            </p:cNvPicPr>
            <p:nvPr/>
          </p:nvPicPr>
          <p:blipFill>
            <a:blip r:embed="rId2"/>
            <a:srcRect b="23314"/>
            <a:stretch>
              <a:fillRect/>
            </a:stretch>
          </p:blipFill>
          <p:spPr bwMode="auto">
            <a:xfrm>
              <a:off x="7048305" y="-82035"/>
              <a:ext cx="2104221" cy="1828800"/>
            </a:xfrm>
            <a:prstGeom prst="rect">
              <a:avLst/>
            </a:prstGeom>
            <a:noFill/>
            <a:ln w="9525">
              <a:noFill/>
              <a:miter lim="800000"/>
              <a:headEnd/>
              <a:tailEnd/>
            </a:ln>
            <a:effectLst/>
          </p:spPr>
        </p:pic>
        <p:grpSp>
          <p:nvGrpSpPr>
            <p:cNvPr id="21" name="Group 52"/>
            <p:cNvGrpSpPr/>
            <p:nvPr/>
          </p:nvGrpSpPr>
          <p:grpSpPr>
            <a:xfrm>
              <a:off x="7048305" y="1988065"/>
              <a:ext cx="1752600" cy="2107672"/>
              <a:chOff x="3238500" y="2152925"/>
              <a:chExt cx="1752600" cy="2107672"/>
            </a:xfrm>
          </p:grpSpPr>
          <p:sp>
            <p:nvSpPr>
              <p:cNvPr id="23" name="Can 22"/>
              <p:cNvSpPr/>
              <p:nvPr/>
            </p:nvSpPr>
            <p:spPr>
              <a:xfrm>
                <a:off x="3238500" y="2152925"/>
                <a:ext cx="1752600" cy="2107672"/>
              </a:xfrm>
              <a:prstGeom prst="can">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3238500" y="2997200"/>
                <a:ext cx="1752600" cy="646331"/>
              </a:xfrm>
              <a:prstGeom prst="rect">
                <a:avLst/>
              </a:prstGeom>
              <a:noFill/>
            </p:spPr>
            <p:txBody>
              <a:bodyPr wrap="square" rtlCol="0">
                <a:spAutoFit/>
              </a:bodyPr>
              <a:lstStyle/>
              <a:p>
                <a:pPr algn="ctr"/>
                <a:r>
                  <a:rPr lang="en-US" dirty="0" smtClean="0"/>
                  <a:t>Unlabeled pool of images</a:t>
                </a:r>
                <a:endParaRPr lang="en-US" dirty="0"/>
              </a:p>
            </p:txBody>
          </p:sp>
        </p:grpSp>
        <p:sp>
          <p:nvSpPr>
            <p:cNvPr id="22" name="Rounded Rectangular Callout 21"/>
            <p:cNvSpPr/>
            <p:nvPr/>
          </p:nvSpPr>
          <p:spPr>
            <a:xfrm>
              <a:off x="8050643" y="1167386"/>
              <a:ext cx="887109" cy="523345"/>
            </a:xfrm>
            <a:prstGeom prst="wedgeRoundRectCallout">
              <a:avLst>
                <a:gd name="adj1" fmla="val -51764"/>
                <a:gd name="adj2" fmla="val -10705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Forest</a:t>
              </a:r>
              <a:endParaRPr lang="en-IN" dirty="0">
                <a:solidFill>
                  <a:schemeClr val="tx1"/>
                </a:solidFill>
              </a:endParaRPr>
            </a:p>
          </p:txBody>
        </p:sp>
      </p:grpSp>
      <p:pic>
        <p:nvPicPr>
          <p:cNvPr id="26" name="Picture 16"/>
          <p:cNvPicPr>
            <a:picLocks noChangeAspect="1"/>
          </p:cNvPicPr>
          <p:nvPr/>
        </p:nvPicPr>
        <p:blipFill>
          <a:blip r:embed="rId3"/>
          <a:srcRect/>
          <a:stretch>
            <a:fillRect/>
          </a:stretch>
        </p:blipFill>
        <p:spPr bwMode="auto">
          <a:xfrm>
            <a:off x="7481538" y="1989579"/>
            <a:ext cx="914400" cy="91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bldLvl="2"/>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Datasets</a:t>
            </a:r>
            <a:endParaRPr lang="en-US" dirty="0"/>
          </a:p>
        </p:txBody>
      </p:sp>
      <p:sp>
        <p:nvSpPr>
          <p:cNvPr id="3" name="Content Placeholder 2"/>
          <p:cNvSpPr>
            <a:spLocks noGrp="1"/>
          </p:cNvSpPr>
          <p:nvPr>
            <p:ph idx="1"/>
          </p:nvPr>
        </p:nvSpPr>
        <p:spPr/>
        <p:txBody>
          <a:bodyPr>
            <a:normAutofit/>
          </a:bodyPr>
          <a:lstStyle/>
          <a:p>
            <a:r>
              <a:rPr lang="en-US" dirty="0" smtClean="0"/>
              <a:t>Datasets and relative attribute predictors from [Parikh and </a:t>
            </a:r>
            <a:r>
              <a:rPr lang="en-US" dirty="0" err="1" smtClean="0"/>
              <a:t>Grauman</a:t>
            </a:r>
            <a:r>
              <a:rPr lang="en-US" dirty="0" smtClean="0"/>
              <a:t>, ICCV 2011]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Datasets</a:t>
            </a:r>
            <a:endParaRPr lang="en-US" dirty="0"/>
          </a:p>
        </p:txBody>
      </p:sp>
      <p:sp>
        <p:nvSpPr>
          <p:cNvPr id="3" name="Content Placeholder 2"/>
          <p:cNvSpPr>
            <a:spLocks noGrp="1"/>
          </p:cNvSpPr>
          <p:nvPr>
            <p:ph idx="1"/>
          </p:nvPr>
        </p:nvSpPr>
        <p:spPr/>
        <p:txBody>
          <a:bodyPr>
            <a:normAutofit/>
          </a:bodyPr>
          <a:lstStyle/>
          <a:p>
            <a:r>
              <a:rPr lang="en-US" dirty="0" smtClean="0"/>
              <a:t>Faces: </a:t>
            </a:r>
          </a:p>
          <a:p>
            <a:pPr lvl="1"/>
            <a:r>
              <a:rPr lang="en-US" dirty="0" smtClean="0"/>
              <a:t>8 celebrity categories</a:t>
            </a:r>
          </a:p>
          <a:p>
            <a:pPr lvl="1"/>
            <a:r>
              <a:rPr lang="en-US" dirty="0" smtClean="0"/>
              <a:t>11 attributes (chubby, white, etc.)</a:t>
            </a:r>
          </a:p>
        </p:txBody>
      </p:sp>
      <p:grpSp>
        <p:nvGrpSpPr>
          <p:cNvPr id="33" name="Group 32"/>
          <p:cNvGrpSpPr/>
          <p:nvPr/>
        </p:nvGrpSpPr>
        <p:grpSpPr>
          <a:xfrm>
            <a:off x="457047" y="3657600"/>
            <a:ext cx="8344054" cy="1376065"/>
            <a:chOff x="457200" y="4559300"/>
            <a:chExt cx="8344054" cy="1376065"/>
          </a:xfrm>
        </p:grpSpPr>
        <p:sp>
          <p:nvSpPr>
            <p:cNvPr id="14" name="TextBox 13"/>
            <p:cNvSpPr txBox="1"/>
            <p:nvPr/>
          </p:nvSpPr>
          <p:spPr>
            <a:xfrm>
              <a:off x="457201" y="5473700"/>
              <a:ext cx="8343900" cy="461665"/>
            </a:xfrm>
            <a:prstGeom prst="rect">
              <a:avLst/>
            </a:prstGeom>
            <a:noFill/>
          </p:spPr>
          <p:txBody>
            <a:bodyPr wrap="square" rtlCol="0">
              <a:spAutoFit/>
            </a:bodyPr>
            <a:lstStyle/>
            <a:p>
              <a:pPr algn="ctr"/>
              <a:r>
                <a:rPr lang="en-US" sz="2400" dirty="0" smtClean="0"/>
                <a:t>[Kumar et al., ICCV 2009]</a:t>
              </a:r>
              <a:endParaRPr lang="en-US" sz="2400" baseline="-25000" dirty="0"/>
            </a:p>
          </p:txBody>
        </p:sp>
        <p:grpSp>
          <p:nvGrpSpPr>
            <p:cNvPr id="24" name="Group 21"/>
            <p:cNvGrpSpPr>
              <a:grpSpLocks/>
            </p:cNvGrpSpPr>
            <p:nvPr/>
          </p:nvGrpSpPr>
          <p:grpSpPr bwMode="auto">
            <a:xfrm>
              <a:off x="457200" y="4559300"/>
              <a:ext cx="8344054" cy="914400"/>
              <a:chOff x="5334019" y="1955796"/>
              <a:chExt cx="8342651" cy="914400"/>
            </a:xfrm>
          </p:grpSpPr>
          <p:pic>
            <p:nvPicPr>
              <p:cNvPr id="25" name="Picture 4"/>
              <p:cNvPicPr>
                <a:picLocks noChangeAspect="1"/>
              </p:cNvPicPr>
              <p:nvPr/>
            </p:nvPicPr>
            <p:blipFill>
              <a:blip r:embed="rId2"/>
              <a:srcRect/>
              <a:stretch>
                <a:fillRect/>
              </a:stretch>
            </p:blipFill>
            <p:spPr bwMode="auto">
              <a:xfrm>
                <a:off x="6443153" y="1955796"/>
                <a:ext cx="914400" cy="914400"/>
              </a:xfrm>
              <a:prstGeom prst="rect">
                <a:avLst/>
              </a:prstGeom>
              <a:noFill/>
              <a:ln w="9525">
                <a:noFill/>
                <a:miter lim="800000"/>
                <a:headEnd/>
                <a:tailEnd/>
              </a:ln>
            </p:spPr>
          </p:pic>
          <p:pic>
            <p:nvPicPr>
              <p:cNvPr id="26" name="Picture 5"/>
              <p:cNvPicPr>
                <a:picLocks noChangeAspect="1"/>
              </p:cNvPicPr>
              <p:nvPr/>
            </p:nvPicPr>
            <p:blipFill>
              <a:blip r:embed="rId3"/>
              <a:srcRect/>
              <a:stretch>
                <a:fillRect/>
              </a:stretch>
            </p:blipFill>
            <p:spPr bwMode="auto">
              <a:xfrm>
                <a:off x="5334019" y="1955796"/>
                <a:ext cx="914400" cy="914400"/>
              </a:xfrm>
              <a:prstGeom prst="rect">
                <a:avLst/>
              </a:prstGeom>
              <a:noFill/>
              <a:ln w="9525">
                <a:noFill/>
                <a:miter lim="800000"/>
                <a:headEnd/>
                <a:tailEnd/>
              </a:ln>
            </p:spPr>
          </p:pic>
          <p:pic>
            <p:nvPicPr>
              <p:cNvPr id="27" name="Picture 6"/>
              <p:cNvPicPr>
                <a:picLocks noChangeAspect="1"/>
              </p:cNvPicPr>
              <p:nvPr/>
            </p:nvPicPr>
            <p:blipFill>
              <a:blip r:embed="rId4"/>
              <a:srcRect/>
              <a:stretch>
                <a:fillRect/>
              </a:stretch>
            </p:blipFill>
            <p:spPr bwMode="auto">
              <a:xfrm>
                <a:off x="10692984" y="1955796"/>
                <a:ext cx="914400" cy="914400"/>
              </a:xfrm>
              <a:prstGeom prst="rect">
                <a:avLst/>
              </a:prstGeom>
              <a:noFill/>
              <a:ln w="9525">
                <a:noFill/>
                <a:miter lim="800000"/>
                <a:headEnd/>
                <a:tailEnd/>
              </a:ln>
            </p:spPr>
          </p:pic>
          <p:pic>
            <p:nvPicPr>
              <p:cNvPr id="28" name="Picture 7"/>
              <p:cNvPicPr>
                <a:picLocks noChangeAspect="1"/>
              </p:cNvPicPr>
              <p:nvPr/>
            </p:nvPicPr>
            <p:blipFill>
              <a:blip r:embed="rId5"/>
              <a:srcRect/>
              <a:stretch>
                <a:fillRect/>
              </a:stretch>
            </p:blipFill>
            <p:spPr bwMode="auto">
              <a:xfrm>
                <a:off x="9676534" y="1955796"/>
                <a:ext cx="914400" cy="914400"/>
              </a:xfrm>
              <a:prstGeom prst="rect">
                <a:avLst/>
              </a:prstGeom>
              <a:noFill/>
              <a:ln w="9525">
                <a:noFill/>
                <a:miter lim="800000"/>
                <a:headEnd/>
                <a:tailEnd/>
              </a:ln>
            </p:spPr>
          </p:pic>
          <p:pic>
            <p:nvPicPr>
              <p:cNvPr id="29" name="Picture 8"/>
              <p:cNvPicPr>
                <a:picLocks noChangeAspect="1"/>
              </p:cNvPicPr>
              <p:nvPr/>
            </p:nvPicPr>
            <p:blipFill>
              <a:blip r:embed="rId6"/>
              <a:srcRect/>
              <a:stretch>
                <a:fillRect/>
              </a:stretch>
            </p:blipFill>
            <p:spPr bwMode="auto">
              <a:xfrm>
                <a:off x="8609914" y="1955796"/>
                <a:ext cx="914400" cy="914400"/>
              </a:xfrm>
              <a:prstGeom prst="rect">
                <a:avLst/>
              </a:prstGeom>
              <a:noFill/>
              <a:ln w="9525">
                <a:noFill/>
                <a:miter lim="800000"/>
                <a:headEnd/>
                <a:tailEnd/>
              </a:ln>
            </p:spPr>
          </p:pic>
          <p:pic>
            <p:nvPicPr>
              <p:cNvPr id="30" name="Picture 9"/>
              <p:cNvPicPr>
                <a:picLocks noChangeAspect="1"/>
              </p:cNvPicPr>
              <p:nvPr/>
            </p:nvPicPr>
            <p:blipFill>
              <a:blip r:embed="rId7"/>
              <a:srcRect/>
              <a:stretch>
                <a:fillRect/>
              </a:stretch>
            </p:blipFill>
            <p:spPr bwMode="auto">
              <a:xfrm>
                <a:off x="11721045" y="1955796"/>
                <a:ext cx="914400" cy="914400"/>
              </a:xfrm>
              <a:prstGeom prst="rect">
                <a:avLst/>
              </a:prstGeom>
              <a:noFill/>
              <a:ln w="9525">
                <a:noFill/>
                <a:miter lim="800000"/>
                <a:headEnd/>
                <a:tailEnd/>
              </a:ln>
            </p:spPr>
          </p:pic>
          <p:pic>
            <p:nvPicPr>
              <p:cNvPr id="31" name="Picture 10"/>
              <p:cNvPicPr>
                <a:picLocks noChangeAspect="1"/>
              </p:cNvPicPr>
              <p:nvPr/>
            </p:nvPicPr>
            <p:blipFill>
              <a:blip r:embed="rId8"/>
              <a:srcRect/>
              <a:stretch>
                <a:fillRect/>
              </a:stretch>
            </p:blipFill>
            <p:spPr bwMode="auto">
              <a:xfrm>
                <a:off x="12762270" y="1955796"/>
                <a:ext cx="914400" cy="914400"/>
              </a:xfrm>
              <a:prstGeom prst="rect">
                <a:avLst/>
              </a:prstGeom>
              <a:noFill/>
              <a:ln w="9525">
                <a:noFill/>
                <a:miter lim="800000"/>
                <a:headEnd/>
                <a:tailEnd/>
              </a:ln>
            </p:spPr>
          </p:pic>
          <p:pic>
            <p:nvPicPr>
              <p:cNvPr id="32" name="Picture 11"/>
              <p:cNvPicPr>
                <a:picLocks noChangeAspect="1"/>
              </p:cNvPicPr>
              <p:nvPr/>
            </p:nvPicPr>
            <p:blipFill>
              <a:blip r:embed="rId9"/>
              <a:srcRect/>
              <a:stretch>
                <a:fillRect/>
              </a:stretch>
            </p:blipFill>
            <p:spPr bwMode="auto">
              <a:xfrm>
                <a:off x="7560753" y="1955796"/>
                <a:ext cx="914400" cy="914400"/>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Datasets</a:t>
            </a:r>
            <a:endParaRPr lang="en-US" dirty="0"/>
          </a:p>
        </p:txBody>
      </p:sp>
      <p:sp>
        <p:nvSpPr>
          <p:cNvPr id="3" name="Content Placeholder 2"/>
          <p:cNvSpPr>
            <a:spLocks noGrp="1"/>
          </p:cNvSpPr>
          <p:nvPr>
            <p:ph idx="1"/>
          </p:nvPr>
        </p:nvSpPr>
        <p:spPr/>
        <p:txBody>
          <a:bodyPr>
            <a:normAutofit/>
          </a:bodyPr>
          <a:lstStyle/>
          <a:p>
            <a:r>
              <a:rPr lang="en-US" dirty="0" smtClean="0"/>
              <a:t>Scenes:</a:t>
            </a:r>
          </a:p>
          <a:p>
            <a:pPr lvl="1"/>
            <a:r>
              <a:rPr lang="en-US" dirty="0" smtClean="0"/>
              <a:t>8 categories</a:t>
            </a:r>
          </a:p>
          <a:p>
            <a:pPr lvl="1"/>
            <a:r>
              <a:rPr lang="en-US" dirty="0" smtClean="0"/>
              <a:t>6 attributes (open, natural, etc.)</a:t>
            </a:r>
          </a:p>
        </p:txBody>
      </p:sp>
      <p:grpSp>
        <p:nvGrpSpPr>
          <p:cNvPr id="15" name="Group 14"/>
          <p:cNvGrpSpPr/>
          <p:nvPr/>
        </p:nvGrpSpPr>
        <p:grpSpPr>
          <a:xfrm>
            <a:off x="457200" y="3657600"/>
            <a:ext cx="8343901" cy="1376065"/>
            <a:chOff x="457200" y="4559300"/>
            <a:chExt cx="8343901" cy="1376065"/>
          </a:xfrm>
        </p:grpSpPr>
        <p:grpSp>
          <p:nvGrpSpPr>
            <p:cNvPr id="5" name="Group 20"/>
            <p:cNvGrpSpPr>
              <a:grpSpLocks/>
            </p:cNvGrpSpPr>
            <p:nvPr/>
          </p:nvGrpSpPr>
          <p:grpSpPr bwMode="auto">
            <a:xfrm>
              <a:off x="457200" y="4559300"/>
              <a:ext cx="8343900" cy="914400"/>
              <a:chOff x="1041430" y="1955796"/>
              <a:chExt cx="8343900" cy="914400"/>
            </a:xfrm>
          </p:grpSpPr>
          <p:pic>
            <p:nvPicPr>
              <p:cNvPr id="6" name="Picture 12"/>
              <p:cNvPicPr>
                <a:picLocks noChangeAspect="1"/>
              </p:cNvPicPr>
              <p:nvPr/>
            </p:nvPicPr>
            <p:blipFill>
              <a:blip r:embed="rId2"/>
              <a:srcRect/>
              <a:stretch>
                <a:fillRect/>
              </a:stretch>
            </p:blipFill>
            <p:spPr bwMode="auto">
              <a:xfrm>
                <a:off x="1041430" y="1955796"/>
                <a:ext cx="914400" cy="914400"/>
              </a:xfrm>
              <a:prstGeom prst="rect">
                <a:avLst/>
              </a:prstGeom>
              <a:noFill/>
              <a:ln w="9525">
                <a:noFill/>
                <a:miter lim="800000"/>
                <a:headEnd/>
                <a:tailEnd/>
              </a:ln>
            </p:spPr>
          </p:pic>
          <p:pic>
            <p:nvPicPr>
              <p:cNvPr id="7" name="Picture 13"/>
              <p:cNvPicPr>
                <a:picLocks noChangeAspect="1"/>
              </p:cNvPicPr>
              <p:nvPr/>
            </p:nvPicPr>
            <p:blipFill>
              <a:blip r:embed="rId3"/>
              <a:srcRect/>
              <a:stretch>
                <a:fillRect/>
              </a:stretch>
            </p:blipFill>
            <p:spPr bwMode="auto">
              <a:xfrm>
                <a:off x="4318030" y="1955796"/>
                <a:ext cx="914400" cy="914400"/>
              </a:xfrm>
              <a:prstGeom prst="rect">
                <a:avLst/>
              </a:prstGeom>
              <a:noFill/>
              <a:ln w="9525">
                <a:noFill/>
                <a:miter lim="800000"/>
                <a:headEnd/>
                <a:tailEnd/>
              </a:ln>
            </p:spPr>
          </p:pic>
          <p:pic>
            <p:nvPicPr>
              <p:cNvPr id="8" name="Picture 14"/>
              <p:cNvPicPr>
                <a:picLocks noChangeAspect="1"/>
              </p:cNvPicPr>
              <p:nvPr/>
            </p:nvPicPr>
            <p:blipFill>
              <a:blip r:embed="rId4"/>
              <a:srcRect/>
              <a:stretch>
                <a:fillRect/>
              </a:stretch>
            </p:blipFill>
            <p:spPr bwMode="auto">
              <a:xfrm>
                <a:off x="6401296" y="1955796"/>
                <a:ext cx="914400" cy="914400"/>
              </a:xfrm>
              <a:prstGeom prst="rect">
                <a:avLst/>
              </a:prstGeom>
              <a:noFill/>
              <a:ln w="9525">
                <a:noFill/>
                <a:miter lim="800000"/>
                <a:headEnd/>
                <a:tailEnd/>
              </a:ln>
            </p:spPr>
          </p:pic>
          <p:pic>
            <p:nvPicPr>
              <p:cNvPr id="9" name="Picture 15"/>
              <p:cNvPicPr>
                <a:picLocks noChangeAspect="1"/>
              </p:cNvPicPr>
              <p:nvPr/>
            </p:nvPicPr>
            <p:blipFill>
              <a:blip r:embed="rId5"/>
              <a:srcRect/>
              <a:stretch>
                <a:fillRect/>
              </a:stretch>
            </p:blipFill>
            <p:spPr bwMode="auto">
              <a:xfrm>
                <a:off x="3225830" y="1955796"/>
                <a:ext cx="914400" cy="914400"/>
              </a:xfrm>
              <a:prstGeom prst="rect">
                <a:avLst/>
              </a:prstGeom>
              <a:noFill/>
              <a:ln w="9525">
                <a:noFill/>
                <a:miter lim="800000"/>
                <a:headEnd/>
                <a:tailEnd/>
              </a:ln>
            </p:spPr>
          </p:pic>
          <p:pic>
            <p:nvPicPr>
              <p:cNvPr id="10" name="Picture 16"/>
              <p:cNvPicPr>
                <a:picLocks noChangeAspect="1"/>
              </p:cNvPicPr>
              <p:nvPr/>
            </p:nvPicPr>
            <p:blipFill>
              <a:blip r:embed="rId6"/>
              <a:srcRect/>
              <a:stretch>
                <a:fillRect/>
              </a:stretch>
            </p:blipFill>
            <p:spPr bwMode="auto">
              <a:xfrm>
                <a:off x="8470930" y="1955796"/>
                <a:ext cx="914400" cy="914400"/>
              </a:xfrm>
              <a:prstGeom prst="rect">
                <a:avLst/>
              </a:prstGeom>
              <a:noFill/>
              <a:ln w="9525">
                <a:noFill/>
                <a:miter lim="800000"/>
                <a:headEnd/>
                <a:tailEnd/>
              </a:ln>
            </p:spPr>
          </p:pic>
          <p:pic>
            <p:nvPicPr>
              <p:cNvPr id="11" name="Picture 17"/>
              <p:cNvPicPr>
                <a:picLocks noChangeAspect="1"/>
              </p:cNvPicPr>
              <p:nvPr/>
            </p:nvPicPr>
            <p:blipFill>
              <a:blip r:embed="rId7"/>
              <a:srcRect/>
              <a:stretch>
                <a:fillRect/>
              </a:stretch>
            </p:blipFill>
            <p:spPr bwMode="auto">
              <a:xfrm>
                <a:off x="2133630" y="1955796"/>
                <a:ext cx="914400" cy="914400"/>
              </a:xfrm>
              <a:prstGeom prst="rect">
                <a:avLst/>
              </a:prstGeom>
              <a:noFill/>
              <a:ln w="9525">
                <a:noFill/>
                <a:miter lim="800000"/>
                <a:headEnd/>
                <a:tailEnd/>
              </a:ln>
            </p:spPr>
          </p:pic>
          <p:pic>
            <p:nvPicPr>
              <p:cNvPr id="12" name="Picture 18"/>
              <p:cNvPicPr>
                <a:picLocks noChangeAspect="1"/>
              </p:cNvPicPr>
              <p:nvPr/>
            </p:nvPicPr>
            <p:blipFill>
              <a:blip r:embed="rId8"/>
              <a:srcRect/>
              <a:stretch>
                <a:fillRect/>
              </a:stretch>
            </p:blipFill>
            <p:spPr bwMode="auto">
              <a:xfrm>
                <a:off x="5384830" y="1955796"/>
                <a:ext cx="914400" cy="914400"/>
              </a:xfrm>
              <a:prstGeom prst="rect">
                <a:avLst/>
              </a:prstGeom>
              <a:noFill/>
              <a:ln w="9525">
                <a:noFill/>
                <a:miter lim="800000"/>
                <a:headEnd/>
                <a:tailEnd/>
              </a:ln>
            </p:spPr>
          </p:pic>
          <p:pic>
            <p:nvPicPr>
              <p:cNvPr id="13" name="Picture 19"/>
              <p:cNvPicPr>
                <a:picLocks noChangeAspect="1"/>
              </p:cNvPicPr>
              <p:nvPr/>
            </p:nvPicPr>
            <p:blipFill>
              <a:blip r:embed="rId9"/>
              <a:srcRect/>
              <a:stretch>
                <a:fillRect/>
              </a:stretch>
            </p:blipFill>
            <p:spPr bwMode="auto">
              <a:xfrm>
                <a:off x="7429530" y="1955796"/>
                <a:ext cx="914400" cy="914400"/>
              </a:xfrm>
              <a:prstGeom prst="rect">
                <a:avLst/>
              </a:prstGeom>
              <a:noFill/>
              <a:ln w="9525">
                <a:noFill/>
                <a:miter lim="800000"/>
                <a:headEnd/>
                <a:tailEnd/>
              </a:ln>
            </p:spPr>
          </p:pic>
        </p:grpSp>
        <p:sp>
          <p:nvSpPr>
            <p:cNvPr id="14" name="TextBox 13"/>
            <p:cNvSpPr txBox="1"/>
            <p:nvPr/>
          </p:nvSpPr>
          <p:spPr>
            <a:xfrm>
              <a:off x="457201" y="5473700"/>
              <a:ext cx="8343900" cy="461665"/>
            </a:xfrm>
            <a:prstGeom prst="rect">
              <a:avLst/>
            </a:prstGeom>
            <a:noFill/>
          </p:spPr>
          <p:txBody>
            <a:bodyPr wrap="square" rtlCol="0">
              <a:spAutoFit/>
            </a:bodyPr>
            <a:lstStyle/>
            <a:p>
              <a:pPr algn="ctr"/>
              <a:r>
                <a:rPr lang="en-US" sz="2400" dirty="0" smtClean="0"/>
                <a:t>[</a:t>
              </a:r>
              <a:r>
                <a:rPr lang="en-US" sz="2400" dirty="0" err="1" smtClean="0"/>
                <a:t>Oliva</a:t>
              </a:r>
              <a:r>
                <a:rPr lang="en-US" sz="2400" dirty="0" smtClean="0"/>
                <a:t> and </a:t>
              </a:r>
              <a:r>
                <a:rPr lang="en-US" sz="2400" dirty="0" err="1" smtClean="0"/>
                <a:t>Torralba</a:t>
              </a:r>
              <a:r>
                <a:rPr lang="en-US" sz="2400" dirty="0" smtClean="0"/>
                <a:t>, IJCV 2001]</a:t>
              </a:r>
              <a:endParaRPr lang="en-US" sz="2400" baseline="-25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000" y="95250"/>
            <a:ext cx="7620000" cy="66675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Settings</a:t>
            </a:r>
            <a:endParaRPr lang="en-US" dirty="0"/>
          </a:p>
        </p:txBody>
      </p:sp>
      <p:sp>
        <p:nvSpPr>
          <p:cNvPr id="3" name="Content Placeholder 2"/>
          <p:cNvSpPr>
            <a:spLocks noGrp="1"/>
          </p:cNvSpPr>
          <p:nvPr>
            <p:ph idx="1"/>
          </p:nvPr>
        </p:nvSpPr>
        <p:spPr>
          <a:xfrm>
            <a:off x="255909" y="1600200"/>
            <a:ext cx="8785773" cy="4525963"/>
          </a:xfrm>
        </p:spPr>
        <p:txBody>
          <a:bodyPr>
            <a:normAutofit/>
          </a:bodyPr>
          <a:lstStyle/>
          <a:p>
            <a:r>
              <a:rPr lang="en-US" dirty="0" smtClean="0"/>
              <a:t>Feedback from </a:t>
            </a:r>
            <a:r>
              <a:rPr lang="en-US" dirty="0" err="1" smtClean="0"/>
              <a:t>MTurk</a:t>
            </a:r>
            <a:endParaRPr lang="en-US" dirty="0" smtClean="0"/>
          </a:p>
          <a:p>
            <a:r>
              <a:rPr lang="en-US" dirty="0" smtClean="0"/>
              <a:t>Features:</a:t>
            </a:r>
          </a:p>
          <a:p>
            <a:pPr lvl="1"/>
            <a:r>
              <a:rPr lang="en-US" dirty="0" smtClean="0"/>
              <a:t>Raw image features (gist, color)</a:t>
            </a:r>
          </a:p>
          <a:p>
            <a:pPr lvl="1"/>
            <a:r>
              <a:rPr lang="en-US" dirty="0" smtClean="0"/>
              <a:t>Attribute scores</a:t>
            </a:r>
          </a:p>
          <a:p>
            <a:r>
              <a:rPr lang="en-US" dirty="0" smtClean="0"/>
              <a:t>Category classifiers: SVM with RBF kernel</a:t>
            </a:r>
          </a:p>
          <a:p>
            <a:r>
              <a:rPr lang="en-US" dirty="0" smtClean="0"/>
              <a:t>Results on</a:t>
            </a:r>
          </a:p>
          <a:p>
            <a:pPr lvl="1"/>
            <a:r>
              <a:rPr lang="en-US" dirty="0" smtClean="0"/>
              <a:t>2 datasets </a:t>
            </a:r>
            <a:r>
              <a:rPr lang="en-US" dirty="0" err="1" smtClean="0"/>
              <a:t>x</a:t>
            </a:r>
            <a:r>
              <a:rPr lang="en-US" dirty="0" smtClean="0"/>
              <a:t> 2 features </a:t>
            </a:r>
            <a:r>
              <a:rPr lang="en-US" dirty="0" err="1" smtClean="0"/>
              <a:t>x</a:t>
            </a:r>
            <a:r>
              <a:rPr lang="en-US" dirty="0" smtClean="0"/>
              <a:t> 4 label-feedback scenarios</a:t>
            </a:r>
          </a:p>
          <a:p>
            <a:pPr lvl="1"/>
            <a:r>
              <a:rPr lang="en-US" dirty="0" smtClean="0"/>
              <a:t>Show 2 here, rest in paper.</a:t>
            </a:r>
          </a:p>
        </p:txBody>
      </p:sp>
      <p:grpSp>
        <p:nvGrpSpPr>
          <p:cNvPr id="6" name="Group 5"/>
          <p:cNvGrpSpPr/>
          <p:nvPr/>
        </p:nvGrpSpPr>
        <p:grpSpPr>
          <a:xfrm>
            <a:off x="5830307" y="938251"/>
            <a:ext cx="3211375" cy="2475131"/>
            <a:chOff x="5932625" y="1119845"/>
            <a:chExt cx="3211375" cy="2475131"/>
          </a:xfrm>
        </p:grpSpPr>
        <p:pic>
          <p:nvPicPr>
            <p:cNvPr id="4" name="Picture 3"/>
            <p:cNvPicPr>
              <a:picLocks noChangeAspect="1"/>
            </p:cNvPicPr>
            <p:nvPr/>
          </p:nvPicPr>
          <p:blipFill>
            <a:blip r:embed="rId2"/>
            <a:stretch>
              <a:fillRect/>
            </a:stretch>
          </p:blipFill>
          <p:spPr>
            <a:xfrm>
              <a:off x="6698285" y="1119845"/>
              <a:ext cx="1822101" cy="1828800"/>
            </a:xfrm>
            <a:prstGeom prst="rect">
              <a:avLst/>
            </a:prstGeom>
          </p:spPr>
        </p:pic>
        <p:sp>
          <p:nvSpPr>
            <p:cNvPr id="5" name="TextBox 4"/>
            <p:cNvSpPr txBox="1"/>
            <p:nvPr/>
          </p:nvSpPr>
          <p:spPr>
            <a:xfrm>
              <a:off x="5932625" y="2948645"/>
              <a:ext cx="3211375" cy="646331"/>
            </a:xfrm>
            <a:prstGeom prst="rect">
              <a:avLst/>
            </a:prstGeom>
            <a:noFill/>
          </p:spPr>
          <p:txBody>
            <a:bodyPr wrap="square" rtlCol="0">
              <a:spAutoFit/>
            </a:bodyPr>
            <a:lstStyle/>
            <a:p>
              <a:pPr algn="ctr"/>
              <a:r>
                <a:rPr lang="en-US" dirty="0" smtClean="0"/>
                <a:t>This image doesn’t have enough perspective to be a street scene.</a:t>
              </a:r>
              <a:endParaRPr lang="en-US" baseline="-25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2" name="Chart 21"/>
          <p:cNvGraphicFramePr/>
          <p:nvPr/>
        </p:nvGraphicFramePr>
        <p:xfrm>
          <a:off x="1709928" y="2688336"/>
          <a:ext cx="7499131"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600201"/>
            <a:ext cx="8229600" cy="605998"/>
          </a:xfrm>
        </p:spPr>
        <p:txBody>
          <a:bodyPr/>
          <a:lstStyle/>
          <a:p>
            <a:pPr>
              <a:buNone/>
            </a:pPr>
            <a:r>
              <a:rPr lang="en-US" dirty="0" smtClean="0"/>
              <a:t>Faces, Attribute features, Strong label-feedback</a:t>
            </a:r>
            <a:endParaRPr lang="en-US" dirty="0"/>
          </a:p>
        </p:txBody>
      </p:sp>
      <p:sp>
        <p:nvSpPr>
          <p:cNvPr id="11" name="TextBox 10"/>
          <p:cNvSpPr txBox="1"/>
          <p:nvPr/>
        </p:nvSpPr>
        <p:spPr>
          <a:xfrm>
            <a:off x="2367485" y="5263950"/>
            <a:ext cx="2349499" cy="369332"/>
          </a:xfrm>
          <a:prstGeom prst="rect">
            <a:avLst/>
          </a:prstGeom>
          <a:noFill/>
        </p:spPr>
        <p:txBody>
          <a:bodyPr wrap="square" rtlCol="0">
            <a:spAutoFit/>
          </a:bodyPr>
          <a:lstStyle/>
          <a:p>
            <a:pPr algn="ctr"/>
            <a:r>
              <a:rPr lang="en-US" dirty="0" smtClean="0"/>
              <a:t># iterations</a:t>
            </a:r>
            <a:endParaRPr lang="en-US" baseline="-25000" dirty="0"/>
          </a:p>
        </p:txBody>
      </p:sp>
      <p:sp>
        <p:nvSpPr>
          <p:cNvPr id="12" name="TextBox 11"/>
          <p:cNvSpPr txBox="1"/>
          <p:nvPr/>
        </p:nvSpPr>
        <p:spPr>
          <a:xfrm rot="16200000">
            <a:off x="435108" y="3710675"/>
            <a:ext cx="2349499" cy="369332"/>
          </a:xfrm>
          <a:prstGeom prst="rect">
            <a:avLst/>
          </a:prstGeom>
          <a:noFill/>
        </p:spPr>
        <p:txBody>
          <a:bodyPr wrap="square" rtlCol="0">
            <a:spAutoFit/>
          </a:bodyPr>
          <a:lstStyle/>
          <a:p>
            <a:pPr algn="ctr"/>
            <a:r>
              <a:rPr lang="en-US" dirty="0" smtClean="0"/>
              <a:t>Accuracy</a:t>
            </a:r>
            <a:endParaRPr lang="en-US" baseline="-25000" dirty="0"/>
          </a:p>
        </p:txBody>
      </p:sp>
      <p:sp>
        <p:nvSpPr>
          <p:cNvPr id="17" name="Rectangle 16"/>
          <p:cNvSpPr/>
          <p:nvPr/>
        </p:nvSpPr>
        <p:spPr>
          <a:xfrm>
            <a:off x="5202621" y="2864069"/>
            <a:ext cx="2575034" cy="560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202621" y="3778208"/>
            <a:ext cx="2575034" cy="560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202621" y="4573463"/>
            <a:ext cx="2575034" cy="560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graphicEl>
                                              <a:chart seriesIdx="-3" categoryIdx="-3" bldStep="gridLegen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graphicEl>
                                              <a:chart seriesIdx="0" categoryIdx="-4" bldStep="series"/>
                                            </p:graphicEl>
                                          </p:spTgt>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graphicEl>
                                              <a:chart seriesIdx="1" categoryIdx="-4" bldStep="series"/>
                                            </p:graphicEl>
                                          </p:spTgt>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graphicEl>
                                              <a:chart seriesIdx="2" categoryIdx="-4" bldStep="series"/>
                                            </p:graphicEl>
                                          </p:spTgt>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uiExpand="1">
        <p:bldSub>
          <a:bldChart bld="series"/>
        </p:bldSub>
      </p:bldGraphic>
      <p:bldP spid="3" grpId="0" build="p"/>
      <p:bldP spid="11" grpId="0"/>
      <p:bldP spid="12" grpId="0"/>
      <p:bldP spid="17" grpId="0" animBg="1"/>
      <p:bldP spid="18" grpId="0" animBg="1"/>
      <p:bldP spid="19" grpId="0"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7" name="Chart 26"/>
          <p:cNvGraphicFramePr/>
          <p:nvPr/>
        </p:nvGraphicFramePr>
        <p:xfrm>
          <a:off x="1709928" y="2596896"/>
          <a:ext cx="6654800" cy="293318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165100" y="1600200"/>
            <a:ext cx="8750300" cy="4525963"/>
          </a:xfrm>
        </p:spPr>
        <p:txBody>
          <a:bodyPr/>
          <a:lstStyle/>
          <a:p>
            <a:pPr>
              <a:buNone/>
            </a:pPr>
            <a:r>
              <a:rPr lang="en-US" dirty="0" smtClean="0"/>
              <a:t>Scenes, Image features, Weak label-feedback</a:t>
            </a:r>
            <a:endParaRPr lang="en-US" dirty="0"/>
          </a:p>
        </p:txBody>
      </p:sp>
      <p:sp>
        <p:nvSpPr>
          <p:cNvPr id="11" name="TextBox 10"/>
          <p:cNvSpPr txBox="1"/>
          <p:nvPr/>
        </p:nvSpPr>
        <p:spPr>
          <a:xfrm>
            <a:off x="2367485" y="5263950"/>
            <a:ext cx="2349499" cy="369332"/>
          </a:xfrm>
          <a:prstGeom prst="rect">
            <a:avLst/>
          </a:prstGeom>
          <a:noFill/>
        </p:spPr>
        <p:txBody>
          <a:bodyPr wrap="square" rtlCol="0">
            <a:spAutoFit/>
          </a:bodyPr>
          <a:lstStyle/>
          <a:p>
            <a:pPr algn="ctr"/>
            <a:r>
              <a:rPr lang="en-US" dirty="0" smtClean="0"/>
              <a:t># iterations</a:t>
            </a:r>
            <a:endParaRPr lang="en-US" baseline="-25000" dirty="0"/>
          </a:p>
        </p:txBody>
      </p:sp>
      <p:sp>
        <p:nvSpPr>
          <p:cNvPr id="12" name="TextBox 11"/>
          <p:cNvSpPr txBox="1"/>
          <p:nvPr/>
        </p:nvSpPr>
        <p:spPr>
          <a:xfrm rot="16200000">
            <a:off x="435108" y="3710675"/>
            <a:ext cx="2349499" cy="369332"/>
          </a:xfrm>
          <a:prstGeom prst="rect">
            <a:avLst/>
          </a:prstGeom>
          <a:noFill/>
        </p:spPr>
        <p:txBody>
          <a:bodyPr wrap="square" rtlCol="0">
            <a:spAutoFit/>
          </a:bodyPr>
          <a:lstStyle/>
          <a:p>
            <a:pPr algn="ctr"/>
            <a:r>
              <a:rPr lang="en-US" dirty="0" smtClean="0"/>
              <a:t>Accuracy</a:t>
            </a:r>
            <a:endParaRPr lang="en-US" baseline="-25000" dirty="0"/>
          </a:p>
        </p:txBody>
      </p:sp>
      <p:sp>
        <p:nvSpPr>
          <p:cNvPr id="17" name="Rectangle 16"/>
          <p:cNvSpPr/>
          <p:nvPr/>
        </p:nvSpPr>
        <p:spPr>
          <a:xfrm>
            <a:off x="5384718" y="3021725"/>
            <a:ext cx="2575034" cy="560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384718" y="3779267"/>
            <a:ext cx="2575034" cy="560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384718" y="4448424"/>
            <a:ext cx="2575034" cy="560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rot="10800000">
            <a:off x="2297815" y="4022919"/>
            <a:ext cx="2904806" cy="1588"/>
          </a:xfrm>
          <a:prstGeom prst="line">
            <a:avLst/>
          </a:prstGeom>
          <a:ln w="25400" cap="rnd">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3063928" y="3925135"/>
            <a:ext cx="2138693" cy="25400"/>
          </a:xfrm>
          <a:prstGeom prst="straightConnector1">
            <a:avLst/>
          </a:prstGeom>
          <a:ln w="25400">
            <a:solidFill>
              <a:schemeClr val="tx1"/>
            </a:solidFill>
            <a:headEnd type="arrow"/>
            <a:tailEnd type="arrow"/>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3063929" y="4022918"/>
            <a:ext cx="2140281" cy="844563"/>
            <a:chOff x="3063929" y="4022918"/>
            <a:chExt cx="2140281" cy="844563"/>
          </a:xfrm>
        </p:grpSpPr>
        <p:cxnSp>
          <p:nvCxnSpPr>
            <p:cNvPr id="9" name="Straight Connector 8"/>
            <p:cNvCxnSpPr/>
            <p:nvPr/>
          </p:nvCxnSpPr>
          <p:spPr>
            <a:xfrm rot="5400000">
              <a:off x="4784358" y="4441182"/>
              <a:ext cx="838115" cy="1588"/>
            </a:xfrm>
            <a:prstGeom prst="line">
              <a:avLst/>
            </a:prstGeom>
            <a:ln w="25400" cap="rnd">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2645665" y="4447630"/>
              <a:ext cx="838115" cy="1588"/>
            </a:xfrm>
            <a:prstGeom prst="line">
              <a:avLst/>
            </a:prstGeom>
            <a:ln w="25400" cap="rnd">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26" name="TextBox 25"/>
          <p:cNvSpPr txBox="1"/>
          <p:nvPr/>
        </p:nvSpPr>
        <p:spPr>
          <a:xfrm>
            <a:off x="3748502" y="3581203"/>
            <a:ext cx="791065" cy="369332"/>
          </a:xfrm>
          <a:prstGeom prst="rect">
            <a:avLst/>
          </a:prstGeom>
          <a:noFill/>
        </p:spPr>
        <p:txBody>
          <a:bodyPr wrap="square" rtlCol="0">
            <a:spAutoFit/>
          </a:bodyPr>
          <a:lstStyle/>
          <a:p>
            <a:pPr algn="ctr"/>
            <a:r>
              <a:rPr lang="en-US" dirty="0" smtClean="0"/>
              <a:t>1/4</a:t>
            </a:r>
            <a:r>
              <a:rPr lang="en-US" baseline="30000" dirty="0" smtClean="0"/>
              <a:t>th</a:t>
            </a:r>
            <a:r>
              <a:rPr lang="en-US" dirty="0" smtClean="0"/>
              <a:t> !</a:t>
            </a:r>
            <a:endParaRPr lang="en-US" baseline="-25000" dirty="0"/>
          </a:p>
        </p:txBody>
      </p:sp>
      <p:sp>
        <p:nvSpPr>
          <p:cNvPr id="16" name="TextBox 15"/>
          <p:cNvSpPr txBox="1"/>
          <p:nvPr/>
        </p:nvSpPr>
        <p:spPr>
          <a:xfrm>
            <a:off x="3109335" y="5931393"/>
            <a:ext cx="2995423" cy="369332"/>
          </a:xfrm>
          <a:prstGeom prst="rect">
            <a:avLst/>
          </a:prstGeom>
          <a:noFill/>
        </p:spPr>
        <p:txBody>
          <a:bodyPr wrap="square" rtlCol="0">
            <a:spAutoFit/>
          </a:bodyPr>
          <a:lstStyle/>
          <a:p>
            <a:pPr algn="ctr"/>
            <a:r>
              <a:rPr lang="en-US" dirty="0" smtClean="0"/>
              <a:t>More results in the paper.</a:t>
            </a:r>
            <a:endParaRPr lang="en-US"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graphicEl>
                                              <a:chart seriesIdx="0" categoryIdx="-4" bldStep="series"/>
                                            </p:graphic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graphicEl>
                                              <a:chart seriesIdx="1" categoryIdx="-4" bldStep="series"/>
                                            </p:graphic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graphicEl>
                                              <a:chart seriesIdx="2" categoryIdx="-4" bldStep="series"/>
                                            </p:graphic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uiExpand="1">
        <p:bldSub>
          <a:bldChart bld="series" animBg="0"/>
        </p:bldSub>
      </p:bldGraphic>
      <p:bldP spid="17" grpId="0" animBg="1"/>
      <p:bldP spid="18" grpId="0" animBg="1"/>
      <p:bldP spid="19" grpId="0" animBg="1"/>
      <p:bldP spid="26" grpId="0"/>
      <p:bldP spid="16" grpId="0"/>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a:bodyPr>
          <a:lstStyle/>
          <a:p>
            <a:r>
              <a:rPr lang="en-US" dirty="0" smtClean="0"/>
              <a:t>Attributes for providing classifier feedback</a:t>
            </a:r>
          </a:p>
          <a:p>
            <a:r>
              <a:rPr lang="en-US" dirty="0" smtClean="0"/>
              <a:t>Novel learning paradigm with enhanced human-machine communication</a:t>
            </a:r>
          </a:p>
          <a:p>
            <a:r>
              <a:rPr lang="en-US" dirty="0" smtClean="0"/>
              <a:t>Discriminative learning + domain knowledge</a:t>
            </a:r>
          </a:p>
          <a:p>
            <a:r>
              <a:rPr lang="en-US" dirty="0" smtClean="0"/>
              <a:t>Learning with few examples</a:t>
            </a:r>
          </a:p>
          <a:p>
            <a:pPr>
              <a:buNone/>
            </a:pPr>
            <a:endParaRPr lang="en-US" dirty="0" smtClean="0"/>
          </a:p>
          <a:p>
            <a:r>
              <a:rPr lang="en-US" dirty="0" smtClean="0"/>
              <a:t>Connections to semi-supervised learning</a:t>
            </a:r>
          </a:p>
          <a:p>
            <a:pPr lvl="1"/>
            <a:r>
              <a:rPr lang="en-US" dirty="0" err="1" smtClean="0"/>
              <a:t>Shrivastava</a:t>
            </a:r>
            <a:r>
              <a:rPr lang="en-US" dirty="0" smtClean="0"/>
              <a:t>, Singh and Gupta: Up Next!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32300"/>
            <a:ext cx="8229600" cy="1143000"/>
          </a:xfrm>
        </p:spPr>
        <p:txBody>
          <a:bodyPr/>
          <a:lstStyle/>
          <a:p>
            <a:r>
              <a:rPr lang="en-US" dirty="0" smtClean="0"/>
              <a:t>Thank you!</a:t>
            </a:r>
            <a:endParaRPr lang="en-US" dirty="0"/>
          </a:p>
        </p:txBody>
      </p:sp>
      <p:grpSp>
        <p:nvGrpSpPr>
          <p:cNvPr id="7" name="Group 6"/>
          <p:cNvGrpSpPr/>
          <p:nvPr/>
        </p:nvGrpSpPr>
        <p:grpSpPr>
          <a:xfrm>
            <a:off x="1838134" y="2057400"/>
            <a:ext cx="5549170" cy="1828800"/>
            <a:chOff x="2223230" y="451853"/>
            <a:chExt cx="5549170" cy="1828800"/>
          </a:xfrm>
        </p:grpSpPr>
        <p:pic>
          <p:nvPicPr>
            <p:cNvPr id="8" name="Picture 2"/>
            <p:cNvPicPr>
              <a:picLocks noChangeAspect="1" noChangeArrowheads="1"/>
            </p:cNvPicPr>
            <p:nvPr/>
          </p:nvPicPr>
          <p:blipFill>
            <a:blip r:embed="rId2"/>
            <a:srcRect b="23314"/>
            <a:stretch>
              <a:fillRect/>
            </a:stretch>
          </p:blipFill>
          <p:spPr bwMode="auto">
            <a:xfrm>
              <a:off x="2223230" y="451853"/>
              <a:ext cx="2104221" cy="1828800"/>
            </a:xfrm>
            <a:prstGeom prst="rect">
              <a:avLst/>
            </a:prstGeom>
            <a:noFill/>
            <a:ln w="9525">
              <a:noFill/>
              <a:miter lim="800000"/>
              <a:headEnd/>
              <a:tailEnd/>
            </a:ln>
            <a:effectLst/>
          </p:spPr>
        </p:pic>
        <p:pic>
          <p:nvPicPr>
            <p:cNvPr id="9" name="Picture 8"/>
            <p:cNvPicPr>
              <a:picLocks noChangeAspect="1"/>
            </p:cNvPicPr>
            <p:nvPr/>
          </p:nvPicPr>
          <p:blipFill>
            <a:blip r:embed="rId3"/>
            <a:stretch>
              <a:fillRect/>
            </a:stretch>
          </p:blipFill>
          <p:spPr>
            <a:xfrm>
              <a:off x="4327451" y="451853"/>
              <a:ext cx="3444949" cy="1828800"/>
            </a:xfrm>
            <a:prstGeom prst="rect">
              <a:avLst/>
            </a:prstGeom>
          </p:spPr>
        </p:pic>
        <p:sp>
          <p:nvSpPr>
            <p:cNvPr id="10" name="Rectangle 9"/>
            <p:cNvSpPr/>
            <p:nvPr/>
          </p:nvSpPr>
          <p:spPr>
            <a:xfrm>
              <a:off x="7128387" y="2130425"/>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3655"/>
            <a:ext cx="8229600" cy="1143000"/>
          </a:xfrm>
        </p:spPr>
        <p:txBody>
          <a:bodyPr/>
          <a:lstStyle/>
          <a:p>
            <a:r>
              <a:rPr lang="en-US" dirty="0" smtClean="0"/>
              <a:t>Backup Slides</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Negative Feedback</a:t>
            </a:r>
            <a:endParaRPr lang="en-US" dirty="0"/>
          </a:p>
        </p:txBody>
      </p:sp>
      <p:sp>
        <p:nvSpPr>
          <p:cNvPr id="3" name="Content Placeholder 2"/>
          <p:cNvSpPr>
            <a:spLocks noGrp="1"/>
          </p:cNvSpPr>
          <p:nvPr>
            <p:ph idx="1"/>
          </p:nvPr>
        </p:nvSpPr>
        <p:spPr/>
        <p:txBody>
          <a:bodyPr/>
          <a:lstStyle/>
          <a:p>
            <a:r>
              <a:rPr lang="en-US" dirty="0" smtClean="0"/>
              <a:t>Many reasons come together to make a concept</a:t>
            </a:r>
          </a:p>
          <a:p>
            <a:pPr lvl="1"/>
            <a:r>
              <a:rPr lang="en-US" dirty="0" smtClean="0"/>
              <a:t>Hard to describe why an image is a concept</a:t>
            </a:r>
          </a:p>
          <a:p>
            <a:r>
              <a:rPr lang="en-US" dirty="0" smtClean="0"/>
              <a:t>One reason can break a concept</a:t>
            </a:r>
          </a:p>
          <a:p>
            <a:pPr lvl="1"/>
            <a:r>
              <a:rPr lang="en-US" dirty="0" smtClean="0"/>
              <a:t>Easier to describe why an image is not a concept</a:t>
            </a:r>
          </a:p>
          <a:p>
            <a:pPr lvl="1"/>
            <a:endParaRPr lang="en-US" dirty="0" smtClean="0"/>
          </a:p>
          <a:p>
            <a:r>
              <a:rPr lang="en-US" dirty="0" smtClean="0"/>
              <a:t>(Arguably) waste to give feedback when right</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Content Placeholder 2"/>
          <p:cNvSpPr txBox="1">
            <a:spLocks/>
          </p:cNvSpPr>
          <p:nvPr/>
        </p:nvSpPr>
        <p:spPr>
          <a:xfrm>
            <a:off x="6036475" y="1449325"/>
            <a:ext cx="2837656" cy="3172912"/>
          </a:xfrm>
          <a:prstGeom prst="rect">
            <a:avLst/>
          </a:prstGeom>
          <a:ln>
            <a:noFill/>
          </a:ln>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Discriminative</a:t>
            </a:r>
          </a:p>
          <a:p>
            <a:pPr marL="285750" indent="-285750">
              <a:spcBef>
                <a:spcPct val="20000"/>
              </a:spcBef>
              <a:buFont typeface="Arial"/>
              <a:buChar cha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No domain knowledge is conveyed</a:t>
            </a:r>
          </a:p>
          <a:p>
            <a:pPr marL="285750" indent="-285750">
              <a:spcBef>
                <a:spcPct val="20000"/>
              </a:spcBef>
              <a:buFont typeface="Arial"/>
              <a:buChar char="–"/>
            </a:pPr>
            <a:r>
              <a:rPr lang="en-US" sz="2000" dirty="0" smtClean="0"/>
              <a:t>Many training images</a:t>
            </a:r>
          </a:p>
          <a:p>
            <a:pPr marL="285750" indent="-285750">
              <a:spcBef>
                <a:spcPct val="20000"/>
              </a:spcBef>
              <a:buFont typeface="Arial"/>
              <a:buChar char="–"/>
            </a:pPr>
            <a:r>
              <a:rPr lang="en-US" sz="2000" dirty="0" smtClean="0"/>
              <a:t>Discriminative model</a:t>
            </a:r>
          </a:p>
          <a:p>
            <a:pPr marL="285750" indent="-285750">
              <a:spcBef>
                <a:spcPct val="20000"/>
              </a:spcBef>
              <a:buFont typeface="Arial"/>
              <a:buChar char="–"/>
            </a:pPr>
            <a:r>
              <a:rPr lang="en-US" sz="2000" dirty="0" smtClean="0"/>
              <a:t>Classification in any feature space</a:t>
            </a:r>
          </a:p>
          <a:p>
            <a:pPr marL="285750" indent="-285750">
              <a:spcBef>
                <a:spcPct val="20000"/>
              </a:spcBef>
              <a:buFont typeface="Arial"/>
              <a:buChar char="–"/>
            </a:pPr>
            <a:r>
              <a:rPr lang="en-US" sz="2000" dirty="0" smtClean="0"/>
              <a:t>State-of-art performance</a:t>
            </a:r>
          </a:p>
          <a:p>
            <a:pPr marL="285750" indent="-285750">
              <a:spcBef>
                <a:spcPct val="20000"/>
              </a:spcBef>
              <a:buFont typeface="Arial"/>
              <a:buChar cha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 name="Title 1"/>
          <p:cNvSpPr>
            <a:spLocks noGrp="1"/>
          </p:cNvSpPr>
          <p:nvPr>
            <p:ph type="title"/>
          </p:nvPr>
        </p:nvSpPr>
        <p:spPr/>
        <p:txBody>
          <a:bodyPr/>
          <a:lstStyle/>
          <a:p>
            <a:r>
              <a:rPr lang="en-US" dirty="0" smtClean="0"/>
              <a:t>Related Work</a:t>
            </a:r>
            <a:endParaRPr lang="en-US" dirty="0"/>
          </a:p>
        </p:txBody>
      </p:sp>
      <p:sp>
        <p:nvSpPr>
          <p:cNvPr id="6" name="Content Placeholder 2"/>
          <p:cNvSpPr txBox="1">
            <a:spLocks/>
          </p:cNvSpPr>
          <p:nvPr/>
        </p:nvSpPr>
        <p:spPr>
          <a:xfrm>
            <a:off x="223446" y="1449325"/>
            <a:ext cx="2594372" cy="3172912"/>
          </a:xfrm>
          <a:prstGeom prst="rect">
            <a:avLst/>
          </a:prstGeom>
          <a:ln>
            <a:noFill/>
          </a:ln>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Zero-shot learning</a:t>
            </a:r>
          </a:p>
          <a:p>
            <a:pPr marL="285750" indent="-285750">
              <a:spcBef>
                <a:spcPct val="20000"/>
              </a:spcBef>
              <a:buFont typeface="Arial"/>
              <a:buChar cha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Convey domain knowledge </a:t>
            </a:r>
          </a:p>
          <a:p>
            <a:pPr marL="285750" indent="-285750">
              <a:spcBef>
                <a:spcPct val="20000"/>
              </a:spcBef>
              <a:buFont typeface="Arial"/>
              <a:buChar char="–"/>
            </a:pPr>
            <a:r>
              <a:rPr lang="en-US" sz="2000" dirty="0" smtClean="0"/>
              <a:t>Zero training images</a:t>
            </a:r>
          </a:p>
          <a:p>
            <a:pPr marL="285750" indent="-285750">
              <a:spcBef>
                <a:spcPct val="20000"/>
              </a:spcBef>
              <a:buFont typeface="Arial"/>
              <a:buChar char="–"/>
            </a:pPr>
            <a:r>
              <a:rPr lang="en-US" sz="2000" dirty="0" smtClean="0"/>
              <a:t>Generative model</a:t>
            </a:r>
          </a:p>
          <a:p>
            <a:pPr marL="285750" indent="-285750">
              <a:spcBef>
                <a:spcPct val="20000"/>
              </a:spcBef>
              <a:buFont typeface="Arial"/>
              <a:buChar char="–"/>
            </a:pPr>
            <a:r>
              <a:rPr lang="en-US" sz="2000" dirty="0" smtClean="0"/>
              <a:t>Classification in attribute space</a:t>
            </a:r>
          </a:p>
          <a:p>
            <a:pPr marL="285750" indent="-285750">
              <a:spcBef>
                <a:spcPct val="20000"/>
              </a:spcBef>
              <a:buFont typeface="Arial"/>
              <a:buChar char="–"/>
            </a:pPr>
            <a:r>
              <a:rPr lang="en-US" sz="2000" dirty="0" smtClean="0"/>
              <a:t>Performance compromised</a:t>
            </a:r>
          </a:p>
          <a:p>
            <a:pPr marL="285750" indent="-285750">
              <a:spcBef>
                <a:spcPct val="20000"/>
              </a:spcBef>
              <a:buFont typeface="Arial"/>
              <a:buChar cha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Content Placeholder 2"/>
          <p:cNvSpPr txBox="1">
            <a:spLocks/>
          </p:cNvSpPr>
          <p:nvPr/>
        </p:nvSpPr>
        <p:spPr>
          <a:xfrm>
            <a:off x="3053557" y="1449325"/>
            <a:ext cx="2769993" cy="3172912"/>
          </a:xfrm>
          <a:prstGeom prst="rect">
            <a:avLst/>
          </a:prstGeom>
          <a:solidFill>
            <a:srgbClr val="CCFFCC"/>
          </a:solidFill>
          <a:ln>
            <a:solidFill>
              <a:schemeClr val="tx1"/>
            </a:solidFill>
          </a:ln>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Proposed paradigm</a:t>
            </a:r>
          </a:p>
          <a:p>
            <a:pPr marL="285750" indent="-285750">
              <a:spcBef>
                <a:spcPct val="20000"/>
              </a:spcBef>
              <a:buFont typeface="Arial"/>
              <a:buChar char="–"/>
            </a:pPr>
            <a:r>
              <a:rPr lang="en-US" sz="2000" dirty="0"/>
              <a:t>Convey domain knowledge</a:t>
            </a:r>
            <a:r>
              <a:rPr lang="en-US" sz="2000" dirty="0" smtClean="0"/>
              <a:t> to transfer</a:t>
            </a:r>
          </a:p>
          <a:p>
            <a:pPr marL="285750" indent="-285750">
              <a:spcBef>
                <a:spcPct val="20000"/>
              </a:spcBef>
              <a:buFont typeface="Arial"/>
              <a:buChar char="–"/>
            </a:pPr>
            <a:r>
              <a:rPr lang="en-US" sz="2000" dirty="0" smtClean="0"/>
              <a:t>Few training images</a:t>
            </a:r>
          </a:p>
          <a:p>
            <a:pPr marL="285750" indent="-285750">
              <a:spcBef>
                <a:spcPct val="20000"/>
              </a:spcBef>
              <a:buFont typeface="Arial"/>
              <a:buChar char="–"/>
            </a:pPr>
            <a:r>
              <a:rPr lang="en-US" sz="2000" dirty="0" smtClean="0"/>
              <a:t>Discriminative model</a:t>
            </a:r>
          </a:p>
          <a:p>
            <a:pPr marL="285750" indent="-285750">
              <a:spcBef>
                <a:spcPct val="20000"/>
              </a:spcBef>
              <a:buFont typeface="Arial"/>
              <a:buChar char="–"/>
            </a:pPr>
            <a:r>
              <a:rPr lang="en-US" sz="2000" dirty="0" smtClean="0"/>
              <a:t>Classification in any feature space</a:t>
            </a:r>
          </a:p>
          <a:p>
            <a:pPr marL="285750" indent="-285750">
              <a:spcBef>
                <a:spcPct val="20000"/>
              </a:spcBef>
              <a:buFont typeface="Arial"/>
              <a:buChar char="–"/>
            </a:pPr>
            <a:r>
              <a:rPr lang="en-US" sz="2000" dirty="0" smtClean="0"/>
              <a:t>Performance maintained</a:t>
            </a:r>
          </a:p>
          <a:p>
            <a:pPr marL="285750" indent="-285750">
              <a:spcBef>
                <a:spcPct val="20000"/>
              </a:spcBef>
              <a:buFont typeface="Arial"/>
              <a:buChar cha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12" name="Table 11"/>
          <p:cNvGraphicFramePr>
            <a:graphicFrameLocks noGrp="1"/>
          </p:cNvGraphicFramePr>
          <p:nvPr/>
        </p:nvGraphicFramePr>
        <p:xfrm>
          <a:off x="223446" y="4810418"/>
          <a:ext cx="2689714" cy="1112520"/>
        </p:xfrm>
        <a:graphic>
          <a:graphicData uri="http://schemas.openxmlformats.org/drawingml/2006/table">
            <a:tbl>
              <a:tblPr firstRow="1" bandRow="1">
                <a:tableStyleId>{5C22544A-7EE6-4342-B048-85BDC9FD1C3A}</a:tableStyleId>
              </a:tblPr>
              <a:tblGrid>
                <a:gridCol w="640080"/>
                <a:gridCol w="605924"/>
                <a:gridCol w="702030"/>
                <a:gridCol w="741680"/>
              </a:tblGrid>
              <a:tr h="370840">
                <a:tc>
                  <a:txBody>
                    <a:bodyPr/>
                    <a:lstStyle/>
                    <a:p>
                      <a:endParaRPr lang="en-US" b="0" dirty="0">
                        <a:solidFill>
                          <a:schemeClr val="tx1"/>
                        </a:solidFill>
                      </a:endParaRPr>
                    </a:p>
                  </a:txBody>
                  <a:tcPr>
                    <a:noFill/>
                  </a:tcPr>
                </a:tc>
                <a:tc>
                  <a:txBody>
                    <a:bodyPr/>
                    <a:lstStyle/>
                    <a:p>
                      <a:r>
                        <a:rPr lang="en-US" b="0" dirty="0" smtClean="0">
                          <a:solidFill>
                            <a:schemeClr val="tx1"/>
                          </a:solidFill>
                        </a:rPr>
                        <a:t>bear</a:t>
                      </a:r>
                      <a:endParaRPr lang="en-US" b="0" dirty="0">
                        <a:solidFill>
                          <a:schemeClr val="tx1"/>
                        </a:solidFill>
                      </a:endParaRPr>
                    </a:p>
                  </a:txBody>
                  <a:tcPr>
                    <a:noFill/>
                  </a:tcPr>
                </a:tc>
                <a:tc>
                  <a:txBody>
                    <a:bodyPr/>
                    <a:lstStyle/>
                    <a:p>
                      <a:r>
                        <a:rPr lang="en-US" b="0" dirty="0" smtClean="0">
                          <a:solidFill>
                            <a:schemeClr val="tx1"/>
                          </a:solidFill>
                        </a:rPr>
                        <a:t>turtle</a:t>
                      </a:r>
                      <a:endParaRPr lang="en-US" b="0" dirty="0">
                        <a:solidFill>
                          <a:schemeClr val="tx1"/>
                        </a:solidFill>
                      </a:endParaRPr>
                    </a:p>
                  </a:txBody>
                  <a:tcPr>
                    <a:noFill/>
                  </a:tcPr>
                </a:tc>
                <a:tc>
                  <a:txBody>
                    <a:bodyPr/>
                    <a:lstStyle/>
                    <a:p>
                      <a:r>
                        <a:rPr lang="en-US" b="0" dirty="0" smtClean="0">
                          <a:solidFill>
                            <a:schemeClr val="tx1"/>
                          </a:solidFill>
                        </a:rPr>
                        <a:t>rabbit</a:t>
                      </a:r>
                      <a:endParaRPr lang="en-US" b="0" dirty="0">
                        <a:solidFill>
                          <a:schemeClr val="tx1"/>
                        </a:solidFill>
                      </a:endParaRPr>
                    </a:p>
                  </a:txBody>
                  <a:tcPr>
                    <a:noFill/>
                  </a:tcPr>
                </a:tc>
              </a:tr>
              <a:tr h="370840">
                <a:tc>
                  <a:txBody>
                    <a:bodyPr/>
                    <a:lstStyle/>
                    <a:p>
                      <a:r>
                        <a:rPr lang="en-US" b="0" dirty="0" smtClean="0">
                          <a:solidFill>
                            <a:schemeClr val="tx1"/>
                          </a:solidFill>
                        </a:rPr>
                        <a:t>furry</a:t>
                      </a:r>
                      <a:endParaRPr lang="en-US" b="0" dirty="0">
                        <a:solidFill>
                          <a:schemeClr val="tx1"/>
                        </a:solidFill>
                      </a:endParaRPr>
                    </a:p>
                  </a:txBody>
                  <a:tcPr>
                    <a:noFill/>
                  </a:tcPr>
                </a:tc>
                <a:tc>
                  <a:txBody>
                    <a:bodyPr/>
                    <a:lstStyle/>
                    <a:p>
                      <a:endParaRPr lang="en-US" b="0" dirty="0">
                        <a:solidFill>
                          <a:schemeClr val="tx1"/>
                        </a:solidFill>
                      </a:endParaRPr>
                    </a:p>
                  </a:txBody>
                  <a:tcPr>
                    <a:noFill/>
                  </a:tcPr>
                </a:tc>
                <a:tc>
                  <a:txBody>
                    <a:bodyPr/>
                    <a:lstStyle/>
                    <a:p>
                      <a:endParaRPr lang="en-US" b="0" dirty="0">
                        <a:solidFill>
                          <a:schemeClr val="tx1"/>
                        </a:solidFill>
                      </a:endParaRPr>
                    </a:p>
                  </a:txBody>
                  <a:tcPr>
                    <a:noFill/>
                  </a:tcPr>
                </a:tc>
                <a:tc>
                  <a:txBody>
                    <a:bodyPr/>
                    <a:lstStyle/>
                    <a:p>
                      <a:endParaRPr lang="en-US" b="0">
                        <a:solidFill>
                          <a:schemeClr val="tx1"/>
                        </a:solidFill>
                      </a:endParaRPr>
                    </a:p>
                  </a:txBody>
                  <a:tcPr>
                    <a:noFill/>
                  </a:tcPr>
                </a:tc>
              </a:tr>
              <a:tr h="370840">
                <a:tc>
                  <a:txBody>
                    <a:bodyPr/>
                    <a:lstStyle/>
                    <a:p>
                      <a:r>
                        <a:rPr lang="en-US" b="0" dirty="0" smtClean="0">
                          <a:solidFill>
                            <a:schemeClr val="tx1"/>
                          </a:solidFill>
                        </a:rPr>
                        <a:t>big</a:t>
                      </a:r>
                      <a:endParaRPr lang="en-US" b="0" dirty="0">
                        <a:solidFill>
                          <a:schemeClr val="tx1"/>
                        </a:solidFill>
                      </a:endParaRPr>
                    </a:p>
                  </a:txBody>
                  <a:tcPr>
                    <a:noFill/>
                  </a:tcPr>
                </a:tc>
                <a:tc>
                  <a:txBody>
                    <a:bodyPr/>
                    <a:lstStyle/>
                    <a:p>
                      <a:endParaRPr lang="en-US" b="0" dirty="0">
                        <a:solidFill>
                          <a:schemeClr val="tx1"/>
                        </a:solidFill>
                      </a:endParaRPr>
                    </a:p>
                  </a:txBody>
                  <a:tcPr>
                    <a:noFill/>
                  </a:tcPr>
                </a:tc>
                <a:tc>
                  <a:txBody>
                    <a:bodyPr/>
                    <a:lstStyle/>
                    <a:p>
                      <a:endParaRPr lang="en-US" b="0" dirty="0">
                        <a:solidFill>
                          <a:schemeClr val="tx1"/>
                        </a:solidFill>
                      </a:endParaRPr>
                    </a:p>
                  </a:txBody>
                  <a:tcPr>
                    <a:noFill/>
                  </a:tcPr>
                </a:tc>
                <a:tc>
                  <a:txBody>
                    <a:bodyPr/>
                    <a:lstStyle/>
                    <a:p>
                      <a:endParaRPr lang="en-US" b="0" dirty="0">
                        <a:solidFill>
                          <a:schemeClr val="tx1"/>
                        </a:solidFill>
                      </a:endParaRPr>
                    </a:p>
                  </a:txBody>
                  <a:tcPr>
                    <a:noFill/>
                  </a:tcPr>
                </a:tc>
              </a:tr>
            </a:tbl>
          </a:graphicData>
        </a:graphic>
      </p:graphicFrame>
      <p:grpSp>
        <p:nvGrpSpPr>
          <p:cNvPr id="3" name="Group 21"/>
          <p:cNvGrpSpPr>
            <a:grpSpLocks/>
          </p:cNvGrpSpPr>
          <p:nvPr/>
        </p:nvGrpSpPr>
        <p:grpSpPr bwMode="auto">
          <a:xfrm>
            <a:off x="1101319" y="5304128"/>
            <a:ext cx="1592259" cy="590550"/>
            <a:chOff x="5593877" y="1582991"/>
            <a:chExt cx="1592716" cy="590648"/>
          </a:xfrm>
        </p:grpSpPr>
        <p:sp>
          <p:nvSpPr>
            <p:cNvPr id="19" name="Oval 18"/>
            <p:cNvSpPr/>
            <p:nvPr/>
          </p:nvSpPr>
          <p:spPr>
            <a:xfrm>
              <a:off x="5593877" y="1582991"/>
              <a:ext cx="228665" cy="228638"/>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Oval 19"/>
            <p:cNvSpPr/>
            <p:nvPr/>
          </p:nvSpPr>
          <p:spPr>
            <a:xfrm>
              <a:off x="5593877" y="1945001"/>
              <a:ext cx="228665" cy="228638"/>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Oval 20"/>
            <p:cNvSpPr/>
            <p:nvPr/>
          </p:nvSpPr>
          <p:spPr>
            <a:xfrm>
              <a:off x="6213178" y="1582991"/>
              <a:ext cx="227078" cy="22863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Oval 21"/>
            <p:cNvSpPr/>
            <p:nvPr/>
          </p:nvSpPr>
          <p:spPr>
            <a:xfrm>
              <a:off x="6213178" y="1945001"/>
              <a:ext cx="227078" cy="22863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Oval 22"/>
            <p:cNvSpPr/>
            <p:nvPr/>
          </p:nvSpPr>
          <p:spPr>
            <a:xfrm>
              <a:off x="6957928" y="1582991"/>
              <a:ext cx="228665" cy="228638"/>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Oval 23"/>
            <p:cNvSpPr/>
            <p:nvPr/>
          </p:nvSpPr>
          <p:spPr>
            <a:xfrm>
              <a:off x="6957928" y="1945001"/>
              <a:ext cx="228665" cy="22863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 name="Group 22"/>
          <p:cNvGrpSpPr>
            <a:grpSpLocks/>
          </p:cNvGrpSpPr>
          <p:nvPr/>
        </p:nvGrpSpPr>
        <p:grpSpPr bwMode="auto">
          <a:xfrm>
            <a:off x="2999983" y="5304134"/>
            <a:ext cx="228600" cy="590551"/>
            <a:chOff x="7168875" y="1582991"/>
            <a:chExt cx="228664" cy="590825"/>
          </a:xfrm>
        </p:grpSpPr>
        <p:sp>
          <p:nvSpPr>
            <p:cNvPr id="17" name="Oval 16"/>
            <p:cNvSpPr/>
            <p:nvPr/>
          </p:nvSpPr>
          <p:spPr>
            <a:xfrm>
              <a:off x="7168875" y="1582991"/>
              <a:ext cx="228664" cy="228706"/>
            </a:xfrm>
            <a:prstGeom prst="ellipse">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Oval 17"/>
            <p:cNvSpPr/>
            <p:nvPr/>
          </p:nvSpPr>
          <p:spPr>
            <a:xfrm>
              <a:off x="7168875" y="1945110"/>
              <a:ext cx="228664" cy="228706"/>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6" name="Oval 15"/>
          <p:cNvSpPr/>
          <p:nvPr/>
        </p:nvSpPr>
        <p:spPr bwMode="auto">
          <a:xfrm>
            <a:off x="2155432" y="4767558"/>
            <a:ext cx="781050" cy="1203325"/>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TextBox 25"/>
          <p:cNvSpPr txBox="1">
            <a:spLocks noChangeArrowheads="1"/>
          </p:cNvSpPr>
          <p:nvPr/>
        </p:nvSpPr>
        <p:spPr bwMode="auto">
          <a:xfrm>
            <a:off x="223446" y="6346034"/>
            <a:ext cx="3102367" cy="338554"/>
          </a:xfrm>
          <a:prstGeom prst="rect">
            <a:avLst/>
          </a:prstGeom>
          <a:noFill/>
          <a:ln w="9525">
            <a:noFill/>
            <a:miter lim="800000"/>
            <a:headEnd/>
            <a:tailEnd/>
          </a:ln>
        </p:spPr>
        <p:txBody>
          <a:bodyPr wrap="square">
            <a:prstTxWarp prst="textNoShape">
              <a:avLst/>
            </a:prstTxWarp>
            <a:spAutoFit/>
          </a:bodyPr>
          <a:lstStyle/>
          <a:p>
            <a:pPr algn="ctr"/>
            <a:r>
              <a:rPr lang="en-US" sz="1600" dirty="0" smtClean="0">
                <a:latin typeface="Calibri" charset="0"/>
              </a:rPr>
              <a:t>[</a:t>
            </a:r>
            <a:r>
              <a:rPr lang="en-US" sz="1600" dirty="0" err="1" smtClean="0">
                <a:latin typeface="Calibri" charset="0"/>
              </a:rPr>
              <a:t>Lampert</a:t>
            </a:r>
            <a:r>
              <a:rPr lang="en-US" sz="1600" dirty="0" smtClean="0">
                <a:latin typeface="Calibri" charset="0"/>
              </a:rPr>
              <a:t> et al., CVPR 2009]</a:t>
            </a:r>
            <a:endParaRPr lang="en-US" sz="1600" dirty="0">
              <a:latin typeface="Calibri" charset="0"/>
            </a:endParaRPr>
          </a:p>
        </p:txBody>
      </p:sp>
      <p:grpSp>
        <p:nvGrpSpPr>
          <p:cNvPr id="5" name="Group 142"/>
          <p:cNvGrpSpPr>
            <a:grpSpLocks noChangeAspect="1"/>
          </p:cNvGrpSpPr>
          <p:nvPr/>
        </p:nvGrpSpPr>
        <p:grpSpPr bwMode="auto">
          <a:xfrm>
            <a:off x="5107757" y="5155459"/>
            <a:ext cx="598874" cy="402936"/>
            <a:chOff x="5645878" y="3364517"/>
            <a:chExt cx="1655931" cy="1207524"/>
          </a:xfrm>
        </p:grpSpPr>
        <p:sp>
          <p:nvSpPr>
            <p:cNvPr id="29" name="Donut 28"/>
            <p:cNvSpPr/>
            <p:nvPr/>
          </p:nvSpPr>
          <p:spPr>
            <a:xfrm>
              <a:off x="5927938" y="3364517"/>
              <a:ext cx="1129765" cy="1207524"/>
            </a:xfrm>
            <a:prstGeom prst="donut">
              <a:avLst>
                <a:gd name="adj" fmla="val 17435"/>
              </a:avLst>
            </a:prstGeom>
            <a:noFill/>
            <a:ln>
              <a:solidFill>
                <a:srgbClr val="00C8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8000"/>
                </a:solidFill>
              </a:endParaRPr>
            </a:p>
          </p:txBody>
        </p:sp>
        <p:sp>
          <p:nvSpPr>
            <p:cNvPr id="30" name="TextBox 29"/>
            <p:cNvSpPr txBox="1"/>
            <p:nvPr/>
          </p:nvSpPr>
          <p:spPr>
            <a:xfrm>
              <a:off x="5645878" y="3380412"/>
              <a:ext cx="1655931" cy="1106819"/>
            </a:xfrm>
            <a:prstGeom prst="rect">
              <a:avLst/>
            </a:prstGeom>
            <a:noFill/>
          </p:spPr>
          <p:txBody>
            <a:bodyPr wrap="square">
              <a:spAutoFit/>
            </a:bodyPr>
            <a:lstStyle/>
            <a:p>
              <a:pPr algn="ctr" fontAlgn="auto">
                <a:spcBef>
                  <a:spcPts val="0"/>
                </a:spcBef>
                <a:spcAft>
                  <a:spcPts val="0"/>
                </a:spcAft>
                <a:defRPr/>
              </a:pPr>
              <a:r>
                <a:rPr lang="en-US" b="1" dirty="0" smtClean="0">
                  <a:solidFill>
                    <a:srgbClr val="00C800"/>
                  </a:solidFill>
                  <a:latin typeface="+mn-lt"/>
                  <a:ea typeface="+mn-ea"/>
                  <a:cs typeface="+mn-cs"/>
                </a:rPr>
                <a:t>C</a:t>
              </a:r>
              <a:endParaRPr lang="en-US" b="1" dirty="0">
                <a:solidFill>
                  <a:srgbClr val="00C800"/>
                </a:solidFill>
                <a:latin typeface="+mn-lt"/>
                <a:ea typeface="+mn-ea"/>
                <a:cs typeface="+mn-cs"/>
              </a:endParaRPr>
            </a:p>
          </p:txBody>
        </p:sp>
      </p:grpSp>
      <p:grpSp>
        <p:nvGrpSpPr>
          <p:cNvPr id="7" name="Group 62"/>
          <p:cNvGrpSpPr/>
          <p:nvPr/>
        </p:nvGrpSpPr>
        <p:grpSpPr>
          <a:xfrm>
            <a:off x="3674923" y="4820671"/>
            <a:ext cx="2310366" cy="1598331"/>
            <a:chOff x="5588537" y="4977116"/>
            <a:chExt cx="2310366" cy="1598331"/>
          </a:xfrm>
        </p:grpSpPr>
        <p:grpSp>
          <p:nvGrpSpPr>
            <p:cNvPr id="9" name="Group 131"/>
            <p:cNvGrpSpPr>
              <a:grpSpLocks/>
            </p:cNvGrpSpPr>
            <p:nvPr/>
          </p:nvGrpSpPr>
          <p:grpSpPr bwMode="auto">
            <a:xfrm>
              <a:off x="5588537" y="4982409"/>
              <a:ext cx="2310366" cy="1593038"/>
              <a:chOff x="1952427" y="2491332"/>
              <a:chExt cx="5106664" cy="3821072"/>
            </a:xfrm>
          </p:grpSpPr>
          <p:cxnSp>
            <p:nvCxnSpPr>
              <p:cNvPr id="32" name="Straight Arrow Connector 31"/>
              <p:cNvCxnSpPr/>
              <p:nvPr/>
            </p:nvCxnSpPr>
            <p:spPr>
              <a:xfrm flipV="1">
                <a:off x="2787991" y="5487586"/>
                <a:ext cx="4271100"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43"/>
              <p:cNvSpPr txBox="1">
                <a:spLocks noChangeArrowheads="1"/>
              </p:cNvSpPr>
              <p:nvPr/>
            </p:nvSpPr>
            <p:spPr bwMode="auto">
              <a:xfrm rot="16200000">
                <a:off x="845535" y="3598228"/>
                <a:ext cx="3030129" cy="816345"/>
              </a:xfrm>
              <a:prstGeom prst="rect">
                <a:avLst/>
              </a:prstGeom>
              <a:noFill/>
              <a:ln w="9525">
                <a:noFill/>
                <a:miter lim="800000"/>
                <a:headEnd/>
                <a:tailEnd/>
              </a:ln>
            </p:spPr>
            <p:txBody>
              <a:bodyPr wrap="square">
                <a:prstTxWarp prst="textNoShape">
                  <a:avLst/>
                </a:prstTxWarp>
                <a:spAutoFit/>
              </a:bodyPr>
              <a:lstStyle/>
              <a:p>
                <a:pPr algn="ctr"/>
                <a:r>
                  <a:rPr lang="en-US" dirty="0">
                    <a:latin typeface="Calibri" charset="0"/>
                  </a:rPr>
                  <a:t>Smiling</a:t>
                </a:r>
              </a:p>
            </p:txBody>
          </p:sp>
          <p:sp>
            <p:nvSpPr>
              <p:cNvPr id="34" name="TextBox 44"/>
              <p:cNvSpPr txBox="1">
                <a:spLocks noChangeArrowheads="1"/>
              </p:cNvSpPr>
              <p:nvPr/>
            </p:nvSpPr>
            <p:spPr bwMode="auto">
              <a:xfrm>
                <a:off x="2801034" y="5426522"/>
                <a:ext cx="4255581" cy="885882"/>
              </a:xfrm>
              <a:prstGeom prst="rect">
                <a:avLst/>
              </a:prstGeom>
              <a:noFill/>
              <a:ln w="9525">
                <a:noFill/>
                <a:miter lim="800000"/>
                <a:headEnd/>
                <a:tailEnd/>
              </a:ln>
            </p:spPr>
            <p:txBody>
              <a:bodyPr wrap="square">
                <a:prstTxWarp prst="textNoShape">
                  <a:avLst/>
                </a:prstTxWarp>
                <a:spAutoFit/>
              </a:bodyPr>
              <a:lstStyle/>
              <a:p>
                <a:pPr algn="ctr"/>
                <a:r>
                  <a:rPr lang="en-US">
                    <a:latin typeface="Calibri" charset="0"/>
                  </a:rPr>
                  <a:t>Age</a:t>
                </a:r>
              </a:p>
            </p:txBody>
          </p:sp>
          <p:cxnSp>
            <p:nvCxnSpPr>
              <p:cNvPr id="35" name="Straight Arrow Connector 34"/>
              <p:cNvCxnSpPr/>
              <p:nvPr/>
            </p:nvCxnSpPr>
            <p:spPr>
              <a:xfrm rot="5400000" flipH="1" flipV="1">
                <a:off x="1270025" y="3998188"/>
                <a:ext cx="301371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95"/>
            <p:cNvGrpSpPr>
              <a:grpSpLocks/>
            </p:cNvGrpSpPr>
            <p:nvPr/>
          </p:nvGrpSpPr>
          <p:grpSpPr bwMode="auto">
            <a:xfrm>
              <a:off x="6480016" y="4977116"/>
              <a:ext cx="1395904" cy="1177708"/>
              <a:chOff x="5739259" y="2379663"/>
              <a:chExt cx="3086289" cy="2825414"/>
            </a:xfrm>
          </p:grpSpPr>
          <p:grpSp>
            <p:nvGrpSpPr>
              <p:cNvPr id="13" name="Group 94"/>
              <p:cNvGrpSpPr>
                <a:grpSpLocks/>
              </p:cNvGrpSpPr>
              <p:nvPr/>
            </p:nvGrpSpPr>
            <p:grpSpPr bwMode="auto">
              <a:xfrm>
                <a:off x="5739259" y="2379663"/>
                <a:ext cx="3086289" cy="2825414"/>
                <a:chOff x="5739259" y="2379663"/>
                <a:chExt cx="3086289" cy="2825414"/>
              </a:xfrm>
            </p:grpSpPr>
            <p:sp>
              <p:nvSpPr>
                <p:cNvPr id="58" name="Donut 57"/>
                <p:cNvSpPr/>
                <p:nvPr/>
              </p:nvSpPr>
              <p:spPr bwMode="auto">
                <a:xfrm>
                  <a:off x="7707854" y="4120943"/>
                  <a:ext cx="1117694" cy="966671"/>
                </a:xfrm>
                <a:prstGeom prst="donut">
                  <a:avLst>
                    <a:gd name="adj" fmla="val 17435"/>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nvGrpSpPr>
                <p:cNvPr id="14" name="Group 132"/>
                <p:cNvGrpSpPr>
                  <a:grpSpLocks noChangeAspect="1"/>
                </p:cNvGrpSpPr>
                <p:nvPr/>
              </p:nvGrpSpPr>
              <p:grpSpPr bwMode="auto">
                <a:xfrm>
                  <a:off x="5973751" y="2379663"/>
                  <a:ext cx="1583686" cy="1096832"/>
                  <a:chOff x="4033939" y="2491331"/>
                  <a:chExt cx="1979258" cy="1371400"/>
                </a:xfrm>
              </p:grpSpPr>
              <p:sp>
                <p:nvSpPr>
                  <p:cNvPr id="52" name="Donut 51"/>
                  <p:cNvSpPr/>
                  <p:nvPr/>
                </p:nvSpPr>
                <p:spPr>
                  <a:xfrm>
                    <a:off x="4328107" y="2491331"/>
                    <a:ext cx="1371073" cy="1371400"/>
                  </a:xfrm>
                  <a:prstGeom prst="donut">
                    <a:avLst>
                      <a:gd name="adj" fmla="val 17435"/>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53" name="TextBox 45"/>
                  <p:cNvSpPr txBox="1">
                    <a:spLocks noChangeArrowheads="1"/>
                  </p:cNvSpPr>
                  <p:nvPr/>
                </p:nvSpPr>
                <p:spPr bwMode="auto">
                  <a:xfrm>
                    <a:off x="4033939" y="2592872"/>
                    <a:ext cx="1979258" cy="1107861"/>
                  </a:xfrm>
                  <a:prstGeom prst="rect">
                    <a:avLst/>
                  </a:prstGeom>
                  <a:noFill/>
                  <a:ln w="9525">
                    <a:noFill/>
                    <a:miter lim="800000"/>
                    <a:headEnd/>
                    <a:tailEnd/>
                  </a:ln>
                </p:spPr>
                <p:txBody>
                  <a:bodyPr wrap="square">
                    <a:prstTxWarp prst="textNoShape">
                      <a:avLst/>
                    </a:prstTxWarp>
                    <a:spAutoFit/>
                  </a:bodyPr>
                  <a:lstStyle/>
                  <a:p>
                    <a:pPr algn="ctr"/>
                    <a:r>
                      <a:rPr lang="en-US" b="1" dirty="0">
                        <a:solidFill>
                          <a:srgbClr val="0000FF"/>
                        </a:solidFill>
                        <a:latin typeface="Calibri" charset="0"/>
                      </a:rPr>
                      <a:t>S</a:t>
                    </a:r>
                  </a:p>
                </p:txBody>
              </p:sp>
            </p:grpSp>
            <p:grpSp>
              <p:nvGrpSpPr>
                <p:cNvPr id="15" name="Group 134"/>
                <p:cNvGrpSpPr>
                  <a:grpSpLocks noChangeAspect="1"/>
                </p:cNvGrpSpPr>
                <p:nvPr/>
              </p:nvGrpSpPr>
              <p:grpSpPr bwMode="auto">
                <a:xfrm>
                  <a:off x="5739259" y="4074910"/>
                  <a:ext cx="1079500" cy="1130167"/>
                  <a:chOff x="4984917" y="3834856"/>
                  <a:chExt cx="1348605" cy="1411797"/>
                </a:xfrm>
              </p:grpSpPr>
              <p:sp>
                <p:nvSpPr>
                  <p:cNvPr id="45" name="Donut 44"/>
                  <p:cNvSpPr/>
                  <p:nvPr/>
                </p:nvSpPr>
                <p:spPr>
                  <a:xfrm rot="649019">
                    <a:off x="5087968" y="3834856"/>
                    <a:ext cx="1213846" cy="1411797"/>
                  </a:xfrm>
                  <a:prstGeom prst="donut">
                    <a:avLst>
                      <a:gd name="adj" fmla="val 17435"/>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46" name="TextBox 47"/>
                  <p:cNvSpPr txBox="1">
                    <a:spLocks noChangeArrowheads="1"/>
                  </p:cNvSpPr>
                  <p:nvPr/>
                </p:nvSpPr>
                <p:spPr bwMode="auto">
                  <a:xfrm>
                    <a:off x="4984917" y="3975007"/>
                    <a:ext cx="1348605" cy="1106855"/>
                  </a:xfrm>
                  <a:prstGeom prst="rect">
                    <a:avLst/>
                  </a:prstGeom>
                  <a:noFill/>
                  <a:ln w="9525">
                    <a:noFill/>
                    <a:miter lim="800000"/>
                    <a:headEnd/>
                    <a:tailEnd/>
                  </a:ln>
                </p:spPr>
                <p:txBody>
                  <a:bodyPr wrap="square">
                    <a:prstTxWarp prst="textNoShape">
                      <a:avLst/>
                    </a:prstTxWarp>
                    <a:spAutoFit/>
                  </a:bodyPr>
                  <a:lstStyle/>
                  <a:p>
                    <a:pPr algn="ctr"/>
                    <a:r>
                      <a:rPr lang="en-US" b="1" dirty="0">
                        <a:solidFill>
                          <a:srgbClr val="0000FF"/>
                        </a:solidFill>
                        <a:latin typeface="Calibri" charset="0"/>
                      </a:rPr>
                      <a:t>J</a:t>
                    </a:r>
                  </a:p>
                </p:txBody>
              </p:sp>
            </p:grpSp>
          </p:grpSp>
          <p:sp>
            <p:nvSpPr>
              <p:cNvPr id="39" name="TextBox 45"/>
              <p:cNvSpPr txBox="1">
                <a:spLocks noChangeArrowheads="1"/>
              </p:cNvSpPr>
              <p:nvPr/>
            </p:nvSpPr>
            <p:spPr bwMode="auto">
              <a:xfrm>
                <a:off x="7901649" y="4120439"/>
                <a:ext cx="739969" cy="886056"/>
              </a:xfrm>
              <a:prstGeom prst="rect">
                <a:avLst/>
              </a:prstGeom>
              <a:noFill/>
              <a:ln w="9525">
                <a:noFill/>
                <a:miter lim="800000"/>
                <a:headEnd/>
                <a:tailEnd/>
              </a:ln>
            </p:spPr>
            <p:txBody>
              <a:bodyPr wrap="square">
                <a:prstTxWarp prst="textNoShape">
                  <a:avLst/>
                </a:prstTxWarp>
                <a:spAutoFit/>
              </a:bodyPr>
              <a:lstStyle/>
              <a:p>
                <a:pPr algn="ctr"/>
                <a:r>
                  <a:rPr lang="en-US" b="1" dirty="0" smtClean="0">
                    <a:solidFill>
                      <a:srgbClr val="0000FF"/>
                    </a:solidFill>
                    <a:latin typeface="Calibri" charset="0"/>
                  </a:rPr>
                  <a:t>H</a:t>
                </a:r>
                <a:endParaRPr lang="en-US" b="1" dirty="0">
                  <a:solidFill>
                    <a:srgbClr val="0000FF"/>
                  </a:solidFill>
                  <a:latin typeface="Calibri" charset="0"/>
                </a:endParaRPr>
              </a:p>
            </p:txBody>
          </p:sp>
        </p:grpSp>
      </p:grpSp>
      <p:sp>
        <p:nvSpPr>
          <p:cNvPr id="64" name="TextBox 63"/>
          <p:cNvSpPr txBox="1"/>
          <p:nvPr/>
        </p:nvSpPr>
        <p:spPr bwMode="auto">
          <a:xfrm>
            <a:off x="6220246" y="4811040"/>
            <a:ext cx="2653884" cy="646331"/>
          </a:xfrm>
          <a:prstGeom prst="rect">
            <a:avLst/>
          </a:prstGeom>
          <a:noFill/>
        </p:spPr>
        <p:txBody>
          <a:bodyPr wrap="square">
            <a:spAutoFit/>
          </a:bodyPr>
          <a:lstStyle/>
          <a:p>
            <a:pPr algn="ctr">
              <a:defRPr/>
            </a:pPr>
            <a:r>
              <a:rPr lang="en-US" b="1" dirty="0" smtClean="0">
                <a:solidFill>
                  <a:srgbClr val="00C800"/>
                </a:solidFill>
                <a:latin typeface="+mn-lt"/>
                <a:ea typeface="+mn-ea"/>
                <a:cs typeface="+mn-cs"/>
              </a:rPr>
              <a:t>C</a:t>
            </a:r>
            <a:r>
              <a:rPr lang="en-US" dirty="0" smtClean="0">
                <a:solidFill>
                  <a:srgbClr val="00C800"/>
                </a:solidFill>
                <a:latin typeface="+mn-lt"/>
                <a:ea typeface="+mn-ea"/>
                <a:cs typeface="+mn-cs"/>
              </a:rPr>
              <a:t> </a:t>
            </a:r>
            <a:r>
              <a:rPr lang="en-US" dirty="0" smtClean="0">
                <a:latin typeface="+mn-lt"/>
                <a:ea typeface="+mn-ea"/>
                <a:cs typeface="+mn-cs"/>
              </a:rPr>
              <a:t>is younger than </a:t>
            </a:r>
            <a:r>
              <a:rPr lang="en-US" b="1" dirty="0" smtClean="0">
                <a:solidFill>
                  <a:srgbClr val="0000FF"/>
                </a:solidFill>
                <a:latin typeface="+mn-lt"/>
                <a:ea typeface="+mn-ea"/>
                <a:cs typeface="+mn-cs"/>
              </a:rPr>
              <a:t>H</a:t>
            </a:r>
          </a:p>
          <a:p>
            <a:pPr algn="ctr">
              <a:defRPr/>
            </a:pPr>
            <a:r>
              <a:rPr lang="en-US" b="1" dirty="0" smtClean="0">
                <a:solidFill>
                  <a:srgbClr val="0000FF"/>
                </a:solidFill>
                <a:latin typeface="+mn-lt"/>
                <a:ea typeface="+mn-ea"/>
                <a:cs typeface="+mn-cs"/>
              </a:rPr>
              <a:t> </a:t>
            </a:r>
            <a:r>
              <a:rPr lang="en-US" b="1" dirty="0" smtClean="0">
                <a:solidFill>
                  <a:srgbClr val="00C800"/>
                </a:solidFill>
              </a:rPr>
              <a:t>C </a:t>
            </a:r>
            <a:r>
              <a:rPr lang="en-US" dirty="0" smtClean="0"/>
              <a:t>smiles more than </a:t>
            </a:r>
            <a:r>
              <a:rPr lang="en-US" b="1" dirty="0" smtClean="0">
                <a:solidFill>
                  <a:srgbClr val="0000FF"/>
                </a:solidFill>
              </a:rPr>
              <a:t>H</a:t>
            </a:r>
            <a:endParaRPr lang="en-US" b="1" dirty="0">
              <a:solidFill>
                <a:srgbClr val="0000FF"/>
              </a:solidFill>
            </a:endParaRPr>
          </a:p>
        </p:txBody>
      </p:sp>
      <p:grpSp>
        <p:nvGrpSpPr>
          <p:cNvPr id="25" name="Group 68"/>
          <p:cNvGrpSpPr/>
          <p:nvPr/>
        </p:nvGrpSpPr>
        <p:grpSpPr>
          <a:xfrm>
            <a:off x="4111071" y="5342051"/>
            <a:ext cx="4763060" cy="837014"/>
            <a:chOff x="4111071" y="5342051"/>
            <a:chExt cx="4763060" cy="837014"/>
          </a:xfrm>
        </p:grpSpPr>
        <p:sp>
          <p:nvSpPr>
            <p:cNvPr id="27" name="Donut 26"/>
            <p:cNvSpPr>
              <a:spLocks noChangeAspect="1"/>
            </p:cNvSpPr>
            <p:nvPr/>
          </p:nvSpPr>
          <p:spPr bwMode="auto">
            <a:xfrm>
              <a:off x="4188662" y="5347993"/>
              <a:ext cx="408584" cy="402935"/>
            </a:xfrm>
            <a:prstGeom prst="donut">
              <a:avLst>
                <a:gd name="adj" fmla="val 17435"/>
              </a:avLst>
            </a:prstGeom>
            <a:noFill/>
            <a:ln>
              <a:solidFill>
                <a:srgbClr val="00C8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nvGrpSpPr>
            <p:cNvPr id="28" name="Group 67"/>
            <p:cNvGrpSpPr/>
            <p:nvPr/>
          </p:nvGrpSpPr>
          <p:grpSpPr>
            <a:xfrm>
              <a:off x="4111071" y="5342051"/>
              <a:ext cx="4763060" cy="837014"/>
              <a:chOff x="4111071" y="5342051"/>
              <a:chExt cx="4763060" cy="837014"/>
            </a:xfrm>
          </p:grpSpPr>
          <p:sp>
            <p:nvSpPr>
              <p:cNvPr id="36" name="TextBox 35"/>
              <p:cNvSpPr txBox="1"/>
              <p:nvPr/>
            </p:nvSpPr>
            <p:spPr bwMode="auto">
              <a:xfrm>
                <a:off x="4111071" y="5342051"/>
                <a:ext cx="560098" cy="369332"/>
              </a:xfrm>
              <a:prstGeom prst="rect">
                <a:avLst/>
              </a:prstGeom>
              <a:noFill/>
            </p:spPr>
            <p:txBody>
              <a:bodyPr wrap="square">
                <a:spAutoFit/>
              </a:bodyPr>
              <a:lstStyle/>
              <a:p>
                <a:pPr algn="ctr" fontAlgn="auto">
                  <a:spcBef>
                    <a:spcPts val="0"/>
                  </a:spcBef>
                  <a:spcAft>
                    <a:spcPts val="0"/>
                  </a:spcAft>
                  <a:defRPr/>
                </a:pPr>
                <a:r>
                  <a:rPr lang="en-US" b="1" dirty="0" smtClean="0">
                    <a:solidFill>
                      <a:srgbClr val="00C800"/>
                    </a:solidFill>
                    <a:latin typeface="+mn-lt"/>
                    <a:ea typeface="+mn-ea"/>
                    <a:cs typeface="+mn-cs"/>
                  </a:rPr>
                  <a:t>M</a:t>
                </a:r>
                <a:endParaRPr lang="en-US" b="1" dirty="0">
                  <a:solidFill>
                    <a:srgbClr val="00C800"/>
                  </a:solidFill>
                  <a:latin typeface="+mn-lt"/>
                  <a:ea typeface="+mn-ea"/>
                  <a:cs typeface="+mn-cs"/>
                </a:endParaRPr>
              </a:p>
            </p:txBody>
          </p:sp>
          <p:sp>
            <p:nvSpPr>
              <p:cNvPr id="65" name="TextBox 64"/>
              <p:cNvSpPr txBox="1"/>
              <p:nvPr/>
            </p:nvSpPr>
            <p:spPr bwMode="auto">
              <a:xfrm>
                <a:off x="6220246" y="5532734"/>
                <a:ext cx="2653885" cy="646331"/>
              </a:xfrm>
              <a:prstGeom prst="rect">
                <a:avLst/>
              </a:prstGeom>
              <a:noFill/>
            </p:spPr>
            <p:txBody>
              <a:bodyPr wrap="square">
                <a:spAutoFit/>
              </a:bodyPr>
              <a:lstStyle/>
              <a:p>
                <a:pPr algn="ctr" fontAlgn="auto">
                  <a:spcBef>
                    <a:spcPts val="0"/>
                  </a:spcBef>
                  <a:spcAft>
                    <a:spcPts val="0"/>
                  </a:spcAft>
                  <a:defRPr/>
                </a:pPr>
                <a:r>
                  <a:rPr lang="en-US" b="1" dirty="0" smtClean="0">
                    <a:solidFill>
                      <a:srgbClr val="00C800"/>
                    </a:solidFill>
                    <a:latin typeface="+mn-lt"/>
                    <a:ea typeface="+mn-ea"/>
                    <a:cs typeface="+mn-cs"/>
                  </a:rPr>
                  <a:t>M</a:t>
                </a:r>
                <a:r>
                  <a:rPr lang="en-US" dirty="0" smtClean="0">
                    <a:solidFill>
                      <a:srgbClr val="00C800"/>
                    </a:solidFill>
                    <a:latin typeface="+mn-lt"/>
                    <a:ea typeface="+mn-ea"/>
                    <a:cs typeface="+mn-cs"/>
                  </a:rPr>
                  <a:t> </a:t>
                </a:r>
                <a:r>
                  <a:rPr lang="en-US" dirty="0" smtClean="0">
                    <a:latin typeface="+mn-lt"/>
                    <a:ea typeface="+mn-ea"/>
                    <a:cs typeface="+mn-cs"/>
                  </a:rPr>
                  <a:t>is younger than </a:t>
                </a:r>
                <a:r>
                  <a:rPr lang="en-US" b="1" dirty="0" smtClean="0">
                    <a:solidFill>
                      <a:srgbClr val="0000FF"/>
                    </a:solidFill>
                    <a:latin typeface="+mn-lt"/>
                    <a:ea typeface="+mn-ea"/>
                    <a:cs typeface="+mn-cs"/>
                  </a:rPr>
                  <a:t>J</a:t>
                </a:r>
              </a:p>
              <a:p>
                <a:pPr algn="ctr">
                  <a:defRPr/>
                </a:pPr>
                <a:r>
                  <a:rPr lang="en-US" b="1" dirty="0">
                    <a:solidFill>
                      <a:srgbClr val="00C800"/>
                    </a:solidFill>
                  </a:rPr>
                  <a:t>M</a:t>
                </a:r>
                <a:r>
                  <a:rPr lang="en-US" dirty="0" smtClean="0">
                    <a:solidFill>
                      <a:srgbClr val="00C800"/>
                    </a:solidFill>
                  </a:rPr>
                  <a:t> </a:t>
                </a:r>
                <a:r>
                  <a:rPr lang="en-US" dirty="0" smtClean="0"/>
                  <a:t>smiles more </a:t>
                </a:r>
                <a:r>
                  <a:rPr lang="en-US" dirty="0"/>
                  <a:t>than </a:t>
                </a:r>
                <a:r>
                  <a:rPr lang="en-US" b="1" dirty="0" smtClean="0">
                    <a:solidFill>
                      <a:srgbClr val="0000FF"/>
                    </a:solidFill>
                  </a:rPr>
                  <a:t>J</a:t>
                </a:r>
                <a:endParaRPr lang="en-US" b="1" dirty="0">
                  <a:solidFill>
                    <a:srgbClr val="0000FF"/>
                  </a:solidFill>
                </a:endParaRPr>
              </a:p>
            </p:txBody>
          </p:sp>
        </p:grpSp>
      </p:grpSp>
      <p:sp>
        <p:nvSpPr>
          <p:cNvPr id="66" name="TextBox 65"/>
          <p:cNvSpPr txBox="1">
            <a:spLocks noChangeArrowheads="1"/>
          </p:cNvSpPr>
          <p:nvPr/>
        </p:nvSpPr>
        <p:spPr bwMode="auto">
          <a:xfrm>
            <a:off x="3379999" y="6346034"/>
            <a:ext cx="5494130" cy="338554"/>
          </a:xfrm>
          <a:prstGeom prst="rect">
            <a:avLst/>
          </a:prstGeom>
          <a:noFill/>
          <a:ln w="9525">
            <a:noFill/>
            <a:miter lim="800000"/>
            <a:headEnd/>
            <a:tailEnd/>
          </a:ln>
        </p:spPr>
        <p:txBody>
          <a:bodyPr wrap="square">
            <a:prstTxWarp prst="textNoShape">
              <a:avLst/>
            </a:prstTxWarp>
            <a:spAutoFit/>
          </a:bodyPr>
          <a:lstStyle/>
          <a:p>
            <a:pPr algn="ctr"/>
            <a:r>
              <a:rPr lang="en-US" sz="1600" dirty="0" smtClean="0">
                <a:latin typeface="Calibri" charset="0"/>
              </a:rPr>
              <a:t>[Parikh and </a:t>
            </a:r>
            <a:r>
              <a:rPr lang="en-US" sz="1600" dirty="0" err="1" smtClean="0">
                <a:latin typeface="Calibri" charset="0"/>
              </a:rPr>
              <a:t>Grauman</a:t>
            </a:r>
            <a:r>
              <a:rPr lang="en-US" sz="1600" dirty="0" smtClean="0">
                <a:latin typeface="Calibri" charset="0"/>
              </a:rPr>
              <a:t>, ICCV 2011]</a:t>
            </a:r>
            <a:endParaRPr lang="en-US" sz="1600" dirty="0">
              <a:latin typeface="Calibri" charset="0"/>
            </a:endParaRPr>
          </a:p>
        </p:txBody>
      </p:sp>
      <p:grpSp>
        <p:nvGrpSpPr>
          <p:cNvPr id="31" name="Group 95"/>
          <p:cNvGrpSpPr/>
          <p:nvPr/>
        </p:nvGrpSpPr>
        <p:grpSpPr>
          <a:xfrm>
            <a:off x="3186519" y="4775498"/>
            <a:ext cx="1744663" cy="1781174"/>
            <a:chOff x="3186519" y="4775498"/>
            <a:chExt cx="1744663" cy="1781174"/>
          </a:xfrm>
        </p:grpSpPr>
        <p:grpSp>
          <p:nvGrpSpPr>
            <p:cNvPr id="37" name="Group 69"/>
            <p:cNvGrpSpPr/>
            <p:nvPr/>
          </p:nvGrpSpPr>
          <p:grpSpPr>
            <a:xfrm>
              <a:off x="3186519" y="4775498"/>
              <a:ext cx="1744663" cy="1781174"/>
              <a:chOff x="5075238" y="2093913"/>
              <a:chExt cx="3632200" cy="3657600"/>
            </a:xfrm>
          </p:grpSpPr>
          <p:grpSp>
            <p:nvGrpSpPr>
              <p:cNvPr id="38" name="Group 71"/>
              <p:cNvGrpSpPr>
                <a:grpSpLocks/>
              </p:cNvGrpSpPr>
              <p:nvPr/>
            </p:nvGrpSpPr>
            <p:grpSpPr bwMode="auto">
              <a:xfrm>
                <a:off x="5075238" y="2093913"/>
                <a:ext cx="3632200" cy="3657600"/>
                <a:chOff x="5074920" y="2093976"/>
                <a:chExt cx="3632200" cy="3657600"/>
              </a:xfrm>
            </p:grpSpPr>
            <p:pic>
              <p:nvPicPr>
                <p:cNvPr id="87" name="Picture 3"/>
                <p:cNvPicPr>
                  <a:picLocks noChangeAspect="1"/>
                </p:cNvPicPr>
                <p:nvPr/>
              </p:nvPicPr>
              <p:blipFill>
                <a:blip r:embed="rId3"/>
                <a:srcRect r="56329"/>
                <a:stretch>
                  <a:fillRect/>
                </a:stretch>
              </p:blipFill>
              <p:spPr bwMode="auto">
                <a:xfrm>
                  <a:off x="5074920" y="2093976"/>
                  <a:ext cx="3632200" cy="3657600"/>
                </a:xfrm>
                <a:prstGeom prst="rect">
                  <a:avLst/>
                </a:prstGeom>
                <a:noFill/>
                <a:ln w="9525">
                  <a:noFill/>
                  <a:miter lim="800000"/>
                  <a:headEnd/>
                  <a:tailEnd/>
                </a:ln>
              </p:spPr>
            </p:pic>
            <p:grpSp>
              <p:nvGrpSpPr>
                <p:cNvPr id="40" name="Group 70"/>
                <p:cNvGrpSpPr>
                  <a:grpSpLocks/>
                </p:cNvGrpSpPr>
                <p:nvPr/>
              </p:nvGrpSpPr>
              <p:grpSpPr bwMode="auto">
                <a:xfrm>
                  <a:off x="5589270" y="3094101"/>
                  <a:ext cx="2786062" cy="2316162"/>
                  <a:chOff x="1490194" y="2845507"/>
                  <a:chExt cx="2786062" cy="2316162"/>
                </a:xfrm>
              </p:grpSpPr>
              <p:sp>
                <p:nvSpPr>
                  <p:cNvPr id="89" name="Rectangle 88"/>
                  <p:cNvSpPr/>
                  <p:nvPr/>
                </p:nvSpPr>
                <p:spPr>
                  <a:xfrm>
                    <a:off x="1490194" y="4737807"/>
                    <a:ext cx="25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0" name="Rectangle 89"/>
                  <p:cNvSpPr/>
                  <p:nvPr/>
                </p:nvSpPr>
                <p:spPr>
                  <a:xfrm>
                    <a:off x="2641131" y="4869569"/>
                    <a:ext cx="255588"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1" name="Rectangle 90"/>
                  <p:cNvSpPr/>
                  <p:nvPr/>
                </p:nvSpPr>
                <p:spPr>
                  <a:xfrm>
                    <a:off x="1845794" y="4275844"/>
                    <a:ext cx="25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2" name="Rectangle 91"/>
                  <p:cNvSpPr/>
                  <p:nvPr/>
                </p:nvSpPr>
                <p:spPr>
                  <a:xfrm>
                    <a:off x="3158656" y="3132844"/>
                    <a:ext cx="25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3" name="Rectangle 92"/>
                  <p:cNvSpPr/>
                  <p:nvPr/>
                </p:nvSpPr>
                <p:spPr>
                  <a:xfrm>
                    <a:off x="3615856" y="3844044"/>
                    <a:ext cx="25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4" name="Rectangle 93"/>
                  <p:cNvSpPr/>
                  <p:nvPr/>
                </p:nvSpPr>
                <p:spPr>
                  <a:xfrm>
                    <a:off x="4022256" y="2845507"/>
                    <a:ext cx="25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grpSp>
            <p:nvGrpSpPr>
              <p:cNvPr id="41" name="Group 50"/>
              <p:cNvGrpSpPr>
                <a:grpSpLocks/>
              </p:cNvGrpSpPr>
              <p:nvPr/>
            </p:nvGrpSpPr>
            <p:grpSpPr bwMode="auto">
              <a:xfrm>
                <a:off x="5814946" y="3022601"/>
                <a:ext cx="2670249" cy="2556401"/>
                <a:chOff x="739011" y="2379031"/>
                <a:chExt cx="2671147" cy="2556816"/>
              </a:xfrm>
            </p:grpSpPr>
            <p:sp>
              <p:nvSpPr>
                <p:cNvPr id="81" name="TextBox 43"/>
                <p:cNvSpPr txBox="1">
                  <a:spLocks noChangeArrowheads="1"/>
                </p:cNvSpPr>
                <p:nvPr/>
              </p:nvSpPr>
              <p:spPr bwMode="auto">
                <a:xfrm>
                  <a:off x="1007488" y="4272127"/>
                  <a:ext cx="456946" cy="663720"/>
                </a:xfrm>
                <a:prstGeom prst="rect">
                  <a:avLst/>
                </a:prstGeom>
                <a:solidFill>
                  <a:schemeClr val="bg1"/>
                </a:solidFill>
                <a:ln w="9525">
                  <a:noFill/>
                  <a:miter lim="800000"/>
                  <a:headEnd/>
                  <a:tailEnd/>
                </a:ln>
              </p:spPr>
              <p:txBody>
                <a:bodyPr wrap="square" lIns="0" rIns="0" bIns="0">
                  <a:prstTxWarp prst="textNoShape">
                    <a:avLst/>
                  </a:prstTxWarp>
                  <a:spAutoFit/>
                </a:bodyPr>
                <a:lstStyle/>
                <a:p>
                  <a:r>
                    <a:rPr lang="en-US" b="1" dirty="0"/>
                    <a:t>+</a:t>
                  </a:r>
                </a:p>
              </p:txBody>
            </p:sp>
            <p:sp>
              <p:nvSpPr>
                <p:cNvPr id="82" name="TextBox 44"/>
                <p:cNvSpPr txBox="1">
                  <a:spLocks noChangeArrowheads="1"/>
                </p:cNvSpPr>
                <p:nvPr/>
              </p:nvSpPr>
              <p:spPr bwMode="auto">
                <a:xfrm>
                  <a:off x="739011" y="3600344"/>
                  <a:ext cx="381001" cy="758539"/>
                </a:xfrm>
                <a:prstGeom prst="rect">
                  <a:avLst/>
                </a:prstGeom>
                <a:solidFill>
                  <a:schemeClr val="bg1"/>
                </a:solidFill>
                <a:ln w="9525">
                  <a:noFill/>
                  <a:miter lim="800000"/>
                  <a:headEnd/>
                  <a:tailEnd/>
                </a:ln>
              </p:spPr>
              <p:txBody>
                <a:bodyPr wrap="square">
                  <a:prstTxWarp prst="textNoShape">
                    <a:avLst/>
                  </a:prstTxWarp>
                  <a:spAutoFit/>
                </a:bodyPr>
                <a:lstStyle/>
                <a:p>
                  <a:r>
                    <a:rPr lang="en-US" b="1" dirty="0"/>
                    <a:t>+</a:t>
                  </a:r>
                </a:p>
              </p:txBody>
            </p:sp>
            <p:sp>
              <p:nvSpPr>
                <p:cNvPr id="83" name="TextBox 45"/>
                <p:cNvSpPr txBox="1">
                  <a:spLocks noChangeArrowheads="1"/>
                </p:cNvSpPr>
                <p:nvPr/>
              </p:nvSpPr>
              <p:spPr bwMode="auto">
                <a:xfrm>
                  <a:off x="1357180" y="4062533"/>
                  <a:ext cx="381001" cy="758539"/>
                </a:xfrm>
                <a:prstGeom prst="rect">
                  <a:avLst/>
                </a:prstGeom>
                <a:solidFill>
                  <a:schemeClr val="bg1"/>
                </a:solidFill>
                <a:ln w="9525">
                  <a:noFill/>
                  <a:miter lim="800000"/>
                  <a:headEnd/>
                  <a:tailEnd/>
                </a:ln>
              </p:spPr>
              <p:txBody>
                <a:bodyPr wrap="square">
                  <a:prstTxWarp prst="textNoShape">
                    <a:avLst/>
                  </a:prstTxWarp>
                  <a:spAutoFit/>
                </a:bodyPr>
                <a:lstStyle/>
                <a:p>
                  <a:r>
                    <a:rPr lang="en-US" b="1"/>
                    <a:t>+</a:t>
                  </a:r>
                </a:p>
              </p:txBody>
            </p:sp>
            <p:sp>
              <p:nvSpPr>
                <p:cNvPr id="84" name="TextBox 46"/>
                <p:cNvSpPr txBox="1">
                  <a:spLocks noChangeArrowheads="1"/>
                </p:cNvSpPr>
                <p:nvPr/>
              </p:nvSpPr>
              <p:spPr bwMode="auto">
                <a:xfrm>
                  <a:off x="2628484" y="3348335"/>
                  <a:ext cx="495716" cy="1327445"/>
                </a:xfrm>
                <a:prstGeom prst="rect">
                  <a:avLst/>
                </a:prstGeom>
                <a:solidFill>
                  <a:schemeClr val="bg1"/>
                </a:solidFill>
                <a:ln w="9525">
                  <a:noFill/>
                  <a:miter lim="800000"/>
                  <a:headEnd/>
                  <a:tailEnd/>
                </a:ln>
              </p:spPr>
              <p:txBody>
                <a:bodyPr wrap="square">
                  <a:prstTxWarp prst="textNoShape">
                    <a:avLst/>
                  </a:prstTxWarp>
                  <a:spAutoFit/>
                </a:bodyPr>
                <a:lstStyle/>
                <a:p>
                  <a:r>
                    <a:rPr lang="en-US" b="1"/>
                    <a:t>–</a:t>
                  </a:r>
                </a:p>
              </p:txBody>
            </p:sp>
            <p:sp>
              <p:nvSpPr>
                <p:cNvPr id="85" name="TextBox 48"/>
                <p:cNvSpPr txBox="1">
                  <a:spLocks noChangeArrowheads="1"/>
                </p:cNvSpPr>
                <p:nvPr/>
              </p:nvSpPr>
              <p:spPr bwMode="auto">
                <a:xfrm>
                  <a:off x="2190127" y="2495148"/>
                  <a:ext cx="495716" cy="1327445"/>
                </a:xfrm>
                <a:prstGeom prst="rect">
                  <a:avLst/>
                </a:prstGeom>
                <a:solidFill>
                  <a:schemeClr val="bg1"/>
                </a:solidFill>
                <a:ln w="9525">
                  <a:noFill/>
                  <a:miter lim="800000"/>
                  <a:headEnd/>
                  <a:tailEnd/>
                </a:ln>
              </p:spPr>
              <p:txBody>
                <a:bodyPr wrap="square">
                  <a:prstTxWarp prst="textNoShape">
                    <a:avLst/>
                  </a:prstTxWarp>
                  <a:spAutoFit/>
                </a:bodyPr>
                <a:lstStyle/>
                <a:p>
                  <a:r>
                    <a:rPr lang="en-US" b="1"/>
                    <a:t>–</a:t>
                  </a:r>
                </a:p>
              </p:txBody>
            </p:sp>
            <p:sp>
              <p:nvSpPr>
                <p:cNvPr id="86" name="TextBox 49"/>
                <p:cNvSpPr txBox="1">
                  <a:spLocks noChangeArrowheads="1"/>
                </p:cNvSpPr>
                <p:nvPr/>
              </p:nvSpPr>
              <p:spPr bwMode="auto">
                <a:xfrm>
                  <a:off x="2914442" y="2379031"/>
                  <a:ext cx="495716" cy="1327445"/>
                </a:xfrm>
                <a:prstGeom prst="rect">
                  <a:avLst/>
                </a:prstGeom>
                <a:solidFill>
                  <a:schemeClr val="bg1"/>
                </a:solidFill>
                <a:ln w="9525">
                  <a:noFill/>
                  <a:miter lim="800000"/>
                  <a:headEnd/>
                  <a:tailEnd/>
                </a:ln>
              </p:spPr>
              <p:txBody>
                <a:bodyPr wrap="square">
                  <a:prstTxWarp prst="textNoShape">
                    <a:avLst/>
                  </a:prstTxWarp>
                  <a:spAutoFit/>
                </a:bodyPr>
                <a:lstStyle/>
                <a:p>
                  <a:r>
                    <a:rPr lang="en-US" b="1"/>
                    <a:t>–</a:t>
                  </a:r>
                </a:p>
              </p:txBody>
            </p:sp>
          </p:grpSp>
          <p:grpSp>
            <p:nvGrpSpPr>
              <p:cNvPr id="42" name="Group 60"/>
              <p:cNvGrpSpPr>
                <a:grpSpLocks/>
              </p:cNvGrpSpPr>
              <p:nvPr/>
            </p:nvGrpSpPr>
            <p:grpSpPr bwMode="auto">
              <a:xfrm>
                <a:off x="5810250" y="2979738"/>
                <a:ext cx="2219327" cy="2286000"/>
                <a:chOff x="751352" y="2362200"/>
                <a:chExt cx="2220448" cy="2286000"/>
              </a:xfrm>
            </p:grpSpPr>
            <p:sp>
              <p:nvSpPr>
                <p:cNvPr id="74" name="Oval 73"/>
                <p:cNvSpPr/>
                <p:nvPr/>
              </p:nvSpPr>
              <p:spPr bwMode="auto">
                <a:xfrm>
                  <a:off x="2361892" y="3352800"/>
                  <a:ext cx="304954" cy="304800"/>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3" name="Group 40"/>
                <p:cNvGrpSpPr>
                  <a:grpSpLocks/>
                </p:cNvGrpSpPr>
                <p:nvPr/>
              </p:nvGrpSpPr>
              <p:grpSpPr bwMode="auto">
                <a:xfrm>
                  <a:off x="751352" y="2362200"/>
                  <a:ext cx="2220448" cy="2286000"/>
                  <a:chOff x="751352" y="2362200"/>
                  <a:chExt cx="2220448" cy="2286000"/>
                </a:xfrm>
              </p:grpSpPr>
              <p:sp>
                <p:nvSpPr>
                  <p:cNvPr id="76" name="Oval 75"/>
                  <p:cNvSpPr/>
                  <p:nvPr/>
                </p:nvSpPr>
                <p:spPr bwMode="auto">
                  <a:xfrm>
                    <a:off x="2666846" y="2362200"/>
                    <a:ext cx="304954" cy="30480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7" name="Oval 76"/>
                  <p:cNvSpPr/>
                  <p:nvPr/>
                </p:nvSpPr>
                <p:spPr bwMode="auto">
                  <a:xfrm>
                    <a:off x="1937815" y="2530475"/>
                    <a:ext cx="304954" cy="304800"/>
                  </a:xfrm>
                  <a:prstGeom prst="ellips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 name="Oval 77"/>
                  <p:cNvSpPr/>
                  <p:nvPr/>
                </p:nvSpPr>
                <p:spPr bwMode="auto">
                  <a:xfrm>
                    <a:off x="838709" y="3581400"/>
                    <a:ext cx="304954" cy="304800"/>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9" name="Oval 78"/>
                  <p:cNvSpPr/>
                  <p:nvPr/>
                </p:nvSpPr>
                <p:spPr bwMode="auto">
                  <a:xfrm>
                    <a:off x="1599506" y="4038600"/>
                    <a:ext cx="304954" cy="304800"/>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0" name="Oval 79"/>
                  <p:cNvSpPr/>
                  <p:nvPr/>
                </p:nvSpPr>
                <p:spPr bwMode="auto">
                  <a:xfrm>
                    <a:off x="751352" y="4343400"/>
                    <a:ext cx="304954" cy="304800"/>
                  </a:xfrm>
                  <a:prstGeom prst="ellipse">
                    <a:avLst/>
                  </a:prstGeom>
                  <a:solidFill>
                    <a:srgbClr val="6600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sp>
          <p:nvSpPr>
            <p:cNvPr id="95" name="Rectangle 94"/>
            <p:cNvSpPr/>
            <p:nvPr/>
          </p:nvSpPr>
          <p:spPr>
            <a:xfrm>
              <a:off x="4111071" y="4830708"/>
              <a:ext cx="201702" cy="2016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7" name="Rectangle 96"/>
          <p:cNvSpPr/>
          <p:nvPr/>
        </p:nvSpPr>
        <p:spPr>
          <a:xfrm>
            <a:off x="223446" y="4724400"/>
            <a:ext cx="3102367" cy="166606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3379998" y="4727579"/>
            <a:ext cx="5494133" cy="166288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6036474" y="1449325"/>
            <a:ext cx="2837655" cy="317291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223446" y="1449325"/>
            <a:ext cx="2594372" cy="317291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5107757" y="5490242"/>
            <a:ext cx="91440" cy="91440"/>
          </a:xfrm>
          <a:prstGeom prst="ellipse">
            <a:avLst/>
          </a:prstGeom>
          <a:solidFill>
            <a:schemeClr val="tx1">
              <a:lumMod val="95000"/>
              <a:lumOff val="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bwMode="auto">
          <a:xfrm>
            <a:off x="5199197" y="5155459"/>
            <a:ext cx="419152" cy="426224"/>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10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2"/>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10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00"/>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97"/>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98"/>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6"/>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6"/>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7"/>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64"/>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5"/>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66"/>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8">
                                            <p:txEl>
                                              <p:pRg st="0" end="0"/>
                                            </p:txEl>
                                          </p:spTgt>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10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3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1">
                                            <p:bg/>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11">
                                            <p:txEl>
                                              <p:pRg st="5" end="5"/>
                                            </p:txEl>
                                          </p:spTgt>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99"/>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6" grpId="0" build="p"/>
      <p:bldP spid="11" grpId="0" build="p" animBg="1"/>
      <p:bldP spid="16" grpId="0" animBg="1"/>
      <p:bldP spid="16" grpId="1" animBg="1"/>
      <p:bldP spid="26" grpId="0"/>
      <p:bldP spid="26" grpId="1"/>
      <p:bldP spid="64" grpId="0"/>
      <p:bldP spid="64" grpId="1"/>
      <p:bldP spid="66" grpId="0"/>
      <p:bldP spid="66" grpId="1"/>
      <p:bldP spid="97" grpId="0" animBg="1"/>
      <p:bldP spid="97" grpId="1" animBg="1"/>
      <p:bldP spid="98" grpId="0" animBg="1"/>
      <p:bldP spid="98" grpId="1" animBg="1"/>
      <p:bldP spid="101" grpId="0" animBg="1"/>
      <p:bldP spid="101" grpId="1" animBg="1"/>
      <p:bldP spid="99" grpId="0" animBg="1"/>
      <p:bldP spid="99" grpId="1" animBg="1"/>
      <p:bldP spid="100" grpId="0" animBg="1"/>
      <p:bldP spid="100" grpId="1" animBg="1"/>
      <p:bldP spid="102" grpId="0" animBg="1"/>
      <p:bldP spid="102" grpId="1" animBg="1"/>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lstStyle/>
          <a:p>
            <a:pPr>
              <a:buNone/>
            </a:pPr>
            <a:r>
              <a:rPr lang="en-US" dirty="0" smtClean="0"/>
              <a:t>Focused discrimination</a:t>
            </a:r>
          </a:p>
          <a:p>
            <a:pPr lvl="1"/>
            <a:r>
              <a:rPr lang="en-US" dirty="0" smtClean="0"/>
              <a:t>Mining of hard negatives [</a:t>
            </a:r>
            <a:r>
              <a:rPr lang="en-US" dirty="0" err="1" smtClean="0"/>
              <a:t>Felzenszwalb</a:t>
            </a:r>
            <a:r>
              <a:rPr lang="en-US" dirty="0" smtClean="0"/>
              <a:t> 2010]</a:t>
            </a:r>
          </a:p>
          <a:p>
            <a:pPr lvl="1"/>
            <a:r>
              <a:rPr lang="en-US" dirty="0" smtClean="0"/>
              <a:t>To understand classifier [</a:t>
            </a:r>
            <a:r>
              <a:rPr lang="en-US" dirty="0" err="1" smtClean="0"/>
              <a:t>Golland</a:t>
            </a:r>
            <a:r>
              <a:rPr lang="en-US" dirty="0" smtClean="0"/>
              <a:t> 2001]</a:t>
            </a:r>
          </a:p>
          <a:p>
            <a:pPr lvl="1"/>
            <a:r>
              <a:rPr lang="en-US" dirty="0" smtClean="0"/>
              <a:t>Here, supervisor provides the discriminative direction by verbalizing semantic knowledge</a:t>
            </a:r>
            <a:endParaRPr lang="en-US" dirty="0"/>
          </a:p>
        </p:txBody>
      </p:sp>
      <p:grpSp>
        <p:nvGrpSpPr>
          <p:cNvPr id="8" name="Group 8"/>
          <p:cNvGrpSpPr/>
          <p:nvPr/>
        </p:nvGrpSpPr>
        <p:grpSpPr>
          <a:xfrm>
            <a:off x="4233291" y="4429125"/>
            <a:ext cx="3929634" cy="1881704"/>
            <a:chOff x="4233291" y="4429125"/>
            <a:chExt cx="3929634" cy="1881704"/>
          </a:xfrm>
        </p:grpSpPr>
        <p:pic>
          <p:nvPicPr>
            <p:cNvPr id="5" name="Picture 4"/>
            <p:cNvPicPr>
              <a:picLocks noChangeAspect="1"/>
            </p:cNvPicPr>
            <p:nvPr/>
          </p:nvPicPr>
          <p:blipFill>
            <a:blip r:embed="rId2"/>
            <a:stretch>
              <a:fillRect/>
            </a:stretch>
          </p:blipFill>
          <p:spPr>
            <a:xfrm>
              <a:off x="4233291" y="4429125"/>
              <a:ext cx="3929634" cy="1371600"/>
            </a:xfrm>
            <a:prstGeom prst="rect">
              <a:avLst/>
            </a:prstGeom>
          </p:spPr>
        </p:pic>
        <p:sp>
          <p:nvSpPr>
            <p:cNvPr id="6" name="Rectangle 5"/>
            <p:cNvSpPr/>
            <p:nvPr/>
          </p:nvSpPr>
          <p:spPr>
            <a:xfrm>
              <a:off x="5147878" y="5941497"/>
              <a:ext cx="2115070" cy="369332"/>
            </a:xfrm>
            <a:prstGeom prst="rect">
              <a:avLst/>
            </a:prstGeom>
          </p:spPr>
          <p:txBody>
            <a:bodyPr wrap="none">
              <a:spAutoFit/>
            </a:bodyPr>
            <a:lstStyle/>
            <a:p>
              <a:r>
                <a:rPr lang="en-US" dirty="0" smtClean="0"/>
                <a:t>[</a:t>
              </a:r>
              <a:r>
                <a:rPr lang="en-US" dirty="0" err="1" smtClean="0"/>
                <a:t>Golland</a:t>
              </a:r>
              <a:r>
                <a:rPr lang="en-US" dirty="0" smtClean="0"/>
                <a:t>, NIPS 2001]</a:t>
              </a:r>
              <a:endParaRPr lang="en-US" dirty="0"/>
            </a:p>
          </p:txBody>
        </p:sp>
      </p:grpSp>
      <p:grpSp>
        <p:nvGrpSpPr>
          <p:cNvPr id="9" name="Group 7"/>
          <p:cNvGrpSpPr/>
          <p:nvPr/>
        </p:nvGrpSpPr>
        <p:grpSpPr>
          <a:xfrm>
            <a:off x="576661" y="4429125"/>
            <a:ext cx="3188756" cy="1881704"/>
            <a:chOff x="576661" y="4429125"/>
            <a:chExt cx="3188756" cy="1881704"/>
          </a:xfrm>
        </p:grpSpPr>
        <p:pic>
          <p:nvPicPr>
            <p:cNvPr id="4" name="Picture 3"/>
            <p:cNvPicPr>
              <a:picLocks noChangeAspect="1"/>
            </p:cNvPicPr>
            <p:nvPr/>
          </p:nvPicPr>
          <p:blipFill>
            <a:blip r:embed="rId3"/>
            <a:stretch>
              <a:fillRect/>
            </a:stretch>
          </p:blipFill>
          <p:spPr>
            <a:xfrm>
              <a:off x="893763" y="4429125"/>
              <a:ext cx="2552920" cy="1371600"/>
            </a:xfrm>
            <a:prstGeom prst="rect">
              <a:avLst/>
            </a:prstGeom>
          </p:spPr>
        </p:pic>
        <p:sp>
          <p:nvSpPr>
            <p:cNvPr id="7" name="Rectangle 6"/>
            <p:cNvSpPr/>
            <p:nvPr/>
          </p:nvSpPr>
          <p:spPr>
            <a:xfrm>
              <a:off x="576661" y="5941497"/>
              <a:ext cx="3188756" cy="369332"/>
            </a:xfrm>
            <a:prstGeom prst="rect">
              <a:avLst/>
            </a:prstGeom>
          </p:spPr>
          <p:txBody>
            <a:bodyPr wrap="none">
              <a:spAutoFit/>
            </a:bodyPr>
            <a:lstStyle/>
            <a:p>
              <a:r>
                <a:rPr lang="en-US" dirty="0" smtClean="0"/>
                <a:t>[</a:t>
              </a:r>
              <a:r>
                <a:rPr lang="en-US" dirty="0" err="1" smtClean="0"/>
                <a:t>Felzenszwalb</a:t>
              </a:r>
              <a:r>
                <a:rPr lang="en-US" dirty="0" smtClean="0"/>
                <a:t> et al., CVPR 2008]</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normAutofit/>
          </a:bodyPr>
          <a:lstStyle/>
          <a:p>
            <a:pPr>
              <a:buNone/>
            </a:pPr>
            <a:r>
              <a:rPr lang="en-US" dirty="0" smtClean="0"/>
              <a:t>What we are not doing:</a:t>
            </a:r>
          </a:p>
          <a:p>
            <a:r>
              <a:rPr lang="en-US" dirty="0" smtClean="0"/>
              <a:t>Collecting deeper annotations of images</a:t>
            </a:r>
          </a:p>
          <a:p>
            <a:pPr lvl="2"/>
            <a:r>
              <a:rPr lang="en-US" dirty="0" smtClean="0"/>
              <a:t>Segmentation masks [Russell 2008], Parts [</a:t>
            </a:r>
            <a:r>
              <a:rPr lang="en-US" dirty="0" err="1" smtClean="0"/>
              <a:t>Farhadi</a:t>
            </a:r>
            <a:r>
              <a:rPr lang="en-US" dirty="0" smtClean="0"/>
              <a:t> 2010], Pose [</a:t>
            </a:r>
            <a:r>
              <a:rPr lang="en-US" dirty="0" err="1" smtClean="0"/>
              <a:t>Bourdev</a:t>
            </a:r>
            <a:r>
              <a:rPr lang="en-US" dirty="0" smtClean="0"/>
              <a:t> 2009], Attributes [Kumar 2009]</a:t>
            </a:r>
          </a:p>
          <a:p>
            <a:pPr lvl="2"/>
            <a:r>
              <a:rPr lang="en-US" dirty="0" smtClean="0"/>
              <a:t>We use attributes for </a:t>
            </a:r>
            <a:r>
              <a:rPr lang="en-US" i="1" dirty="0" smtClean="0"/>
              <a:t>broad</a:t>
            </a:r>
            <a:r>
              <a:rPr lang="en-US" dirty="0" smtClean="0"/>
              <a:t> propagation of category labels to unlabeled images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normAutofit/>
          </a:bodyPr>
          <a:lstStyle/>
          <a:p>
            <a:pPr>
              <a:buNone/>
            </a:pPr>
            <a:r>
              <a:rPr lang="en-US" dirty="0" smtClean="0"/>
              <a:t>What we are not doing:</a:t>
            </a:r>
          </a:p>
          <a:p>
            <a:r>
              <a:rPr lang="en-US" dirty="0" smtClean="0"/>
              <a:t>Actively interleaving attribute annotations</a:t>
            </a:r>
          </a:p>
          <a:p>
            <a:pPr lvl="2"/>
            <a:r>
              <a:rPr lang="en-US" dirty="0" smtClean="0"/>
              <a:t>Object &amp; attributes [</a:t>
            </a:r>
            <a:r>
              <a:rPr lang="en-US" dirty="0" err="1" smtClean="0"/>
              <a:t>Kovashka</a:t>
            </a:r>
            <a:r>
              <a:rPr lang="en-US" dirty="0" smtClean="0"/>
              <a:t> 2011], Image, boxes &amp; segments [</a:t>
            </a:r>
            <a:r>
              <a:rPr lang="en-US" dirty="0" err="1" smtClean="0"/>
              <a:t>Vijaynarsimhan</a:t>
            </a:r>
            <a:r>
              <a:rPr lang="en-US" dirty="0" smtClean="0"/>
              <a:t> 2008], Parts &amp; attributes [</a:t>
            </a:r>
            <a:r>
              <a:rPr lang="en-US" dirty="0" err="1" smtClean="0"/>
              <a:t>Wah</a:t>
            </a:r>
            <a:r>
              <a:rPr lang="en-US" dirty="0" smtClean="0"/>
              <a:t> 2011], etc.</a:t>
            </a:r>
          </a:p>
          <a:p>
            <a:pPr lvl="2"/>
            <a:r>
              <a:rPr lang="en-US" dirty="0" smtClean="0"/>
              <a:t>Human-in-the-loop at test time [Branson 2010]</a:t>
            </a:r>
          </a:p>
          <a:p>
            <a:pPr lvl="2"/>
            <a:r>
              <a:rPr lang="en-US" dirty="0" smtClean="0"/>
              <a:t>Our supervisor provides additional information at training time which is leveraged for better category models</a:t>
            </a:r>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lstStyle/>
          <a:p>
            <a:r>
              <a:rPr lang="en-US" dirty="0" smtClean="0"/>
              <a:t>Rationales</a:t>
            </a:r>
          </a:p>
          <a:p>
            <a:pPr lvl="1"/>
            <a:r>
              <a:rPr lang="en-US" dirty="0" smtClean="0"/>
              <a:t>Human feature selection in NLP [</a:t>
            </a:r>
            <a:r>
              <a:rPr lang="en-US" dirty="0" err="1" smtClean="0"/>
              <a:t>Raghavan</a:t>
            </a:r>
            <a:r>
              <a:rPr lang="en-US" dirty="0" smtClean="0"/>
              <a:t> 2005]</a:t>
            </a:r>
          </a:p>
          <a:p>
            <a:pPr lvl="1"/>
            <a:r>
              <a:rPr lang="en-US" dirty="0" smtClean="0"/>
              <a:t>Spatial and attribute rationales [Donahue 2011]</a:t>
            </a:r>
          </a:p>
          <a:p>
            <a:pPr lvl="1"/>
            <a:r>
              <a:rPr lang="en-US" dirty="0" smtClean="0"/>
              <a:t>Restricted to classification in attribute space</a:t>
            </a:r>
          </a:p>
          <a:p>
            <a:pPr lvl="1"/>
            <a:r>
              <a:rPr lang="en-US" dirty="0" smtClean="0"/>
              <a:t>We can operate in any feature space</a:t>
            </a:r>
            <a:endParaRPr lang="en-US" dirty="0"/>
          </a:p>
        </p:txBody>
      </p:sp>
      <p:grpSp>
        <p:nvGrpSpPr>
          <p:cNvPr id="4" name="Group 6"/>
          <p:cNvGrpSpPr/>
          <p:nvPr/>
        </p:nvGrpSpPr>
        <p:grpSpPr>
          <a:xfrm>
            <a:off x="2144713" y="4651375"/>
            <a:ext cx="4626713" cy="1740932"/>
            <a:chOff x="2944813" y="4651375"/>
            <a:chExt cx="4626713" cy="1740932"/>
          </a:xfrm>
        </p:grpSpPr>
        <p:pic>
          <p:nvPicPr>
            <p:cNvPr id="5" name="Picture 4"/>
            <p:cNvPicPr>
              <a:picLocks noChangeAspect="1"/>
            </p:cNvPicPr>
            <p:nvPr/>
          </p:nvPicPr>
          <p:blipFill>
            <a:blip r:embed="rId2"/>
            <a:stretch>
              <a:fillRect/>
            </a:stretch>
          </p:blipFill>
          <p:spPr>
            <a:xfrm>
              <a:off x="2944813" y="4651375"/>
              <a:ext cx="3429000" cy="1371600"/>
            </a:xfrm>
            <a:prstGeom prst="rect">
              <a:avLst/>
            </a:prstGeom>
          </p:spPr>
        </p:pic>
        <p:sp>
          <p:nvSpPr>
            <p:cNvPr id="6" name="Rectangle 5"/>
            <p:cNvSpPr/>
            <p:nvPr/>
          </p:nvSpPr>
          <p:spPr>
            <a:xfrm>
              <a:off x="2944813" y="6022975"/>
              <a:ext cx="4626713" cy="369332"/>
            </a:xfrm>
            <a:prstGeom prst="rect">
              <a:avLst/>
            </a:prstGeom>
          </p:spPr>
          <p:txBody>
            <a:bodyPr wrap="square">
              <a:spAutoFit/>
            </a:bodyPr>
            <a:lstStyle/>
            <a:p>
              <a:pPr algn="ctr"/>
              <a:r>
                <a:rPr lang="en-US" dirty="0" smtClean="0"/>
                <a:t>[Donahue and </a:t>
              </a:r>
              <a:r>
                <a:rPr lang="en-US" dirty="0" err="1" smtClean="0"/>
                <a:t>Grauman</a:t>
              </a:r>
              <a:r>
                <a:rPr lang="en-US" dirty="0" smtClean="0"/>
                <a:t>, ICCV 2011]</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Imperfect Attribute Predictors</a:t>
            </a:r>
            <a:endParaRPr lang="en-US" dirty="0"/>
          </a:p>
        </p:txBody>
      </p:sp>
      <p:sp>
        <p:nvSpPr>
          <p:cNvPr id="3" name="Content Placeholder 2"/>
          <p:cNvSpPr>
            <a:spLocks noGrp="1"/>
          </p:cNvSpPr>
          <p:nvPr>
            <p:ph idx="1"/>
          </p:nvPr>
        </p:nvSpPr>
        <p:spPr/>
        <p:txBody>
          <a:bodyPr>
            <a:normAutofit/>
          </a:bodyPr>
          <a:lstStyle/>
          <a:p>
            <a:r>
              <a:rPr lang="en-US" dirty="0" smtClean="0"/>
              <a:t>In the end, all images labeled with ground truth</a:t>
            </a:r>
          </a:p>
          <a:p>
            <a:r>
              <a:rPr lang="en-US" dirty="0" smtClean="0"/>
              <a:t>Discriminative training can deal with outliers</a:t>
            </a:r>
          </a:p>
          <a:p>
            <a:r>
              <a:rPr lang="en-US" dirty="0" smtClean="0"/>
              <a:t>Attributes are pre-trained, and so unlikely to be severely flawed </a:t>
            </a:r>
          </a:p>
          <a:p>
            <a:r>
              <a:rPr lang="en-US" dirty="0" smtClean="0"/>
              <a:t>Experiments: used predictors directly from Parikh and </a:t>
            </a:r>
            <a:r>
              <a:rPr lang="en-US" dirty="0" err="1" smtClean="0"/>
              <a:t>Grauman</a:t>
            </a:r>
            <a:r>
              <a:rPr lang="en-US" dirty="0" smtClean="0"/>
              <a:t>, 2011</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Large-scale Classification</a:t>
            </a:r>
            <a:endParaRPr lang="en-US" dirty="0"/>
          </a:p>
        </p:txBody>
      </p:sp>
      <p:sp>
        <p:nvSpPr>
          <p:cNvPr id="3" name="Content Placeholder 2"/>
          <p:cNvSpPr>
            <a:spLocks noGrp="1"/>
          </p:cNvSpPr>
          <p:nvPr>
            <p:ph idx="1"/>
          </p:nvPr>
        </p:nvSpPr>
        <p:spPr/>
        <p:txBody>
          <a:bodyPr>
            <a:normAutofit/>
          </a:bodyPr>
          <a:lstStyle/>
          <a:p>
            <a:r>
              <a:rPr lang="en-US" dirty="0" smtClean="0"/>
              <a:t>Categories may require expert knowledge, attributes need not</a:t>
            </a:r>
          </a:p>
          <a:p>
            <a:endParaRPr lang="en-US" dirty="0" smtClean="0"/>
          </a:p>
          <a:p>
            <a:r>
              <a:rPr lang="en-US" dirty="0" smtClean="0"/>
              <a:t>Can show a few exemplars to verify category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2" name="Chart 21"/>
          <p:cNvGraphicFramePr/>
          <p:nvPr/>
        </p:nvGraphicFramePr>
        <p:xfrm>
          <a:off x="1709928" y="2688336"/>
          <a:ext cx="7499131"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600201"/>
            <a:ext cx="8229600" cy="605998"/>
          </a:xfrm>
        </p:spPr>
        <p:txBody>
          <a:bodyPr/>
          <a:lstStyle/>
          <a:p>
            <a:pPr>
              <a:buNone/>
            </a:pPr>
            <a:r>
              <a:rPr lang="en-US" dirty="0" smtClean="0"/>
              <a:t>Faces, Classification, Attribute features</a:t>
            </a:r>
            <a:endParaRPr lang="en-US" dirty="0"/>
          </a:p>
        </p:txBody>
      </p:sp>
      <p:cxnSp>
        <p:nvCxnSpPr>
          <p:cNvPr id="9" name="Straight Arrow Connector 8"/>
          <p:cNvCxnSpPr/>
          <p:nvPr/>
        </p:nvCxnSpPr>
        <p:spPr>
          <a:xfrm rot="16200000" flipV="1">
            <a:off x="3367350" y="3385510"/>
            <a:ext cx="324813" cy="3"/>
          </a:xfrm>
          <a:prstGeom prst="straightConnector1">
            <a:avLst/>
          </a:prstGeom>
          <a:ln w="12700">
            <a:solidFill>
              <a:schemeClr val="tx1"/>
            </a:solidFill>
            <a:headEnd type="arrow"/>
            <a:tailEnd type="arrow"/>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363335" y="3558826"/>
            <a:ext cx="1585308" cy="369332"/>
          </a:xfrm>
          <a:prstGeom prst="rect">
            <a:avLst/>
          </a:prstGeom>
          <a:noFill/>
        </p:spPr>
        <p:txBody>
          <a:bodyPr wrap="square" rtlCol="0">
            <a:spAutoFit/>
          </a:bodyPr>
          <a:lstStyle/>
          <a:p>
            <a:pPr algn="ctr"/>
            <a:r>
              <a:rPr lang="en-US" dirty="0" smtClean="0"/>
              <a:t>(overestimate)</a:t>
            </a:r>
            <a:endParaRPr lang="en-US" baseline="-25000" dirty="0"/>
          </a:p>
        </p:txBody>
      </p:sp>
      <p:sp>
        <p:nvSpPr>
          <p:cNvPr id="11" name="TextBox 10"/>
          <p:cNvSpPr txBox="1"/>
          <p:nvPr/>
        </p:nvSpPr>
        <p:spPr>
          <a:xfrm>
            <a:off x="2367485" y="5263950"/>
            <a:ext cx="2349499" cy="369332"/>
          </a:xfrm>
          <a:prstGeom prst="rect">
            <a:avLst/>
          </a:prstGeom>
          <a:noFill/>
        </p:spPr>
        <p:txBody>
          <a:bodyPr wrap="square" rtlCol="0">
            <a:spAutoFit/>
          </a:bodyPr>
          <a:lstStyle/>
          <a:p>
            <a:pPr algn="ctr"/>
            <a:r>
              <a:rPr lang="en-US" dirty="0" smtClean="0"/>
              <a:t># iterations</a:t>
            </a:r>
            <a:endParaRPr lang="en-US" baseline="-25000" dirty="0"/>
          </a:p>
        </p:txBody>
      </p:sp>
      <p:sp>
        <p:nvSpPr>
          <p:cNvPr id="12" name="TextBox 11"/>
          <p:cNvSpPr txBox="1"/>
          <p:nvPr/>
        </p:nvSpPr>
        <p:spPr>
          <a:xfrm rot="16200000">
            <a:off x="435108" y="3710675"/>
            <a:ext cx="2349499" cy="369332"/>
          </a:xfrm>
          <a:prstGeom prst="rect">
            <a:avLst/>
          </a:prstGeom>
          <a:noFill/>
        </p:spPr>
        <p:txBody>
          <a:bodyPr wrap="square" rtlCol="0">
            <a:spAutoFit/>
          </a:bodyPr>
          <a:lstStyle/>
          <a:p>
            <a:pPr algn="ctr"/>
            <a:r>
              <a:rPr lang="en-US" dirty="0" smtClean="0"/>
              <a:t>Accuracy</a:t>
            </a:r>
            <a:endParaRPr lang="en-US" baseline="-25000" dirty="0"/>
          </a:p>
        </p:txBody>
      </p:sp>
      <p:sp>
        <p:nvSpPr>
          <p:cNvPr id="17" name="Rectangle 16"/>
          <p:cNvSpPr/>
          <p:nvPr/>
        </p:nvSpPr>
        <p:spPr>
          <a:xfrm>
            <a:off x="5202621" y="2864069"/>
            <a:ext cx="2575034" cy="560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202621" y="3498991"/>
            <a:ext cx="2575034" cy="560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202621" y="4168148"/>
            <a:ext cx="2575034" cy="560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202621" y="4789815"/>
            <a:ext cx="2575034" cy="560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graphicEl>
                                              <a:chart seriesIdx="-3" categoryIdx="-3" bldStep="gridLegen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graphicEl>
                                              <a:chart seriesIdx="0" categoryIdx="-4" bldStep="series"/>
                                            </p:graphicEl>
                                          </p:spTgt>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graphicEl>
                                              <a:chart seriesIdx="1" categoryIdx="-4" bldStep="series"/>
                                            </p:graphicEl>
                                          </p:spTgt>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graphicEl>
                                              <a:chart seriesIdx="2" categoryIdx="-4" bldStep="series"/>
                                            </p:graphicEl>
                                          </p:spTgt>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graphicEl>
                                              <a:chart seriesIdx="3" categoryIdx="-4" bldStep="series"/>
                                            </p:graphicEl>
                                          </p:spTgt>
                                        </p:tgtEl>
                                        <p:attrNameLst>
                                          <p:attrName>style.visibility</p:attrName>
                                        </p:attrNameLst>
                                      </p:cBhvr>
                                      <p:to>
                                        <p:strVal val="visible"/>
                                      </p:to>
                                    </p:set>
                                  </p:childTnLst>
                                </p:cTn>
                              </p:par>
                              <p:par>
                                <p:cTn id="45" presetID="1" presetClass="exit"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Sub>
          <a:bldChart bld="series"/>
        </p:bldSub>
      </p:bldGraphic>
      <p:bldP spid="3" grpId="0" build="p"/>
      <p:bldP spid="8" grpId="0"/>
      <p:bldP spid="11" grpId="0"/>
      <p:bldP spid="12" grpId="0"/>
      <p:bldP spid="17" grpId="0" animBg="1"/>
      <p:bldP spid="18" grpId="0" animBg="1"/>
      <p:bldP spid="19" grpId="0" animBg="1"/>
      <p:bldP spid="20" grpId="0" animBg="1"/>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Label-based Feedback</a:t>
            </a:r>
            <a:endParaRPr lang="en-US" dirty="0"/>
          </a:p>
        </p:txBody>
      </p:sp>
      <p:grpSp>
        <p:nvGrpSpPr>
          <p:cNvPr id="3" name="Group 35"/>
          <p:cNvGrpSpPr/>
          <p:nvPr/>
        </p:nvGrpSpPr>
        <p:grpSpPr>
          <a:xfrm>
            <a:off x="1054100" y="1727200"/>
            <a:ext cx="2246050" cy="2198132"/>
            <a:chOff x="1054100" y="1727200"/>
            <a:chExt cx="2246050" cy="2198132"/>
          </a:xfrm>
        </p:grpSpPr>
        <p:pic>
          <p:nvPicPr>
            <p:cNvPr id="4" name="Picture 3"/>
            <p:cNvPicPr>
              <a:picLocks noChangeAspect="1"/>
            </p:cNvPicPr>
            <p:nvPr/>
          </p:nvPicPr>
          <p:blipFill>
            <a:blip r:embed="rId2"/>
            <a:stretch>
              <a:fillRect/>
            </a:stretch>
          </p:blipFill>
          <p:spPr>
            <a:xfrm>
              <a:off x="1054100" y="1727200"/>
              <a:ext cx="2246050" cy="1828800"/>
            </a:xfrm>
            <a:prstGeom prst="rect">
              <a:avLst/>
            </a:prstGeom>
          </p:spPr>
        </p:pic>
        <p:sp>
          <p:nvSpPr>
            <p:cNvPr id="5" name="TextBox 4"/>
            <p:cNvSpPr txBox="1"/>
            <p:nvPr/>
          </p:nvSpPr>
          <p:spPr>
            <a:xfrm>
              <a:off x="1054100" y="3556000"/>
              <a:ext cx="2246050" cy="369332"/>
            </a:xfrm>
            <a:prstGeom prst="rect">
              <a:avLst/>
            </a:prstGeom>
            <a:noFill/>
          </p:spPr>
          <p:txBody>
            <a:bodyPr wrap="square" rtlCol="0">
              <a:spAutoFit/>
            </a:bodyPr>
            <a:lstStyle/>
            <a:p>
              <a:pPr algn="ctr"/>
              <a:r>
                <a:rPr lang="en-US" dirty="0" smtClean="0"/>
                <a:t>Classification</a:t>
              </a:r>
              <a:endParaRPr lang="en-US" dirty="0"/>
            </a:p>
          </p:txBody>
        </p:sp>
      </p:grpSp>
      <p:grpSp>
        <p:nvGrpSpPr>
          <p:cNvPr id="6" name="Group 36"/>
          <p:cNvGrpSpPr/>
          <p:nvPr/>
        </p:nvGrpSpPr>
        <p:grpSpPr>
          <a:xfrm>
            <a:off x="5029200" y="1727200"/>
            <a:ext cx="3657600" cy="2198132"/>
            <a:chOff x="5029200" y="1727200"/>
            <a:chExt cx="3657600" cy="2198132"/>
          </a:xfrm>
        </p:grpSpPr>
        <p:sp>
          <p:nvSpPr>
            <p:cNvPr id="7" name="TextBox 6"/>
            <p:cNvSpPr txBox="1"/>
            <p:nvPr/>
          </p:nvSpPr>
          <p:spPr>
            <a:xfrm>
              <a:off x="5638800" y="3556000"/>
              <a:ext cx="2578100" cy="369332"/>
            </a:xfrm>
            <a:prstGeom prst="rect">
              <a:avLst/>
            </a:prstGeom>
            <a:noFill/>
          </p:spPr>
          <p:txBody>
            <a:bodyPr wrap="square" rtlCol="0">
              <a:spAutoFit/>
            </a:bodyPr>
            <a:lstStyle/>
            <a:p>
              <a:pPr algn="ctr"/>
              <a:r>
                <a:rPr lang="en-US" dirty="0" smtClean="0"/>
                <a:t>Large-scale Classification</a:t>
              </a:r>
              <a:endParaRPr lang="en-US" dirty="0"/>
            </a:p>
          </p:txBody>
        </p:sp>
        <p:grpSp>
          <p:nvGrpSpPr>
            <p:cNvPr id="10" name="Group 9"/>
            <p:cNvGrpSpPr>
              <a:grpSpLocks noChangeAspect="1"/>
            </p:cNvGrpSpPr>
            <p:nvPr/>
          </p:nvGrpSpPr>
          <p:grpSpPr>
            <a:xfrm>
              <a:off x="5029200" y="1727200"/>
              <a:ext cx="3657600" cy="1828800"/>
              <a:chOff x="-1625600" y="3556000"/>
              <a:chExt cx="6350000" cy="3175000"/>
            </a:xfrm>
          </p:grpSpPr>
          <p:pic>
            <p:nvPicPr>
              <p:cNvPr id="8" name="Picture 7"/>
              <p:cNvPicPr>
                <a:picLocks noChangeAspect="1"/>
              </p:cNvPicPr>
              <p:nvPr/>
            </p:nvPicPr>
            <p:blipFill>
              <a:blip r:embed="rId3"/>
              <a:srcRect r="50000"/>
              <a:stretch>
                <a:fillRect/>
              </a:stretch>
            </p:blipFill>
            <p:spPr>
              <a:xfrm>
                <a:off x="-1625600" y="3556000"/>
                <a:ext cx="6350000" cy="1587500"/>
              </a:xfrm>
              <a:prstGeom prst="rect">
                <a:avLst/>
              </a:prstGeom>
            </p:spPr>
          </p:pic>
          <p:pic>
            <p:nvPicPr>
              <p:cNvPr id="9" name="Picture 8"/>
              <p:cNvPicPr>
                <a:picLocks noChangeAspect="1"/>
              </p:cNvPicPr>
              <p:nvPr/>
            </p:nvPicPr>
            <p:blipFill>
              <a:blip r:embed="rId3"/>
              <a:srcRect l="50000"/>
              <a:stretch>
                <a:fillRect/>
              </a:stretch>
            </p:blipFill>
            <p:spPr>
              <a:xfrm>
                <a:off x="-1625600" y="5143500"/>
                <a:ext cx="6350000" cy="1587500"/>
              </a:xfrm>
              <a:prstGeom prst="rect">
                <a:avLst/>
              </a:prstGeom>
            </p:spPr>
          </p:pic>
        </p:grpSp>
      </p:grpSp>
      <p:grpSp>
        <p:nvGrpSpPr>
          <p:cNvPr id="16" name="Group 41"/>
          <p:cNvGrpSpPr/>
          <p:nvPr/>
        </p:nvGrpSpPr>
        <p:grpSpPr>
          <a:xfrm>
            <a:off x="393700" y="4015930"/>
            <a:ext cx="3606800" cy="2263664"/>
            <a:chOff x="393700" y="4015930"/>
            <a:chExt cx="3606800" cy="2263664"/>
          </a:xfrm>
        </p:grpSpPr>
        <p:grpSp>
          <p:nvGrpSpPr>
            <p:cNvPr id="33" name="Group 37"/>
            <p:cNvGrpSpPr/>
            <p:nvPr/>
          </p:nvGrpSpPr>
          <p:grpSpPr>
            <a:xfrm>
              <a:off x="469900" y="4157662"/>
              <a:ext cx="3530600" cy="2121932"/>
              <a:chOff x="469900" y="4157662"/>
              <a:chExt cx="3530600" cy="2121932"/>
            </a:xfrm>
          </p:grpSpPr>
          <p:sp>
            <p:nvSpPr>
              <p:cNvPr id="12" name="TextBox 11"/>
              <p:cNvSpPr txBox="1"/>
              <p:nvPr/>
            </p:nvSpPr>
            <p:spPr>
              <a:xfrm>
                <a:off x="1054100" y="5910262"/>
                <a:ext cx="2246050" cy="369332"/>
              </a:xfrm>
              <a:prstGeom prst="rect">
                <a:avLst/>
              </a:prstGeom>
              <a:noFill/>
            </p:spPr>
            <p:txBody>
              <a:bodyPr wrap="square" rtlCol="0">
                <a:spAutoFit/>
              </a:bodyPr>
              <a:lstStyle/>
              <a:p>
                <a:pPr algn="ctr"/>
                <a:r>
                  <a:rPr lang="en-US" dirty="0" smtClean="0"/>
                  <a:t>Annotation</a:t>
                </a:r>
                <a:endParaRPr lang="en-US" dirty="0"/>
              </a:p>
            </p:txBody>
          </p:sp>
          <p:grpSp>
            <p:nvGrpSpPr>
              <p:cNvPr id="34" name="Group 15"/>
              <p:cNvGrpSpPr/>
              <p:nvPr/>
            </p:nvGrpSpPr>
            <p:grpSpPr>
              <a:xfrm>
                <a:off x="469900" y="4157662"/>
                <a:ext cx="3530600" cy="1687068"/>
                <a:chOff x="469900" y="4157662"/>
                <a:chExt cx="3530600" cy="1687068"/>
              </a:xfrm>
            </p:grpSpPr>
            <p:pic>
              <p:nvPicPr>
                <p:cNvPr id="11" name="Picture 10"/>
                <p:cNvPicPr>
                  <a:picLocks noChangeAspect="1"/>
                </p:cNvPicPr>
                <p:nvPr/>
              </p:nvPicPr>
              <p:blipFill>
                <a:blip r:embed="rId4"/>
                <a:stretch>
                  <a:fillRect/>
                </a:stretch>
              </p:blipFill>
              <p:spPr>
                <a:xfrm>
                  <a:off x="469900" y="4157662"/>
                  <a:ext cx="2249424" cy="1687068"/>
                </a:xfrm>
                <a:prstGeom prst="rect">
                  <a:avLst/>
                </a:prstGeom>
              </p:spPr>
            </p:pic>
            <p:sp>
              <p:nvSpPr>
                <p:cNvPr id="13" name="TextBox 12"/>
                <p:cNvSpPr txBox="1"/>
                <p:nvPr/>
              </p:nvSpPr>
              <p:spPr>
                <a:xfrm>
                  <a:off x="2601650" y="4271962"/>
                  <a:ext cx="1398850" cy="1477328"/>
                </a:xfrm>
                <a:prstGeom prst="rect">
                  <a:avLst/>
                </a:prstGeom>
                <a:noFill/>
              </p:spPr>
              <p:txBody>
                <a:bodyPr wrap="square" rtlCol="0">
                  <a:spAutoFit/>
                </a:bodyPr>
                <a:lstStyle/>
                <a:p>
                  <a:pPr algn="ctr"/>
                  <a:r>
                    <a:rPr lang="en-US" dirty="0" smtClean="0"/>
                    <a:t>Street</a:t>
                  </a:r>
                </a:p>
                <a:p>
                  <a:pPr algn="ctr"/>
                  <a:r>
                    <a:rPr lang="en-US" dirty="0" smtClean="0"/>
                    <a:t>Outdoor</a:t>
                  </a:r>
                </a:p>
                <a:p>
                  <a:pPr algn="ctr"/>
                  <a:r>
                    <a:rPr lang="en-US" dirty="0" smtClean="0"/>
                    <a:t>City</a:t>
                  </a:r>
                </a:p>
                <a:p>
                  <a:pPr algn="ctr"/>
                  <a:r>
                    <a:rPr lang="en-US" dirty="0" smtClean="0"/>
                    <a:t>Grayscale</a:t>
                  </a:r>
                </a:p>
                <a:p>
                  <a:pPr algn="ctr"/>
                  <a:r>
                    <a:rPr lang="en-US" dirty="0" smtClean="0"/>
                    <a:t>….</a:t>
                  </a:r>
                </a:p>
              </p:txBody>
            </p:sp>
          </p:grpSp>
        </p:grpSp>
        <p:sp>
          <p:nvSpPr>
            <p:cNvPr id="17" name="Rectangle 16"/>
            <p:cNvSpPr/>
            <p:nvPr/>
          </p:nvSpPr>
          <p:spPr>
            <a:xfrm>
              <a:off x="393700" y="4015930"/>
              <a:ext cx="3543300" cy="189433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oup 42"/>
          <p:cNvGrpSpPr/>
          <p:nvPr/>
        </p:nvGrpSpPr>
        <p:grpSpPr>
          <a:xfrm>
            <a:off x="5638799" y="4013200"/>
            <a:ext cx="2748198" cy="2266394"/>
            <a:chOff x="5638799" y="4013200"/>
            <a:chExt cx="2748198" cy="2266394"/>
          </a:xfrm>
        </p:grpSpPr>
        <p:grpSp>
          <p:nvGrpSpPr>
            <p:cNvPr id="36" name="Group 38"/>
            <p:cNvGrpSpPr/>
            <p:nvPr/>
          </p:nvGrpSpPr>
          <p:grpSpPr>
            <a:xfrm>
              <a:off x="5638799" y="4015930"/>
              <a:ext cx="2748198" cy="2263664"/>
              <a:chOff x="5638799" y="4015930"/>
              <a:chExt cx="2748198" cy="2263664"/>
            </a:xfrm>
          </p:grpSpPr>
          <p:pic>
            <p:nvPicPr>
              <p:cNvPr id="14" name="Picture 13"/>
              <p:cNvPicPr>
                <a:picLocks noChangeAspect="1"/>
              </p:cNvPicPr>
              <p:nvPr/>
            </p:nvPicPr>
            <p:blipFill>
              <a:blip r:embed="rId5"/>
              <a:stretch>
                <a:fillRect/>
              </a:stretch>
            </p:blipFill>
            <p:spPr>
              <a:xfrm>
                <a:off x="5638800" y="4015930"/>
                <a:ext cx="2748197" cy="1828800"/>
              </a:xfrm>
              <a:prstGeom prst="rect">
                <a:avLst/>
              </a:prstGeom>
            </p:spPr>
          </p:pic>
          <p:sp>
            <p:nvSpPr>
              <p:cNvPr id="15" name="TextBox 14"/>
              <p:cNvSpPr txBox="1"/>
              <p:nvPr/>
            </p:nvSpPr>
            <p:spPr>
              <a:xfrm>
                <a:off x="5638799" y="5910262"/>
                <a:ext cx="2748197" cy="369332"/>
              </a:xfrm>
              <a:prstGeom prst="rect">
                <a:avLst/>
              </a:prstGeom>
              <a:noFill/>
            </p:spPr>
            <p:txBody>
              <a:bodyPr wrap="square" rtlCol="0">
                <a:spAutoFit/>
              </a:bodyPr>
              <a:lstStyle/>
              <a:p>
                <a:pPr algn="ctr"/>
                <a:r>
                  <a:rPr lang="en-US" dirty="0" smtClean="0"/>
                  <a:t>Biased Binary Classification</a:t>
                </a:r>
                <a:endParaRPr lang="en-US" dirty="0"/>
              </a:p>
            </p:txBody>
          </p:sp>
        </p:grpSp>
        <p:sp>
          <p:nvSpPr>
            <p:cNvPr id="18" name="Rectangle 17"/>
            <p:cNvSpPr/>
            <p:nvPr/>
          </p:nvSpPr>
          <p:spPr>
            <a:xfrm>
              <a:off x="6972300" y="4648200"/>
              <a:ext cx="254000" cy="6350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759700" y="4648200"/>
              <a:ext cx="254000" cy="6350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 name="Group 32"/>
            <p:cNvGrpSpPr/>
            <p:nvPr/>
          </p:nvGrpSpPr>
          <p:grpSpPr>
            <a:xfrm>
              <a:off x="5638800" y="4013200"/>
              <a:ext cx="2641600" cy="1765300"/>
              <a:chOff x="5638800" y="4013200"/>
              <a:chExt cx="2641600" cy="1765300"/>
            </a:xfrm>
          </p:grpSpPr>
          <p:sp>
            <p:nvSpPr>
              <p:cNvPr id="20" name="Rectangle 19"/>
              <p:cNvSpPr/>
              <p:nvPr/>
            </p:nvSpPr>
            <p:spPr>
              <a:xfrm>
                <a:off x="7124700" y="4800600"/>
                <a:ext cx="254000" cy="635000"/>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803900" y="5118100"/>
                <a:ext cx="254000" cy="635000"/>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057900" y="4271962"/>
                <a:ext cx="254000" cy="635000"/>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464300" y="5059362"/>
                <a:ext cx="254000" cy="635000"/>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930900" y="4800600"/>
                <a:ext cx="254000" cy="635000"/>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337300" y="4635500"/>
                <a:ext cx="254000" cy="635000"/>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832600" y="5143500"/>
                <a:ext cx="254000" cy="635000"/>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442200" y="5143500"/>
                <a:ext cx="254000" cy="635000"/>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594600" y="4495800"/>
                <a:ext cx="254000" cy="635000"/>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7874000" y="5054600"/>
                <a:ext cx="254000" cy="635000"/>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8026400" y="4203700"/>
                <a:ext cx="254000" cy="635000"/>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464300" y="4038600"/>
                <a:ext cx="254000" cy="635000"/>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638800" y="4013200"/>
                <a:ext cx="254000" cy="635000"/>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4" name="Content Placeholder 2"/>
          <p:cNvSpPr>
            <a:spLocks noGrp="1"/>
          </p:cNvSpPr>
          <p:nvPr>
            <p:ph idx="1"/>
          </p:nvPr>
        </p:nvSpPr>
        <p:spPr>
          <a:xfrm>
            <a:off x="351118" y="2532063"/>
            <a:ext cx="8396941" cy="2519362"/>
          </a:xfrm>
          <a:solidFill>
            <a:srgbClr val="CCFFCC"/>
          </a:solidFill>
          <a:effectLst>
            <a:outerShdw blurRad="50800" dist="38100" dir="2700000" algn="tl" rotWithShape="0">
              <a:srgbClr val="000000">
                <a:alpha val="43000"/>
              </a:srgbClr>
            </a:outerShdw>
          </a:effectLst>
        </p:spPr>
        <p:txBody>
          <a:bodyPr anchor="ctr">
            <a:normAutofit/>
          </a:bodyPr>
          <a:lstStyle/>
          <a:p>
            <a:pPr>
              <a:defRPr/>
            </a:pPr>
            <a:r>
              <a:rPr lang="en-US" dirty="0" smtClean="0"/>
              <a:t>Simulate the different scenarios in responses</a:t>
            </a:r>
          </a:p>
          <a:p>
            <a:pPr>
              <a:buNone/>
              <a:defRPr/>
            </a:pPr>
            <a:r>
              <a:rPr lang="en-US" dirty="0" smtClean="0"/>
              <a:t>Benefits of attributes-based feedback</a:t>
            </a:r>
          </a:p>
          <a:p>
            <a:pPr>
              <a:defRPr/>
            </a:pPr>
            <a:r>
              <a:rPr lang="en-US" dirty="0" smtClean="0"/>
              <a:t>Small when label-based is very informative</a:t>
            </a:r>
          </a:p>
          <a:p>
            <a:pPr>
              <a:defRPr/>
            </a:pPr>
            <a:r>
              <a:rPr lang="en-US" dirty="0" smtClean="0"/>
              <a:t>Large when label-based feedback is weak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animBg="1"/>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3" name="Chart 12"/>
          <p:cNvGraphicFramePr/>
          <p:nvPr/>
        </p:nvGraphicFramePr>
        <p:xfrm>
          <a:off x="1828800" y="2551176"/>
          <a:ext cx="6654800" cy="289124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165100" y="1567793"/>
            <a:ext cx="8890000" cy="4190070"/>
          </a:xfrm>
        </p:spPr>
        <p:txBody>
          <a:bodyPr/>
          <a:lstStyle/>
          <a:p>
            <a:pPr>
              <a:buNone/>
            </a:pPr>
            <a:r>
              <a:rPr lang="en-US" dirty="0" smtClean="0"/>
              <a:t>Scenes, Annotation, Image features</a:t>
            </a:r>
            <a:endParaRPr lang="en-US" dirty="0"/>
          </a:p>
        </p:txBody>
      </p:sp>
      <p:sp>
        <p:nvSpPr>
          <p:cNvPr id="8" name="Rectangle 7"/>
          <p:cNvSpPr/>
          <p:nvPr/>
        </p:nvSpPr>
        <p:spPr>
          <a:xfrm>
            <a:off x="5568657" y="3109315"/>
            <a:ext cx="2575034" cy="560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568657" y="3866857"/>
            <a:ext cx="2575034" cy="560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568657" y="4536014"/>
            <a:ext cx="2575034" cy="560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367485" y="5263950"/>
            <a:ext cx="2349499" cy="369332"/>
          </a:xfrm>
          <a:prstGeom prst="rect">
            <a:avLst/>
          </a:prstGeom>
          <a:noFill/>
        </p:spPr>
        <p:txBody>
          <a:bodyPr wrap="square" rtlCol="0">
            <a:spAutoFit/>
          </a:bodyPr>
          <a:lstStyle/>
          <a:p>
            <a:pPr algn="ctr"/>
            <a:r>
              <a:rPr lang="en-US" dirty="0" smtClean="0"/>
              <a:t># iterations</a:t>
            </a:r>
            <a:endParaRPr lang="en-US" baseline="-25000" dirty="0"/>
          </a:p>
        </p:txBody>
      </p:sp>
      <p:sp>
        <p:nvSpPr>
          <p:cNvPr id="12" name="TextBox 11"/>
          <p:cNvSpPr txBox="1"/>
          <p:nvPr/>
        </p:nvSpPr>
        <p:spPr>
          <a:xfrm rot="16200000">
            <a:off x="435108" y="3710675"/>
            <a:ext cx="2349499" cy="369332"/>
          </a:xfrm>
          <a:prstGeom prst="rect">
            <a:avLst/>
          </a:prstGeom>
          <a:noFill/>
        </p:spPr>
        <p:txBody>
          <a:bodyPr wrap="square" rtlCol="0">
            <a:spAutoFit/>
          </a:bodyPr>
          <a:lstStyle/>
          <a:p>
            <a:pPr algn="ctr"/>
            <a:r>
              <a:rPr lang="en-US" dirty="0" smtClean="0"/>
              <a:t>Accuracy</a:t>
            </a:r>
            <a:endParaRPr lang="en-US"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chart seriesIdx="0" categoryIdx="-4" bldStep="series"/>
                                            </p:graphic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graphicEl>
                                              <a:chart seriesIdx="1" categoryIdx="-4" bldStep="series"/>
                                            </p:graphic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graphicEl>
                                              <a:chart seriesIdx="2" categoryIdx="-4" bldStep="series"/>
                                            </p:graphic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Chart bld="series" animBg="0"/>
        </p:bldSub>
      </p:bldGraphic>
      <p:bldP spid="8"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4" name="Chart 13"/>
          <p:cNvGraphicFramePr/>
          <p:nvPr/>
        </p:nvGraphicFramePr>
        <p:xfrm>
          <a:off x="1828800" y="2743200"/>
          <a:ext cx="66548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165100" y="1594308"/>
            <a:ext cx="8890000" cy="4163555"/>
          </a:xfrm>
        </p:spPr>
        <p:txBody>
          <a:bodyPr/>
          <a:lstStyle/>
          <a:p>
            <a:pPr>
              <a:buNone/>
            </a:pPr>
            <a:r>
              <a:rPr lang="en-US" dirty="0" smtClean="0"/>
              <a:t>Faces, Biased binary classification, Attribute features</a:t>
            </a:r>
            <a:endParaRPr lang="en-US" dirty="0"/>
          </a:p>
        </p:txBody>
      </p:sp>
      <p:sp>
        <p:nvSpPr>
          <p:cNvPr id="7" name="TextBox 6"/>
          <p:cNvSpPr txBox="1"/>
          <p:nvPr/>
        </p:nvSpPr>
        <p:spPr>
          <a:xfrm>
            <a:off x="2367485" y="5263950"/>
            <a:ext cx="2349499" cy="369332"/>
          </a:xfrm>
          <a:prstGeom prst="rect">
            <a:avLst/>
          </a:prstGeom>
          <a:noFill/>
        </p:spPr>
        <p:txBody>
          <a:bodyPr wrap="square" rtlCol="0">
            <a:spAutoFit/>
          </a:bodyPr>
          <a:lstStyle/>
          <a:p>
            <a:pPr algn="ctr"/>
            <a:r>
              <a:rPr lang="en-US" dirty="0" smtClean="0"/>
              <a:t># iterations</a:t>
            </a:r>
            <a:endParaRPr lang="en-US" baseline="-25000" dirty="0"/>
          </a:p>
        </p:txBody>
      </p:sp>
      <p:sp>
        <p:nvSpPr>
          <p:cNvPr id="8" name="TextBox 7"/>
          <p:cNvSpPr txBox="1"/>
          <p:nvPr/>
        </p:nvSpPr>
        <p:spPr>
          <a:xfrm rot="16200000">
            <a:off x="435108" y="3710675"/>
            <a:ext cx="2349499" cy="369332"/>
          </a:xfrm>
          <a:prstGeom prst="rect">
            <a:avLst/>
          </a:prstGeom>
          <a:noFill/>
        </p:spPr>
        <p:txBody>
          <a:bodyPr wrap="square" rtlCol="0">
            <a:spAutoFit/>
          </a:bodyPr>
          <a:lstStyle/>
          <a:p>
            <a:pPr algn="ctr"/>
            <a:r>
              <a:rPr lang="en-US" dirty="0" smtClean="0"/>
              <a:t>Accuracy</a:t>
            </a:r>
            <a:endParaRPr lang="en-US" baseline="-25000" dirty="0"/>
          </a:p>
        </p:txBody>
      </p:sp>
      <p:sp>
        <p:nvSpPr>
          <p:cNvPr id="9" name="Rectangle 8"/>
          <p:cNvSpPr/>
          <p:nvPr/>
        </p:nvSpPr>
        <p:spPr>
          <a:xfrm>
            <a:off x="5568657" y="3109315"/>
            <a:ext cx="2575034" cy="560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568657" y="3866857"/>
            <a:ext cx="2575034" cy="560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568657" y="4536014"/>
            <a:ext cx="2575034" cy="560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109335" y="5931393"/>
            <a:ext cx="2995423" cy="369332"/>
          </a:xfrm>
          <a:prstGeom prst="rect">
            <a:avLst/>
          </a:prstGeom>
          <a:noFill/>
        </p:spPr>
        <p:txBody>
          <a:bodyPr wrap="square" rtlCol="0">
            <a:spAutoFit/>
          </a:bodyPr>
          <a:lstStyle/>
          <a:p>
            <a:pPr algn="ctr"/>
            <a:r>
              <a:rPr lang="en-US" dirty="0" smtClean="0"/>
              <a:t>More results in the paper.</a:t>
            </a:r>
            <a:endParaRPr lang="en-US"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chart seriesIdx="0" categoryIdx="-4" bldStep="series"/>
                                            </p:graphic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graphicEl>
                                              <a:chart seriesIdx="1" categoryIdx="-4" bldStep="series"/>
                                            </p:graphic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chart seriesIdx="2" categoryIdx="-4" bldStep="series"/>
                                            </p:graphic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Chart bld="series" animBg="0"/>
        </p:bldSub>
      </p:bldGraphic>
      <p:bldP spid="9" grpId="0" animBg="1"/>
      <p:bldP spid="10" grpId="0" animBg="1"/>
      <p:bldP spid="11" grpId="0" animBg="1"/>
      <p:bldP spid="13" grpId="0"/>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Active Learning</a:t>
            </a:r>
            <a:endParaRPr lang="en-US" dirty="0"/>
          </a:p>
        </p:txBody>
      </p:sp>
      <p:pic>
        <p:nvPicPr>
          <p:cNvPr id="4" name="Picture 2"/>
          <p:cNvPicPr>
            <a:picLocks noChangeAspect="1" noChangeArrowheads="1"/>
          </p:cNvPicPr>
          <p:nvPr/>
        </p:nvPicPr>
        <p:blipFill>
          <a:blip r:embed="rId2"/>
          <a:srcRect b="23314"/>
          <a:stretch>
            <a:fillRect/>
          </a:stretch>
        </p:blipFill>
        <p:spPr bwMode="auto">
          <a:xfrm>
            <a:off x="846715" y="2152925"/>
            <a:ext cx="2104221" cy="1828800"/>
          </a:xfrm>
          <a:prstGeom prst="rect">
            <a:avLst/>
          </a:prstGeom>
          <a:noFill/>
          <a:ln w="9525">
            <a:noFill/>
            <a:miter lim="800000"/>
            <a:headEnd/>
            <a:tailEnd/>
          </a:ln>
          <a:effectLst/>
        </p:spPr>
      </p:pic>
      <p:grpSp>
        <p:nvGrpSpPr>
          <p:cNvPr id="3" name="Group 4"/>
          <p:cNvGrpSpPr/>
          <p:nvPr/>
        </p:nvGrpSpPr>
        <p:grpSpPr>
          <a:xfrm>
            <a:off x="5425387" y="2152925"/>
            <a:ext cx="3444949" cy="1828800"/>
            <a:chOff x="4327451" y="451853"/>
            <a:chExt cx="3444949" cy="1828800"/>
          </a:xfrm>
        </p:grpSpPr>
        <p:pic>
          <p:nvPicPr>
            <p:cNvPr id="7" name="Picture 6"/>
            <p:cNvPicPr>
              <a:picLocks noChangeAspect="1"/>
            </p:cNvPicPr>
            <p:nvPr/>
          </p:nvPicPr>
          <p:blipFill>
            <a:blip r:embed="rId3"/>
            <a:stretch>
              <a:fillRect/>
            </a:stretch>
          </p:blipFill>
          <p:spPr>
            <a:xfrm>
              <a:off x="4327451" y="451853"/>
              <a:ext cx="3444949" cy="1828800"/>
            </a:xfrm>
            <a:prstGeom prst="rect">
              <a:avLst/>
            </a:prstGeom>
          </p:spPr>
        </p:pic>
        <p:sp>
          <p:nvSpPr>
            <p:cNvPr id="8" name="Rectangle 7"/>
            <p:cNvSpPr/>
            <p:nvPr/>
          </p:nvSpPr>
          <p:spPr>
            <a:xfrm>
              <a:off x="7128387" y="2130425"/>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5"/>
          <p:cNvGrpSpPr/>
          <p:nvPr/>
        </p:nvGrpSpPr>
        <p:grpSpPr>
          <a:xfrm>
            <a:off x="5425387" y="4018265"/>
            <a:ext cx="3261413" cy="951897"/>
            <a:chOff x="5425387" y="4018265"/>
            <a:chExt cx="3261413" cy="951897"/>
          </a:xfrm>
        </p:grpSpPr>
        <p:sp>
          <p:nvSpPr>
            <p:cNvPr id="16" name="TextBox 15"/>
            <p:cNvSpPr txBox="1"/>
            <p:nvPr/>
          </p:nvSpPr>
          <p:spPr>
            <a:xfrm>
              <a:off x="5425387" y="4018265"/>
              <a:ext cx="3261413" cy="369332"/>
            </a:xfrm>
            <a:prstGeom prst="rect">
              <a:avLst/>
            </a:prstGeom>
            <a:noFill/>
          </p:spPr>
          <p:txBody>
            <a:bodyPr wrap="square" rtlCol="0">
              <a:spAutoFit/>
            </a:bodyPr>
            <a:lstStyle/>
            <a:p>
              <a:pPr algn="ctr"/>
              <a:r>
                <a:rPr lang="en-US" dirty="0" smtClean="0"/>
                <a:t>Concepts to teach:</a:t>
              </a:r>
              <a:endParaRPr lang="en-US" baseline="-25000" dirty="0"/>
            </a:p>
          </p:txBody>
        </p:sp>
        <p:sp>
          <p:nvSpPr>
            <p:cNvPr id="25" name="Oval 24"/>
            <p:cNvSpPr/>
            <p:nvPr/>
          </p:nvSpPr>
          <p:spPr>
            <a:xfrm>
              <a:off x="6133657" y="4512962"/>
              <a:ext cx="457200" cy="457200"/>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696906" y="4512962"/>
              <a:ext cx="457200" cy="4572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7533083" y="4512962"/>
              <a:ext cx="457200" cy="457200"/>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6133657" y="4543472"/>
              <a:ext cx="457200" cy="369332"/>
            </a:xfrm>
            <a:prstGeom prst="rect">
              <a:avLst/>
            </a:prstGeom>
            <a:noFill/>
          </p:spPr>
          <p:txBody>
            <a:bodyPr wrap="square" rtlCol="0">
              <a:spAutoFit/>
            </a:bodyPr>
            <a:lstStyle/>
            <a:p>
              <a:pPr algn="ctr"/>
              <a:r>
                <a:rPr lang="en-US" dirty="0" smtClean="0"/>
                <a:t>C</a:t>
              </a:r>
              <a:r>
                <a:rPr lang="en-US" baseline="-25000" dirty="0" smtClean="0"/>
                <a:t>1</a:t>
              </a:r>
              <a:endParaRPr lang="en-US" baseline="-25000" dirty="0"/>
            </a:p>
          </p:txBody>
        </p:sp>
        <p:sp>
          <p:nvSpPr>
            <p:cNvPr id="29" name="TextBox 28"/>
            <p:cNvSpPr txBox="1"/>
            <p:nvPr/>
          </p:nvSpPr>
          <p:spPr>
            <a:xfrm>
              <a:off x="6696906" y="4543472"/>
              <a:ext cx="457200" cy="369332"/>
            </a:xfrm>
            <a:prstGeom prst="rect">
              <a:avLst/>
            </a:prstGeom>
            <a:noFill/>
          </p:spPr>
          <p:txBody>
            <a:bodyPr wrap="square" rtlCol="0">
              <a:spAutoFit/>
            </a:bodyPr>
            <a:lstStyle/>
            <a:p>
              <a:pPr algn="ctr"/>
              <a:r>
                <a:rPr lang="en-US" dirty="0" smtClean="0"/>
                <a:t>C</a:t>
              </a:r>
              <a:r>
                <a:rPr lang="en-US" baseline="-25000" dirty="0" smtClean="0"/>
                <a:t>2</a:t>
              </a:r>
              <a:endParaRPr lang="en-US" baseline="-25000" dirty="0"/>
            </a:p>
          </p:txBody>
        </p:sp>
        <p:sp>
          <p:nvSpPr>
            <p:cNvPr id="30" name="TextBox 29"/>
            <p:cNvSpPr txBox="1"/>
            <p:nvPr/>
          </p:nvSpPr>
          <p:spPr>
            <a:xfrm>
              <a:off x="7533083" y="4543472"/>
              <a:ext cx="457200" cy="369332"/>
            </a:xfrm>
            <a:prstGeom prst="rect">
              <a:avLst/>
            </a:prstGeom>
            <a:noFill/>
          </p:spPr>
          <p:txBody>
            <a:bodyPr wrap="square" rtlCol="0">
              <a:spAutoFit/>
            </a:bodyPr>
            <a:lstStyle/>
            <a:p>
              <a:pPr algn="ctr"/>
              <a:r>
                <a:rPr lang="en-US" dirty="0" smtClean="0"/>
                <a:t>C</a:t>
              </a:r>
              <a:r>
                <a:rPr lang="en-US" baseline="-25000" dirty="0" smtClean="0"/>
                <a:t>K</a:t>
              </a:r>
              <a:endParaRPr lang="en-US" baseline="-25000" dirty="0"/>
            </a:p>
          </p:txBody>
        </p:sp>
        <p:sp>
          <p:nvSpPr>
            <p:cNvPr id="31" name="TextBox 30"/>
            <p:cNvSpPr txBox="1"/>
            <p:nvPr/>
          </p:nvSpPr>
          <p:spPr>
            <a:xfrm>
              <a:off x="7180738" y="4543472"/>
              <a:ext cx="457200" cy="369332"/>
            </a:xfrm>
            <a:prstGeom prst="rect">
              <a:avLst/>
            </a:prstGeom>
            <a:noFill/>
          </p:spPr>
          <p:txBody>
            <a:bodyPr wrap="square" rtlCol="0">
              <a:spAutoFit/>
            </a:bodyPr>
            <a:lstStyle/>
            <a:p>
              <a:r>
                <a:rPr lang="en-US" dirty="0" smtClean="0"/>
                <a:t>…</a:t>
              </a:r>
              <a:endParaRPr lang="en-US" baseline="-25000" dirty="0"/>
            </a:p>
          </p:txBody>
        </p:sp>
      </p:grpSp>
      <p:grpSp>
        <p:nvGrpSpPr>
          <p:cNvPr id="6" name="Group 46"/>
          <p:cNvGrpSpPr/>
          <p:nvPr/>
        </p:nvGrpSpPr>
        <p:grpSpPr>
          <a:xfrm>
            <a:off x="3238500" y="2152925"/>
            <a:ext cx="1752600" cy="2107672"/>
            <a:chOff x="3238500" y="2152925"/>
            <a:chExt cx="1752600" cy="2107672"/>
          </a:xfrm>
        </p:grpSpPr>
        <p:sp>
          <p:nvSpPr>
            <p:cNvPr id="32" name="Can 31"/>
            <p:cNvSpPr/>
            <p:nvPr/>
          </p:nvSpPr>
          <p:spPr>
            <a:xfrm>
              <a:off x="3238500" y="2152925"/>
              <a:ext cx="1752600" cy="2107672"/>
            </a:xfrm>
            <a:prstGeom prst="can">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238500" y="2997200"/>
              <a:ext cx="1752600" cy="646331"/>
            </a:xfrm>
            <a:prstGeom prst="rect">
              <a:avLst/>
            </a:prstGeom>
            <a:noFill/>
          </p:spPr>
          <p:txBody>
            <a:bodyPr wrap="square" rtlCol="0">
              <a:spAutoFit/>
            </a:bodyPr>
            <a:lstStyle/>
            <a:p>
              <a:pPr algn="ctr"/>
              <a:r>
                <a:rPr lang="en-US" dirty="0" smtClean="0"/>
                <a:t>Unlabeled pool of images</a:t>
              </a:r>
              <a:endParaRPr lang="en-US" dirty="0"/>
            </a:p>
          </p:txBody>
        </p:sp>
      </p:grpSp>
      <p:pic>
        <p:nvPicPr>
          <p:cNvPr id="35" name="Picture 34"/>
          <p:cNvPicPr>
            <a:picLocks noChangeAspect="1"/>
          </p:cNvPicPr>
          <p:nvPr/>
        </p:nvPicPr>
        <p:blipFill>
          <a:blip r:embed="rId4"/>
          <a:stretch>
            <a:fillRect/>
          </a:stretch>
        </p:blipFill>
        <p:spPr>
          <a:xfrm>
            <a:off x="3873500" y="1975125"/>
            <a:ext cx="457200" cy="457200"/>
          </a:xfrm>
          <a:prstGeom prst="rect">
            <a:avLst/>
          </a:prstGeom>
        </p:spPr>
      </p:pic>
      <p:grpSp>
        <p:nvGrpSpPr>
          <p:cNvPr id="9" name="Group 44"/>
          <p:cNvGrpSpPr/>
          <p:nvPr/>
        </p:nvGrpSpPr>
        <p:grpSpPr>
          <a:xfrm>
            <a:off x="367199" y="4018265"/>
            <a:ext cx="3261413" cy="951897"/>
            <a:chOff x="367199" y="4018265"/>
            <a:chExt cx="3261413" cy="951897"/>
          </a:xfrm>
        </p:grpSpPr>
        <p:sp>
          <p:nvSpPr>
            <p:cNvPr id="36" name="TextBox 35"/>
            <p:cNvSpPr txBox="1"/>
            <p:nvPr/>
          </p:nvSpPr>
          <p:spPr>
            <a:xfrm>
              <a:off x="367199" y="4018265"/>
              <a:ext cx="3261413" cy="369332"/>
            </a:xfrm>
            <a:prstGeom prst="rect">
              <a:avLst/>
            </a:prstGeom>
            <a:noFill/>
          </p:spPr>
          <p:txBody>
            <a:bodyPr wrap="square" rtlCol="0">
              <a:spAutoFit/>
            </a:bodyPr>
            <a:lstStyle/>
            <a:p>
              <a:pPr algn="ctr"/>
              <a:r>
                <a:rPr lang="en-US" dirty="0" smtClean="0"/>
                <a:t>Classifiers:</a:t>
              </a:r>
              <a:endParaRPr lang="en-US" baseline="-25000" dirty="0"/>
            </a:p>
          </p:txBody>
        </p:sp>
        <p:sp>
          <p:nvSpPr>
            <p:cNvPr id="37" name="Oval 36"/>
            <p:cNvSpPr/>
            <p:nvPr/>
          </p:nvSpPr>
          <p:spPr>
            <a:xfrm>
              <a:off x="1075469" y="4512962"/>
              <a:ext cx="457200" cy="457200"/>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638718" y="4512962"/>
              <a:ext cx="457200" cy="4572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474895" y="4512962"/>
              <a:ext cx="457200" cy="457200"/>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1075469" y="4543472"/>
              <a:ext cx="457200" cy="369332"/>
            </a:xfrm>
            <a:prstGeom prst="rect">
              <a:avLst/>
            </a:prstGeom>
            <a:noFill/>
          </p:spPr>
          <p:txBody>
            <a:bodyPr wrap="square" rtlCol="0">
              <a:spAutoFit/>
            </a:bodyPr>
            <a:lstStyle/>
            <a:p>
              <a:pPr algn="ctr"/>
              <a:r>
                <a:rPr lang="en-US" dirty="0" smtClean="0"/>
                <a:t>h</a:t>
              </a:r>
              <a:r>
                <a:rPr lang="en-US" baseline="-25000" dirty="0" smtClean="0"/>
                <a:t>1</a:t>
              </a:r>
              <a:endParaRPr lang="en-US" baseline="-25000" dirty="0"/>
            </a:p>
          </p:txBody>
        </p:sp>
        <p:sp>
          <p:nvSpPr>
            <p:cNvPr id="41" name="TextBox 40"/>
            <p:cNvSpPr txBox="1"/>
            <p:nvPr/>
          </p:nvSpPr>
          <p:spPr>
            <a:xfrm>
              <a:off x="1638718" y="4543472"/>
              <a:ext cx="457200" cy="369332"/>
            </a:xfrm>
            <a:prstGeom prst="rect">
              <a:avLst/>
            </a:prstGeom>
            <a:noFill/>
          </p:spPr>
          <p:txBody>
            <a:bodyPr wrap="square" rtlCol="0">
              <a:spAutoFit/>
            </a:bodyPr>
            <a:lstStyle/>
            <a:p>
              <a:pPr algn="ctr"/>
              <a:r>
                <a:rPr lang="en-US" dirty="0" smtClean="0"/>
                <a:t>h</a:t>
              </a:r>
              <a:r>
                <a:rPr lang="en-US" baseline="-25000" dirty="0" smtClean="0"/>
                <a:t>2</a:t>
              </a:r>
              <a:endParaRPr lang="en-US" baseline="-25000" dirty="0"/>
            </a:p>
          </p:txBody>
        </p:sp>
        <p:sp>
          <p:nvSpPr>
            <p:cNvPr id="42" name="TextBox 41"/>
            <p:cNvSpPr txBox="1"/>
            <p:nvPr/>
          </p:nvSpPr>
          <p:spPr>
            <a:xfrm>
              <a:off x="2474895" y="4543472"/>
              <a:ext cx="457200" cy="369332"/>
            </a:xfrm>
            <a:prstGeom prst="rect">
              <a:avLst/>
            </a:prstGeom>
            <a:noFill/>
          </p:spPr>
          <p:txBody>
            <a:bodyPr wrap="square" rtlCol="0">
              <a:spAutoFit/>
            </a:bodyPr>
            <a:lstStyle/>
            <a:p>
              <a:pPr algn="ctr"/>
              <a:r>
                <a:rPr lang="en-US" dirty="0" err="1" smtClean="0"/>
                <a:t>h</a:t>
              </a:r>
              <a:r>
                <a:rPr lang="en-US" baseline="-25000" dirty="0" err="1" smtClean="0"/>
                <a:t>K</a:t>
              </a:r>
              <a:endParaRPr lang="en-US" baseline="-25000" dirty="0"/>
            </a:p>
          </p:txBody>
        </p:sp>
        <p:sp>
          <p:nvSpPr>
            <p:cNvPr id="43" name="TextBox 42"/>
            <p:cNvSpPr txBox="1"/>
            <p:nvPr/>
          </p:nvSpPr>
          <p:spPr>
            <a:xfrm>
              <a:off x="2122550" y="4543472"/>
              <a:ext cx="457200" cy="369332"/>
            </a:xfrm>
            <a:prstGeom prst="rect">
              <a:avLst/>
            </a:prstGeom>
            <a:noFill/>
          </p:spPr>
          <p:txBody>
            <a:bodyPr wrap="square" rtlCol="0">
              <a:spAutoFit/>
            </a:bodyPr>
            <a:lstStyle/>
            <a:p>
              <a:r>
                <a:rPr lang="en-US" dirty="0" smtClean="0"/>
                <a:t>…</a:t>
              </a:r>
              <a:endParaRPr lang="en-US" baseline="-25000" dirty="0"/>
            </a:p>
          </p:txBody>
        </p:sp>
      </p:grpSp>
      <p:sp>
        <p:nvSpPr>
          <p:cNvPr id="44" name="Rounded Rectangular Callout 43"/>
          <p:cNvSpPr/>
          <p:nvPr/>
        </p:nvSpPr>
        <p:spPr>
          <a:xfrm>
            <a:off x="6133657" y="1625599"/>
            <a:ext cx="1094753" cy="523345"/>
          </a:xfrm>
          <a:prstGeom prst="wedgeRoundRectCallout">
            <a:avLst>
              <a:gd name="adj1" fmla="val 41239"/>
              <a:gd name="adj2" fmla="val 12370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[Label]</a:t>
            </a:r>
            <a:endParaRPr lang="en-IN" dirty="0">
              <a:solidFill>
                <a:schemeClr val="tx1"/>
              </a:solidFill>
            </a:endParaRPr>
          </a:p>
        </p:txBody>
      </p:sp>
      <p:sp>
        <p:nvSpPr>
          <p:cNvPr id="34" name="TextBox 33"/>
          <p:cNvSpPr txBox="1"/>
          <p:nvPr/>
        </p:nvSpPr>
        <p:spPr>
          <a:xfrm>
            <a:off x="2474895" y="1542533"/>
            <a:ext cx="3261413" cy="369332"/>
          </a:xfrm>
          <a:prstGeom prst="rect">
            <a:avLst/>
          </a:prstGeom>
          <a:noFill/>
        </p:spPr>
        <p:txBody>
          <a:bodyPr wrap="square" rtlCol="0">
            <a:spAutoFit/>
          </a:bodyPr>
          <a:lstStyle/>
          <a:p>
            <a:pPr algn="ctr"/>
            <a:r>
              <a:rPr lang="en-US" dirty="0" smtClean="0"/>
              <a:t>Highest Entropy</a:t>
            </a:r>
            <a:endParaRPr lang="en-US"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4"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889787" cy="685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r="11111"/>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3035</TotalTime>
  <Words>2223</Words>
  <Application>Microsoft Macintosh PowerPoint</Application>
  <PresentationFormat>On-screen Show (4:3)</PresentationFormat>
  <Paragraphs>360</Paragraphs>
  <Slides>48</Slides>
  <Notes>23</Notes>
  <HiddenSlides>0</HiddenSlides>
  <MMClips>0</MMClips>
  <ScaleCrop>false</ScaleCrop>
  <HeadingPairs>
    <vt:vector size="4" baseType="variant">
      <vt:variant>
        <vt:lpstr>Design Template</vt:lpstr>
      </vt:variant>
      <vt:variant>
        <vt:i4>1</vt:i4>
      </vt:variant>
      <vt:variant>
        <vt:lpstr>Slide Titles</vt:lpstr>
      </vt:variant>
      <vt:variant>
        <vt:i4>48</vt:i4>
      </vt:variant>
    </vt:vector>
  </HeadingPairs>
  <TitlesOfParts>
    <vt:vector size="49" baseType="lpstr">
      <vt:lpstr>Office Theme</vt:lpstr>
      <vt:lpstr>Attributes for Classifier Feedback</vt:lpstr>
      <vt:lpstr>You can teach a child by examples...</vt:lpstr>
      <vt:lpstr>Slide 3</vt:lpstr>
      <vt:lpstr>Slide 4</vt:lpstr>
      <vt:lpstr>Slide 5</vt:lpstr>
      <vt:lpstr>Slide 6</vt:lpstr>
      <vt:lpstr>Slide 7</vt:lpstr>
      <vt:lpstr>Slide 8</vt:lpstr>
      <vt:lpstr>Slide 9</vt:lpstr>
      <vt:lpstr>And on, and on, and on…</vt:lpstr>
      <vt:lpstr>Slide 11</vt:lpstr>
      <vt:lpstr>Slide 12</vt:lpstr>
      <vt:lpstr>Slide 13</vt:lpstr>
      <vt:lpstr>And on, and on, and on…</vt:lpstr>
      <vt:lpstr>Slide 15</vt:lpstr>
      <vt:lpstr>Slide 16</vt:lpstr>
      <vt:lpstr>Slide 17</vt:lpstr>
      <vt:lpstr>Communication</vt:lpstr>
      <vt:lpstr>Proposed Active Learning</vt:lpstr>
      <vt:lpstr>Relative Attributes [Parikh and Grauman, ICCV 2011]</vt:lpstr>
      <vt:lpstr>Attributes-based Feedback</vt:lpstr>
      <vt:lpstr>Attributes-based Feedback</vt:lpstr>
      <vt:lpstr>Proposed Active Learning</vt:lpstr>
      <vt:lpstr>Label-based Feedback</vt:lpstr>
      <vt:lpstr>Label-based Feedback</vt:lpstr>
      <vt:lpstr>Label-based Feedback</vt:lpstr>
      <vt:lpstr>Datasets</vt:lpstr>
      <vt:lpstr>Datasets</vt:lpstr>
      <vt:lpstr>Datasets</vt:lpstr>
      <vt:lpstr>Settings</vt:lpstr>
      <vt:lpstr>Results</vt:lpstr>
      <vt:lpstr>Results</vt:lpstr>
      <vt:lpstr>Conclusion</vt:lpstr>
      <vt:lpstr>Thank you!</vt:lpstr>
      <vt:lpstr>Backup Slides</vt:lpstr>
      <vt:lpstr>Negative Feedback</vt:lpstr>
      <vt:lpstr>Related Work</vt:lpstr>
      <vt:lpstr>Related Work</vt:lpstr>
      <vt:lpstr>Related Work</vt:lpstr>
      <vt:lpstr>Related Work</vt:lpstr>
      <vt:lpstr>Related Work</vt:lpstr>
      <vt:lpstr>Imperfect Attribute Predictors</vt:lpstr>
      <vt:lpstr>Large-scale Classification</vt:lpstr>
      <vt:lpstr>Results</vt:lpstr>
      <vt:lpstr>Label-based Feedback</vt:lpstr>
      <vt:lpstr>Results</vt:lpstr>
      <vt:lpstr>Results</vt:lpstr>
      <vt:lpstr>Traditional Active Learning</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Attributes for Classifier Feedback</dc:title>
  <dc:creator>Devi Parikh</dc:creator>
  <cp:lastModifiedBy>Devi Parikh</cp:lastModifiedBy>
  <cp:revision>77</cp:revision>
  <dcterms:created xsi:type="dcterms:W3CDTF">2012-10-22T02:39:49Z</dcterms:created>
  <dcterms:modified xsi:type="dcterms:W3CDTF">2012-10-22T02:43:29Z</dcterms:modified>
</cp:coreProperties>
</file>