
<file path=[Content_Types].xml><?xml version="1.0" encoding="utf-8"?>
<Types xmlns="http://schemas.openxmlformats.org/package/2006/content-types">
  <Override PartName="/ppt/embeddings/oleObject16.bin" ContentType="application/vnd.openxmlformats-officedocument.oleObject"/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embeddings/oleObject4.bin" ContentType="application/vnd.openxmlformats-officedocument.oleObject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Default Extension="jpeg" ContentType="image/jpeg"/>
  <Override PartName="/ppt/embeddings/oleObject24.bin" ContentType="application/vnd.openxmlformats-officedocument.oleObject"/>
  <Override PartName="/ppt/embeddings/oleObject12.bin" ContentType="application/vnd.openxmlformats-officedocument.oleObject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embeddings/oleObject20.bin" ContentType="application/vnd.openxmlformats-officedocument.oleObject"/>
  <Override PartName="/docProps/app.xml" ContentType="application/vnd.openxmlformats-officedocument.extended-properties+xml"/>
  <Override PartName="/ppt/embeddings/oleObject9.bin" ContentType="application/vnd.openxmlformats-officedocument.oleObject"/>
  <Override PartName="/ppt/embeddings/oleObject17.bin" ContentType="application/vnd.openxmlformats-officedocument.oleObject"/>
  <Default Extension="xml" ContentType="application/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embeddings/oleObject5.bin" ContentType="application/vnd.openxmlformats-officedocument.oleObject"/>
  <Override PartName="/ppt/embeddings/oleObject13.bin" ContentType="application/vnd.openxmlformats-officedocument.oleObject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ppt/embeddings/oleObject1.bin" ContentType="application/vnd.openxmlformats-officedocument.oleObject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embeddings/oleObject21.bin" ContentType="application/vnd.openxmlformats-officedocument.oleObject"/>
  <Override PartName="/ppt/embeddings/oleObject18.bin" ContentType="application/vnd.openxmlformats-officedocument.oleObject"/>
  <Override PartName="/ppt/embeddings/oleObject6.bin" ContentType="application/vnd.openxmlformats-officedocument.oleObject"/>
  <Override PartName="/ppt/embeddings/oleObject14.bin" ContentType="application/vnd.openxmlformats-officedocument.oleObject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embeddings/oleObject2.bin" ContentType="application/vnd.openxmlformats-officedocument.oleObject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embeddings/oleObject22.bin" ContentType="application/vnd.openxmlformats-officedocument.oleObject"/>
  <Override PartName="/ppt/slideLayouts/slideLayout3.xml" ContentType="application/vnd.openxmlformats-officedocument.presentationml.slideLayout+xml"/>
  <Override PartName="/ppt/embeddings/Microsoft_Equation1.bin" ContentType="application/vnd.openxmlformats-officedocument.oleObject"/>
  <Override PartName="/ppt/embeddings/oleObject10.bin" ContentType="application/vnd.openxmlformats-officedocument.oleObject"/>
  <Override PartName="/ppt/embeddings/oleObject19.bin" ContentType="application/vnd.openxmlformats-officedocument.oleObject"/>
  <Override PartName="/ppt/embeddings/oleObject7.bin" ContentType="application/vnd.openxmlformats-officedocument.oleObject"/>
  <Override PartName="/ppt/embeddings/oleObject15.bin" ContentType="application/vnd.openxmlformats-officedocument.oleObject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embeddings/oleObject3.bin" ContentType="application/vnd.openxmlformats-officedocument.oleObject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Default Extension="wmf" ContentType="image/x-wmf"/>
  <Override PartName="/ppt/embeddings/oleObject23.bin" ContentType="application/vnd.openxmlformats-officedocument.oleObject"/>
  <Override PartName="/ppt/slideLayouts/slideLayout4.xml" ContentType="application/vnd.openxmlformats-officedocument.presentationml.slideLayout+xml"/>
  <Override PartName="/ppt/embeddings/Microsoft_Equation2.bin" ContentType="application/vnd.openxmlformats-officedocument.oleObject"/>
  <Override PartName="/ppt/slideMasters/slideMaster1.xml" ContentType="application/vnd.openxmlformats-officedocument.presentationml.slideMaster+xml"/>
  <Override PartName="/ppt/embeddings/oleObject11.bin" ContentType="application/vnd.openxmlformats-officedocument.oleObject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  <Override PartName="/ppt/embeddings/oleObject8.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75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2" r:id="rId12"/>
    <p:sldId id="266" r:id="rId13"/>
    <p:sldId id="267" r:id="rId14"/>
    <p:sldId id="268" r:id="rId15"/>
    <p:sldId id="269" r:id="rId16"/>
    <p:sldId id="271" r:id="rId17"/>
    <p:sldId id="276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86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Relationship Id="rId2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png"/></Relationships>
</file>

<file path=ppt/drawings/_rels/vmlDrawing2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19.png"/><Relationship Id="rId15" Type="http://schemas.openxmlformats.org/officeDocument/2006/relationships/image" Target="../media/image20.png"/><Relationship Id="rId16" Type="http://schemas.openxmlformats.org/officeDocument/2006/relationships/image" Target="../media/image21.png"/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EED276-178B-6D49-9ADF-4CC20A89DA8C}" type="datetimeFigureOut">
              <a:rPr lang="en-US" smtClean="0"/>
              <a:pPr/>
              <a:t>1/12/12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3599B9-505E-4148-91AA-3CB60A12EA6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5B7950-2F7F-2649-B2B1-050608560218}" type="slidenum">
              <a:rPr lang="en-US"/>
              <a:pPr/>
              <a:t>4</a:t>
            </a:fld>
            <a:endParaRPr lang="en-US"/>
          </a:p>
        </p:txBody>
      </p:sp>
      <p:sp>
        <p:nvSpPr>
          <p:cNvPr id="1246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6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0C4D33-C700-3743-A00E-7DA4AD9F1533}" type="slidenum">
              <a:rPr lang="en-US"/>
              <a:pPr/>
              <a:t>6</a:t>
            </a:fld>
            <a:endParaRPr lang="en-US"/>
          </a:p>
        </p:txBody>
      </p:sp>
      <p:sp>
        <p:nvSpPr>
          <p:cNvPr id="131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012206-9505-324E-B6E1-75299C3B2E09}" type="slidenum">
              <a:rPr lang="en-US"/>
              <a:pPr/>
              <a:t>10</a:t>
            </a:fld>
            <a:endParaRPr lang="en-US"/>
          </a:p>
        </p:txBody>
      </p:sp>
      <p:sp>
        <p:nvSpPr>
          <p:cNvPr id="1245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5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3EC467-8059-4E49-B714-015555318C79}" type="slidenum">
              <a:rPr lang="en-US"/>
              <a:pPr/>
              <a:t>12</a:t>
            </a:fld>
            <a:endParaRPr lang="en-US"/>
          </a:p>
        </p:txBody>
      </p:sp>
      <p:sp>
        <p:nvSpPr>
          <p:cNvPr id="1243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3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E8B4C9-110D-864E-B327-78759C9C33C3}" type="slidenum">
              <a:rPr lang="en-US"/>
              <a:pPr/>
              <a:t>13</a:t>
            </a:fld>
            <a:endParaRPr lang="en-US"/>
          </a:p>
        </p:txBody>
      </p:sp>
      <p:sp>
        <p:nvSpPr>
          <p:cNvPr id="131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CF837-D7F3-944A-ABB4-6D019D2B3EC5}" type="datetimeFigureOut">
              <a:rPr lang="en-US" smtClean="0"/>
              <a:pPr/>
              <a:t>1/12/12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C22F0-BC61-C842-A3AB-6798D8310C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CF837-D7F3-944A-ABB4-6D019D2B3EC5}" type="datetimeFigureOut">
              <a:rPr lang="en-US" smtClean="0"/>
              <a:pPr/>
              <a:t>1/12/12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C22F0-BC61-C842-A3AB-6798D8310C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CF837-D7F3-944A-ABB4-6D019D2B3EC5}" type="datetimeFigureOut">
              <a:rPr lang="en-US" smtClean="0"/>
              <a:pPr/>
              <a:t>1/12/12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C22F0-BC61-C842-A3AB-6798D8310C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3175" y="214313"/>
            <a:ext cx="7870825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3175" y="1096963"/>
            <a:ext cx="3776663" cy="54800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202238" y="1096963"/>
            <a:ext cx="3776662" cy="26638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202238" y="3913188"/>
            <a:ext cx="3776662" cy="26638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CF837-D7F3-944A-ABB4-6D019D2B3EC5}" type="datetimeFigureOut">
              <a:rPr lang="en-US" smtClean="0"/>
              <a:pPr/>
              <a:t>1/12/12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C22F0-BC61-C842-A3AB-6798D8310C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CF837-D7F3-944A-ABB4-6D019D2B3EC5}" type="datetimeFigureOut">
              <a:rPr lang="en-US" smtClean="0"/>
              <a:pPr/>
              <a:t>1/12/12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C22F0-BC61-C842-A3AB-6798D8310C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CF837-D7F3-944A-ABB4-6D019D2B3EC5}" type="datetimeFigureOut">
              <a:rPr lang="en-US" smtClean="0"/>
              <a:pPr/>
              <a:t>1/12/12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C22F0-BC61-C842-A3AB-6798D8310C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CF837-D7F3-944A-ABB4-6D019D2B3EC5}" type="datetimeFigureOut">
              <a:rPr lang="en-US" smtClean="0"/>
              <a:pPr/>
              <a:t>1/12/12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C22F0-BC61-C842-A3AB-6798D8310C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CF837-D7F3-944A-ABB4-6D019D2B3EC5}" type="datetimeFigureOut">
              <a:rPr lang="en-US" smtClean="0"/>
              <a:pPr/>
              <a:t>1/12/12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C22F0-BC61-C842-A3AB-6798D8310C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CF837-D7F3-944A-ABB4-6D019D2B3EC5}" type="datetimeFigureOut">
              <a:rPr lang="en-US" smtClean="0"/>
              <a:pPr/>
              <a:t>1/12/12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C22F0-BC61-C842-A3AB-6798D8310C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CF837-D7F3-944A-ABB4-6D019D2B3EC5}" type="datetimeFigureOut">
              <a:rPr lang="en-US" smtClean="0"/>
              <a:pPr/>
              <a:t>1/12/12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C22F0-BC61-C842-A3AB-6798D8310C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CF837-D7F3-944A-ABB4-6D019D2B3EC5}" type="datetimeFigureOut">
              <a:rPr lang="en-US" smtClean="0"/>
              <a:pPr/>
              <a:t>1/12/12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C22F0-BC61-C842-A3AB-6798D8310C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CF837-D7F3-944A-ABB4-6D019D2B3EC5}" type="datetimeFigureOut">
              <a:rPr lang="en-US" smtClean="0"/>
              <a:pPr/>
              <a:t>1/12/12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8C22F0-BC61-C842-A3AB-6798D8310CF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20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1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22.bin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3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4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.bin"/><Relationship Id="rId4" Type="http://schemas.openxmlformats.org/officeDocument/2006/relationships/oleObject" Target="../embeddings/Microsoft_Equation2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0" Type="http://schemas.openxmlformats.org/officeDocument/2006/relationships/image" Target="../media/image23.jpeg"/><Relationship Id="rId21" Type="http://schemas.openxmlformats.org/officeDocument/2006/relationships/image" Target="../media/image24.jpeg"/><Relationship Id="rId22" Type="http://schemas.openxmlformats.org/officeDocument/2006/relationships/image" Target="../media/image25.jpeg"/><Relationship Id="rId23" Type="http://schemas.openxmlformats.org/officeDocument/2006/relationships/image" Target="../media/image26.jpeg"/><Relationship Id="rId24" Type="http://schemas.openxmlformats.org/officeDocument/2006/relationships/image" Target="../media/image27.jpeg"/><Relationship Id="rId25" Type="http://schemas.openxmlformats.org/officeDocument/2006/relationships/image" Target="../media/image28.jpeg"/><Relationship Id="rId26" Type="http://schemas.openxmlformats.org/officeDocument/2006/relationships/image" Target="../media/image29.jpeg"/><Relationship Id="rId27" Type="http://schemas.openxmlformats.org/officeDocument/2006/relationships/image" Target="../media/image30.jpeg"/><Relationship Id="rId28" Type="http://schemas.openxmlformats.org/officeDocument/2006/relationships/image" Target="../media/image31.png"/><Relationship Id="rId29" Type="http://schemas.openxmlformats.org/officeDocument/2006/relationships/image" Target="../media/image32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1.bin"/><Relationship Id="rId5" Type="http://schemas.openxmlformats.org/officeDocument/2006/relationships/oleObject" Target="../embeddings/oleObject2.bin"/><Relationship Id="rId30" Type="http://schemas.openxmlformats.org/officeDocument/2006/relationships/image" Target="../media/image33.png"/><Relationship Id="rId31" Type="http://schemas.openxmlformats.org/officeDocument/2006/relationships/image" Target="../media/image34.png"/><Relationship Id="rId32" Type="http://schemas.openxmlformats.org/officeDocument/2006/relationships/image" Target="../media/image35.png"/><Relationship Id="rId9" Type="http://schemas.openxmlformats.org/officeDocument/2006/relationships/oleObject" Target="../embeddings/oleObject6.bin"/><Relationship Id="rId6" Type="http://schemas.openxmlformats.org/officeDocument/2006/relationships/oleObject" Target="../embeddings/oleObject3.bin"/><Relationship Id="rId7" Type="http://schemas.openxmlformats.org/officeDocument/2006/relationships/oleObject" Target="../embeddings/oleObject4.bin"/><Relationship Id="rId8" Type="http://schemas.openxmlformats.org/officeDocument/2006/relationships/oleObject" Target="../embeddings/oleObject5.bin"/><Relationship Id="rId33" Type="http://schemas.openxmlformats.org/officeDocument/2006/relationships/image" Target="../media/image36.png"/><Relationship Id="rId34" Type="http://schemas.openxmlformats.org/officeDocument/2006/relationships/image" Target="../media/image37.png"/><Relationship Id="rId35" Type="http://schemas.openxmlformats.org/officeDocument/2006/relationships/image" Target="../media/image38.png"/><Relationship Id="rId36" Type="http://schemas.openxmlformats.org/officeDocument/2006/relationships/image" Target="../media/image39.png"/><Relationship Id="rId10" Type="http://schemas.openxmlformats.org/officeDocument/2006/relationships/oleObject" Target="../embeddings/oleObject7.bin"/><Relationship Id="rId11" Type="http://schemas.openxmlformats.org/officeDocument/2006/relationships/oleObject" Target="../embeddings/oleObject8.bin"/><Relationship Id="rId12" Type="http://schemas.openxmlformats.org/officeDocument/2006/relationships/oleObject" Target="../embeddings/oleObject9.bin"/><Relationship Id="rId13" Type="http://schemas.openxmlformats.org/officeDocument/2006/relationships/oleObject" Target="../embeddings/oleObject10.bin"/><Relationship Id="rId14" Type="http://schemas.openxmlformats.org/officeDocument/2006/relationships/oleObject" Target="../embeddings/oleObject11.bin"/><Relationship Id="rId15" Type="http://schemas.openxmlformats.org/officeDocument/2006/relationships/oleObject" Target="../embeddings/oleObject12.bin"/><Relationship Id="rId16" Type="http://schemas.openxmlformats.org/officeDocument/2006/relationships/oleObject" Target="../embeddings/oleObject13.bin"/><Relationship Id="rId17" Type="http://schemas.openxmlformats.org/officeDocument/2006/relationships/oleObject" Target="../embeddings/oleObject14.bin"/><Relationship Id="rId18" Type="http://schemas.openxmlformats.org/officeDocument/2006/relationships/oleObject" Target="../embeddings/oleObject15.bin"/><Relationship Id="rId19" Type="http://schemas.openxmlformats.org/officeDocument/2006/relationships/image" Target="../media/image22.jpeg"/><Relationship Id="rId37" Type="http://schemas.openxmlformats.org/officeDocument/2006/relationships/image" Target="../media/image40.png"/><Relationship Id="rId38" Type="http://schemas.openxmlformats.org/officeDocument/2006/relationships/image" Target="../media/image41.png"/><Relationship Id="rId39" Type="http://schemas.openxmlformats.org/officeDocument/2006/relationships/oleObject" Target="../embeddings/oleObject16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17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8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9.bin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Context for low-level saliency detection</a:t>
            </a:r>
            <a:endParaRPr lang="en-US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685800" y="4013858"/>
            <a:ext cx="77724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Devi Parikh</a:t>
            </a:r>
            <a:r>
              <a:rPr lang="en-US" sz="3200" dirty="0" smtClean="0">
                <a:solidFill>
                  <a:schemeClr val="tx1">
                    <a:tint val="75000"/>
                  </a:schemeClr>
                </a:solidFill>
              </a:rPr>
              <a:t>,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Larry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Zitnick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Tsuhan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Chen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8466" y="4724914"/>
            <a:ext cx="1431490" cy="16257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4030" y="4723045"/>
            <a:ext cx="1572829" cy="16276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0474" y="4723045"/>
            <a:ext cx="1085088" cy="16276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Saliency maps</a:t>
            </a:r>
          </a:p>
        </p:txBody>
      </p:sp>
      <p:graphicFrame>
        <p:nvGraphicFramePr>
          <p:cNvPr id="1114116" name="Object 4"/>
          <p:cNvGraphicFramePr>
            <a:graphicFrameLocks noChangeAspect="1"/>
          </p:cNvGraphicFramePr>
          <p:nvPr>
            <p:ph idx="1"/>
          </p:nvPr>
        </p:nvGraphicFramePr>
        <p:xfrm>
          <a:off x="1488080" y="2614613"/>
          <a:ext cx="6059488" cy="2546350"/>
        </p:xfrm>
        <a:graphic>
          <a:graphicData uri="http://schemas.openxmlformats.org/presentationml/2006/ole">
            <p:oleObj spid="_x0000_s26626" name="Bitmap Image" r:id="rId4" imgW="6058746" imgH="5238095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Saliency maps</a:t>
            </a:r>
            <a:endParaRPr lang="en-US" dirty="0"/>
          </a:p>
        </p:txBody>
      </p:sp>
      <p:graphicFrame>
        <p:nvGraphicFramePr>
          <p:cNvPr id="38914" name="Object 2"/>
          <p:cNvGraphicFramePr>
            <a:graphicFrameLocks noChangeAspect="1"/>
          </p:cNvGraphicFramePr>
          <p:nvPr/>
        </p:nvGraphicFramePr>
        <p:xfrm>
          <a:off x="2095500" y="1328061"/>
          <a:ext cx="6059488" cy="5238750"/>
        </p:xfrm>
        <a:graphic>
          <a:graphicData uri="http://schemas.openxmlformats.org/presentationml/2006/ole">
            <p:oleObj spid="_x0000_s38914" name="Bitmap Image" r:id="rId3" imgW="6058746" imgH="5238095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Sampling strategies</a:t>
            </a:r>
          </a:p>
        </p:txBody>
      </p:sp>
      <p:sp>
        <p:nvSpPr>
          <p:cNvPr id="1116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r>
              <a:rPr lang="en-US" dirty="0"/>
              <a:t>Sorting</a:t>
            </a:r>
          </a:p>
          <a:p>
            <a:endParaRPr lang="en-US" dirty="0"/>
          </a:p>
          <a:p>
            <a:r>
              <a:rPr lang="en-US" dirty="0"/>
              <a:t>Random sampling</a:t>
            </a:r>
          </a:p>
          <a:p>
            <a:endParaRPr lang="en-US" dirty="0"/>
          </a:p>
          <a:p>
            <a:r>
              <a:rPr lang="en-US" dirty="0"/>
              <a:t>Sequential sampling</a:t>
            </a:r>
          </a:p>
        </p:txBody>
      </p:sp>
      <p:pic>
        <p:nvPicPr>
          <p:cNvPr id="111616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9288" y="2360613"/>
            <a:ext cx="1828800" cy="1828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Sequential sampling</a:t>
            </a:r>
          </a:p>
        </p:txBody>
      </p:sp>
      <p:graphicFrame>
        <p:nvGraphicFramePr>
          <p:cNvPr id="1315843" name="Object 3"/>
          <p:cNvGraphicFramePr>
            <a:graphicFrameLocks noChangeAspect="1"/>
          </p:cNvGraphicFramePr>
          <p:nvPr>
            <p:ph idx="1"/>
          </p:nvPr>
        </p:nvGraphicFramePr>
        <p:xfrm>
          <a:off x="4033838" y="2846388"/>
          <a:ext cx="1828800" cy="1828800"/>
        </p:xfrm>
        <a:graphic>
          <a:graphicData uri="http://schemas.openxmlformats.org/presentationml/2006/ole">
            <p:oleObj spid="_x0000_s30722" name="Bitmap Image" r:id="rId4" imgW="609524" imgH="609524" progId="">
              <p:embed/>
            </p:oleObj>
          </a:graphicData>
        </a:graphic>
      </p:graphicFrame>
      <p:sp>
        <p:nvSpPr>
          <p:cNvPr id="1315844" name="Oval 4"/>
          <p:cNvSpPr>
            <a:spLocks noChangeArrowheads="1"/>
          </p:cNvSpPr>
          <p:nvPr/>
        </p:nvSpPr>
        <p:spPr bwMode="auto">
          <a:xfrm>
            <a:off x="5397500" y="4330700"/>
            <a:ext cx="88900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584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Sequential sampling</a:t>
            </a:r>
          </a:p>
        </p:txBody>
      </p:sp>
      <p:pic>
        <p:nvPicPr>
          <p:cNvPr id="1317891" name="Picture 3" descr="art582_64_saliency_sequential_2_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030663" y="2841625"/>
            <a:ext cx="1828800" cy="1828800"/>
          </a:xfrm>
          <a:noFill/>
          <a:ln/>
        </p:spPr>
      </p:pic>
      <p:sp>
        <p:nvSpPr>
          <p:cNvPr id="1317892" name="Oval 4"/>
          <p:cNvSpPr>
            <a:spLocks noChangeArrowheads="1"/>
          </p:cNvSpPr>
          <p:nvPr/>
        </p:nvSpPr>
        <p:spPr bwMode="auto">
          <a:xfrm>
            <a:off x="4533900" y="2882900"/>
            <a:ext cx="88900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789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Sequential sampling</a:t>
            </a:r>
          </a:p>
        </p:txBody>
      </p:sp>
      <p:pic>
        <p:nvPicPr>
          <p:cNvPr id="1318915" name="Picture 3" descr="art582_64_saliency_sequential_3_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030663" y="2841625"/>
            <a:ext cx="1828800" cy="1828800"/>
          </a:xfrm>
          <a:noFill/>
          <a:ln/>
        </p:spPr>
      </p:pic>
      <p:sp>
        <p:nvSpPr>
          <p:cNvPr id="1318916" name="Oval 4"/>
          <p:cNvSpPr>
            <a:spLocks noChangeArrowheads="1"/>
          </p:cNvSpPr>
          <p:nvPr/>
        </p:nvSpPr>
        <p:spPr bwMode="auto">
          <a:xfrm>
            <a:off x="4152900" y="2857500"/>
            <a:ext cx="88900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89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7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Results</a:t>
            </a:r>
          </a:p>
        </p:txBody>
      </p:sp>
      <p:graphicFrame>
        <p:nvGraphicFramePr>
          <p:cNvPr id="1117188" name="Object 4"/>
          <p:cNvGraphicFramePr>
            <a:graphicFrameLocks noChangeAspect="1"/>
          </p:cNvGraphicFramePr>
          <p:nvPr>
            <p:ph idx="1"/>
          </p:nvPr>
        </p:nvGraphicFramePr>
        <p:xfrm>
          <a:off x="1439910" y="2260600"/>
          <a:ext cx="6459538" cy="3152775"/>
        </p:xfrm>
        <a:graphic>
          <a:graphicData uri="http://schemas.openxmlformats.org/presentationml/2006/ole">
            <p:oleObj spid="_x0000_s36866" name="Bitmap Image" r:id="rId3" imgW="6458852" imgH="3153215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/>
            <a:r>
              <a:rPr lang="en-US" dirty="0" smtClean="0"/>
              <a:t>Contributions</a:t>
            </a:r>
          </a:p>
        </p:txBody>
      </p:sp>
      <p:sp>
        <p:nvSpPr>
          <p:cNvPr id="1568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Webdings" pitchFamily="18" charset="2"/>
              <a:buNone/>
            </a:pPr>
            <a:endParaRPr lang="en-US" dirty="0" smtClean="0"/>
          </a:p>
          <a:p>
            <a:r>
              <a:rPr lang="en-US" dirty="0" smtClean="0"/>
              <a:t>Context can be leveraged for low-level tasks</a:t>
            </a:r>
          </a:p>
          <a:p>
            <a:endParaRPr lang="en-US" dirty="0" smtClean="0"/>
          </a:p>
          <a:p>
            <a:r>
              <a:rPr lang="en-US" dirty="0" smtClean="0"/>
              <a:t>Outperform several existing saliency measures</a:t>
            </a:r>
          </a:p>
          <a:p>
            <a:endParaRPr lang="en-US" dirty="0" smtClean="0"/>
          </a:p>
          <a:p>
            <a:r>
              <a:rPr lang="en-US" dirty="0" smtClean="0"/>
              <a:t>Sparse representation was found to be more accurate</a:t>
            </a:r>
          </a:p>
          <a:p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8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8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8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/>
            <a:r>
              <a:rPr lang="en-US" smtClean="0"/>
              <a:t>Discussion</a:t>
            </a:r>
          </a:p>
        </p:txBody>
      </p:sp>
      <p:sp>
        <p:nvSpPr>
          <p:cNvPr id="1647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mtClean="0"/>
              <a:t>Discrminative vs. contextual saliency</a:t>
            </a:r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r>
              <a:rPr lang="en-US" smtClean="0"/>
              <a:t>Saliency is a subjective term: task and domain dependent</a:t>
            </a:r>
          </a:p>
          <a:p>
            <a:pPr lvl="1"/>
            <a:r>
              <a:rPr lang="en-US" smtClean="0"/>
              <a:t>Representative (usual)</a:t>
            </a:r>
          </a:p>
          <a:p>
            <a:pPr lvl="1"/>
            <a:r>
              <a:rPr lang="en-US" smtClean="0"/>
              <a:t>Interesting (unusual)</a:t>
            </a:r>
          </a:p>
          <a:p>
            <a:pPr lvl="1"/>
            <a:r>
              <a:rPr lang="en-US" smtClean="0"/>
              <a:t>Generic defintion: Informative</a:t>
            </a:r>
          </a:p>
          <a:p>
            <a:pPr lvl="1"/>
            <a:endParaRPr lang="en-US" smtClean="0"/>
          </a:p>
          <a:p>
            <a:r>
              <a:rPr lang="en-US" smtClean="0"/>
              <a:t>Contextual saliency is unsupervised but is dataset dependent</a:t>
            </a:r>
          </a:p>
        </p:txBody>
      </p:sp>
      <p:graphicFrame>
        <p:nvGraphicFramePr>
          <p:cNvPr id="1647620" name="Object 4"/>
          <p:cNvGraphicFramePr>
            <a:graphicFrameLocks noChangeAspect="1"/>
          </p:cNvGraphicFramePr>
          <p:nvPr/>
        </p:nvGraphicFramePr>
        <p:xfrm>
          <a:off x="3279775" y="2166494"/>
          <a:ext cx="3287713" cy="1236663"/>
        </p:xfrm>
        <a:graphic>
          <a:graphicData uri="http://schemas.openxmlformats.org/presentationml/2006/ole">
            <p:oleObj spid="_x0000_s37890" name="Bitmap Image" r:id="rId3" imgW="4761905" imgH="3438095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7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7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7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7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7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7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76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</a:t>
            </a:r>
            <a:r>
              <a:rPr lang="en-US" dirty="0" smtClean="0"/>
              <a:t>what can context be used?</a:t>
            </a:r>
            <a:endParaRPr lang="en-US" dirty="0"/>
          </a:p>
        </p:txBody>
      </p:sp>
      <p:sp>
        <p:nvSpPr>
          <p:cNvPr id="948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dirty="0"/>
              <a:t>So far higher level tasks</a:t>
            </a:r>
          </a:p>
          <a:p>
            <a:endParaRPr lang="en-US" dirty="0"/>
          </a:p>
          <a:p>
            <a:r>
              <a:rPr lang="en-US" dirty="0"/>
              <a:t>What about lower level tasks?</a:t>
            </a:r>
          </a:p>
          <a:p>
            <a:endParaRPr lang="en-US" dirty="0"/>
          </a:p>
          <a:p>
            <a:r>
              <a:rPr lang="en-US" dirty="0"/>
              <a:t>Picking out salient (representative) patches in an image?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2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Set up</a:t>
            </a:r>
          </a:p>
        </p:txBody>
      </p:sp>
      <p:sp>
        <p:nvSpPr>
          <p:cNvPr id="1512575" name="Rectangle 127"/>
          <p:cNvSpPr>
            <a:spLocks noChangeArrowheads="1"/>
          </p:cNvSpPr>
          <p:nvPr/>
        </p:nvSpPr>
        <p:spPr bwMode="auto">
          <a:xfrm>
            <a:off x="1317263" y="1201826"/>
            <a:ext cx="683181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Arial Narrow" pitchFamily="34" charset="0"/>
              </a:rPr>
              <a:t>Bag-of-words paradigm</a:t>
            </a:r>
          </a:p>
        </p:txBody>
      </p:sp>
      <p:grpSp>
        <p:nvGrpSpPr>
          <p:cNvPr id="5" name="Group 198"/>
          <p:cNvGrpSpPr>
            <a:grpSpLocks/>
          </p:cNvGrpSpPr>
          <p:nvPr/>
        </p:nvGrpSpPr>
        <p:grpSpPr bwMode="auto">
          <a:xfrm>
            <a:off x="1225188" y="2133600"/>
            <a:ext cx="1635125" cy="3516313"/>
            <a:chOff x="816" y="1337"/>
            <a:chExt cx="1030" cy="2215"/>
          </a:xfrm>
        </p:grpSpPr>
        <p:grpSp>
          <p:nvGrpSpPr>
            <p:cNvPr id="6" name="Group 368"/>
            <p:cNvGrpSpPr>
              <a:grpSpLocks/>
            </p:cNvGrpSpPr>
            <p:nvPr/>
          </p:nvGrpSpPr>
          <p:grpSpPr bwMode="auto">
            <a:xfrm>
              <a:off x="1028" y="1337"/>
              <a:ext cx="637" cy="619"/>
              <a:chOff x="685800" y="24010938"/>
              <a:chExt cx="1169988" cy="1141412"/>
            </a:xfrm>
          </p:grpSpPr>
          <p:sp>
            <p:nvSpPr>
              <p:cNvPr id="1512582" name="Rectangle 322"/>
              <p:cNvSpPr>
                <a:spLocks noChangeArrowheads="1"/>
              </p:cNvSpPr>
              <p:nvPr/>
            </p:nvSpPr>
            <p:spPr bwMode="auto">
              <a:xfrm>
                <a:off x="685800" y="24010938"/>
                <a:ext cx="1169988" cy="1141412"/>
              </a:xfrm>
              <a:prstGeom prst="rect">
                <a:avLst/>
              </a:prstGeom>
              <a:solidFill>
                <a:srgbClr val="D0EAE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 eaLnBrk="1" hangingPunct="1"/>
                <a:endParaRPr lang="en-US" sz="8600" b="0"/>
              </a:p>
            </p:txBody>
          </p:sp>
          <p:grpSp>
            <p:nvGrpSpPr>
              <p:cNvPr id="7" name="Group 327"/>
              <p:cNvGrpSpPr>
                <a:grpSpLocks/>
              </p:cNvGrpSpPr>
              <p:nvPr/>
            </p:nvGrpSpPr>
            <p:grpSpPr bwMode="auto">
              <a:xfrm>
                <a:off x="865503" y="24129050"/>
                <a:ext cx="793752" cy="914401"/>
                <a:chOff x="1574" y="898"/>
                <a:chExt cx="500" cy="576"/>
              </a:xfrm>
            </p:grpSpPr>
            <p:sp>
              <p:nvSpPr>
                <p:cNvPr id="1512584" name="Oval 328"/>
                <p:cNvSpPr>
                  <a:spLocks noChangeArrowheads="1"/>
                </p:cNvSpPr>
                <p:nvPr/>
              </p:nvSpPr>
              <p:spPr bwMode="auto">
                <a:xfrm>
                  <a:off x="1574" y="898"/>
                  <a:ext cx="143" cy="144"/>
                </a:xfrm>
                <a:prstGeom prst="ellipse">
                  <a:avLst/>
                </a:prstGeom>
                <a:solidFill>
                  <a:srgbClr val="FF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eaLnBrk="1" hangingPunct="1"/>
                  <a:endParaRPr lang="en-US" sz="8600" b="0"/>
                </a:p>
              </p:txBody>
            </p:sp>
            <p:sp>
              <p:nvSpPr>
                <p:cNvPr id="1512585" name="Oval 329"/>
                <p:cNvSpPr>
                  <a:spLocks noChangeArrowheads="1"/>
                </p:cNvSpPr>
                <p:nvPr/>
              </p:nvSpPr>
              <p:spPr bwMode="auto">
                <a:xfrm>
                  <a:off x="1574" y="1111"/>
                  <a:ext cx="143" cy="144"/>
                </a:xfrm>
                <a:prstGeom prst="ellipse">
                  <a:avLst/>
                </a:prstGeom>
                <a:solidFill>
                  <a:srgbClr val="FF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eaLnBrk="1" hangingPunct="1"/>
                  <a:endParaRPr lang="en-US" sz="8600" b="0"/>
                </a:p>
              </p:txBody>
            </p:sp>
            <p:sp>
              <p:nvSpPr>
                <p:cNvPr id="1512586" name="Oval 330"/>
                <p:cNvSpPr>
                  <a:spLocks noChangeArrowheads="1"/>
                </p:cNvSpPr>
                <p:nvPr/>
              </p:nvSpPr>
              <p:spPr bwMode="auto">
                <a:xfrm>
                  <a:off x="1931" y="898"/>
                  <a:ext cx="143" cy="144"/>
                </a:xfrm>
                <a:prstGeom prst="ellipse">
                  <a:avLst/>
                </a:prstGeom>
                <a:solidFill>
                  <a:srgbClr val="FF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eaLnBrk="1" hangingPunct="1"/>
                  <a:endParaRPr lang="en-US" sz="8600" b="0"/>
                </a:p>
              </p:txBody>
            </p:sp>
            <p:sp>
              <p:nvSpPr>
                <p:cNvPr id="1512587" name="Oval 331"/>
                <p:cNvSpPr>
                  <a:spLocks noChangeArrowheads="1"/>
                </p:cNvSpPr>
                <p:nvPr/>
              </p:nvSpPr>
              <p:spPr bwMode="auto">
                <a:xfrm>
                  <a:off x="1931" y="1111"/>
                  <a:ext cx="143" cy="144"/>
                </a:xfrm>
                <a:prstGeom prst="ellipse">
                  <a:avLst/>
                </a:prstGeom>
                <a:solidFill>
                  <a:srgbClr val="FF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eaLnBrk="1" hangingPunct="1"/>
                  <a:endParaRPr lang="en-US" sz="8600" b="0"/>
                </a:p>
              </p:txBody>
            </p:sp>
            <p:sp>
              <p:nvSpPr>
                <p:cNvPr id="1512588" name="Oval 332"/>
                <p:cNvSpPr>
                  <a:spLocks noChangeArrowheads="1"/>
                </p:cNvSpPr>
                <p:nvPr/>
              </p:nvSpPr>
              <p:spPr bwMode="auto">
                <a:xfrm>
                  <a:off x="1574" y="1328"/>
                  <a:ext cx="143" cy="144"/>
                </a:xfrm>
                <a:prstGeom prst="ellipse">
                  <a:avLst/>
                </a:prstGeom>
                <a:solidFill>
                  <a:srgbClr val="FF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eaLnBrk="1" hangingPunct="1"/>
                  <a:endParaRPr lang="en-US" sz="8600" b="0"/>
                </a:p>
              </p:txBody>
            </p:sp>
            <p:sp>
              <p:nvSpPr>
                <p:cNvPr id="1512589" name="Oval 333"/>
                <p:cNvSpPr>
                  <a:spLocks noChangeArrowheads="1"/>
                </p:cNvSpPr>
                <p:nvPr/>
              </p:nvSpPr>
              <p:spPr bwMode="auto">
                <a:xfrm>
                  <a:off x="1931" y="1330"/>
                  <a:ext cx="143" cy="144"/>
                </a:xfrm>
                <a:prstGeom prst="ellipse">
                  <a:avLst/>
                </a:prstGeom>
                <a:solidFill>
                  <a:srgbClr val="FF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eaLnBrk="1" hangingPunct="1"/>
                  <a:endParaRPr lang="en-US" sz="8600" b="0"/>
                </a:p>
              </p:txBody>
            </p:sp>
            <p:sp>
              <p:nvSpPr>
                <p:cNvPr id="1512590" name="Oval 334"/>
                <p:cNvSpPr>
                  <a:spLocks noChangeArrowheads="1"/>
                </p:cNvSpPr>
                <p:nvPr/>
              </p:nvSpPr>
              <p:spPr bwMode="auto">
                <a:xfrm>
                  <a:off x="1763" y="898"/>
                  <a:ext cx="143" cy="144"/>
                </a:xfrm>
                <a:prstGeom prst="ellipse">
                  <a:avLst/>
                </a:prstGeom>
                <a:solidFill>
                  <a:srgbClr val="FF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eaLnBrk="1" hangingPunct="1"/>
                  <a:endParaRPr lang="en-US" sz="8600" b="0"/>
                </a:p>
              </p:txBody>
            </p:sp>
            <p:sp>
              <p:nvSpPr>
                <p:cNvPr id="1512591" name="Oval 335"/>
                <p:cNvSpPr>
                  <a:spLocks noChangeArrowheads="1"/>
                </p:cNvSpPr>
                <p:nvPr/>
              </p:nvSpPr>
              <p:spPr bwMode="auto">
                <a:xfrm>
                  <a:off x="1763" y="1111"/>
                  <a:ext cx="143" cy="144"/>
                </a:xfrm>
                <a:prstGeom prst="ellipse">
                  <a:avLst/>
                </a:prstGeom>
                <a:solidFill>
                  <a:srgbClr val="FF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eaLnBrk="1" hangingPunct="1"/>
                  <a:endParaRPr lang="en-US" sz="8600" b="0"/>
                </a:p>
              </p:txBody>
            </p:sp>
            <p:sp>
              <p:nvSpPr>
                <p:cNvPr id="1512592" name="Oval 336"/>
                <p:cNvSpPr>
                  <a:spLocks noChangeArrowheads="1"/>
                </p:cNvSpPr>
                <p:nvPr/>
              </p:nvSpPr>
              <p:spPr bwMode="auto">
                <a:xfrm>
                  <a:off x="1763" y="1330"/>
                  <a:ext cx="143" cy="144"/>
                </a:xfrm>
                <a:prstGeom prst="ellipse">
                  <a:avLst/>
                </a:prstGeom>
                <a:solidFill>
                  <a:srgbClr val="FF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eaLnBrk="1" hangingPunct="1"/>
                  <a:endParaRPr lang="en-US" sz="8600" b="0"/>
                </a:p>
              </p:txBody>
            </p:sp>
          </p:grpSp>
        </p:grpSp>
        <p:grpSp>
          <p:nvGrpSpPr>
            <p:cNvPr id="8" name="Group 392"/>
            <p:cNvGrpSpPr>
              <a:grpSpLocks/>
            </p:cNvGrpSpPr>
            <p:nvPr/>
          </p:nvGrpSpPr>
          <p:grpSpPr bwMode="auto">
            <a:xfrm>
              <a:off x="1028" y="2403"/>
              <a:ext cx="637" cy="590"/>
              <a:chOff x="7620000" y="27127200"/>
              <a:chExt cx="1169988" cy="1141412"/>
            </a:xfrm>
          </p:grpSpPr>
          <p:sp>
            <p:nvSpPr>
              <p:cNvPr id="1512594" name="Rectangle 322"/>
              <p:cNvSpPr>
                <a:spLocks noChangeArrowheads="1"/>
              </p:cNvSpPr>
              <p:nvPr/>
            </p:nvSpPr>
            <p:spPr bwMode="auto">
              <a:xfrm>
                <a:off x="7620000" y="27127200"/>
                <a:ext cx="1169988" cy="1141412"/>
              </a:xfrm>
              <a:prstGeom prst="rect">
                <a:avLst/>
              </a:prstGeom>
              <a:solidFill>
                <a:srgbClr val="D0EAE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 eaLnBrk="1" hangingPunct="1"/>
                <a:endParaRPr lang="en-US" sz="8600" b="0"/>
              </a:p>
            </p:txBody>
          </p:sp>
          <p:sp>
            <p:nvSpPr>
              <p:cNvPr id="1512595" name="Oval 328"/>
              <p:cNvSpPr>
                <a:spLocks noChangeArrowheads="1"/>
              </p:cNvSpPr>
              <p:nvPr/>
            </p:nvSpPr>
            <p:spPr bwMode="auto">
              <a:xfrm>
                <a:off x="7799703" y="27245310"/>
                <a:ext cx="227013" cy="228600"/>
              </a:xfrm>
              <a:prstGeom prst="ellipse">
                <a:avLst/>
              </a:prstGeom>
              <a:solidFill>
                <a:srgbClr val="FF99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 eaLnBrk="1" hangingPunct="1"/>
                <a:endParaRPr lang="en-US" sz="8600" b="0"/>
              </a:p>
            </p:txBody>
          </p:sp>
          <p:sp>
            <p:nvSpPr>
              <p:cNvPr id="1512596" name="Oval 329"/>
              <p:cNvSpPr>
                <a:spLocks noChangeArrowheads="1"/>
              </p:cNvSpPr>
              <p:nvPr/>
            </p:nvSpPr>
            <p:spPr bwMode="auto">
              <a:xfrm>
                <a:off x="7799703" y="27583448"/>
                <a:ext cx="227013" cy="228600"/>
              </a:xfrm>
              <a:prstGeom prst="ellipse">
                <a:avLst/>
              </a:prstGeom>
              <a:solidFill>
                <a:srgbClr val="FF99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 eaLnBrk="1" hangingPunct="1"/>
                <a:endParaRPr lang="en-US" sz="8600" b="0"/>
              </a:p>
            </p:txBody>
          </p:sp>
          <p:sp>
            <p:nvSpPr>
              <p:cNvPr id="1512597" name="Oval 331"/>
              <p:cNvSpPr>
                <a:spLocks noChangeArrowheads="1"/>
              </p:cNvSpPr>
              <p:nvPr/>
            </p:nvSpPr>
            <p:spPr bwMode="auto">
              <a:xfrm>
                <a:off x="8366442" y="27583448"/>
                <a:ext cx="227013" cy="228600"/>
              </a:xfrm>
              <a:prstGeom prst="ellipse">
                <a:avLst/>
              </a:prstGeom>
              <a:solidFill>
                <a:srgbClr val="FF99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 eaLnBrk="1" hangingPunct="1"/>
                <a:endParaRPr lang="en-US" sz="8600" b="0"/>
              </a:p>
            </p:txBody>
          </p:sp>
          <p:sp>
            <p:nvSpPr>
              <p:cNvPr id="1512598" name="Oval 335"/>
              <p:cNvSpPr>
                <a:spLocks noChangeArrowheads="1"/>
              </p:cNvSpPr>
              <p:nvPr/>
            </p:nvSpPr>
            <p:spPr bwMode="auto">
              <a:xfrm>
                <a:off x="8099741" y="27583448"/>
                <a:ext cx="227013" cy="228600"/>
              </a:xfrm>
              <a:prstGeom prst="ellipse">
                <a:avLst/>
              </a:prstGeom>
              <a:solidFill>
                <a:srgbClr val="FF99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 eaLnBrk="1" hangingPunct="1"/>
                <a:endParaRPr lang="en-US" sz="8600" b="0"/>
              </a:p>
            </p:txBody>
          </p:sp>
          <p:sp>
            <p:nvSpPr>
              <p:cNvPr id="1512599" name="Oval 336"/>
              <p:cNvSpPr>
                <a:spLocks noChangeArrowheads="1"/>
              </p:cNvSpPr>
              <p:nvPr/>
            </p:nvSpPr>
            <p:spPr bwMode="auto">
              <a:xfrm>
                <a:off x="8099741" y="27931111"/>
                <a:ext cx="227013" cy="228600"/>
              </a:xfrm>
              <a:prstGeom prst="ellipse">
                <a:avLst/>
              </a:prstGeom>
              <a:solidFill>
                <a:srgbClr val="FF99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 eaLnBrk="1" hangingPunct="1"/>
                <a:endParaRPr lang="en-US" sz="8600" b="0"/>
              </a:p>
            </p:txBody>
          </p:sp>
        </p:grpSp>
        <p:sp>
          <p:nvSpPr>
            <p:cNvPr id="2" name="Rectangle 1818"/>
            <p:cNvSpPr>
              <a:spLocks noChangeArrowheads="1"/>
            </p:cNvSpPr>
            <p:nvPr/>
          </p:nvSpPr>
          <p:spPr bwMode="auto">
            <a:xfrm>
              <a:off x="816" y="3110"/>
              <a:ext cx="1030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4389438"/>
              <a:r>
                <a:rPr lang="en-US" sz="2000" b="0"/>
                <a:t>Sample image</a:t>
              </a:r>
            </a:p>
          </p:txBody>
        </p:sp>
        <p:cxnSp>
          <p:nvCxnSpPr>
            <p:cNvPr id="3" name="Straight Arrow Connector 448"/>
            <p:cNvCxnSpPr>
              <a:cxnSpLocks noChangeShapeType="1"/>
            </p:cNvCxnSpPr>
            <p:nvPr/>
          </p:nvCxnSpPr>
          <p:spPr bwMode="auto">
            <a:xfrm>
              <a:off x="1344" y="2064"/>
              <a:ext cx="0" cy="240"/>
            </a:xfrm>
            <a:prstGeom prst="straightConnector1">
              <a:avLst/>
            </a:prstGeom>
            <a:noFill/>
            <a:ln w="57150" algn="ctr">
              <a:solidFill>
                <a:schemeClr val="tx1"/>
              </a:solidFill>
              <a:round/>
              <a:headEnd/>
              <a:tailEnd type="triangle" w="med" len="med"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</p:cxnSp>
      </p:grpSp>
      <p:grpSp>
        <p:nvGrpSpPr>
          <p:cNvPr id="9" name="Group 196"/>
          <p:cNvGrpSpPr>
            <a:grpSpLocks/>
          </p:cNvGrpSpPr>
          <p:nvPr/>
        </p:nvGrpSpPr>
        <p:grpSpPr bwMode="auto">
          <a:xfrm>
            <a:off x="6516326" y="2286000"/>
            <a:ext cx="1768475" cy="3124200"/>
            <a:chOff x="4101" y="1440"/>
            <a:chExt cx="1114" cy="1968"/>
          </a:xfrm>
        </p:grpSpPr>
        <p:sp>
          <p:nvSpPr>
            <p:cNvPr id="398" name="Rectangle 1818"/>
            <p:cNvSpPr>
              <a:spLocks noChangeArrowheads="1"/>
            </p:cNvSpPr>
            <p:nvPr/>
          </p:nvSpPr>
          <p:spPr bwMode="auto">
            <a:xfrm>
              <a:off x="4176" y="3158"/>
              <a:ext cx="103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4389438"/>
              <a:r>
                <a:rPr lang="en-US" sz="2000" b="0"/>
                <a:t>Classify</a:t>
              </a:r>
            </a:p>
          </p:txBody>
        </p:sp>
        <p:sp>
          <p:nvSpPr>
            <p:cNvPr id="1512626" name="TextBox 423"/>
            <p:cNvSpPr txBox="1">
              <a:spLocks noChangeArrowheads="1"/>
            </p:cNvSpPr>
            <p:nvPr/>
          </p:nvSpPr>
          <p:spPr bwMode="auto">
            <a:xfrm>
              <a:off x="4312" y="2497"/>
              <a:ext cx="728" cy="383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/>
              <a:r>
                <a:rPr lang="en-US" sz="3200"/>
                <a:t>SVM</a:t>
              </a:r>
            </a:p>
          </p:txBody>
        </p:sp>
        <p:grpSp>
          <p:nvGrpSpPr>
            <p:cNvPr id="10" name="Group 436"/>
            <p:cNvGrpSpPr>
              <a:grpSpLocks/>
            </p:cNvGrpSpPr>
            <p:nvPr/>
          </p:nvGrpSpPr>
          <p:grpSpPr bwMode="auto">
            <a:xfrm>
              <a:off x="4101" y="1440"/>
              <a:ext cx="1069" cy="501"/>
              <a:chOff x="10047287" y="24612600"/>
              <a:chExt cx="2774950" cy="1277937"/>
            </a:xfrm>
          </p:grpSpPr>
          <p:sp>
            <p:nvSpPr>
              <p:cNvPr id="1512628" name="Line 425"/>
              <p:cNvSpPr>
                <a:spLocks noChangeShapeType="1"/>
              </p:cNvSpPr>
              <p:nvPr/>
            </p:nvSpPr>
            <p:spPr bwMode="auto">
              <a:xfrm>
                <a:off x="10047287" y="25382537"/>
                <a:ext cx="277495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2629" name="Line 426"/>
              <p:cNvSpPr>
                <a:spLocks noChangeShapeType="1"/>
              </p:cNvSpPr>
              <p:nvPr/>
            </p:nvSpPr>
            <p:spPr bwMode="auto">
              <a:xfrm flipV="1">
                <a:off x="10058400" y="24612600"/>
                <a:ext cx="0" cy="76041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2630" name="AutoShape 427"/>
              <p:cNvSpPr>
                <a:spLocks noChangeArrowheads="1"/>
              </p:cNvSpPr>
              <p:nvPr/>
            </p:nvSpPr>
            <p:spPr bwMode="auto">
              <a:xfrm>
                <a:off x="10260012" y="25415875"/>
                <a:ext cx="457200" cy="457200"/>
              </a:xfrm>
              <a:prstGeom prst="diamond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 eaLnBrk="1" hangingPunct="1"/>
                <a:endParaRPr lang="en-US" sz="8600" b="0"/>
              </a:p>
            </p:txBody>
          </p:sp>
          <p:sp>
            <p:nvSpPr>
              <p:cNvPr id="1512631" name="AutoShape 428"/>
              <p:cNvSpPr>
                <a:spLocks noChangeArrowheads="1"/>
              </p:cNvSpPr>
              <p:nvPr/>
            </p:nvSpPr>
            <p:spPr bwMode="auto">
              <a:xfrm>
                <a:off x="10925175" y="25423812"/>
                <a:ext cx="457200" cy="457200"/>
              </a:xfrm>
              <a:prstGeom prst="diamond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 eaLnBrk="1" hangingPunct="1"/>
                <a:endParaRPr lang="en-US" sz="8600" b="0"/>
              </a:p>
            </p:txBody>
          </p:sp>
          <p:sp>
            <p:nvSpPr>
              <p:cNvPr id="1512632" name="AutoShape 429"/>
              <p:cNvSpPr>
                <a:spLocks noChangeArrowheads="1"/>
              </p:cNvSpPr>
              <p:nvPr/>
            </p:nvSpPr>
            <p:spPr bwMode="auto">
              <a:xfrm>
                <a:off x="11569700" y="25433337"/>
                <a:ext cx="457200" cy="457200"/>
              </a:xfrm>
              <a:prstGeom prst="diamond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 eaLnBrk="1" hangingPunct="1"/>
                <a:endParaRPr lang="en-US" sz="8600" b="0"/>
              </a:p>
            </p:txBody>
          </p:sp>
          <p:sp>
            <p:nvSpPr>
              <p:cNvPr id="1512633" name="AutoShape 430"/>
              <p:cNvSpPr>
                <a:spLocks noChangeArrowheads="1"/>
              </p:cNvSpPr>
              <p:nvPr/>
            </p:nvSpPr>
            <p:spPr bwMode="auto">
              <a:xfrm>
                <a:off x="12199937" y="25431750"/>
                <a:ext cx="457200" cy="457200"/>
              </a:xfrm>
              <a:prstGeom prst="diamond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 eaLnBrk="1" hangingPunct="1"/>
                <a:endParaRPr lang="en-US" sz="8600" b="0"/>
              </a:p>
            </p:txBody>
          </p:sp>
          <p:sp>
            <p:nvSpPr>
              <p:cNvPr id="1512634" name="Rectangle 431"/>
              <p:cNvSpPr>
                <a:spLocks noChangeArrowheads="1"/>
              </p:cNvSpPr>
              <p:nvPr/>
            </p:nvSpPr>
            <p:spPr bwMode="auto">
              <a:xfrm>
                <a:off x="10385425" y="25038050"/>
                <a:ext cx="228600" cy="33813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 eaLnBrk="1" hangingPunct="1"/>
                <a:endParaRPr lang="en-US" sz="8600" b="0"/>
              </a:p>
            </p:txBody>
          </p:sp>
          <p:sp>
            <p:nvSpPr>
              <p:cNvPr id="1512635" name="Rectangle 432"/>
              <p:cNvSpPr>
                <a:spLocks noChangeArrowheads="1"/>
              </p:cNvSpPr>
              <p:nvPr/>
            </p:nvSpPr>
            <p:spPr bwMode="auto">
              <a:xfrm>
                <a:off x="11061700" y="24698325"/>
                <a:ext cx="228600" cy="68580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 eaLnBrk="1" hangingPunct="1"/>
                <a:endParaRPr lang="en-US" sz="8600" b="0"/>
              </a:p>
            </p:txBody>
          </p:sp>
          <p:sp>
            <p:nvSpPr>
              <p:cNvPr id="1512636" name="Rectangle 433"/>
              <p:cNvSpPr>
                <a:spLocks noChangeArrowheads="1"/>
              </p:cNvSpPr>
              <p:nvPr/>
            </p:nvSpPr>
            <p:spPr bwMode="auto">
              <a:xfrm>
                <a:off x="11717337" y="25041225"/>
                <a:ext cx="228600" cy="33813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 eaLnBrk="1" hangingPunct="1"/>
                <a:endParaRPr lang="en-US" sz="8600" b="0"/>
              </a:p>
            </p:txBody>
          </p:sp>
          <p:sp>
            <p:nvSpPr>
              <p:cNvPr id="1512637" name="Rectangle 434"/>
              <p:cNvSpPr>
                <a:spLocks noChangeArrowheads="1"/>
              </p:cNvSpPr>
              <p:nvPr/>
            </p:nvSpPr>
            <p:spPr bwMode="auto">
              <a:xfrm>
                <a:off x="12320587" y="25041225"/>
                <a:ext cx="228600" cy="33813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 eaLnBrk="1" hangingPunct="1"/>
                <a:endParaRPr lang="en-US" sz="8600" b="0"/>
              </a:p>
            </p:txBody>
          </p:sp>
        </p:grpSp>
        <p:cxnSp>
          <p:nvCxnSpPr>
            <p:cNvPr id="4" name="Straight Arrow Connector 448"/>
            <p:cNvCxnSpPr>
              <a:cxnSpLocks noChangeShapeType="1"/>
            </p:cNvCxnSpPr>
            <p:nvPr/>
          </p:nvCxnSpPr>
          <p:spPr bwMode="auto">
            <a:xfrm>
              <a:off x="4656" y="2016"/>
              <a:ext cx="0" cy="240"/>
            </a:xfrm>
            <a:prstGeom prst="straightConnector1">
              <a:avLst/>
            </a:prstGeom>
            <a:noFill/>
            <a:ln w="57150" algn="ctr">
              <a:solidFill>
                <a:schemeClr val="tx1"/>
              </a:solidFill>
              <a:round/>
              <a:headEnd/>
              <a:tailEnd type="triangle" w="med" len="med"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</p:cxnSp>
      </p:grpSp>
      <p:grpSp>
        <p:nvGrpSpPr>
          <p:cNvPr id="11" name="Group 195"/>
          <p:cNvGrpSpPr>
            <a:grpSpLocks/>
          </p:cNvGrpSpPr>
          <p:nvPr/>
        </p:nvGrpSpPr>
        <p:grpSpPr bwMode="auto">
          <a:xfrm>
            <a:off x="3968388" y="2133600"/>
            <a:ext cx="1752600" cy="3505200"/>
            <a:chOff x="2496" y="1344"/>
            <a:chExt cx="1104" cy="2208"/>
          </a:xfrm>
        </p:grpSpPr>
        <p:grpSp>
          <p:nvGrpSpPr>
            <p:cNvPr id="12" name="Group 393"/>
            <p:cNvGrpSpPr>
              <a:grpSpLocks/>
            </p:cNvGrpSpPr>
            <p:nvPr/>
          </p:nvGrpSpPr>
          <p:grpSpPr bwMode="auto">
            <a:xfrm>
              <a:off x="2649" y="1344"/>
              <a:ext cx="655" cy="613"/>
              <a:chOff x="7613650" y="24587200"/>
              <a:chExt cx="1169987" cy="1141412"/>
            </a:xfrm>
          </p:grpSpPr>
          <p:sp>
            <p:nvSpPr>
              <p:cNvPr id="1512605" name="Rectangle 419"/>
              <p:cNvSpPr>
                <a:spLocks noChangeArrowheads="1"/>
              </p:cNvSpPr>
              <p:nvPr/>
            </p:nvSpPr>
            <p:spPr bwMode="auto">
              <a:xfrm>
                <a:off x="7613650" y="24587200"/>
                <a:ext cx="1169987" cy="1141412"/>
              </a:xfrm>
              <a:prstGeom prst="rect">
                <a:avLst/>
              </a:prstGeom>
              <a:solidFill>
                <a:srgbClr val="D0EAE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 eaLnBrk="1" hangingPunct="1"/>
                <a:endParaRPr lang="en-US" sz="8600" b="0"/>
              </a:p>
            </p:txBody>
          </p:sp>
          <p:sp>
            <p:nvSpPr>
              <p:cNvPr id="1512606" name="Oval 420"/>
              <p:cNvSpPr>
                <a:spLocks noChangeArrowheads="1"/>
              </p:cNvSpPr>
              <p:nvPr/>
            </p:nvSpPr>
            <p:spPr bwMode="auto">
              <a:xfrm>
                <a:off x="7802562" y="24718962"/>
                <a:ext cx="227013" cy="22860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 eaLnBrk="1" hangingPunct="1"/>
                <a:endParaRPr lang="en-US" sz="8600" b="0"/>
              </a:p>
            </p:txBody>
          </p:sp>
          <p:sp>
            <p:nvSpPr>
              <p:cNvPr id="1512607" name="Oval 421"/>
              <p:cNvSpPr>
                <a:spLocks noChangeArrowheads="1"/>
              </p:cNvSpPr>
              <p:nvPr/>
            </p:nvSpPr>
            <p:spPr bwMode="auto">
              <a:xfrm>
                <a:off x="7802562" y="25057100"/>
                <a:ext cx="227013" cy="228600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 eaLnBrk="1" hangingPunct="1"/>
                <a:endParaRPr lang="en-US" sz="8600" b="0"/>
              </a:p>
            </p:txBody>
          </p:sp>
          <p:sp>
            <p:nvSpPr>
              <p:cNvPr id="1512608" name="Oval 422"/>
              <p:cNvSpPr>
                <a:spLocks noChangeArrowheads="1"/>
              </p:cNvSpPr>
              <p:nvPr/>
            </p:nvSpPr>
            <p:spPr bwMode="auto">
              <a:xfrm>
                <a:off x="8369300" y="25057100"/>
                <a:ext cx="227012" cy="22860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 eaLnBrk="1" hangingPunct="1"/>
                <a:endParaRPr lang="en-US" sz="8600" b="0"/>
              </a:p>
            </p:txBody>
          </p:sp>
          <p:sp>
            <p:nvSpPr>
              <p:cNvPr id="1512609" name="Oval 423"/>
              <p:cNvSpPr>
                <a:spLocks noChangeArrowheads="1"/>
              </p:cNvSpPr>
              <p:nvPr/>
            </p:nvSpPr>
            <p:spPr bwMode="auto">
              <a:xfrm>
                <a:off x="8102600" y="25057100"/>
                <a:ext cx="227012" cy="228600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 eaLnBrk="1" hangingPunct="1"/>
                <a:endParaRPr lang="en-US" sz="8600" b="0"/>
              </a:p>
            </p:txBody>
          </p:sp>
          <p:sp>
            <p:nvSpPr>
              <p:cNvPr id="1512610" name="Oval 424"/>
              <p:cNvSpPr>
                <a:spLocks noChangeArrowheads="1"/>
              </p:cNvSpPr>
              <p:nvPr/>
            </p:nvSpPr>
            <p:spPr bwMode="auto">
              <a:xfrm>
                <a:off x="8102600" y="25404762"/>
                <a:ext cx="227012" cy="228600"/>
              </a:xfrm>
              <a:prstGeom prst="ellipse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 eaLnBrk="1" hangingPunct="1"/>
                <a:endParaRPr lang="en-US" sz="8600" b="0"/>
              </a:p>
            </p:txBody>
          </p:sp>
        </p:grpSp>
        <p:grpSp>
          <p:nvGrpSpPr>
            <p:cNvPr id="13" name="Group 394"/>
            <p:cNvGrpSpPr>
              <a:grpSpLocks/>
            </p:cNvGrpSpPr>
            <p:nvPr/>
          </p:nvGrpSpPr>
          <p:grpSpPr bwMode="auto">
            <a:xfrm>
              <a:off x="2496" y="2438"/>
              <a:ext cx="1104" cy="490"/>
              <a:chOff x="10047287" y="24612600"/>
              <a:chExt cx="2774950" cy="1277937"/>
            </a:xfrm>
          </p:grpSpPr>
          <p:sp>
            <p:nvSpPr>
              <p:cNvPr id="1512612" name="Line 425"/>
              <p:cNvSpPr>
                <a:spLocks noChangeShapeType="1"/>
              </p:cNvSpPr>
              <p:nvPr/>
            </p:nvSpPr>
            <p:spPr bwMode="auto">
              <a:xfrm>
                <a:off x="10047287" y="25382537"/>
                <a:ext cx="277495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2613" name="Line 426"/>
              <p:cNvSpPr>
                <a:spLocks noChangeShapeType="1"/>
              </p:cNvSpPr>
              <p:nvPr/>
            </p:nvSpPr>
            <p:spPr bwMode="auto">
              <a:xfrm flipV="1">
                <a:off x="10058400" y="24612600"/>
                <a:ext cx="0" cy="76041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2614" name="AutoShape 427"/>
              <p:cNvSpPr>
                <a:spLocks noChangeArrowheads="1"/>
              </p:cNvSpPr>
              <p:nvPr/>
            </p:nvSpPr>
            <p:spPr bwMode="auto">
              <a:xfrm>
                <a:off x="10260012" y="25415875"/>
                <a:ext cx="457200" cy="457200"/>
              </a:xfrm>
              <a:prstGeom prst="diamond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 eaLnBrk="1" hangingPunct="1"/>
                <a:endParaRPr lang="en-US" sz="8600" b="0"/>
              </a:p>
            </p:txBody>
          </p:sp>
          <p:sp>
            <p:nvSpPr>
              <p:cNvPr id="1512615" name="AutoShape 428"/>
              <p:cNvSpPr>
                <a:spLocks noChangeArrowheads="1"/>
              </p:cNvSpPr>
              <p:nvPr/>
            </p:nvSpPr>
            <p:spPr bwMode="auto">
              <a:xfrm>
                <a:off x="10925175" y="25423812"/>
                <a:ext cx="457200" cy="457200"/>
              </a:xfrm>
              <a:prstGeom prst="diamond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 eaLnBrk="1" hangingPunct="1"/>
                <a:endParaRPr lang="en-US" sz="8600" b="0"/>
              </a:p>
            </p:txBody>
          </p:sp>
          <p:sp>
            <p:nvSpPr>
              <p:cNvPr id="1512616" name="AutoShape 429"/>
              <p:cNvSpPr>
                <a:spLocks noChangeArrowheads="1"/>
              </p:cNvSpPr>
              <p:nvPr/>
            </p:nvSpPr>
            <p:spPr bwMode="auto">
              <a:xfrm>
                <a:off x="11569700" y="25433337"/>
                <a:ext cx="457200" cy="457200"/>
              </a:xfrm>
              <a:prstGeom prst="diamond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 eaLnBrk="1" hangingPunct="1"/>
                <a:endParaRPr lang="en-US" sz="8600" b="0"/>
              </a:p>
            </p:txBody>
          </p:sp>
          <p:sp>
            <p:nvSpPr>
              <p:cNvPr id="1512617" name="AutoShape 430"/>
              <p:cNvSpPr>
                <a:spLocks noChangeArrowheads="1"/>
              </p:cNvSpPr>
              <p:nvPr/>
            </p:nvSpPr>
            <p:spPr bwMode="auto">
              <a:xfrm>
                <a:off x="12199937" y="25431750"/>
                <a:ext cx="457200" cy="457200"/>
              </a:xfrm>
              <a:prstGeom prst="diamond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 eaLnBrk="1" hangingPunct="1"/>
                <a:endParaRPr lang="en-US" sz="8600" b="0"/>
              </a:p>
            </p:txBody>
          </p:sp>
          <p:sp>
            <p:nvSpPr>
              <p:cNvPr id="1512618" name="Rectangle 431"/>
              <p:cNvSpPr>
                <a:spLocks noChangeArrowheads="1"/>
              </p:cNvSpPr>
              <p:nvPr/>
            </p:nvSpPr>
            <p:spPr bwMode="auto">
              <a:xfrm>
                <a:off x="10385425" y="25038050"/>
                <a:ext cx="228600" cy="33813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 eaLnBrk="1" hangingPunct="1"/>
                <a:endParaRPr lang="en-US" sz="8600" b="0"/>
              </a:p>
            </p:txBody>
          </p:sp>
          <p:sp>
            <p:nvSpPr>
              <p:cNvPr id="1512619" name="Rectangle 432"/>
              <p:cNvSpPr>
                <a:spLocks noChangeArrowheads="1"/>
              </p:cNvSpPr>
              <p:nvPr/>
            </p:nvSpPr>
            <p:spPr bwMode="auto">
              <a:xfrm>
                <a:off x="11061700" y="24698325"/>
                <a:ext cx="228600" cy="68580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 eaLnBrk="1" hangingPunct="1"/>
                <a:endParaRPr lang="en-US" sz="8600" b="0"/>
              </a:p>
            </p:txBody>
          </p:sp>
          <p:sp>
            <p:nvSpPr>
              <p:cNvPr id="1512620" name="Rectangle 433"/>
              <p:cNvSpPr>
                <a:spLocks noChangeArrowheads="1"/>
              </p:cNvSpPr>
              <p:nvPr/>
            </p:nvSpPr>
            <p:spPr bwMode="auto">
              <a:xfrm>
                <a:off x="11717337" y="25041225"/>
                <a:ext cx="228600" cy="33813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 eaLnBrk="1" hangingPunct="1"/>
                <a:endParaRPr lang="en-US" sz="8600" b="0"/>
              </a:p>
            </p:txBody>
          </p:sp>
          <p:sp>
            <p:nvSpPr>
              <p:cNvPr id="1512621" name="Rectangle 434"/>
              <p:cNvSpPr>
                <a:spLocks noChangeArrowheads="1"/>
              </p:cNvSpPr>
              <p:nvPr/>
            </p:nvSpPr>
            <p:spPr bwMode="auto">
              <a:xfrm>
                <a:off x="12320587" y="25041225"/>
                <a:ext cx="228600" cy="33813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 eaLnBrk="1" hangingPunct="1"/>
                <a:endParaRPr lang="en-US" sz="8600" b="0"/>
              </a:p>
            </p:txBody>
          </p:sp>
        </p:grpSp>
        <p:sp>
          <p:nvSpPr>
            <p:cNvPr id="397" name="Rectangle 1818"/>
            <p:cNvSpPr>
              <a:spLocks noChangeArrowheads="1"/>
            </p:cNvSpPr>
            <p:nvPr/>
          </p:nvSpPr>
          <p:spPr bwMode="auto">
            <a:xfrm>
              <a:off x="2557" y="3110"/>
              <a:ext cx="982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4389438"/>
              <a:r>
                <a:rPr lang="en-US" sz="2000" b="0"/>
                <a:t>Build histogram</a:t>
              </a:r>
            </a:p>
          </p:txBody>
        </p:sp>
        <p:cxnSp>
          <p:nvCxnSpPr>
            <p:cNvPr id="449" name="Straight Arrow Connector 448"/>
            <p:cNvCxnSpPr>
              <a:cxnSpLocks noChangeShapeType="1"/>
            </p:cNvCxnSpPr>
            <p:nvPr/>
          </p:nvCxnSpPr>
          <p:spPr bwMode="auto">
            <a:xfrm>
              <a:off x="2976" y="2064"/>
              <a:ext cx="0" cy="240"/>
            </a:xfrm>
            <a:prstGeom prst="straightConnector1">
              <a:avLst/>
            </a:prstGeom>
            <a:noFill/>
            <a:ln w="57150" algn="ctr">
              <a:solidFill>
                <a:schemeClr val="tx1"/>
              </a:solidFill>
              <a:round/>
              <a:headEnd/>
              <a:tailEnd type="triangle" w="med" len="med"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</p:cxnSp>
      </p:grpSp>
      <p:grpSp>
        <p:nvGrpSpPr>
          <p:cNvPr id="14" name="Group 222"/>
          <p:cNvGrpSpPr>
            <a:grpSpLocks/>
          </p:cNvGrpSpPr>
          <p:nvPr/>
        </p:nvGrpSpPr>
        <p:grpSpPr bwMode="auto">
          <a:xfrm>
            <a:off x="1225188" y="1905000"/>
            <a:ext cx="1635125" cy="3810000"/>
            <a:chOff x="1824" y="3696"/>
            <a:chExt cx="1030" cy="2400"/>
          </a:xfrm>
        </p:grpSpPr>
        <p:sp>
          <p:nvSpPr>
            <p:cNvPr id="1512642" name="AutoShape 194"/>
            <p:cNvSpPr>
              <a:spLocks noChangeArrowheads="1"/>
            </p:cNvSpPr>
            <p:nvPr/>
          </p:nvSpPr>
          <p:spPr bwMode="auto">
            <a:xfrm>
              <a:off x="1872" y="3696"/>
              <a:ext cx="960" cy="2400"/>
            </a:xfrm>
            <a:prstGeom prst="roundRect">
              <a:avLst>
                <a:gd name="adj" fmla="val 16667"/>
              </a:avLst>
            </a:prstGeom>
            <a:solidFill>
              <a:srgbClr val="FF535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2601" name="TextBox 400"/>
            <p:cNvSpPr txBox="1">
              <a:spLocks noChangeArrowheads="1"/>
            </p:cNvSpPr>
            <p:nvPr/>
          </p:nvSpPr>
          <p:spPr bwMode="auto">
            <a:xfrm>
              <a:off x="2160" y="4320"/>
              <a:ext cx="384" cy="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/>
              <a:r>
                <a:rPr lang="en-US" sz="6600" b="0"/>
                <a:t>?</a:t>
              </a:r>
            </a:p>
          </p:txBody>
        </p:sp>
        <p:grpSp>
          <p:nvGrpSpPr>
            <p:cNvPr id="15" name="Group 368"/>
            <p:cNvGrpSpPr>
              <a:grpSpLocks/>
            </p:cNvGrpSpPr>
            <p:nvPr/>
          </p:nvGrpSpPr>
          <p:grpSpPr bwMode="auto">
            <a:xfrm>
              <a:off x="2036" y="3840"/>
              <a:ext cx="637" cy="619"/>
              <a:chOff x="685800" y="24010938"/>
              <a:chExt cx="1169988" cy="1141412"/>
            </a:xfrm>
          </p:grpSpPr>
          <p:sp>
            <p:nvSpPr>
              <p:cNvPr id="1512650" name="Rectangle 322"/>
              <p:cNvSpPr>
                <a:spLocks noChangeArrowheads="1"/>
              </p:cNvSpPr>
              <p:nvPr/>
            </p:nvSpPr>
            <p:spPr bwMode="auto">
              <a:xfrm>
                <a:off x="685800" y="24010938"/>
                <a:ext cx="1169988" cy="1141412"/>
              </a:xfrm>
              <a:prstGeom prst="rect">
                <a:avLst/>
              </a:prstGeom>
              <a:solidFill>
                <a:srgbClr val="D0EAE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 eaLnBrk="1" hangingPunct="1"/>
                <a:endParaRPr lang="en-US" sz="8600" b="0"/>
              </a:p>
            </p:txBody>
          </p:sp>
          <p:grpSp>
            <p:nvGrpSpPr>
              <p:cNvPr id="16" name="Group 327"/>
              <p:cNvGrpSpPr>
                <a:grpSpLocks/>
              </p:cNvGrpSpPr>
              <p:nvPr/>
            </p:nvGrpSpPr>
            <p:grpSpPr bwMode="auto">
              <a:xfrm>
                <a:off x="865503" y="24129050"/>
                <a:ext cx="793752" cy="914401"/>
                <a:chOff x="1574" y="898"/>
                <a:chExt cx="500" cy="576"/>
              </a:xfrm>
            </p:grpSpPr>
            <p:sp>
              <p:nvSpPr>
                <p:cNvPr id="1512652" name="Oval 328"/>
                <p:cNvSpPr>
                  <a:spLocks noChangeArrowheads="1"/>
                </p:cNvSpPr>
                <p:nvPr/>
              </p:nvSpPr>
              <p:spPr bwMode="auto">
                <a:xfrm>
                  <a:off x="1574" y="898"/>
                  <a:ext cx="143" cy="144"/>
                </a:xfrm>
                <a:prstGeom prst="ellipse">
                  <a:avLst/>
                </a:prstGeom>
                <a:solidFill>
                  <a:srgbClr val="FF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eaLnBrk="1" hangingPunct="1"/>
                  <a:endParaRPr lang="en-US" sz="8600" b="0"/>
                </a:p>
              </p:txBody>
            </p:sp>
            <p:sp>
              <p:nvSpPr>
                <p:cNvPr id="1512653" name="Oval 329"/>
                <p:cNvSpPr>
                  <a:spLocks noChangeArrowheads="1"/>
                </p:cNvSpPr>
                <p:nvPr/>
              </p:nvSpPr>
              <p:spPr bwMode="auto">
                <a:xfrm>
                  <a:off x="1574" y="1111"/>
                  <a:ext cx="143" cy="144"/>
                </a:xfrm>
                <a:prstGeom prst="ellipse">
                  <a:avLst/>
                </a:prstGeom>
                <a:solidFill>
                  <a:srgbClr val="FF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eaLnBrk="1" hangingPunct="1"/>
                  <a:endParaRPr lang="en-US" sz="8600" b="0"/>
                </a:p>
              </p:txBody>
            </p:sp>
            <p:sp>
              <p:nvSpPr>
                <p:cNvPr id="1512654" name="Oval 330"/>
                <p:cNvSpPr>
                  <a:spLocks noChangeArrowheads="1"/>
                </p:cNvSpPr>
                <p:nvPr/>
              </p:nvSpPr>
              <p:spPr bwMode="auto">
                <a:xfrm>
                  <a:off x="1931" y="898"/>
                  <a:ext cx="143" cy="144"/>
                </a:xfrm>
                <a:prstGeom prst="ellipse">
                  <a:avLst/>
                </a:prstGeom>
                <a:solidFill>
                  <a:srgbClr val="FF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eaLnBrk="1" hangingPunct="1"/>
                  <a:endParaRPr lang="en-US" sz="8600" b="0"/>
                </a:p>
              </p:txBody>
            </p:sp>
            <p:sp>
              <p:nvSpPr>
                <p:cNvPr id="1512655" name="Oval 331"/>
                <p:cNvSpPr>
                  <a:spLocks noChangeArrowheads="1"/>
                </p:cNvSpPr>
                <p:nvPr/>
              </p:nvSpPr>
              <p:spPr bwMode="auto">
                <a:xfrm>
                  <a:off x="1931" y="1111"/>
                  <a:ext cx="143" cy="144"/>
                </a:xfrm>
                <a:prstGeom prst="ellipse">
                  <a:avLst/>
                </a:prstGeom>
                <a:solidFill>
                  <a:srgbClr val="FF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eaLnBrk="1" hangingPunct="1"/>
                  <a:endParaRPr lang="en-US" sz="8600" b="0"/>
                </a:p>
              </p:txBody>
            </p:sp>
            <p:sp>
              <p:nvSpPr>
                <p:cNvPr id="1512656" name="Oval 332"/>
                <p:cNvSpPr>
                  <a:spLocks noChangeArrowheads="1"/>
                </p:cNvSpPr>
                <p:nvPr/>
              </p:nvSpPr>
              <p:spPr bwMode="auto">
                <a:xfrm>
                  <a:off x="1574" y="1328"/>
                  <a:ext cx="143" cy="144"/>
                </a:xfrm>
                <a:prstGeom prst="ellipse">
                  <a:avLst/>
                </a:prstGeom>
                <a:solidFill>
                  <a:srgbClr val="FF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eaLnBrk="1" hangingPunct="1"/>
                  <a:endParaRPr lang="en-US" sz="8600" b="0"/>
                </a:p>
              </p:txBody>
            </p:sp>
            <p:sp>
              <p:nvSpPr>
                <p:cNvPr id="1512657" name="Oval 333"/>
                <p:cNvSpPr>
                  <a:spLocks noChangeArrowheads="1"/>
                </p:cNvSpPr>
                <p:nvPr/>
              </p:nvSpPr>
              <p:spPr bwMode="auto">
                <a:xfrm>
                  <a:off x="1931" y="1330"/>
                  <a:ext cx="143" cy="144"/>
                </a:xfrm>
                <a:prstGeom prst="ellipse">
                  <a:avLst/>
                </a:prstGeom>
                <a:solidFill>
                  <a:srgbClr val="FF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eaLnBrk="1" hangingPunct="1"/>
                  <a:endParaRPr lang="en-US" sz="8600" b="0"/>
                </a:p>
              </p:txBody>
            </p:sp>
            <p:sp>
              <p:nvSpPr>
                <p:cNvPr id="1512658" name="Oval 334"/>
                <p:cNvSpPr>
                  <a:spLocks noChangeArrowheads="1"/>
                </p:cNvSpPr>
                <p:nvPr/>
              </p:nvSpPr>
              <p:spPr bwMode="auto">
                <a:xfrm>
                  <a:off x="1763" y="898"/>
                  <a:ext cx="143" cy="144"/>
                </a:xfrm>
                <a:prstGeom prst="ellipse">
                  <a:avLst/>
                </a:prstGeom>
                <a:solidFill>
                  <a:srgbClr val="FF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eaLnBrk="1" hangingPunct="1"/>
                  <a:endParaRPr lang="en-US" sz="8600" b="0"/>
                </a:p>
              </p:txBody>
            </p:sp>
            <p:sp>
              <p:nvSpPr>
                <p:cNvPr id="1512659" name="Oval 335"/>
                <p:cNvSpPr>
                  <a:spLocks noChangeArrowheads="1"/>
                </p:cNvSpPr>
                <p:nvPr/>
              </p:nvSpPr>
              <p:spPr bwMode="auto">
                <a:xfrm>
                  <a:off x="1763" y="1111"/>
                  <a:ext cx="143" cy="144"/>
                </a:xfrm>
                <a:prstGeom prst="ellipse">
                  <a:avLst/>
                </a:prstGeom>
                <a:solidFill>
                  <a:srgbClr val="FF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eaLnBrk="1" hangingPunct="1"/>
                  <a:endParaRPr lang="en-US" sz="8600" b="0"/>
                </a:p>
              </p:txBody>
            </p:sp>
            <p:sp>
              <p:nvSpPr>
                <p:cNvPr id="1512660" name="Oval 336"/>
                <p:cNvSpPr>
                  <a:spLocks noChangeArrowheads="1"/>
                </p:cNvSpPr>
                <p:nvPr/>
              </p:nvSpPr>
              <p:spPr bwMode="auto">
                <a:xfrm>
                  <a:off x="1763" y="1330"/>
                  <a:ext cx="143" cy="144"/>
                </a:xfrm>
                <a:prstGeom prst="ellipse">
                  <a:avLst/>
                </a:prstGeom>
                <a:solidFill>
                  <a:srgbClr val="FF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eaLnBrk="1" hangingPunct="1"/>
                  <a:endParaRPr lang="en-US" sz="8600" b="0"/>
                </a:p>
              </p:txBody>
            </p:sp>
          </p:grpSp>
        </p:grpSp>
        <p:grpSp>
          <p:nvGrpSpPr>
            <p:cNvPr id="17" name="Group 392"/>
            <p:cNvGrpSpPr>
              <a:grpSpLocks/>
            </p:cNvGrpSpPr>
            <p:nvPr/>
          </p:nvGrpSpPr>
          <p:grpSpPr bwMode="auto">
            <a:xfrm>
              <a:off x="2036" y="4906"/>
              <a:ext cx="637" cy="590"/>
              <a:chOff x="7620000" y="27127200"/>
              <a:chExt cx="1169988" cy="1141412"/>
            </a:xfrm>
          </p:grpSpPr>
          <p:sp>
            <p:nvSpPr>
              <p:cNvPr id="1512662" name="Rectangle 322"/>
              <p:cNvSpPr>
                <a:spLocks noChangeArrowheads="1"/>
              </p:cNvSpPr>
              <p:nvPr/>
            </p:nvSpPr>
            <p:spPr bwMode="auto">
              <a:xfrm>
                <a:off x="7620000" y="27127200"/>
                <a:ext cx="1169988" cy="1141412"/>
              </a:xfrm>
              <a:prstGeom prst="rect">
                <a:avLst/>
              </a:prstGeom>
              <a:solidFill>
                <a:srgbClr val="D0EAE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 eaLnBrk="1" hangingPunct="1"/>
                <a:endParaRPr lang="en-US" sz="8600" b="0"/>
              </a:p>
            </p:txBody>
          </p:sp>
          <p:sp>
            <p:nvSpPr>
              <p:cNvPr id="1512663" name="Oval 328"/>
              <p:cNvSpPr>
                <a:spLocks noChangeArrowheads="1"/>
              </p:cNvSpPr>
              <p:nvPr/>
            </p:nvSpPr>
            <p:spPr bwMode="auto">
              <a:xfrm>
                <a:off x="7799703" y="27245310"/>
                <a:ext cx="227013" cy="228600"/>
              </a:xfrm>
              <a:prstGeom prst="ellipse">
                <a:avLst/>
              </a:prstGeom>
              <a:solidFill>
                <a:srgbClr val="FF99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 eaLnBrk="1" hangingPunct="1"/>
                <a:endParaRPr lang="en-US" sz="8600" b="0"/>
              </a:p>
            </p:txBody>
          </p:sp>
          <p:sp>
            <p:nvSpPr>
              <p:cNvPr id="1512664" name="Oval 329"/>
              <p:cNvSpPr>
                <a:spLocks noChangeArrowheads="1"/>
              </p:cNvSpPr>
              <p:nvPr/>
            </p:nvSpPr>
            <p:spPr bwMode="auto">
              <a:xfrm>
                <a:off x="7799703" y="27583448"/>
                <a:ext cx="227013" cy="228600"/>
              </a:xfrm>
              <a:prstGeom prst="ellipse">
                <a:avLst/>
              </a:prstGeom>
              <a:solidFill>
                <a:srgbClr val="FF99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 eaLnBrk="1" hangingPunct="1"/>
                <a:endParaRPr lang="en-US" sz="8600" b="0"/>
              </a:p>
            </p:txBody>
          </p:sp>
          <p:sp>
            <p:nvSpPr>
              <p:cNvPr id="1512665" name="Oval 331"/>
              <p:cNvSpPr>
                <a:spLocks noChangeArrowheads="1"/>
              </p:cNvSpPr>
              <p:nvPr/>
            </p:nvSpPr>
            <p:spPr bwMode="auto">
              <a:xfrm>
                <a:off x="8366442" y="27583448"/>
                <a:ext cx="227013" cy="228600"/>
              </a:xfrm>
              <a:prstGeom prst="ellipse">
                <a:avLst/>
              </a:prstGeom>
              <a:solidFill>
                <a:srgbClr val="FF99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 eaLnBrk="1" hangingPunct="1"/>
                <a:endParaRPr lang="en-US" sz="8600" b="0"/>
              </a:p>
            </p:txBody>
          </p:sp>
          <p:sp>
            <p:nvSpPr>
              <p:cNvPr id="1512666" name="Oval 335"/>
              <p:cNvSpPr>
                <a:spLocks noChangeArrowheads="1"/>
              </p:cNvSpPr>
              <p:nvPr/>
            </p:nvSpPr>
            <p:spPr bwMode="auto">
              <a:xfrm>
                <a:off x="8099741" y="27583448"/>
                <a:ext cx="227013" cy="228600"/>
              </a:xfrm>
              <a:prstGeom prst="ellipse">
                <a:avLst/>
              </a:prstGeom>
              <a:solidFill>
                <a:srgbClr val="FF99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 eaLnBrk="1" hangingPunct="1"/>
                <a:endParaRPr lang="en-US" sz="8600" b="0"/>
              </a:p>
            </p:txBody>
          </p:sp>
          <p:sp>
            <p:nvSpPr>
              <p:cNvPr id="1512667" name="Oval 336"/>
              <p:cNvSpPr>
                <a:spLocks noChangeArrowheads="1"/>
              </p:cNvSpPr>
              <p:nvPr/>
            </p:nvSpPr>
            <p:spPr bwMode="auto">
              <a:xfrm>
                <a:off x="8099741" y="27931111"/>
                <a:ext cx="227013" cy="228600"/>
              </a:xfrm>
              <a:prstGeom prst="ellipse">
                <a:avLst/>
              </a:prstGeom>
              <a:solidFill>
                <a:srgbClr val="FF99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 eaLnBrk="1" hangingPunct="1"/>
                <a:endParaRPr lang="en-US" sz="8600" b="0"/>
              </a:p>
            </p:txBody>
          </p:sp>
        </p:grpSp>
        <p:sp>
          <p:nvSpPr>
            <p:cNvPr id="396" name="Rectangle 1818"/>
            <p:cNvSpPr>
              <a:spLocks noChangeArrowheads="1"/>
            </p:cNvSpPr>
            <p:nvPr/>
          </p:nvSpPr>
          <p:spPr bwMode="auto">
            <a:xfrm>
              <a:off x="1824" y="5613"/>
              <a:ext cx="1030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4389438"/>
              <a:r>
                <a:rPr lang="en-US" sz="2000" b="0"/>
                <a:t>Sample image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Saliency</a:t>
            </a:r>
          </a:p>
        </p:txBody>
      </p:sp>
      <p:sp>
        <p:nvSpPr>
          <p:cNvPr id="949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/>
              <a:t>Interest point detectors</a:t>
            </a:r>
          </a:p>
          <a:p>
            <a:pPr lvl="1"/>
            <a:r>
              <a:rPr lang="en-US">
                <a:latin typeface="Arial Narrow" pitchFamily="1" charset="0"/>
              </a:rPr>
              <a:t>[Lowe 2004, Harris 1988, Kadir-Brady 2001, etc.]</a:t>
            </a:r>
          </a:p>
          <a:p>
            <a:endParaRPr lang="en-US"/>
          </a:p>
          <a:p>
            <a:r>
              <a:rPr lang="en-US"/>
              <a:t>Uniform</a:t>
            </a:r>
          </a:p>
          <a:p>
            <a:endParaRPr lang="en-US"/>
          </a:p>
          <a:p>
            <a:r>
              <a:rPr lang="en-US"/>
              <a:t>Discriminative</a:t>
            </a:r>
          </a:p>
          <a:p>
            <a:pPr lvl="1"/>
            <a:r>
              <a:rPr lang="en-US">
                <a:latin typeface="Arial Narrow" pitchFamily="1" charset="0"/>
              </a:rPr>
              <a:t>[Nowak et al., ECCV 06, Vidal-Naquet et al., ICCV 2003]</a:t>
            </a:r>
          </a:p>
          <a:p>
            <a:endParaRPr lang="en-US"/>
          </a:p>
          <a:p>
            <a:r>
              <a:rPr lang="en-US"/>
              <a:t>Contextual</a:t>
            </a:r>
          </a:p>
          <a:p>
            <a:pPr lvl="1"/>
            <a:r>
              <a:rPr lang="en-US">
                <a:latin typeface="Arial Narrow" pitchFamily="1" charset="0"/>
              </a:rPr>
              <a:t>Co-occurrence based</a:t>
            </a:r>
          </a:p>
          <a:p>
            <a:pPr lvl="1"/>
            <a:r>
              <a:rPr lang="en-US">
                <a:latin typeface="Arial Narrow" pitchFamily="1" charset="0"/>
              </a:rPr>
              <a:t>Relative location based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1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Contextual saliency</a:t>
            </a:r>
          </a:p>
        </p:txBody>
      </p:sp>
      <p:graphicFrame>
        <p:nvGraphicFramePr>
          <p:cNvPr id="1121301" name="Object 21"/>
          <p:cNvGraphicFramePr>
            <a:graphicFrameLocks noChangeAspect="1"/>
          </p:cNvGraphicFramePr>
          <p:nvPr>
            <p:ph sz="half" idx="1"/>
          </p:nvPr>
        </p:nvGraphicFramePr>
        <p:xfrm>
          <a:off x="2592388" y="1763713"/>
          <a:ext cx="2247900" cy="838200"/>
        </p:xfrm>
        <a:graphic>
          <a:graphicData uri="http://schemas.openxmlformats.org/presentationml/2006/ole">
            <p:oleObj spid="_x0000_s20482" name="Equation" r:id="rId3" imgW="2247840" imgH="838080" progId="Equation.3">
              <p:embed/>
            </p:oleObj>
          </a:graphicData>
        </a:graphic>
      </p:graphicFrame>
      <p:graphicFrame>
        <p:nvGraphicFramePr>
          <p:cNvPr id="1121320" name="Object 40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2568575" y="2679700"/>
          <a:ext cx="5383213" cy="838200"/>
        </p:xfrm>
        <a:graphic>
          <a:graphicData uri="http://schemas.openxmlformats.org/presentationml/2006/ole">
            <p:oleObj spid="_x0000_s20483" name="Equation" r:id="rId4" imgW="5384520" imgH="838080" progId="Equation.3">
              <p:embed/>
            </p:oleObj>
          </a:graphicData>
        </a:graphic>
      </p:graphicFrame>
      <p:sp>
        <p:nvSpPr>
          <p:cNvPr id="1121287" name="AutoShape 7"/>
          <p:cNvSpPr>
            <a:spLocks/>
          </p:cNvSpPr>
          <p:nvPr/>
        </p:nvSpPr>
        <p:spPr bwMode="auto">
          <a:xfrm rot="16200000">
            <a:off x="4865687" y="2909888"/>
            <a:ext cx="328613" cy="1100138"/>
          </a:xfrm>
          <a:prstGeom prst="leftBrace">
            <a:avLst>
              <a:gd name="adj1" fmla="val 27899"/>
              <a:gd name="adj2" fmla="val 50069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1288" name="AutoShape 8"/>
          <p:cNvSpPr>
            <a:spLocks/>
          </p:cNvSpPr>
          <p:nvPr/>
        </p:nvSpPr>
        <p:spPr bwMode="auto">
          <a:xfrm rot="16200000">
            <a:off x="6018212" y="2909888"/>
            <a:ext cx="328613" cy="1100138"/>
          </a:xfrm>
          <a:prstGeom prst="leftBrace">
            <a:avLst>
              <a:gd name="adj1" fmla="val 27899"/>
              <a:gd name="adj2" fmla="val 50069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1289" name="AutoShape 9"/>
          <p:cNvSpPr>
            <a:spLocks/>
          </p:cNvSpPr>
          <p:nvPr/>
        </p:nvSpPr>
        <p:spPr bwMode="auto">
          <a:xfrm rot="16200000">
            <a:off x="7180262" y="2909888"/>
            <a:ext cx="328613" cy="1100138"/>
          </a:xfrm>
          <a:prstGeom prst="leftBrace">
            <a:avLst>
              <a:gd name="adj1" fmla="val 27899"/>
              <a:gd name="adj2" fmla="val 50069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1290" name="Text Box 10"/>
          <p:cNvSpPr txBox="1">
            <a:spLocks noChangeArrowheads="1"/>
          </p:cNvSpPr>
          <p:nvPr/>
        </p:nvSpPr>
        <p:spPr bwMode="auto">
          <a:xfrm>
            <a:off x="4541838" y="3736975"/>
            <a:ext cx="98742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0">
                <a:latin typeface="Arial Narrow" pitchFamily="1" charset="0"/>
              </a:rPr>
              <a:t>Association of patch i to word a</a:t>
            </a:r>
          </a:p>
        </p:txBody>
      </p:sp>
      <p:sp>
        <p:nvSpPr>
          <p:cNvPr id="1121291" name="Text Box 11"/>
          <p:cNvSpPr txBox="1">
            <a:spLocks noChangeArrowheads="1"/>
          </p:cNvSpPr>
          <p:nvPr/>
        </p:nvSpPr>
        <p:spPr bwMode="auto">
          <a:xfrm>
            <a:off x="5694363" y="3736975"/>
            <a:ext cx="98742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0">
                <a:latin typeface="Arial Narrow" pitchFamily="1" charset="0"/>
              </a:rPr>
              <a:t>Association of patch j to word b</a:t>
            </a:r>
          </a:p>
        </p:txBody>
      </p:sp>
      <p:sp>
        <p:nvSpPr>
          <p:cNvPr id="1121292" name="Text Box 12"/>
          <p:cNvSpPr txBox="1">
            <a:spLocks noChangeArrowheads="1"/>
          </p:cNvSpPr>
          <p:nvPr/>
        </p:nvSpPr>
        <p:spPr bwMode="auto">
          <a:xfrm>
            <a:off x="6856413" y="3736975"/>
            <a:ext cx="1316037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0">
                <a:latin typeface="Arial Narrow" pitchFamily="1" charset="0"/>
              </a:rPr>
              <a:t>Likelihood of word b given word a</a:t>
            </a:r>
          </a:p>
        </p:txBody>
      </p:sp>
      <p:sp>
        <p:nvSpPr>
          <p:cNvPr id="1121293" name="Line 13"/>
          <p:cNvSpPr>
            <a:spLocks noChangeShapeType="1"/>
          </p:cNvSpPr>
          <p:nvPr/>
        </p:nvSpPr>
        <p:spPr bwMode="auto">
          <a:xfrm>
            <a:off x="7459663" y="46609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1294" name="Text Box 14"/>
          <p:cNvSpPr txBox="1">
            <a:spLocks noChangeArrowheads="1"/>
          </p:cNvSpPr>
          <p:nvPr/>
        </p:nvSpPr>
        <p:spPr bwMode="auto">
          <a:xfrm>
            <a:off x="6856413" y="5137150"/>
            <a:ext cx="131603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0">
                <a:latin typeface="Arial Narrow" pitchFamily="1" charset="0"/>
              </a:rPr>
              <a:t>MLE from images</a:t>
            </a:r>
          </a:p>
        </p:txBody>
      </p:sp>
      <p:sp>
        <p:nvSpPr>
          <p:cNvPr id="1121295" name="Text Box 15"/>
          <p:cNvSpPr txBox="1">
            <a:spLocks noChangeArrowheads="1"/>
          </p:cNvSpPr>
          <p:nvPr/>
        </p:nvSpPr>
        <p:spPr bwMode="auto">
          <a:xfrm>
            <a:off x="5589588" y="5137150"/>
            <a:ext cx="131603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0">
                <a:latin typeface="Arial Narrow" pitchFamily="1" charset="0"/>
              </a:rPr>
              <a:t>Normal distribution</a:t>
            </a:r>
          </a:p>
        </p:txBody>
      </p:sp>
      <p:sp>
        <p:nvSpPr>
          <p:cNvPr id="1121296" name="Text Box 16"/>
          <p:cNvSpPr txBox="1">
            <a:spLocks noChangeArrowheads="1"/>
          </p:cNvSpPr>
          <p:nvPr/>
        </p:nvSpPr>
        <p:spPr bwMode="auto">
          <a:xfrm>
            <a:off x="4379913" y="5137150"/>
            <a:ext cx="131603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0">
                <a:latin typeface="Arial Narrow" pitchFamily="1" charset="0"/>
              </a:rPr>
              <a:t>Normal distribution</a:t>
            </a:r>
          </a:p>
        </p:txBody>
      </p:sp>
      <p:sp>
        <p:nvSpPr>
          <p:cNvPr id="1121297" name="Line 17"/>
          <p:cNvSpPr>
            <a:spLocks noChangeShapeType="1"/>
          </p:cNvSpPr>
          <p:nvPr/>
        </p:nvSpPr>
        <p:spPr bwMode="auto">
          <a:xfrm>
            <a:off x="6240463" y="4670425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1298" name="Line 18"/>
          <p:cNvSpPr>
            <a:spLocks noChangeShapeType="1"/>
          </p:cNvSpPr>
          <p:nvPr/>
        </p:nvSpPr>
        <p:spPr bwMode="auto">
          <a:xfrm>
            <a:off x="5049838" y="4670425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1306" name="Rectangle 26"/>
          <p:cNvSpPr>
            <a:spLocks noChangeArrowheads="1"/>
          </p:cNvSpPr>
          <p:nvPr/>
        </p:nvSpPr>
        <p:spPr bwMode="auto">
          <a:xfrm>
            <a:off x="1330325" y="1096963"/>
            <a:ext cx="7813675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algn="l">
              <a:spcBef>
                <a:spcPct val="20000"/>
              </a:spcBef>
              <a:buClr>
                <a:srgbClr val="990000"/>
              </a:buClr>
              <a:buFont typeface="Webdings" pitchFamily="1" charset="2"/>
              <a:buChar char="&lt;"/>
            </a:pPr>
            <a:r>
              <a:rPr lang="en-US">
                <a:latin typeface="Arial Narrow" pitchFamily="1" charset="0"/>
              </a:rPr>
              <a:t>Occurrence based</a:t>
            </a:r>
          </a:p>
        </p:txBody>
      </p:sp>
      <p:sp>
        <p:nvSpPr>
          <p:cNvPr id="1121307" name="Rectangle 27"/>
          <p:cNvSpPr>
            <a:spLocks noChangeArrowheads="1"/>
          </p:cNvSpPr>
          <p:nvPr/>
        </p:nvSpPr>
        <p:spPr bwMode="auto">
          <a:xfrm>
            <a:off x="1330325" y="5949950"/>
            <a:ext cx="7813675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algn="l">
              <a:spcBef>
                <a:spcPct val="20000"/>
              </a:spcBef>
              <a:buClr>
                <a:srgbClr val="990000"/>
              </a:buClr>
              <a:buFont typeface="Webdings" pitchFamily="1" charset="2"/>
              <a:buChar char="&lt;"/>
            </a:pPr>
            <a:r>
              <a:rPr lang="en-US">
                <a:latin typeface="Arial Narrow" pitchFamily="1" charset="0"/>
              </a:rPr>
              <a:t>Similarly, relative location based</a:t>
            </a:r>
          </a:p>
        </p:txBody>
      </p:sp>
      <p:sp>
        <p:nvSpPr>
          <p:cNvPr id="1121324" name="Rectangle 44"/>
          <p:cNvSpPr>
            <a:spLocks noChangeArrowheads="1"/>
          </p:cNvSpPr>
          <p:nvPr/>
        </p:nvSpPr>
        <p:spPr bwMode="auto">
          <a:xfrm>
            <a:off x="2455863" y="1674813"/>
            <a:ext cx="2711450" cy="9763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1327" name="Rectangle 47"/>
          <p:cNvSpPr>
            <a:spLocks noChangeArrowheads="1"/>
          </p:cNvSpPr>
          <p:nvPr/>
        </p:nvSpPr>
        <p:spPr bwMode="auto">
          <a:xfrm>
            <a:off x="3762375" y="2609850"/>
            <a:ext cx="3019425" cy="866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1325" name="Rectangle 45"/>
          <p:cNvSpPr>
            <a:spLocks noChangeArrowheads="1"/>
          </p:cNvSpPr>
          <p:nvPr/>
        </p:nvSpPr>
        <p:spPr bwMode="auto">
          <a:xfrm>
            <a:off x="2414588" y="2713038"/>
            <a:ext cx="5876925" cy="914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1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1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1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1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1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1287" grpId="0" animBg="1"/>
      <p:bldP spid="1121288" grpId="0" animBg="1"/>
      <p:bldP spid="1121289" grpId="0" animBg="1"/>
      <p:bldP spid="1121290" grpId="0"/>
      <p:bldP spid="1121291" grpId="0"/>
      <p:bldP spid="1121293" grpId="0" animBg="1"/>
      <p:bldP spid="1121294" grpId="0"/>
      <p:bldP spid="1121295" grpId="0"/>
      <p:bldP spid="1121296" grpId="0"/>
      <p:bldP spid="1121297" grpId="0" animBg="1"/>
      <p:bldP spid="1121298" grpId="0" animBg="1"/>
      <p:bldP spid="1121307" grpId="0"/>
      <p:bldP spid="1121324" grpId="0" animBg="1"/>
      <p:bldP spid="1121327" grpId="0" animBg="1"/>
      <p:bldP spid="1121327" grpId="1" animBg="1"/>
      <p:bldP spid="11213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Datasets</a:t>
            </a:r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1339850" y="1023938"/>
            <a:ext cx="6248400" cy="2541587"/>
            <a:chOff x="1256" y="984"/>
            <a:chExt cx="3936" cy="1601"/>
          </a:xfrm>
        </p:grpSpPr>
        <p:graphicFrame>
          <p:nvGraphicFramePr>
            <p:cNvPr id="1004548" name="Object 4"/>
            <p:cNvGraphicFramePr>
              <a:graphicFrameLocks noChangeAspect="1"/>
            </p:cNvGraphicFramePr>
            <p:nvPr/>
          </p:nvGraphicFramePr>
          <p:xfrm>
            <a:off x="1275" y="1638"/>
            <a:ext cx="461" cy="461"/>
          </p:xfrm>
          <a:graphic>
            <a:graphicData uri="http://schemas.openxmlformats.org/presentationml/2006/ole">
              <p:oleObj spid="_x0000_s21507" name="Bitmap Image" r:id="rId4" imgW="2438095" imgH="2438095" progId="">
                <p:embed/>
              </p:oleObj>
            </a:graphicData>
          </a:graphic>
        </p:graphicFrame>
        <p:graphicFrame>
          <p:nvGraphicFramePr>
            <p:cNvPr id="1004549" name="Object 5"/>
            <p:cNvGraphicFramePr>
              <a:graphicFrameLocks noChangeAspect="1"/>
            </p:cNvGraphicFramePr>
            <p:nvPr/>
          </p:nvGraphicFramePr>
          <p:xfrm>
            <a:off x="1275" y="1159"/>
            <a:ext cx="461" cy="461"/>
          </p:xfrm>
          <a:graphic>
            <a:graphicData uri="http://schemas.openxmlformats.org/presentationml/2006/ole">
              <p:oleObj spid="_x0000_s21508" name="Bitmap Image" r:id="rId5" imgW="2438095" imgH="2438095" progId="">
                <p:embed/>
              </p:oleObj>
            </a:graphicData>
          </a:graphic>
        </p:graphicFrame>
        <p:graphicFrame>
          <p:nvGraphicFramePr>
            <p:cNvPr id="1004550" name="Object 6"/>
            <p:cNvGraphicFramePr>
              <a:graphicFrameLocks noChangeAspect="1"/>
            </p:cNvGraphicFramePr>
            <p:nvPr/>
          </p:nvGraphicFramePr>
          <p:xfrm>
            <a:off x="1275" y="2117"/>
            <a:ext cx="461" cy="461"/>
          </p:xfrm>
          <a:graphic>
            <a:graphicData uri="http://schemas.openxmlformats.org/presentationml/2006/ole">
              <p:oleObj spid="_x0000_s21509" name="Bitmap Image" r:id="rId6" imgW="2438095" imgH="2438095" progId="">
                <p:embed/>
              </p:oleObj>
            </a:graphicData>
          </a:graphic>
        </p:graphicFrame>
        <p:graphicFrame>
          <p:nvGraphicFramePr>
            <p:cNvPr id="1004551" name="Object 7"/>
            <p:cNvGraphicFramePr>
              <a:graphicFrameLocks noChangeAspect="1"/>
            </p:cNvGraphicFramePr>
            <p:nvPr/>
          </p:nvGraphicFramePr>
          <p:xfrm>
            <a:off x="1757" y="1637"/>
            <a:ext cx="461" cy="461"/>
          </p:xfrm>
          <a:graphic>
            <a:graphicData uri="http://schemas.openxmlformats.org/presentationml/2006/ole">
              <p:oleObj spid="_x0000_s21510" name="Bitmap Image" r:id="rId7" imgW="2438095" imgH="2438095" progId="">
                <p:embed/>
              </p:oleObj>
            </a:graphicData>
          </a:graphic>
        </p:graphicFrame>
        <p:graphicFrame>
          <p:nvGraphicFramePr>
            <p:cNvPr id="1004552" name="Object 8"/>
            <p:cNvGraphicFramePr>
              <a:graphicFrameLocks noChangeAspect="1"/>
            </p:cNvGraphicFramePr>
            <p:nvPr/>
          </p:nvGraphicFramePr>
          <p:xfrm>
            <a:off x="1757" y="2117"/>
            <a:ext cx="461" cy="461"/>
          </p:xfrm>
          <a:graphic>
            <a:graphicData uri="http://schemas.openxmlformats.org/presentationml/2006/ole">
              <p:oleObj spid="_x0000_s21511" name="Bitmap Image" r:id="rId8" imgW="2438095" imgH="2438095" progId="">
                <p:embed/>
              </p:oleObj>
            </a:graphicData>
          </a:graphic>
        </p:graphicFrame>
        <p:graphicFrame>
          <p:nvGraphicFramePr>
            <p:cNvPr id="1004553" name="Object 9"/>
            <p:cNvGraphicFramePr>
              <a:graphicFrameLocks noChangeAspect="1"/>
            </p:cNvGraphicFramePr>
            <p:nvPr/>
          </p:nvGraphicFramePr>
          <p:xfrm>
            <a:off x="1755" y="1157"/>
            <a:ext cx="461" cy="461"/>
          </p:xfrm>
          <a:graphic>
            <a:graphicData uri="http://schemas.openxmlformats.org/presentationml/2006/ole">
              <p:oleObj spid="_x0000_s21512" name="Bitmap Image" r:id="rId9" imgW="2438095" imgH="2438095" progId="">
                <p:embed/>
              </p:oleObj>
            </a:graphicData>
          </a:graphic>
        </p:graphicFrame>
        <p:graphicFrame>
          <p:nvGraphicFramePr>
            <p:cNvPr id="1004554" name="Object 10"/>
            <p:cNvGraphicFramePr>
              <a:graphicFrameLocks noChangeAspect="1"/>
            </p:cNvGraphicFramePr>
            <p:nvPr/>
          </p:nvGraphicFramePr>
          <p:xfrm>
            <a:off x="2235" y="1637"/>
            <a:ext cx="461" cy="461"/>
          </p:xfrm>
          <a:graphic>
            <a:graphicData uri="http://schemas.openxmlformats.org/presentationml/2006/ole">
              <p:oleObj spid="_x0000_s21513" name="Bitmap Image" r:id="rId10" imgW="2438095" imgH="2438095" progId="">
                <p:embed/>
              </p:oleObj>
            </a:graphicData>
          </a:graphic>
        </p:graphicFrame>
        <p:graphicFrame>
          <p:nvGraphicFramePr>
            <p:cNvPr id="1004555" name="Object 11"/>
            <p:cNvGraphicFramePr>
              <a:graphicFrameLocks noChangeAspect="1"/>
            </p:cNvGraphicFramePr>
            <p:nvPr/>
          </p:nvGraphicFramePr>
          <p:xfrm>
            <a:off x="2237" y="1157"/>
            <a:ext cx="461" cy="461"/>
          </p:xfrm>
          <a:graphic>
            <a:graphicData uri="http://schemas.openxmlformats.org/presentationml/2006/ole">
              <p:oleObj spid="_x0000_s21514" name="Bitmap Image" r:id="rId11" imgW="2438095" imgH="2438095" progId="">
                <p:embed/>
              </p:oleObj>
            </a:graphicData>
          </a:graphic>
        </p:graphicFrame>
        <p:graphicFrame>
          <p:nvGraphicFramePr>
            <p:cNvPr id="1004556" name="Object 12"/>
            <p:cNvGraphicFramePr>
              <a:graphicFrameLocks noChangeAspect="1"/>
            </p:cNvGraphicFramePr>
            <p:nvPr/>
          </p:nvGraphicFramePr>
          <p:xfrm>
            <a:off x="2235" y="2117"/>
            <a:ext cx="461" cy="461"/>
          </p:xfrm>
          <a:graphic>
            <a:graphicData uri="http://schemas.openxmlformats.org/presentationml/2006/ole">
              <p:oleObj spid="_x0000_s21515" name="Bitmap Image" r:id="rId12" imgW="2438095" imgH="2438095" progId="">
                <p:embed/>
              </p:oleObj>
            </a:graphicData>
          </a:graphic>
        </p:graphicFrame>
        <p:graphicFrame>
          <p:nvGraphicFramePr>
            <p:cNvPr id="1004557" name="Object 13"/>
            <p:cNvGraphicFramePr>
              <a:graphicFrameLocks noChangeAspect="1"/>
            </p:cNvGraphicFramePr>
            <p:nvPr/>
          </p:nvGraphicFramePr>
          <p:xfrm>
            <a:off x="2715" y="1637"/>
            <a:ext cx="461" cy="461"/>
          </p:xfrm>
          <a:graphic>
            <a:graphicData uri="http://schemas.openxmlformats.org/presentationml/2006/ole">
              <p:oleObj spid="_x0000_s21516" name="Bitmap Image" r:id="rId13" imgW="2438095" imgH="2438095" progId="">
                <p:embed/>
              </p:oleObj>
            </a:graphicData>
          </a:graphic>
        </p:graphicFrame>
        <p:graphicFrame>
          <p:nvGraphicFramePr>
            <p:cNvPr id="1004558" name="Object 14"/>
            <p:cNvGraphicFramePr>
              <a:graphicFrameLocks noChangeAspect="1"/>
            </p:cNvGraphicFramePr>
            <p:nvPr/>
          </p:nvGraphicFramePr>
          <p:xfrm>
            <a:off x="2715" y="2117"/>
            <a:ext cx="461" cy="461"/>
          </p:xfrm>
          <a:graphic>
            <a:graphicData uri="http://schemas.openxmlformats.org/presentationml/2006/ole">
              <p:oleObj spid="_x0000_s21517" name="Bitmap Image" r:id="rId14" imgW="2438095" imgH="2438095" progId="">
                <p:embed/>
              </p:oleObj>
            </a:graphicData>
          </a:graphic>
        </p:graphicFrame>
        <p:graphicFrame>
          <p:nvGraphicFramePr>
            <p:cNvPr id="1004559" name="Object 15"/>
            <p:cNvGraphicFramePr>
              <a:graphicFrameLocks noChangeAspect="1"/>
            </p:cNvGraphicFramePr>
            <p:nvPr/>
          </p:nvGraphicFramePr>
          <p:xfrm>
            <a:off x="2715" y="1157"/>
            <a:ext cx="461" cy="461"/>
          </p:xfrm>
          <a:graphic>
            <a:graphicData uri="http://schemas.openxmlformats.org/presentationml/2006/ole">
              <p:oleObj spid="_x0000_s21518" name="Bitmap Image" r:id="rId15" imgW="2438095" imgH="2438095" progId="">
                <p:embed/>
              </p:oleObj>
            </a:graphicData>
          </a:graphic>
        </p:graphicFrame>
        <p:graphicFrame>
          <p:nvGraphicFramePr>
            <p:cNvPr id="1004560" name="Object 16"/>
            <p:cNvGraphicFramePr>
              <a:graphicFrameLocks noChangeAspect="1"/>
            </p:cNvGraphicFramePr>
            <p:nvPr/>
          </p:nvGraphicFramePr>
          <p:xfrm>
            <a:off x="3195" y="1164"/>
            <a:ext cx="461" cy="461"/>
          </p:xfrm>
          <a:graphic>
            <a:graphicData uri="http://schemas.openxmlformats.org/presentationml/2006/ole">
              <p:oleObj spid="_x0000_s21519" name="Bitmap Image" r:id="rId16" imgW="2438095" imgH="2438095" progId="">
                <p:embed/>
              </p:oleObj>
            </a:graphicData>
          </a:graphic>
        </p:graphicFrame>
        <p:graphicFrame>
          <p:nvGraphicFramePr>
            <p:cNvPr id="1004561" name="Object 17"/>
            <p:cNvGraphicFramePr>
              <a:graphicFrameLocks noChangeAspect="1"/>
            </p:cNvGraphicFramePr>
            <p:nvPr/>
          </p:nvGraphicFramePr>
          <p:xfrm>
            <a:off x="3195" y="1644"/>
            <a:ext cx="461" cy="461"/>
          </p:xfrm>
          <a:graphic>
            <a:graphicData uri="http://schemas.openxmlformats.org/presentationml/2006/ole">
              <p:oleObj spid="_x0000_s21520" name="Bitmap Image" r:id="rId17" imgW="2438095" imgH="2438095" progId="">
                <p:embed/>
              </p:oleObj>
            </a:graphicData>
          </a:graphic>
        </p:graphicFrame>
        <p:graphicFrame>
          <p:nvGraphicFramePr>
            <p:cNvPr id="1004562" name="Object 18"/>
            <p:cNvGraphicFramePr>
              <a:graphicFrameLocks noChangeAspect="1"/>
            </p:cNvGraphicFramePr>
            <p:nvPr/>
          </p:nvGraphicFramePr>
          <p:xfrm>
            <a:off x="3195" y="2124"/>
            <a:ext cx="461" cy="461"/>
          </p:xfrm>
          <a:graphic>
            <a:graphicData uri="http://schemas.openxmlformats.org/presentationml/2006/ole">
              <p:oleObj spid="_x0000_s21521" name="Bitmap Image" r:id="rId18" imgW="2438095" imgH="2438095" progId="">
                <p:embed/>
              </p:oleObj>
            </a:graphicData>
          </a:graphic>
        </p:graphicFrame>
        <p:pic>
          <p:nvPicPr>
            <p:cNvPr id="1004563" name="Picture 19" descr="opencountry_natu726"/>
            <p:cNvPicPr>
              <a:picLocks noChangeAspect="1" noChangeArrowheads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3675" y="1637"/>
              <a:ext cx="461" cy="461"/>
            </a:xfrm>
            <a:prstGeom prst="rect">
              <a:avLst/>
            </a:prstGeom>
            <a:noFill/>
          </p:spPr>
        </p:pic>
        <p:pic>
          <p:nvPicPr>
            <p:cNvPr id="1004564" name="Picture 20" descr="opencountry_fie13"/>
            <p:cNvPicPr>
              <a:picLocks noChangeAspect="1" noChangeArrowheads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3675" y="2117"/>
              <a:ext cx="461" cy="461"/>
            </a:xfrm>
            <a:prstGeom prst="rect">
              <a:avLst/>
            </a:prstGeom>
            <a:noFill/>
          </p:spPr>
        </p:pic>
        <p:pic>
          <p:nvPicPr>
            <p:cNvPr id="1004565" name="Picture 21" descr="opencountry_land556"/>
            <p:cNvPicPr>
              <a:picLocks noChangeAspect="1" noChangeArrowheads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 bwMode="auto">
            <a:xfrm>
              <a:off x="3675" y="1157"/>
              <a:ext cx="461" cy="461"/>
            </a:xfrm>
            <a:prstGeom prst="rect">
              <a:avLst/>
            </a:prstGeom>
            <a:noFill/>
          </p:spPr>
        </p:pic>
        <p:pic>
          <p:nvPicPr>
            <p:cNvPr id="1004566" name="Picture 22" descr="street_urb866"/>
            <p:cNvPicPr>
              <a:picLocks noChangeAspect="1" noChangeArrowheads="1"/>
            </p:cNvPicPr>
            <p:nvPr/>
          </p:nvPicPr>
          <p:blipFill>
            <a:blip r:embed="rId22"/>
            <a:srcRect/>
            <a:stretch>
              <a:fillRect/>
            </a:stretch>
          </p:blipFill>
          <p:spPr bwMode="auto">
            <a:xfrm>
              <a:off x="4155" y="1637"/>
              <a:ext cx="461" cy="461"/>
            </a:xfrm>
            <a:prstGeom prst="rect">
              <a:avLst/>
            </a:prstGeom>
            <a:noFill/>
          </p:spPr>
        </p:pic>
        <p:pic>
          <p:nvPicPr>
            <p:cNvPr id="1004567" name="Picture 23" descr="street_art767"/>
            <p:cNvPicPr>
              <a:picLocks noChangeAspect="1" noChangeArrowheads="1"/>
            </p:cNvPicPr>
            <p:nvPr/>
          </p:nvPicPr>
          <p:blipFill>
            <a:blip r:embed="rId23"/>
            <a:srcRect/>
            <a:stretch>
              <a:fillRect/>
            </a:stretch>
          </p:blipFill>
          <p:spPr bwMode="auto">
            <a:xfrm>
              <a:off x="4155" y="2117"/>
              <a:ext cx="461" cy="461"/>
            </a:xfrm>
            <a:prstGeom prst="rect">
              <a:avLst/>
            </a:prstGeom>
            <a:noFill/>
          </p:spPr>
        </p:pic>
        <p:pic>
          <p:nvPicPr>
            <p:cNvPr id="1004568" name="Picture 24" descr="street_par85"/>
            <p:cNvPicPr>
              <a:picLocks noChangeAspect="1" noChangeArrowheads="1"/>
            </p:cNvPicPr>
            <p:nvPr/>
          </p:nvPicPr>
          <p:blipFill>
            <a:blip r:embed="rId24"/>
            <a:srcRect/>
            <a:stretch>
              <a:fillRect/>
            </a:stretch>
          </p:blipFill>
          <p:spPr bwMode="auto">
            <a:xfrm>
              <a:off x="4155" y="1157"/>
              <a:ext cx="461" cy="461"/>
            </a:xfrm>
            <a:prstGeom prst="rect">
              <a:avLst/>
            </a:prstGeom>
            <a:noFill/>
          </p:spPr>
        </p:pic>
        <p:pic>
          <p:nvPicPr>
            <p:cNvPr id="1004569" name="Picture 25" descr="tallbuilding_urban1172"/>
            <p:cNvPicPr>
              <a:picLocks noChangeAspect="1" noChangeArrowheads="1"/>
            </p:cNvPicPr>
            <p:nvPr/>
          </p:nvPicPr>
          <p:blipFill>
            <a:blip r:embed="rId25"/>
            <a:srcRect/>
            <a:stretch>
              <a:fillRect/>
            </a:stretch>
          </p:blipFill>
          <p:spPr bwMode="auto">
            <a:xfrm>
              <a:off x="4635" y="1637"/>
              <a:ext cx="461" cy="461"/>
            </a:xfrm>
            <a:prstGeom prst="rect">
              <a:avLst/>
            </a:prstGeom>
            <a:noFill/>
          </p:spPr>
        </p:pic>
        <p:pic>
          <p:nvPicPr>
            <p:cNvPr id="1004570" name="Picture 26" descr="tallbuilding_archi621"/>
            <p:cNvPicPr>
              <a:picLocks noChangeAspect="1" noChangeArrowheads="1"/>
            </p:cNvPicPr>
            <p:nvPr/>
          </p:nvPicPr>
          <p:blipFill>
            <a:blip r:embed="rId26"/>
            <a:srcRect/>
            <a:stretch>
              <a:fillRect/>
            </a:stretch>
          </p:blipFill>
          <p:spPr bwMode="auto">
            <a:xfrm>
              <a:off x="4635" y="2117"/>
              <a:ext cx="461" cy="461"/>
            </a:xfrm>
            <a:prstGeom prst="rect">
              <a:avLst/>
            </a:prstGeom>
            <a:noFill/>
          </p:spPr>
        </p:pic>
        <p:pic>
          <p:nvPicPr>
            <p:cNvPr id="1004571" name="Picture 27" descr="tallbuilding_art1754"/>
            <p:cNvPicPr>
              <a:picLocks noChangeAspect="1" noChangeArrowheads="1"/>
            </p:cNvPicPr>
            <p:nvPr/>
          </p:nvPicPr>
          <p:blipFill>
            <a:blip r:embed="rId27"/>
            <a:srcRect/>
            <a:stretch>
              <a:fillRect/>
            </a:stretch>
          </p:blipFill>
          <p:spPr bwMode="auto">
            <a:xfrm>
              <a:off x="4635" y="1157"/>
              <a:ext cx="461" cy="461"/>
            </a:xfrm>
            <a:prstGeom prst="rect">
              <a:avLst/>
            </a:prstGeom>
            <a:noFill/>
          </p:spPr>
        </p:pic>
        <p:sp>
          <p:nvSpPr>
            <p:cNvPr id="1004572" name="Text Box 28"/>
            <p:cNvSpPr txBox="1">
              <a:spLocks noChangeArrowheads="1"/>
            </p:cNvSpPr>
            <p:nvPr/>
          </p:nvSpPr>
          <p:spPr bwMode="auto">
            <a:xfrm>
              <a:off x="1256" y="984"/>
              <a:ext cx="39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en-US" sz="1200" b="0"/>
                <a:t>  coast          forest       highway   inside-city  mountain open-country  street      tall-building</a:t>
              </a:r>
            </a:p>
          </p:txBody>
        </p:sp>
      </p:grpSp>
      <p:grpSp>
        <p:nvGrpSpPr>
          <p:cNvPr id="3" name="Group 44"/>
          <p:cNvGrpSpPr>
            <a:grpSpLocks/>
          </p:cNvGrpSpPr>
          <p:nvPr/>
        </p:nvGrpSpPr>
        <p:grpSpPr bwMode="auto">
          <a:xfrm>
            <a:off x="1947863" y="3703638"/>
            <a:ext cx="4953000" cy="2635250"/>
            <a:chOff x="1779" y="2501"/>
            <a:chExt cx="3120" cy="1660"/>
          </a:xfrm>
        </p:grpSpPr>
        <p:pic>
          <p:nvPicPr>
            <p:cNvPr id="1004574" name="Picture 30" descr="carsgraz_224"/>
            <p:cNvPicPr>
              <a:picLocks noChangeAspect="1" noChangeArrowheads="1"/>
            </p:cNvPicPr>
            <p:nvPr/>
          </p:nvPicPr>
          <p:blipFill>
            <a:blip r:embed="rId28"/>
            <a:srcRect/>
            <a:stretch>
              <a:fillRect/>
            </a:stretch>
          </p:blipFill>
          <p:spPr bwMode="auto">
            <a:xfrm>
              <a:off x="1779" y="2698"/>
              <a:ext cx="616" cy="462"/>
            </a:xfrm>
            <a:prstGeom prst="rect">
              <a:avLst/>
            </a:prstGeom>
            <a:noFill/>
          </p:spPr>
        </p:pic>
        <p:pic>
          <p:nvPicPr>
            <p:cNvPr id="1004575" name="Picture 31" descr="image_0035"/>
            <p:cNvPicPr>
              <a:picLocks noChangeAspect="1" noChangeArrowheads="1"/>
            </p:cNvPicPr>
            <p:nvPr/>
          </p:nvPicPr>
          <p:blipFill>
            <a:blip r:embed="rId29"/>
            <a:srcRect/>
            <a:stretch>
              <a:fillRect/>
            </a:stretch>
          </p:blipFill>
          <p:spPr bwMode="auto">
            <a:xfrm>
              <a:off x="1779" y="3650"/>
              <a:ext cx="616" cy="497"/>
            </a:xfrm>
            <a:prstGeom prst="rect">
              <a:avLst/>
            </a:prstGeom>
            <a:noFill/>
          </p:spPr>
        </p:pic>
        <p:pic>
          <p:nvPicPr>
            <p:cNvPr id="1004576" name="Picture 32" descr="test-49"/>
            <p:cNvPicPr>
              <a:picLocks noChangeAspect="1" noChangeArrowheads="1"/>
            </p:cNvPicPr>
            <p:nvPr/>
          </p:nvPicPr>
          <p:blipFill>
            <a:blip r:embed="rId30"/>
            <a:srcRect/>
            <a:stretch>
              <a:fillRect/>
            </a:stretch>
          </p:blipFill>
          <p:spPr bwMode="auto">
            <a:xfrm>
              <a:off x="1779" y="3223"/>
              <a:ext cx="616" cy="370"/>
            </a:xfrm>
            <a:prstGeom prst="rect">
              <a:avLst/>
            </a:prstGeom>
            <a:noFill/>
          </p:spPr>
        </p:pic>
        <p:pic>
          <p:nvPicPr>
            <p:cNvPr id="1004577" name="Picture 33" descr="bike_117"/>
            <p:cNvPicPr>
              <a:picLocks noChangeAspect="1" noChangeArrowheads="1"/>
            </p:cNvPicPr>
            <p:nvPr/>
          </p:nvPicPr>
          <p:blipFill>
            <a:blip r:embed="rId31"/>
            <a:srcRect/>
            <a:stretch>
              <a:fillRect/>
            </a:stretch>
          </p:blipFill>
          <p:spPr bwMode="auto">
            <a:xfrm>
              <a:off x="2595" y="2698"/>
              <a:ext cx="616" cy="462"/>
            </a:xfrm>
            <a:prstGeom prst="rect">
              <a:avLst/>
            </a:prstGeom>
            <a:noFill/>
          </p:spPr>
        </p:pic>
        <p:pic>
          <p:nvPicPr>
            <p:cNvPr id="1004578" name="Picture 34" descr="bike_193"/>
            <p:cNvPicPr>
              <a:picLocks noChangeAspect="1" noChangeArrowheads="1"/>
            </p:cNvPicPr>
            <p:nvPr/>
          </p:nvPicPr>
          <p:blipFill>
            <a:blip r:embed="rId32"/>
            <a:srcRect/>
            <a:stretch>
              <a:fillRect/>
            </a:stretch>
          </p:blipFill>
          <p:spPr bwMode="auto">
            <a:xfrm>
              <a:off x="2595" y="3196"/>
              <a:ext cx="616" cy="462"/>
            </a:xfrm>
            <a:prstGeom prst="rect">
              <a:avLst/>
            </a:prstGeom>
            <a:noFill/>
          </p:spPr>
        </p:pic>
        <p:pic>
          <p:nvPicPr>
            <p:cNvPr id="1004579" name="Picture 35" descr="bike_319"/>
            <p:cNvPicPr>
              <a:picLocks noChangeAspect="1" noChangeArrowheads="1"/>
            </p:cNvPicPr>
            <p:nvPr/>
          </p:nvPicPr>
          <p:blipFill>
            <a:blip r:embed="rId33"/>
            <a:srcRect/>
            <a:stretch>
              <a:fillRect/>
            </a:stretch>
          </p:blipFill>
          <p:spPr bwMode="auto">
            <a:xfrm>
              <a:off x="2595" y="3699"/>
              <a:ext cx="616" cy="462"/>
            </a:xfrm>
            <a:prstGeom prst="rect">
              <a:avLst/>
            </a:prstGeom>
            <a:noFill/>
          </p:spPr>
        </p:pic>
        <p:pic>
          <p:nvPicPr>
            <p:cNvPr id="1004580" name="Picture 36" descr="0019"/>
            <p:cNvPicPr>
              <a:picLocks noChangeAspect="1" noChangeArrowheads="1"/>
            </p:cNvPicPr>
            <p:nvPr/>
          </p:nvPicPr>
          <p:blipFill>
            <a:blip r:embed="rId34"/>
            <a:srcRect/>
            <a:stretch>
              <a:fillRect/>
            </a:stretch>
          </p:blipFill>
          <p:spPr bwMode="auto">
            <a:xfrm>
              <a:off x="3411" y="3202"/>
              <a:ext cx="616" cy="354"/>
            </a:xfrm>
            <a:prstGeom prst="rect">
              <a:avLst/>
            </a:prstGeom>
            <a:noFill/>
          </p:spPr>
        </p:pic>
        <p:pic>
          <p:nvPicPr>
            <p:cNvPr id="1004581" name="Picture 37" descr="0272"/>
            <p:cNvPicPr>
              <a:picLocks noChangeAspect="1" noChangeArrowheads="1"/>
            </p:cNvPicPr>
            <p:nvPr/>
          </p:nvPicPr>
          <p:blipFill>
            <a:blip r:embed="rId35"/>
            <a:srcRect/>
            <a:stretch>
              <a:fillRect/>
            </a:stretch>
          </p:blipFill>
          <p:spPr bwMode="auto">
            <a:xfrm>
              <a:off x="3411" y="2708"/>
              <a:ext cx="616" cy="462"/>
            </a:xfrm>
            <a:prstGeom prst="rect">
              <a:avLst/>
            </a:prstGeom>
            <a:noFill/>
          </p:spPr>
        </p:pic>
        <p:pic>
          <p:nvPicPr>
            <p:cNvPr id="1004582" name="Picture 38" descr="motorbikes078-rt"/>
            <p:cNvPicPr>
              <a:picLocks noChangeAspect="1" noChangeArrowheads="1"/>
            </p:cNvPicPr>
            <p:nvPr/>
          </p:nvPicPr>
          <p:blipFill>
            <a:blip r:embed="rId36"/>
            <a:srcRect/>
            <a:stretch>
              <a:fillRect/>
            </a:stretch>
          </p:blipFill>
          <p:spPr bwMode="auto">
            <a:xfrm>
              <a:off x="3411" y="3586"/>
              <a:ext cx="616" cy="544"/>
            </a:xfrm>
            <a:prstGeom prst="rect">
              <a:avLst/>
            </a:prstGeom>
            <a:noFill/>
          </p:spPr>
        </p:pic>
        <p:pic>
          <p:nvPicPr>
            <p:cNvPr id="1004583" name="Picture 39" descr="person_170"/>
            <p:cNvPicPr>
              <a:picLocks noChangeAspect="1" noChangeArrowheads="1"/>
            </p:cNvPicPr>
            <p:nvPr/>
          </p:nvPicPr>
          <p:blipFill>
            <a:blip r:embed="rId37"/>
            <a:srcRect/>
            <a:stretch>
              <a:fillRect/>
            </a:stretch>
          </p:blipFill>
          <p:spPr bwMode="auto">
            <a:xfrm>
              <a:off x="4235" y="3699"/>
              <a:ext cx="616" cy="462"/>
            </a:xfrm>
            <a:prstGeom prst="rect">
              <a:avLst/>
            </a:prstGeom>
            <a:noFill/>
          </p:spPr>
        </p:pic>
        <p:pic>
          <p:nvPicPr>
            <p:cNvPr id="1004584" name="Picture 40" descr="person_216"/>
            <p:cNvPicPr>
              <a:picLocks noChangeAspect="1" noChangeArrowheads="1"/>
            </p:cNvPicPr>
            <p:nvPr/>
          </p:nvPicPr>
          <p:blipFill>
            <a:blip r:embed="rId38"/>
            <a:srcRect/>
            <a:stretch>
              <a:fillRect/>
            </a:stretch>
          </p:blipFill>
          <p:spPr bwMode="auto">
            <a:xfrm>
              <a:off x="4235" y="3196"/>
              <a:ext cx="616" cy="462"/>
            </a:xfrm>
            <a:prstGeom prst="rect">
              <a:avLst/>
            </a:prstGeom>
            <a:noFill/>
          </p:spPr>
        </p:pic>
        <p:graphicFrame>
          <p:nvGraphicFramePr>
            <p:cNvPr id="1004585" name="Object 41"/>
            <p:cNvGraphicFramePr>
              <a:graphicFrameLocks noChangeAspect="1"/>
            </p:cNvGraphicFramePr>
            <p:nvPr/>
          </p:nvGraphicFramePr>
          <p:xfrm>
            <a:off x="4235" y="2698"/>
            <a:ext cx="616" cy="462"/>
          </p:xfrm>
          <a:graphic>
            <a:graphicData uri="http://schemas.openxmlformats.org/presentationml/2006/ole">
              <p:oleObj spid="_x0000_s21506" name="Bitmap Image" r:id="rId39" imgW="6095238" imgH="4571429" progId="">
                <p:embed/>
              </p:oleObj>
            </a:graphicData>
          </a:graphic>
        </p:graphicFrame>
        <p:sp>
          <p:nvSpPr>
            <p:cNvPr id="1004586" name="Text Box 42"/>
            <p:cNvSpPr txBox="1">
              <a:spLocks noChangeArrowheads="1"/>
            </p:cNvSpPr>
            <p:nvPr/>
          </p:nvSpPr>
          <p:spPr bwMode="auto">
            <a:xfrm>
              <a:off x="1779" y="2501"/>
              <a:ext cx="312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en-US" sz="1200" b="0"/>
                <a:t>     cars                      bicycles                motorbikes                 people</a:t>
              </a:r>
            </a:p>
          </p:txBody>
        </p:sp>
      </p:grpSp>
      <p:sp>
        <p:nvSpPr>
          <p:cNvPr id="1004590" name="Text Box 46"/>
          <p:cNvSpPr txBox="1">
            <a:spLocks noChangeArrowheads="1"/>
          </p:cNvSpPr>
          <p:nvPr/>
        </p:nvSpPr>
        <p:spPr bwMode="auto">
          <a:xfrm>
            <a:off x="7458075" y="1714500"/>
            <a:ext cx="16859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0">
                <a:latin typeface="Arial Narrow" pitchFamily="1" charset="0"/>
              </a:rPr>
              <a:t>[Oliva Torralba IJCV 2001]</a:t>
            </a:r>
          </a:p>
        </p:txBody>
      </p:sp>
      <p:sp>
        <p:nvSpPr>
          <p:cNvPr id="1004591" name="Rectangle 47"/>
          <p:cNvSpPr>
            <a:spLocks noChangeArrowheads="1"/>
          </p:cNvSpPr>
          <p:nvPr/>
        </p:nvSpPr>
        <p:spPr bwMode="auto">
          <a:xfrm>
            <a:off x="7335838" y="4876800"/>
            <a:ext cx="11128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>
                <a:latin typeface="Arial Narrow" pitchFamily="1" charset="0"/>
              </a:rPr>
              <a:t>Pascal-01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4590" grpId="0"/>
      <p:bldP spid="100459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0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Features</a:t>
            </a:r>
          </a:p>
        </p:txBody>
      </p:sp>
      <p:sp>
        <p:nvSpPr>
          <p:cNvPr id="11120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327150" y="1096963"/>
            <a:ext cx="7716838" cy="5480050"/>
          </a:xfrm>
        </p:spPr>
        <p:txBody>
          <a:bodyPr>
            <a:normAutofit fontScale="92500" lnSpcReduction="20000"/>
          </a:bodyPr>
          <a:lstStyle/>
          <a:p>
            <a:r>
              <a:rPr lang="en-US"/>
              <a:t>Scene recognition</a:t>
            </a:r>
          </a:p>
          <a:p>
            <a:pPr lvl="1"/>
            <a:r>
              <a:rPr lang="en-US"/>
              <a:t>Color information</a:t>
            </a:r>
          </a:p>
          <a:p>
            <a:pPr lvl="1"/>
            <a:r>
              <a:rPr lang="en-US"/>
              <a:t>Some gradient information inherent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Object recognition</a:t>
            </a:r>
          </a:p>
          <a:p>
            <a:pPr lvl="1"/>
            <a:r>
              <a:rPr lang="en-US"/>
              <a:t>SIFT</a:t>
            </a:r>
          </a:p>
        </p:txBody>
      </p:sp>
      <p:graphicFrame>
        <p:nvGraphicFramePr>
          <p:cNvPr id="1112072" name="Object 8"/>
          <p:cNvGraphicFramePr>
            <a:graphicFrameLocks noChangeAspect="1"/>
          </p:cNvGraphicFramePr>
          <p:nvPr/>
        </p:nvGraphicFramePr>
        <p:xfrm>
          <a:off x="2473325" y="2800350"/>
          <a:ext cx="5735638" cy="1828800"/>
        </p:xfrm>
        <a:graphic>
          <a:graphicData uri="http://schemas.openxmlformats.org/presentationml/2006/ole">
            <p:oleObj spid="_x0000_s23554" name="Bitmap Image" r:id="rId3" imgW="8097380" imgH="7857143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Results</a:t>
            </a:r>
          </a:p>
        </p:txBody>
      </p:sp>
      <p:graphicFrame>
        <p:nvGraphicFramePr>
          <p:cNvPr id="950276" name="Object 4"/>
          <p:cNvGraphicFramePr>
            <a:graphicFrameLocks noChangeAspect="1"/>
          </p:cNvGraphicFramePr>
          <p:nvPr>
            <p:ph idx="1"/>
          </p:nvPr>
        </p:nvGraphicFramePr>
        <p:xfrm>
          <a:off x="1295790" y="1846263"/>
          <a:ext cx="6637338" cy="3238500"/>
        </p:xfrm>
        <a:graphic>
          <a:graphicData uri="http://schemas.openxmlformats.org/presentationml/2006/ole">
            <p:oleObj spid="_x0000_s24578" name="Bitmap Image" r:id="rId3" imgW="6638095" imgH="3238952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Results</a:t>
            </a:r>
          </a:p>
        </p:txBody>
      </p:sp>
      <p:graphicFrame>
        <p:nvGraphicFramePr>
          <p:cNvPr id="952324" name="Object 4"/>
          <p:cNvGraphicFramePr>
            <a:graphicFrameLocks noChangeAspect="1"/>
          </p:cNvGraphicFramePr>
          <p:nvPr>
            <p:ph idx="1"/>
          </p:nvPr>
        </p:nvGraphicFramePr>
        <p:xfrm>
          <a:off x="2178783" y="2117725"/>
          <a:ext cx="4762500" cy="3438525"/>
        </p:xfrm>
        <a:graphic>
          <a:graphicData uri="http://schemas.openxmlformats.org/presentationml/2006/ole">
            <p:oleObj spid="_x0000_s25602" name="Bitmap Image" r:id="rId3" imgW="4761905" imgH="3438095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272</Words>
  <Application>Microsoft Macintosh PowerPoint</Application>
  <PresentationFormat>On-screen Show (4:3)</PresentationFormat>
  <Paragraphs>96</Paragraphs>
  <Slides>18</Slides>
  <Notes>5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Office Theme</vt:lpstr>
      <vt:lpstr>Equation</vt:lpstr>
      <vt:lpstr>Bitmap Image</vt:lpstr>
      <vt:lpstr>Context for low-level saliency detection</vt:lpstr>
      <vt:lpstr>For what can context be used?</vt:lpstr>
      <vt:lpstr>Set up</vt:lpstr>
      <vt:lpstr>Saliency</vt:lpstr>
      <vt:lpstr>Contextual saliency</vt:lpstr>
      <vt:lpstr>Datasets</vt:lpstr>
      <vt:lpstr>Features</vt:lpstr>
      <vt:lpstr>Results</vt:lpstr>
      <vt:lpstr>Results</vt:lpstr>
      <vt:lpstr>Saliency maps</vt:lpstr>
      <vt:lpstr>Saliency maps</vt:lpstr>
      <vt:lpstr>Sampling strategies</vt:lpstr>
      <vt:lpstr>Sequential sampling</vt:lpstr>
      <vt:lpstr>Sequential sampling</vt:lpstr>
      <vt:lpstr>Sequential sampling</vt:lpstr>
      <vt:lpstr>Results</vt:lpstr>
      <vt:lpstr>Contributions</vt:lpstr>
      <vt:lpstr>Discussion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Context for low-level saliency detection</dc:title>
  <dc:creator>Devi Parikh</dc:creator>
  <cp:lastModifiedBy>Devi Parikh</cp:lastModifiedBy>
  <cp:revision>4</cp:revision>
  <dcterms:created xsi:type="dcterms:W3CDTF">2012-01-12T19:58:10Z</dcterms:created>
  <dcterms:modified xsi:type="dcterms:W3CDTF">2012-01-12T20:00:14Z</dcterms:modified>
</cp:coreProperties>
</file>