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sldIdLst>
    <p:sldId id="408" r:id="rId2"/>
    <p:sldId id="257" r:id="rId3"/>
    <p:sldId id="258" r:id="rId4"/>
    <p:sldId id="259" r:id="rId5"/>
    <p:sldId id="318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291" r:id="rId36"/>
    <p:sldId id="292" r:id="rId37"/>
    <p:sldId id="293" r:id="rId38"/>
    <p:sldId id="294" r:id="rId39"/>
    <p:sldId id="295" r:id="rId40"/>
    <p:sldId id="296" r:id="rId41"/>
    <p:sldId id="409" r:id="rId42"/>
    <p:sldId id="410" r:id="rId43"/>
    <p:sldId id="411" r:id="rId44"/>
    <p:sldId id="412" r:id="rId45"/>
    <p:sldId id="413" r:id="rId46"/>
    <p:sldId id="297" r:id="rId47"/>
    <p:sldId id="386" r:id="rId48"/>
    <p:sldId id="380" r:id="rId49"/>
    <p:sldId id="403" r:id="rId50"/>
    <p:sldId id="38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8" autoAdjust="0"/>
    <p:restoredTop sz="94604" autoAdjust="0"/>
  </p:normalViewPr>
  <p:slideViewPr>
    <p:cSldViewPr snapToGrid="0" snapToObjects="1">
      <p:cViewPr varScale="1">
        <p:scale>
          <a:sx n="97" d="100"/>
          <a:sy n="97" d="100"/>
        </p:scale>
        <p:origin x="-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CDE3-0199-6A4F-B183-D644BBE96027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F4B0-0538-5B47-9474-D6F7E5DE8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270A-7B0A-4069-B30A-C1B169E587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when subjects are shown the entire image, highly occluded people in bad lighting are missed.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F4B0-0538-5B47-9474-D6F7E5DE8FB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subjects</a:t>
            </a:r>
            <a:r>
              <a:rPr lang="en-US" baseline="0" dirty="0" smtClean="0"/>
              <a:t> </a:t>
            </a:r>
            <a:r>
              <a:rPr lang="en-US" dirty="0" smtClean="0"/>
              <a:t>classify windows in isolation from the rest of the image as containing a person or not, lack of context leads to false positives when the windows locally</a:t>
            </a:r>
            <a:r>
              <a:rPr lang="en-US" baseline="0" dirty="0" smtClean="0"/>
              <a:t> </a:t>
            </a:r>
            <a:r>
              <a:rPr lang="en-US" dirty="0" smtClean="0"/>
              <a:t>appear to have parts of a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F4B0-0538-5B47-9474-D6F7E5DE8FB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machine spatial model applied to near-perfect human part-detections fails because of symmetric part detections.</a:t>
            </a:r>
            <a:r>
              <a:rPr lang="en-US" baseline="0" dirty="0" smtClean="0"/>
              <a:t> </a:t>
            </a:r>
            <a:r>
              <a:rPr lang="en-US" dirty="0" smtClean="0"/>
              <a:t>Subjects were asked to classify patches as containing arms, legs, etc. and were not asked to distinguish between left/right arms, legs,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F4B0-0538-5B47-9474-D6F7E5DE8FB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270A-7B0A-4069-B30A-C1B169E587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6.jpe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16.png"/><Relationship Id="rId13" Type="http://schemas.openxmlformats.org/officeDocument/2006/relationships/image" Target="../media/image15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7" Type="http://schemas.openxmlformats.org/officeDocument/2006/relationships/image" Target="../media/image33.png"/><Relationship Id="rId18" Type="http://schemas.openxmlformats.org/officeDocument/2006/relationships/image" Target="../media/image34.jpe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6.jpe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16.png"/><Relationship Id="rId13" Type="http://schemas.openxmlformats.org/officeDocument/2006/relationships/image" Target="../media/image15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7" Type="http://schemas.openxmlformats.org/officeDocument/2006/relationships/image" Target="../media/image33.png"/><Relationship Id="rId18" Type="http://schemas.openxmlformats.org/officeDocument/2006/relationships/image" Target="../media/image34.jpe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0240"/>
            <a:ext cx="7772400" cy="1470025"/>
          </a:xfrm>
        </p:spPr>
        <p:txBody>
          <a:bodyPr/>
          <a:lstStyle/>
          <a:p>
            <a:r>
              <a:rPr lang="en-US" dirty="0"/>
              <a:t>Human-Debugging of</a:t>
            </a:r>
            <a:r>
              <a:rPr lang="en-US" dirty="0" smtClean="0"/>
              <a:t> Person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1396"/>
            <a:ext cx="6400800" cy="1752600"/>
          </a:xfrm>
        </p:spPr>
        <p:txBody>
          <a:bodyPr/>
          <a:lstStyle/>
          <a:p>
            <a:r>
              <a:rPr lang="en-US" dirty="0" smtClean="0"/>
              <a:t>Devi Parikh and Larry </a:t>
            </a:r>
            <a:r>
              <a:rPr lang="en-US" dirty="0" err="1" smtClean="0"/>
              <a:t>Zitnick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27331" y="2380749"/>
            <a:ext cx="8610600" cy="1598869"/>
            <a:chOff x="0" y="76200"/>
            <a:chExt cx="8610600" cy="159886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22645" r="18333"/>
            <a:stretch>
              <a:fillRect/>
            </a:stretch>
          </p:blipFill>
          <p:spPr bwMode="auto">
            <a:xfrm>
              <a:off x="0" y="76200"/>
              <a:ext cx="7467600" cy="159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87110" t="22645" r="390"/>
            <a:stretch>
              <a:fillRect/>
            </a:stretch>
          </p:blipFill>
          <p:spPr bwMode="auto">
            <a:xfrm>
              <a:off x="7467600" y="76200"/>
              <a:ext cx="1143000" cy="159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01" y="5042452"/>
            <a:ext cx="1431490" cy="1625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45" y="5040583"/>
            <a:ext cx="1572829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papers\10BmvcFast\other\resImages\ChnFtrs-disp\set00\V000\I0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2174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Dollar et al., BMVC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papers\10BmvcFast\other\resImages\ChnFtrs-disp\set00\V000\I00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Dollar et al., BMVC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Detection System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457200" y="1981200"/>
            <a:ext cx="1752600" cy="1524000"/>
            <a:chOff x="457200" y="1981200"/>
            <a:chExt cx="1752600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1981200"/>
              <a:ext cx="1752600" cy="1524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2420034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Feature selection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00475"/>
            <a:ext cx="68961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8"/>
          <p:cNvGrpSpPr/>
          <p:nvPr/>
        </p:nvGrpSpPr>
        <p:grpSpPr>
          <a:xfrm>
            <a:off x="3169348" y="3815984"/>
            <a:ext cx="2561547" cy="2877948"/>
            <a:chOff x="8143517" y="2275936"/>
            <a:chExt cx="2862561" cy="325696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275936"/>
              <a:ext cx="2835443" cy="2828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43517" y="5114925"/>
              <a:ext cx="2862561" cy="41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Felzenszwalb</a:t>
              </a:r>
              <a:r>
                <a:rPr lang="en-US" dirty="0" smtClean="0"/>
                <a:t> et al., 2005</a:t>
              </a:r>
              <a:endParaRPr lang="en-US" dirty="0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914400" y="3886198"/>
            <a:ext cx="7097455" cy="2807734"/>
            <a:chOff x="914400" y="3886198"/>
            <a:chExt cx="7097455" cy="280773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86200"/>
              <a:ext cx="3200400" cy="2447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274" y="3886198"/>
              <a:ext cx="3204581" cy="243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4164503" y="4953000"/>
              <a:ext cx="57123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6324600"/>
              <a:ext cx="266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Hoiem</a:t>
              </a:r>
              <a:r>
                <a:rPr lang="en-US" dirty="0" smtClean="0"/>
                <a:t> et al., 2006</a:t>
              </a:r>
              <a:endParaRPr lang="en-US" dirty="0"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1564764" y="4109227"/>
            <a:ext cx="5979036" cy="2144745"/>
            <a:chOff x="1488564" y="4091987"/>
            <a:chExt cx="5979036" cy="2144745"/>
          </a:xfrm>
        </p:grpSpPr>
        <p:pic>
          <p:nvPicPr>
            <p:cNvPr id="18" name="Picture 17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564" y="4091987"/>
              <a:ext cx="1788036" cy="1752977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68121" y="4103205"/>
              <a:ext cx="1799479" cy="176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285" y="4103205"/>
              <a:ext cx="1788036" cy="175297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582482" y="583513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Color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9203" y="584800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7760" y="5867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Edges</a:t>
              </a:r>
              <a:endParaRPr lang="en-US" dirty="0"/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2305409" y="1981200"/>
            <a:ext cx="2037991" cy="1524000"/>
            <a:chOff x="2305409" y="1981200"/>
            <a:chExt cx="2037991" cy="1524000"/>
          </a:xfrm>
        </p:grpSpPr>
        <p:sp>
          <p:nvSpPr>
            <p:cNvPr id="25" name="Rounded Rectangle 24"/>
            <p:cNvSpPr/>
            <p:nvPr/>
          </p:nvSpPr>
          <p:spPr>
            <a:xfrm>
              <a:off x="2590800" y="1981200"/>
              <a:ext cx="1752600" cy="1524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9400" y="2420033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 detection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305409" y="2590800"/>
              <a:ext cx="228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4431203" y="1997015"/>
            <a:ext cx="2045797" cy="1524000"/>
            <a:chOff x="4431203" y="1997015"/>
            <a:chExt cx="2045797" cy="1524000"/>
          </a:xfrm>
        </p:grpSpPr>
        <p:sp>
          <p:nvSpPr>
            <p:cNvPr id="29" name="Rounded Rectangle 28"/>
            <p:cNvSpPr/>
            <p:nvPr/>
          </p:nvSpPr>
          <p:spPr>
            <a:xfrm>
              <a:off x="4724400" y="1997015"/>
              <a:ext cx="1752600" cy="1524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29200" y="2435849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Spatial model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431203" y="2590800"/>
              <a:ext cx="228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6565524" y="1981200"/>
            <a:ext cx="2045076" cy="1524000"/>
            <a:chOff x="6565524" y="1981200"/>
            <a:chExt cx="2045076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6858000" y="1981200"/>
              <a:ext cx="1752600" cy="1524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2800" y="2420034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NMS / context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6565524" y="2606615"/>
              <a:ext cx="228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600621" y="1322478"/>
            <a:ext cx="5943600" cy="1162236"/>
            <a:chOff x="1600621" y="1322478"/>
            <a:chExt cx="5943600" cy="1162236"/>
          </a:xfrm>
        </p:grpSpPr>
        <p:sp>
          <p:nvSpPr>
            <p:cNvPr id="5" name="Rounded Rectangle 4"/>
            <p:cNvSpPr/>
            <p:nvPr/>
          </p:nvSpPr>
          <p:spPr>
            <a:xfrm>
              <a:off x="1600621" y="1322478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3021" y="1651604"/>
              <a:ext cx="85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Feature selection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72542" y="1322478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3001" y="1651603"/>
              <a:ext cx="909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Part detection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972221" y="1779678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64188" y="13417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8133" y="1670840"/>
              <a:ext cx="802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Spatial model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558388" y="1787053"/>
              <a:ext cx="160458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14039" y="1322478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27985" y="1651604"/>
              <a:ext cx="802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NMS / context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108746" y="1791539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00621" y="2694078"/>
            <a:ext cx="5943600" cy="1162236"/>
            <a:chOff x="1600621" y="2694078"/>
            <a:chExt cx="5943600" cy="1162236"/>
          </a:xfrm>
        </p:grpSpPr>
        <p:sp>
          <p:nvSpPr>
            <p:cNvPr id="20" name="Rounded Rectangle 19"/>
            <p:cNvSpPr/>
            <p:nvPr/>
          </p:nvSpPr>
          <p:spPr>
            <a:xfrm>
              <a:off x="1600621" y="2694078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3021" y="3023204"/>
              <a:ext cx="85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Feature selection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972226" y="3151278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4188" y="27133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8133" y="3042440"/>
              <a:ext cx="802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Spatial model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558388" y="3158653"/>
              <a:ext cx="160458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4039" y="2694078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7985" y="3023204"/>
              <a:ext cx="802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NMS / context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6108746" y="3163139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3" name="Picture 2" descr="http://upload.wikimedia.org/wikipedia/commons/7/77/Visual_corte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43" y="2804782"/>
              <a:ext cx="1244039" cy="9124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600621" y="4084914"/>
            <a:ext cx="5943600" cy="1143000"/>
            <a:chOff x="1600621" y="4084914"/>
            <a:chExt cx="5943600" cy="1143000"/>
          </a:xfrm>
        </p:grpSpPr>
        <p:sp>
          <p:nvSpPr>
            <p:cNvPr id="32" name="Rounded Rectangle 31"/>
            <p:cNvSpPr/>
            <p:nvPr/>
          </p:nvSpPr>
          <p:spPr>
            <a:xfrm>
              <a:off x="1600621" y="40849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3021" y="4414040"/>
              <a:ext cx="85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Feature selection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72542" y="40849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33001" y="4414039"/>
              <a:ext cx="909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Part detection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972221" y="4542114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558398" y="4549488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314039" y="40849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7985" y="4414040"/>
              <a:ext cx="802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NMS / context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6108746" y="4553975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4" name="Picture 2" descr="http://upload.wikimedia.org/wikipedia/commons/7/77/Visual_corte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021" y="4215040"/>
              <a:ext cx="1244039" cy="9124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1600621" y="5456514"/>
            <a:ext cx="5994806" cy="1143000"/>
            <a:chOff x="1600621" y="5456514"/>
            <a:chExt cx="5994806" cy="1143000"/>
          </a:xfrm>
        </p:grpSpPr>
        <p:sp>
          <p:nvSpPr>
            <p:cNvPr id="46" name="Rounded Rectangle 45"/>
            <p:cNvSpPr/>
            <p:nvPr/>
          </p:nvSpPr>
          <p:spPr>
            <a:xfrm>
              <a:off x="1600621" y="54565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53021" y="5785640"/>
              <a:ext cx="85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Feature selection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72542" y="5456514"/>
              <a:ext cx="1230182" cy="1143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33001" y="5785639"/>
              <a:ext cx="909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Part detection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2972221" y="5913714"/>
              <a:ext cx="160459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4558379" y="5921089"/>
              <a:ext cx="160458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53" name="Picture 2" descr="http://upload.wikimedia.org/wikipedia/commons/7/77/Visual_corte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021" y="5571796"/>
              <a:ext cx="1244039" cy="9124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ight Arrow 55"/>
            <p:cNvSpPr/>
            <p:nvPr/>
          </p:nvSpPr>
          <p:spPr>
            <a:xfrm>
              <a:off x="6108746" y="5921089"/>
              <a:ext cx="160458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57" name="Picture 2" descr="http://upload.wikimedia.org/wikipedia/commons/7/77/Visual_corte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388" y="5571796"/>
              <a:ext cx="1244039" cy="9124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0920" y="1914684"/>
            <a:ext cx="9144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SM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697720" y="2382788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8520" y="2382788"/>
            <a:ext cx="2590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812" y="1910556"/>
            <a:ext cx="90830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F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069320" y="1916112"/>
            <a:ext cx="90830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P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4798342" y="1910556"/>
            <a:ext cx="9144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NMS</a:t>
            </a:r>
            <a:endParaRPr lang="en-US" sz="2500" dirty="0"/>
          </a:p>
        </p:txBody>
      </p:sp>
      <p:sp>
        <p:nvSpPr>
          <p:cNvPr id="10" name="Right Arrow 9"/>
          <p:cNvSpPr/>
          <p:nvPr/>
        </p:nvSpPr>
        <p:spPr>
          <a:xfrm>
            <a:off x="1707344" y="1960404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7558" y="1976708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36692" y="1960404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7720" y="2781264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07344" y="2781264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69318" y="2781262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57556" y="2781260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0920" y="2781258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36690" y="2781256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98342" y="2781254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720" y="3016506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07344" y="3016506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69318" y="3016504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57556" y="3016502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40920" y="3016500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36690" y="3016498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98342" y="3016496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7720" y="3252170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07344" y="3252170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69318" y="3252168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57556" y="3252166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40920" y="3252164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36690" y="3252162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98342" y="3252160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720" y="3488432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07344" y="3488432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69318" y="3488430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57556" y="3488428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40920" y="3488426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36690" y="3488424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98342" y="3488422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7720" y="3728380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07344" y="3728380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69318" y="3728378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57556" y="3728376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40920" y="3728374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436690" y="3728372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98342" y="3728370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97720" y="3969972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07344" y="3969972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69318" y="3969970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57556" y="3969968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40920" y="3969966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36690" y="3969964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98342" y="3969962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97720" y="4211986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07344" y="4211986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69318" y="4211984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57556" y="4211982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440920" y="4211980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36690" y="4211978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98342" y="4211976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7720" y="4448248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707344" y="4448248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69318" y="4448246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57556" y="4448244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40920" y="4448242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436690" y="4448240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98342" y="4448238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95640" y="4685976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05264" y="4685976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067238" y="4685974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55476" y="4685972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438840" y="4685970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434610" y="4685968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796262" y="4685966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95640" y="4922238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705264" y="4922238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67238" y="4922236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55476" y="4922234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38840" y="4922232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434610" y="4922230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796262" y="4922228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5640" y="5162186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705264" y="5162186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067238" y="5162184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055476" y="5162182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438840" y="5162180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434610" y="5162178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796262" y="5162176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5" descr="http://blog.feedbackarmy.com/wp-content/uploads/2009/12/tur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9975" y="2665442"/>
            <a:ext cx="1988990" cy="173373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6477170" y="4399178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Amazon Mechanical Turk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116"/>
          <p:cNvGrpSpPr/>
          <p:nvPr/>
        </p:nvGrpSpPr>
        <p:grpSpPr>
          <a:xfrm>
            <a:off x="1378525" y="5703898"/>
            <a:ext cx="6834499" cy="406638"/>
            <a:chOff x="1378525" y="5703898"/>
            <a:chExt cx="6834499" cy="406638"/>
          </a:xfrm>
        </p:grpSpPr>
        <p:pic>
          <p:nvPicPr>
            <p:cNvPr id="61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1378525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1717509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754987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788814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8057634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772050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5262" y="5703898"/>
              <a:ext cx="137160" cy="137160"/>
            </a:xfrm>
            <a:prstGeom prst="rect">
              <a:avLst/>
            </a:prstGeom>
          </p:spPr>
        </p:pic>
        <p:pic>
          <p:nvPicPr>
            <p:cNvPr id="68" name="Picture 67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5108" y="5703898"/>
              <a:ext cx="124127" cy="137160"/>
            </a:xfrm>
            <a:prstGeom prst="rect">
              <a:avLst/>
            </a:prstGeom>
          </p:spPr>
        </p:pic>
        <p:pic>
          <p:nvPicPr>
            <p:cNvPr id="69" name="Picture 68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1100" y="5703898"/>
              <a:ext cx="124127" cy="137160"/>
            </a:xfrm>
            <a:prstGeom prst="rect">
              <a:avLst/>
            </a:prstGeom>
          </p:spPr>
        </p:pic>
        <p:pic>
          <p:nvPicPr>
            <p:cNvPr id="70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1887001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1548017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0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5864" y="5703898"/>
              <a:ext cx="137160" cy="1371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25832" y="5784472"/>
              <a:ext cx="944609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2"/>
          <p:cNvGrpSpPr/>
          <p:nvPr/>
        </p:nvGrpSpPr>
        <p:grpSpPr>
          <a:xfrm>
            <a:off x="1379121" y="3462042"/>
            <a:ext cx="6838875" cy="410342"/>
            <a:chOff x="1379121" y="3462042"/>
            <a:chExt cx="6838875" cy="410342"/>
          </a:xfrm>
        </p:grpSpPr>
        <p:pic>
          <p:nvPicPr>
            <p:cNvPr id="32" name="Picture 31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2582" y="3462042"/>
              <a:ext cx="137160" cy="137160"/>
            </a:xfrm>
            <a:prstGeom prst="rect">
              <a:avLst/>
            </a:prstGeom>
          </p:spPr>
        </p:pic>
        <p:pic>
          <p:nvPicPr>
            <p:cNvPr id="33" name="Picture 32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2112" y="3462042"/>
              <a:ext cx="124127" cy="137160"/>
            </a:xfrm>
            <a:prstGeom prst="rect">
              <a:avLst/>
            </a:prstGeom>
          </p:spPr>
        </p:pic>
        <p:pic>
          <p:nvPicPr>
            <p:cNvPr id="34" name="Picture 33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0886" y="3462042"/>
              <a:ext cx="137160" cy="137160"/>
            </a:xfrm>
            <a:prstGeom prst="rect">
              <a:avLst/>
            </a:prstGeom>
          </p:spPr>
        </p:pic>
        <p:pic>
          <p:nvPicPr>
            <p:cNvPr id="35" name="Picture 34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0351" y="3462042"/>
              <a:ext cx="124127" cy="137160"/>
            </a:xfrm>
            <a:prstGeom prst="rect">
              <a:avLst/>
            </a:prstGeom>
          </p:spPr>
        </p:pic>
        <p:pic>
          <p:nvPicPr>
            <p:cNvPr id="89" name="Picture 3"/>
            <p:cNvPicPr>
              <a:picLocks noChangeArrowheads="1"/>
            </p:cNvPicPr>
            <p:nvPr/>
          </p:nvPicPr>
          <p:blipFill>
            <a:blip r:embed="rId8" cstate="print"/>
            <a:srcRect l="50372" t="40118" r="38587" b="27154"/>
            <a:stretch>
              <a:fillRect/>
            </a:stretch>
          </p:blipFill>
          <p:spPr bwMode="auto">
            <a:xfrm>
              <a:off x="1565705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3"/>
            <p:cNvPicPr>
              <a:picLocks noChangeArrowheads="1"/>
            </p:cNvPicPr>
            <p:nvPr/>
          </p:nvPicPr>
          <p:blipFill>
            <a:blip r:embed="rId9" cstate="print"/>
            <a:srcRect l="38297" t="41526" r="49973" b="26450"/>
            <a:stretch>
              <a:fillRect/>
            </a:stretch>
          </p:blipFill>
          <p:spPr bwMode="auto">
            <a:xfrm>
              <a:off x="1752289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"/>
            <p:cNvPicPr>
              <a:picLocks noChangeArrowheads="1"/>
            </p:cNvPicPr>
            <p:nvPr/>
          </p:nvPicPr>
          <p:blipFill>
            <a:blip r:embed="rId10" cstate="print"/>
            <a:srcRect r="88960" b="54955"/>
            <a:stretch>
              <a:fillRect/>
            </a:stretch>
          </p:blipFill>
          <p:spPr bwMode="auto">
            <a:xfrm>
              <a:off x="137912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/>
            <p:cNvPicPr>
              <a:picLocks noChangeArrowheads="1"/>
            </p:cNvPicPr>
            <p:nvPr/>
          </p:nvPicPr>
          <p:blipFill>
            <a:blip r:embed="rId11" cstate="print"/>
            <a:srcRect l="77283" t="67568"/>
            <a:stretch>
              <a:fillRect/>
            </a:stretch>
          </p:blipFill>
          <p:spPr bwMode="auto">
            <a:xfrm>
              <a:off x="192178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3"/>
            <p:cNvPicPr>
              <a:picLocks noChangeArrowheads="1"/>
            </p:cNvPicPr>
            <p:nvPr/>
          </p:nvPicPr>
          <p:blipFill>
            <a:blip r:embed="rId8" cstate="print"/>
            <a:srcRect l="50372" t="40118" r="38587" b="27154"/>
            <a:stretch>
              <a:fillRect/>
            </a:stretch>
          </p:blipFill>
          <p:spPr bwMode="auto">
            <a:xfrm>
              <a:off x="7718780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3"/>
            <p:cNvPicPr>
              <a:picLocks noChangeArrowheads="1"/>
            </p:cNvPicPr>
            <p:nvPr/>
          </p:nvPicPr>
          <p:blipFill>
            <a:blip r:embed="rId9" cstate="print"/>
            <a:srcRect l="38297" t="41526" r="49973" b="26450"/>
            <a:stretch>
              <a:fillRect/>
            </a:stretch>
          </p:blipFill>
          <p:spPr bwMode="auto">
            <a:xfrm>
              <a:off x="7911344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3"/>
            <p:cNvPicPr>
              <a:picLocks noChangeArrowheads="1"/>
            </p:cNvPicPr>
            <p:nvPr/>
          </p:nvPicPr>
          <p:blipFill>
            <a:blip r:embed="rId10" cstate="print"/>
            <a:srcRect r="88960" b="54955"/>
            <a:stretch>
              <a:fillRect/>
            </a:stretch>
          </p:blipFill>
          <p:spPr bwMode="auto">
            <a:xfrm>
              <a:off x="7540742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3"/>
            <p:cNvPicPr>
              <a:picLocks noChangeArrowheads="1"/>
            </p:cNvPicPr>
            <p:nvPr/>
          </p:nvPicPr>
          <p:blipFill>
            <a:blip r:embed="rId11" cstate="print"/>
            <a:srcRect l="77283" t="67568"/>
            <a:stretch>
              <a:fillRect/>
            </a:stretch>
          </p:blipFill>
          <p:spPr bwMode="auto">
            <a:xfrm>
              <a:off x="8080836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608921" y="3553126"/>
              <a:ext cx="2361520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11"/>
          <p:cNvGrpSpPr/>
          <p:nvPr/>
        </p:nvGrpSpPr>
        <p:grpSpPr>
          <a:xfrm>
            <a:off x="1374191" y="2866153"/>
            <a:ext cx="6855409" cy="492327"/>
            <a:chOff x="1374191" y="2866153"/>
            <a:chExt cx="6855409" cy="492327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t="10585" b="16871"/>
            <a:stretch/>
          </p:blipFill>
          <p:spPr bwMode="auto">
            <a:xfrm>
              <a:off x="1374191" y="2866153"/>
              <a:ext cx="690189" cy="49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4"/>
            <p:cNvGrpSpPr/>
            <p:nvPr/>
          </p:nvGrpSpPr>
          <p:grpSpPr>
            <a:xfrm>
              <a:off x="7539411" y="2867609"/>
              <a:ext cx="690189" cy="490871"/>
              <a:chOff x="4260239" y="2121534"/>
              <a:chExt cx="690189" cy="490871"/>
            </a:xfrm>
          </p:grpSpPr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 rotWithShape="1">
              <a:blip r:embed="rId12" cstate="print"/>
              <a:srcRect t="10585" b="16871"/>
              <a:stretch/>
            </p:blipFill>
            <p:spPr bwMode="auto">
              <a:xfrm>
                <a:off x="4260239" y="2121534"/>
                <a:ext cx="690189" cy="490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4529984" y="2345706"/>
                <a:ext cx="76200" cy="17383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608573" y="2348087"/>
                <a:ext cx="76200" cy="18097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608923" y="2998194"/>
              <a:ext cx="3763785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9"/>
          <p:cNvGrpSpPr/>
          <p:nvPr/>
        </p:nvGrpSpPr>
        <p:grpSpPr>
          <a:xfrm>
            <a:off x="1379121" y="1745872"/>
            <a:ext cx="6849485" cy="490871"/>
            <a:chOff x="1379121" y="1745872"/>
            <a:chExt cx="6849485" cy="490871"/>
          </a:xfrm>
        </p:grpSpPr>
        <p:pic>
          <p:nvPicPr>
            <p:cNvPr id="9" name="Picture 2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t="11597" b="15659"/>
            <a:stretch/>
          </p:blipFill>
          <p:spPr bwMode="auto">
            <a:xfrm>
              <a:off x="7542806" y="1745872"/>
              <a:ext cx="685800" cy="489098"/>
            </a:xfrm>
            <a:prstGeom prst="rect">
              <a:avLst/>
            </a:prstGeom>
            <a:noFill/>
          </p:spPr>
        </p:pic>
        <p:pic>
          <p:nvPicPr>
            <p:cNvPr id="18" name="Picture 2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t="11597" b="15659"/>
            <a:stretch/>
          </p:blipFill>
          <p:spPr bwMode="auto">
            <a:xfrm>
              <a:off x="1379121" y="1747645"/>
              <a:ext cx="685800" cy="4890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7801218" y="1948334"/>
              <a:ext cx="76200" cy="17383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9807" y="1950715"/>
              <a:ext cx="76200" cy="18097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17933" y="1877008"/>
              <a:ext cx="5154775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10"/>
          <p:cNvGrpSpPr/>
          <p:nvPr/>
        </p:nvGrpSpPr>
        <p:grpSpPr>
          <a:xfrm>
            <a:off x="1379121" y="2349842"/>
            <a:ext cx="6845963" cy="401082"/>
            <a:chOff x="1379121" y="2349842"/>
            <a:chExt cx="6845963" cy="401082"/>
          </a:xfrm>
        </p:grpSpPr>
        <p:pic>
          <p:nvPicPr>
            <p:cNvPr id="2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4" cstate="print"/>
            <a:srcRect r="77778" b="56667"/>
            <a:stretch>
              <a:fillRect/>
            </a:stretch>
          </p:blipFill>
          <p:spPr bwMode="auto">
            <a:xfrm>
              <a:off x="137912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2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44444" t="34000" r="33334" b="32000"/>
            <a:stretch>
              <a:fillRect/>
            </a:stretch>
          </p:blipFill>
          <p:spPr bwMode="auto">
            <a:xfrm>
              <a:off x="1548613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3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6" cstate="print"/>
            <a:srcRect l="11111" r="66666" b="54666"/>
            <a:stretch>
              <a:fillRect/>
            </a:stretch>
          </p:blipFill>
          <p:spPr bwMode="auto">
            <a:xfrm>
              <a:off x="173263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4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33333" t="34000" r="44445" b="32000"/>
            <a:stretch>
              <a:fillRect/>
            </a:stretch>
          </p:blipFill>
          <p:spPr bwMode="auto">
            <a:xfrm>
              <a:off x="192776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5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4" cstate="print"/>
            <a:srcRect r="77778" b="56667"/>
            <a:stretch>
              <a:fillRect/>
            </a:stretch>
          </p:blipFill>
          <p:spPr bwMode="auto">
            <a:xfrm>
              <a:off x="753928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6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44444" t="34000" r="33334" b="32000"/>
            <a:stretch>
              <a:fillRect/>
            </a:stretch>
          </p:blipFill>
          <p:spPr bwMode="auto">
            <a:xfrm>
              <a:off x="7708776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7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6" cstate="print"/>
            <a:srcRect l="11111" r="66666" b="54666"/>
            <a:stretch>
              <a:fillRect/>
            </a:stretch>
          </p:blipFill>
          <p:spPr bwMode="auto">
            <a:xfrm>
              <a:off x="789279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8" name="Picture 27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6924" y="2349842"/>
              <a:ext cx="137160" cy="137160"/>
            </a:xfrm>
            <a:prstGeom prst="rect">
              <a:avLst/>
            </a:prstGeom>
          </p:spPr>
        </p:pic>
        <p:pic>
          <p:nvPicPr>
            <p:cNvPr id="29" name="Picture 28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5000" y="2349842"/>
              <a:ext cx="124127" cy="137160"/>
            </a:xfrm>
            <a:prstGeom prst="rect">
              <a:avLst/>
            </a:prstGeom>
          </p:spPr>
        </p:pic>
        <p:pic>
          <p:nvPicPr>
            <p:cNvPr id="30" name="Picture 29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7924" y="2349842"/>
              <a:ext cx="137160" cy="137160"/>
            </a:xfrm>
            <a:prstGeom prst="rect">
              <a:avLst/>
            </a:prstGeom>
          </p:spPr>
        </p:pic>
        <p:pic>
          <p:nvPicPr>
            <p:cNvPr id="31" name="Picture 30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1706" y="2349842"/>
              <a:ext cx="124127" cy="137160"/>
            </a:xfrm>
            <a:prstGeom prst="rect">
              <a:avLst/>
            </a:prstGeom>
          </p:spPr>
        </p:pic>
        <p:pic>
          <p:nvPicPr>
            <p:cNvPr id="7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33333" t="34000" r="44445" b="32000"/>
            <a:stretch>
              <a:fillRect/>
            </a:stretch>
          </p:blipFill>
          <p:spPr bwMode="auto">
            <a:xfrm>
              <a:off x="8087924" y="2476604"/>
              <a:ext cx="137160" cy="27432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2217933" y="2436992"/>
              <a:ext cx="3752506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115"/>
          <p:cNvGrpSpPr/>
          <p:nvPr/>
        </p:nvGrpSpPr>
        <p:grpSpPr>
          <a:xfrm>
            <a:off x="1377803" y="5105760"/>
            <a:ext cx="6845343" cy="490872"/>
            <a:chOff x="1377803" y="5105760"/>
            <a:chExt cx="6845343" cy="490872"/>
          </a:xfrm>
        </p:grpSpPr>
        <p:sp>
          <p:nvSpPr>
            <p:cNvPr id="41" name="Rectangle 40"/>
            <p:cNvSpPr/>
            <p:nvPr/>
          </p:nvSpPr>
          <p:spPr>
            <a:xfrm>
              <a:off x="1745307" y="542603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64375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2613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05110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3348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42417" y="542545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56"/>
            <p:cNvGrpSpPr/>
            <p:nvPr/>
          </p:nvGrpSpPr>
          <p:grpSpPr>
            <a:xfrm>
              <a:off x="7537347" y="5105760"/>
              <a:ext cx="685799" cy="490872"/>
              <a:chOff x="4265263" y="4747630"/>
              <a:chExt cx="685799" cy="490872"/>
            </a:xfrm>
          </p:grpSpPr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 rotWithShape="1">
              <a:blip r:embed="rId17" cstate="print"/>
              <a:srcRect t="14341" r="51049" b="14083"/>
              <a:stretch/>
            </p:blipFill>
            <p:spPr bwMode="auto">
              <a:xfrm>
                <a:off x="4265263" y="4747630"/>
                <a:ext cx="685799" cy="490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4514848" y="4941520"/>
                <a:ext cx="102396" cy="23336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05334" y="4905796"/>
                <a:ext cx="100016" cy="29289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25832" y="5236896"/>
              <a:ext cx="2346872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t="14341" r="51049" b="14083"/>
            <a:stretch/>
          </p:blipFill>
          <p:spPr bwMode="auto">
            <a:xfrm>
              <a:off x="1377803" y="5105760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113"/>
          <p:cNvGrpSpPr/>
          <p:nvPr/>
        </p:nvGrpSpPr>
        <p:grpSpPr>
          <a:xfrm>
            <a:off x="1371797" y="3982256"/>
            <a:ext cx="6856809" cy="497960"/>
            <a:chOff x="1371797" y="3982256"/>
            <a:chExt cx="6856809" cy="4979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t="14341" r="51049" b="14083"/>
            <a:stretch/>
          </p:blipFill>
          <p:spPr bwMode="auto">
            <a:xfrm>
              <a:off x="7542807" y="3982256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217933" y="4108357"/>
              <a:ext cx="2329300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97" y="3989345"/>
              <a:ext cx="730554" cy="49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Group 114"/>
          <p:cNvGrpSpPr/>
          <p:nvPr/>
        </p:nvGrpSpPr>
        <p:grpSpPr>
          <a:xfrm>
            <a:off x="1352908" y="4544009"/>
            <a:ext cx="6874292" cy="490871"/>
            <a:chOff x="1352908" y="4544009"/>
            <a:chExt cx="6874292" cy="490871"/>
          </a:xfrm>
        </p:grpSpPr>
        <p:pic>
          <p:nvPicPr>
            <p:cNvPr id="36" name="Picture 4"/>
            <p:cNvPicPr>
              <a:picLocks noChangeArrowheads="1"/>
            </p:cNvPicPr>
            <p:nvPr/>
          </p:nvPicPr>
          <p:blipFill rotWithShape="1">
            <a:blip r:embed="rId19" cstate="print"/>
            <a:srcRect t="15504" r="50609" b="13437"/>
            <a:stretch/>
          </p:blipFill>
          <p:spPr bwMode="auto">
            <a:xfrm>
              <a:off x="7541400" y="4547554"/>
              <a:ext cx="685800" cy="4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388925" y="467027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0799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5458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73652" y="4670273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2908" y="4669709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197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1856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37635" y="4669704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84848" y="4708369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19817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955622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90591" y="4710062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08919" y="4668616"/>
              <a:ext cx="938314" cy="239386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886308" y="4710062"/>
              <a:ext cx="33026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606" y="4544009"/>
              <a:ext cx="727711" cy="49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8" name="Picture 2" descr="C:\Users\Devi\Desktop\work\DebPedDet\datasets\my_datasets\INRIA\selected\scaled\imageprocessing\regular_highres\crop001504.jpg"/>
          <p:cNvPicPr>
            <a:picLocks noChangeAspect="1" noChangeArrowheads="1"/>
          </p:cNvPicPr>
          <p:nvPr/>
        </p:nvPicPr>
        <p:blipFill rotWithShape="1">
          <a:blip r:embed="rId2" cstate="print"/>
          <a:srcRect t="11597" b="15659"/>
          <a:stretch/>
        </p:blipFill>
        <p:spPr bwMode="auto">
          <a:xfrm>
            <a:off x="294710" y="3351739"/>
            <a:ext cx="3886200" cy="2771554"/>
          </a:xfrm>
          <a:prstGeom prst="rect">
            <a:avLst/>
          </a:prstGeom>
          <a:noFill/>
        </p:spPr>
      </p:pic>
      <p:grpSp>
        <p:nvGrpSpPr>
          <p:cNvPr id="3" name="Group 106"/>
          <p:cNvGrpSpPr>
            <a:grpSpLocks noChangeAspect="1"/>
          </p:cNvGrpSpPr>
          <p:nvPr/>
        </p:nvGrpSpPr>
        <p:grpSpPr>
          <a:xfrm>
            <a:off x="5025834" y="3351739"/>
            <a:ext cx="3886200" cy="2771556"/>
            <a:chOff x="7542806" y="2709529"/>
            <a:chExt cx="685800" cy="489098"/>
          </a:xfrm>
        </p:grpSpPr>
        <p:pic>
          <p:nvPicPr>
            <p:cNvPr id="9" name="Picture 2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1597" b="15659"/>
            <a:stretch/>
          </p:blipFill>
          <p:spPr bwMode="auto">
            <a:xfrm>
              <a:off x="7542806" y="2709529"/>
              <a:ext cx="685800" cy="4890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7801218" y="2921234"/>
              <a:ext cx="76200" cy="17383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9807" y="2923615"/>
              <a:ext cx="76200" cy="18097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17933" y="2234657"/>
            <a:ext cx="5154775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108"/>
          <p:cNvGrpSpPr>
            <a:grpSpLocks noChangeAspect="1"/>
          </p:cNvGrpSpPr>
          <p:nvPr/>
        </p:nvGrpSpPr>
        <p:grpSpPr>
          <a:xfrm>
            <a:off x="286453" y="4330198"/>
            <a:ext cx="3886200" cy="1727200"/>
            <a:chOff x="76200" y="2133600"/>
            <a:chExt cx="2057400" cy="914400"/>
          </a:xfrm>
        </p:grpSpPr>
        <p:pic>
          <p:nvPicPr>
            <p:cNvPr id="2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2" cstate="print"/>
            <a:srcRect r="77778" b="56667"/>
            <a:stretch>
              <a:fillRect/>
            </a:stretch>
          </p:blipFill>
          <p:spPr bwMode="auto">
            <a:xfrm>
              <a:off x="76200" y="2133600"/>
              <a:ext cx="457200" cy="914400"/>
            </a:xfrm>
            <a:prstGeom prst="rect">
              <a:avLst/>
            </a:prstGeom>
            <a:noFill/>
          </p:spPr>
        </p:pic>
        <p:pic>
          <p:nvPicPr>
            <p:cNvPr id="22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3" cstate="print"/>
            <a:srcRect l="44444" t="34000" r="33334" b="32000"/>
            <a:stretch>
              <a:fillRect/>
            </a:stretch>
          </p:blipFill>
          <p:spPr bwMode="auto">
            <a:xfrm>
              <a:off x="609600" y="2133600"/>
              <a:ext cx="457200" cy="914400"/>
            </a:xfrm>
            <a:prstGeom prst="rect">
              <a:avLst/>
            </a:prstGeom>
            <a:noFill/>
          </p:spPr>
        </p:pic>
        <p:pic>
          <p:nvPicPr>
            <p:cNvPr id="23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4" cstate="print"/>
            <a:srcRect l="11111" r="66666" b="54666"/>
            <a:stretch>
              <a:fillRect/>
            </a:stretch>
          </p:blipFill>
          <p:spPr bwMode="auto">
            <a:xfrm>
              <a:off x="1143000" y="2133600"/>
              <a:ext cx="457200" cy="914400"/>
            </a:xfrm>
            <a:prstGeom prst="rect">
              <a:avLst/>
            </a:prstGeom>
            <a:noFill/>
          </p:spPr>
        </p:pic>
        <p:pic>
          <p:nvPicPr>
            <p:cNvPr id="24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3" cstate="print"/>
            <a:srcRect l="33333" t="34000" r="44445" b="32000"/>
            <a:stretch>
              <a:fillRect/>
            </a:stretch>
          </p:blipFill>
          <p:spPr bwMode="auto">
            <a:xfrm>
              <a:off x="1676400" y="2133600"/>
              <a:ext cx="457200" cy="914400"/>
            </a:xfrm>
            <a:prstGeom prst="rect">
              <a:avLst/>
            </a:prstGeom>
            <a:noFill/>
          </p:spPr>
        </p:pic>
      </p:grpSp>
      <p:grpSp>
        <p:nvGrpSpPr>
          <p:cNvPr id="5" name="Group 107"/>
          <p:cNvGrpSpPr>
            <a:grpSpLocks noChangeAspect="1"/>
          </p:cNvGrpSpPr>
          <p:nvPr/>
        </p:nvGrpSpPr>
        <p:grpSpPr>
          <a:xfrm>
            <a:off x="5126503" y="3451434"/>
            <a:ext cx="3886200" cy="2605964"/>
            <a:chOff x="7539284" y="2349842"/>
            <a:chExt cx="685800" cy="401082"/>
          </a:xfrm>
        </p:grpSpPr>
        <p:pic>
          <p:nvPicPr>
            <p:cNvPr id="25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2" cstate="print"/>
            <a:srcRect r="77778" b="56667"/>
            <a:stretch>
              <a:fillRect/>
            </a:stretch>
          </p:blipFill>
          <p:spPr bwMode="auto">
            <a:xfrm>
              <a:off x="753928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6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3" cstate="print"/>
            <a:srcRect l="44444" t="34000" r="33334" b="32000"/>
            <a:stretch>
              <a:fillRect/>
            </a:stretch>
          </p:blipFill>
          <p:spPr bwMode="auto">
            <a:xfrm>
              <a:off x="7708776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7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4" cstate="print"/>
            <a:srcRect l="11111" r="66666" b="54666"/>
            <a:stretch>
              <a:fillRect/>
            </a:stretch>
          </p:blipFill>
          <p:spPr bwMode="auto">
            <a:xfrm>
              <a:off x="789279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8" name="Picture 27" descr="0808-0710-2914-464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6924" y="2349842"/>
              <a:ext cx="137160" cy="137160"/>
            </a:xfrm>
            <a:prstGeom prst="rect">
              <a:avLst/>
            </a:prstGeom>
          </p:spPr>
        </p:pic>
        <p:pic>
          <p:nvPicPr>
            <p:cNvPr id="29" name="Picture 28" descr="CheckMarkX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5000" y="2349842"/>
              <a:ext cx="124127" cy="137160"/>
            </a:xfrm>
            <a:prstGeom prst="rect">
              <a:avLst/>
            </a:prstGeom>
          </p:spPr>
        </p:pic>
        <p:pic>
          <p:nvPicPr>
            <p:cNvPr id="30" name="Picture 29" descr="0808-0710-2914-464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7924" y="2349842"/>
              <a:ext cx="137160" cy="137160"/>
            </a:xfrm>
            <a:prstGeom prst="rect">
              <a:avLst/>
            </a:prstGeom>
          </p:spPr>
        </p:pic>
        <p:pic>
          <p:nvPicPr>
            <p:cNvPr id="31" name="Picture 30" descr="CheckMarkX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1706" y="2349842"/>
              <a:ext cx="124127" cy="137160"/>
            </a:xfrm>
            <a:prstGeom prst="rect">
              <a:avLst/>
            </a:prstGeom>
          </p:spPr>
        </p:pic>
        <p:pic>
          <p:nvPicPr>
            <p:cNvPr id="7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3" cstate="print"/>
            <a:srcRect l="33333" t="34000" r="44445" b="32000"/>
            <a:stretch>
              <a:fillRect/>
            </a:stretch>
          </p:blipFill>
          <p:spPr bwMode="auto">
            <a:xfrm>
              <a:off x="8087924" y="2476604"/>
              <a:ext cx="137160" cy="27432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2217933" y="2513192"/>
            <a:ext cx="3752506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0585" b="16871"/>
          <a:stretch/>
        </p:blipFill>
        <p:spPr bwMode="auto">
          <a:xfrm>
            <a:off x="274833" y="3592437"/>
            <a:ext cx="3886200" cy="27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4"/>
          <p:cNvGrpSpPr>
            <a:grpSpLocks noChangeAspect="1"/>
          </p:cNvGrpSpPr>
          <p:nvPr/>
        </p:nvGrpSpPr>
        <p:grpSpPr>
          <a:xfrm>
            <a:off x="5032024" y="3562740"/>
            <a:ext cx="3886200" cy="2763913"/>
            <a:chOff x="4260239" y="2121534"/>
            <a:chExt cx="690189" cy="490871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0585" b="16871"/>
            <a:stretch/>
          </p:blipFill>
          <p:spPr bwMode="auto">
            <a:xfrm>
              <a:off x="4260239" y="2121534"/>
              <a:ext cx="690189" cy="49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86"/>
            <p:cNvSpPr/>
            <p:nvPr/>
          </p:nvSpPr>
          <p:spPr>
            <a:xfrm>
              <a:off x="4529984" y="2345706"/>
              <a:ext cx="76200" cy="17383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08573" y="2348087"/>
              <a:ext cx="76200" cy="18097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608923" y="2998194"/>
            <a:ext cx="3763785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106"/>
          <p:cNvGrpSpPr>
            <a:grpSpLocks noChangeAspect="1"/>
          </p:cNvGrpSpPr>
          <p:nvPr/>
        </p:nvGrpSpPr>
        <p:grpSpPr>
          <a:xfrm>
            <a:off x="110440" y="4782254"/>
            <a:ext cx="3886200" cy="1568154"/>
            <a:chOff x="1379121" y="3545083"/>
            <a:chExt cx="679820" cy="274320"/>
          </a:xfrm>
        </p:grpSpPr>
        <p:pic>
          <p:nvPicPr>
            <p:cNvPr id="89" name="Picture 3"/>
            <p:cNvPicPr>
              <a:picLocks noChangeArrowheads="1"/>
            </p:cNvPicPr>
            <p:nvPr/>
          </p:nvPicPr>
          <p:blipFill>
            <a:blip r:embed="rId2" cstate="print"/>
            <a:srcRect l="50372" t="40118" r="38587" b="27154"/>
            <a:stretch>
              <a:fillRect/>
            </a:stretch>
          </p:blipFill>
          <p:spPr bwMode="auto">
            <a:xfrm>
              <a:off x="1565705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3"/>
            <p:cNvPicPr>
              <a:picLocks noChangeArrowheads="1"/>
            </p:cNvPicPr>
            <p:nvPr/>
          </p:nvPicPr>
          <p:blipFill>
            <a:blip r:embed="rId3" cstate="print"/>
            <a:srcRect l="38297" t="41526" r="49973" b="26450"/>
            <a:stretch>
              <a:fillRect/>
            </a:stretch>
          </p:blipFill>
          <p:spPr bwMode="auto">
            <a:xfrm>
              <a:off x="1752289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"/>
            <p:cNvPicPr>
              <a:picLocks noChangeArrowheads="1"/>
            </p:cNvPicPr>
            <p:nvPr/>
          </p:nvPicPr>
          <p:blipFill>
            <a:blip r:embed="rId4" cstate="print"/>
            <a:srcRect r="88960" b="54955"/>
            <a:stretch>
              <a:fillRect/>
            </a:stretch>
          </p:blipFill>
          <p:spPr bwMode="auto">
            <a:xfrm>
              <a:off x="137912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/>
            <p:cNvPicPr>
              <a:picLocks noChangeArrowheads="1"/>
            </p:cNvPicPr>
            <p:nvPr/>
          </p:nvPicPr>
          <p:blipFill>
            <a:blip r:embed="rId5" cstate="print"/>
            <a:srcRect l="77283" t="67568"/>
            <a:stretch>
              <a:fillRect/>
            </a:stretch>
          </p:blipFill>
          <p:spPr bwMode="auto">
            <a:xfrm>
              <a:off x="192178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7"/>
          <p:cNvGrpSpPr>
            <a:grpSpLocks noChangeAspect="1"/>
          </p:cNvGrpSpPr>
          <p:nvPr/>
        </p:nvGrpSpPr>
        <p:grpSpPr>
          <a:xfrm>
            <a:off x="5167058" y="4001736"/>
            <a:ext cx="3886200" cy="2354614"/>
            <a:chOff x="7540742" y="3462042"/>
            <a:chExt cx="677254" cy="410342"/>
          </a:xfrm>
        </p:grpSpPr>
        <p:pic>
          <p:nvPicPr>
            <p:cNvPr id="32" name="Picture 31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2582" y="3462042"/>
              <a:ext cx="137160" cy="137160"/>
            </a:xfrm>
            <a:prstGeom prst="rect">
              <a:avLst/>
            </a:prstGeom>
          </p:spPr>
        </p:pic>
        <p:pic>
          <p:nvPicPr>
            <p:cNvPr id="33" name="Picture 32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2112" y="3462042"/>
              <a:ext cx="124127" cy="137160"/>
            </a:xfrm>
            <a:prstGeom prst="rect">
              <a:avLst/>
            </a:prstGeom>
          </p:spPr>
        </p:pic>
        <p:pic>
          <p:nvPicPr>
            <p:cNvPr id="34" name="Picture 33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0886" y="3462042"/>
              <a:ext cx="137160" cy="137160"/>
            </a:xfrm>
            <a:prstGeom prst="rect">
              <a:avLst/>
            </a:prstGeom>
          </p:spPr>
        </p:pic>
        <p:pic>
          <p:nvPicPr>
            <p:cNvPr id="35" name="Picture 34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0351" y="3462042"/>
              <a:ext cx="124127" cy="137160"/>
            </a:xfrm>
            <a:prstGeom prst="rect">
              <a:avLst/>
            </a:prstGeom>
          </p:spPr>
        </p:pic>
        <p:pic>
          <p:nvPicPr>
            <p:cNvPr id="93" name="Picture 3"/>
            <p:cNvPicPr>
              <a:picLocks noChangeArrowheads="1"/>
            </p:cNvPicPr>
            <p:nvPr/>
          </p:nvPicPr>
          <p:blipFill>
            <a:blip r:embed="rId2" cstate="print"/>
            <a:srcRect l="50372" t="40118" r="38587" b="27154"/>
            <a:stretch>
              <a:fillRect/>
            </a:stretch>
          </p:blipFill>
          <p:spPr bwMode="auto">
            <a:xfrm>
              <a:off x="7718780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3"/>
            <p:cNvPicPr>
              <a:picLocks noChangeArrowheads="1"/>
            </p:cNvPicPr>
            <p:nvPr/>
          </p:nvPicPr>
          <p:blipFill>
            <a:blip r:embed="rId3" cstate="print"/>
            <a:srcRect l="38297" t="41526" r="49973" b="26450"/>
            <a:stretch>
              <a:fillRect/>
            </a:stretch>
          </p:blipFill>
          <p:spPr bwMode="auto">
            <a:xfrm>
              <a:off x="7911344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3"/>
            <p:cNvPicPr>
              <a:picLocks noChangeArrowheads="1"/>
            </p:cNvPicPr>
            <p:nvPr/>
          </p:nvPicPr>
          <p:blipFill>
            <a:blip r:embed="rId4" cstate="print"/>
            <a:srcRect r="88960" b="54955"/>
            <a:stretch>
              <a:fillRect/>
            </a:stretch>
          </p:blipFill>
          <p:spPr bwMode="auto">
            <a:xfrm>
              <a:off x="7540742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3"/>
            <p:cNvPicPr>
              <a:picLocks noChangeArrowheads="1"/>
            </p:cNvPicPr>
            <p:nvPr/>
          </p:nvPicPr>
          <p:blipFill>
            <a:blip r:embed="rId5" cstate="print"/>
            <a:srcRect l="77283" t="67568"/>
            <a:stretch>
              <a:fillRect/>
            </a:stretch>
          </p:blipFill>
          <p:spPr bwMode="auto">
            <a:xfrm>
              <a:off x="8080836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3608921" y="3553126"/>
            <a:ext cx="2361520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Vision: Visual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0198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STREET</a:t>
            </a:r>
            <a:endParaRPr lang="en-US" sz="5000" b="1" dirty="0"/>
          </a:p>
        </p:txBody>
      </p:sp>
      <p:sp>
        <p:nvSpPr>
          <p:cNvPr id="9" name="Freeform 8"/>
          <p:cNvSpPr/>
          <p:nvPr/>
        </p:nvSpPr>
        <p:spPr>
          <a:xfrm>
            <a:off x="5171379" y="3503776"/>
            <a:ext cx="1959374" cy="778174"/>
          </a:xfrm>
          <a:custGeom>
            <a:avLst/>
            <a:gdLst>
              <a:gd name="connsiteX0" fmla="*/ 216032 w 1959374"/>
              <a:gd name="connsiteY0" fmla="*/ 709301 h 778174"/>
              <a:gd name="connsiteX1" fmla="*/ 216032 w 1959374"/>
              <a:gd name="connsiteY1" fmla="*/ 709301 h 778174"/>
              <a:gd name="connsiteX2" fmla="*/ 181849 w 1959374"/>
              <a:gd name="connsiteY2" fmla="*/ 640934 h 778174"/>
              <a:gd name="connsiteX3" fmla="*/ 147666 w 1959374"/>
              <a:gd name="connsiteY3" fmla="*/ 606751 h 778174"/>
              <a:gd name="connsiteX4" fmla="*/ 113483 w 1959374"/>
              <a:gd name="connsiteY4" fmla="*/ 564022 h 778174"/>
              <a:gd name="connsiteX5" fmla="*/ 79300 w 1959374"/>
              <a:gd name="connsiteY5" fmla="*/ 512747 h 778174"/>
              <a:gd name="connsiteX6" fmla="*/ 70754 w 1959374"/>
              <a:gd name="connsiteY6" fmla="*/ 487110 h 778174"/>
              <a:gd name="connsiteX7" fmla="*/ 36571 w 1959374"/>
              <a:gd name="connsiteY7" fmla="*/ 435835 h 778174"/>
              <a:gd name="connsiteX8" fmla="*/ 19479 w 1959374"/>
              <a:gd name="connsiteY8" fmla="*/ 410198 h 778174"/>
              <a:gd name="connsiteX9" fmla="*/ 70754 w 1959374"/>
              <a:gd name="connsiteY9" fmla="*/ 384560 h 778174"/>
              <a:gd name="connsiteX10" fmla="*/ 96391 w 1959374"/>
              <a:gd name="connsiteY10" fmla="*/ 367469 h 778174"/>
              <a:gd name="connsiteX11" fmla="*/ 190395 w 1959374"/>
              <a:gd name="connsiteY11" fmla="*/ 350377 h 778174"/>
              <a:gd name="connsiteX12" fmla="*/ 224578 w 1959374"/>
              <a:gd name="connsiteY12" fmla="*/ 341831 h 778174"/>
              <a:gd name="connsiteX13" fmla="*/ 250215 w 1959374"/>
              <a:gd name="connsiteY13" fmla="*/ 324740 h 778174"/>
              <a:gd name="connsiteX14" fmla="*/ 275853 w 1959374"/>
              <a:gd name="connsiteY14" fmla="*/ 316194 h 778174"/>
              <a:gd name="connsiteX15" fmla="*/ 301490 w 1959374"/>
              <a:gd name="connsiteY15" fmla="*/ 290557 h 778174"/>
              <a:gd name="connsiteX16" fmla="*/ 344219 w 1959374"/>
              <a:gd name="connsiteY16" fmla="*/ 273465 h 778174"/>
              <a:gd name="connsiteX17" fmla="*/ 369857 w 1959374"/>
              <a:gd name="connsiteY17" fmla="*/ 256374 h 778174"/>
              <a:gd name="connsiteX18" fmla="*/ 421131 w 1959374"/>
              <a:gd name="connsiteY18" fmla="*/ 239282 h 778174"/>
              <a:gd name="connsiteX19" fmla="*/ 472406 w 1959374"/>
              <a:gd name="connsiteY19" fmla="*/ 205099 h 778174"/>
              <a:gd name="connsiteX20" fmla="*/ 540772 w 1959374"/>
              <a:gd name="connsiteY20" fmla="*/ 162370 h 778174"/>
              <a:gd name="connsiteX21" fmla="*/ 566410 w 1959374"/>
              <a:gd name="connsiteY21" fmla="*/ 153824 h 778174"/>
              <a:gd name="connsiteX22" fmla="*/ 592047 w 1959374"/>
              <a:gd name="connsiteY22" fmla="*/ 136732 h 778174"/>
              <a:gd name="connsiteX23" fmla="*/ 617685 w 1959374"/>
              <a:gd name="connsiteY23" fmla="*/ 128187 h 778174"/>
              <a:gd name="connsiteX24" fmla="*/ 668959 w 1959374"/>
              <a:gd name="connsiteY24" fmla="*/ 94003 h 778174"/>
              <a:gd name="connsiteX25" fmla="*/ 720234 w 1959374"/>
              <a:gd name="connsiteY25" fmla="*/ 76912 h 778174"/>
              <a:gd name="connsiteX26" fmla="*/ 780055 w 1959374"/>
              <a:gd name="connsiteY26" fmla="*/ 42729 h 778174"/>
              <a:gd name="connsiteX27" fmla="*/ 831329 w 1959374"/>
              <a:gd name="connsiteY27" fmla="*/ 34183 h 778174"/>
              <a:gd name="connsiteX28" fmla="*/ 856967 w 1959374"/>
              <a:gd name="connsiteY28" fmla="*/ 25637 h 778174"/>
              <a:gd name="connsiteX29" fmla="*/ 916787 w 1959374"/>
              <a:gd name="connsiteY29" fmla="*/ 0 h 778174"/>
              <a:gd name="connsiteX30" fmla="*/ 1489356 w 1959374"/>
              <a:gd name="connsiteY30" fmla="*/ 8545 h 778174"/>
              <a:gd name="connsiteX31" fmla="*/ 1600451 w 1959374"/>
              <a:gd name="connsiteY31" fmla="*/ 25637 h 778174"/>
              <a:gd name="connsiteX32" fmla="*/ 1643180 w 1959374"/>
              <a:gd name="connsiteY32" fmla="*/ 34183 h 778174"/>
              <a:gd name="connsiteX33" fmla="*/ 1745729 w 1959374"/>
              <a:gd name="connsiteY33" fmla="*/ 51274 h 778174"/>
              <a:gd name="connsiteX34" fmla="*/ 1771367 w 1959374"/>
              <a:gd name="connsiteY34" fmla="*/ 59820 h 778174"/>
              <a:gd name="connsiteX35" fmla="*/ 1839733 w 1959374"/>
              <a:gd name="connsiteY35" fmla="*/ 136732 h 778174"/>
              <a:gd name="connsiteX36" fmla="*/ 1848279 w 1959374"/>
              <a:gd name="connsiteY36" fmla="*/ 162370 h 778174"/>
              <a:gd name="connsiteX37" fmla="*/ 1865371 w 1959374"/>
              <a:gd name="connsiteY37" fmla="*/ 196553 h 778174"/>
              <a:gd name="connsiteX38" fmla="*/ 1882462 w 1959374"/>
              <a:gd name="connsiteY38" fmla="*/ 247828 h 778174"/>
              <a:gd name="connsiteX39" fmla="*/ 1891008 w 1959374"/>
              <a:gd name="connsiteY39" fmla="*/ 273465 h 778174"/>
              <a:gd name="connsiteX40" fmla="*/ 1908100 w 1959374"/>
              <a:gd name="connsiteY40" fmla="*/ 299103 h 778174"/>
              <a:gd name="connsiteX41" fmla="*/ 1916645 w 1959374"/>
              <a:gd name="connsiteY41" fmla="*/ 324740 h 778174"/>
              <a:gd name="connsiteX42" fmla="*/ 1933737 w 1959374"/>
              <a:gd name="connsiteY42" fmla="*/ 358923 h 778174"/>
              <a:gd name="connsiteX43" fmla="*/ 1942283 w 1959374"/>
              <a:gd name="connsiteY43" fmla="*/ 393106 h 778174"/>
              <a:gd name="connsiteX44" fmla="*/ 1959374 w 1959374"/>
              <a:gd name="connsiteY44" fmla="*/ 444381 h 778174"/>
              <a:gd name="connsiteX45" fmla="*/ 1950828 w 1959374"/>
              <a:gd name="connsiteY45" fmla="*/ 615297 h 778174"/>
              <a:gd name="connsiteX46" fmla="*/ 1942283 w 1959374"/>
              <a:gd name="connsiteY46" fmla="*/ 640934 h 778174"/>
              <a:gd name="connsiteX47" fmla="*/ 1916645 w 1959374"/>
              <a:gd name="connsiteY47" fmla="*/ 666572 h 778174"/>
              <a:gd name="connsiteX48" fmla="*/ 1891008 w 1959374"/>
              <a:gd name="connsiteY48" fmla="*/ 675117 h 778174"/>
              <a:gd name="connsiteX49" fmla="*/ 1839733 w 1959374"/>
              <a:gd name="connsiteY49" fmla="*/ 709301 h 778174"/>
              <a:gd name="connsiteX50" fmla="*/ 1779913 w 1959374"/>
              <a:gd name="connsiteY50" fmla="*/ 726392 h 778174"/>
              <a:gd name="connsiteX51" fmla="*/ 1754275 w 1959374"/>
              <a:gd name="connsiteY51" fmla="*/ 734938 h 778174"/>
              <a:gd name="connsiteX52" fmla="*/ 1703000 w 1959374"/>
              <a:gd name="connsiteY52" fmla="*/ 726392 h 778174"/>
              <a:gd name="connsiteX53" fmla="*/ 1685909 w 1959374"/>
              <a:gd name="connsiteY53" fmla="*/ 700755 h 778174"/>
              <a:gd name="connsiteX54" fmla="*/ 1660271 w 1959374"/>
              <a:gd name="connsiteY54" fmla="*/ 692209 h 778174"/>
              <a:gd name="connsiteX55" fmla="*/ 1634634 w 1959374"/>
              <a:gd name="connsiteY55" fmla="*/ 666572 h 778174"/>
              <a:gd name="connsiteX56" fmla="*/ 1497901 w 1959374"/>
              <a:gd name="connsiteY56" fmla="*/ 666572 h 778174"/>
              <a:gd name="connsiteX57" fmla="*/ 1412443 w 1959374"/>
              <a:gd name="connsiteY57" fmla="*/ 675117 h 778174"/>
              <a:gd name="connsiteX58" fmla="*/ 1284257 w 1959374"/>
              <a:gd name="connsiteY58" fmla="*/ 700755 h 778174"/>
              <a:gd name="connsiteX59" fmla="*/ 1258619 w 1959374"/>
              <a:gd name="connsiteY59" fmla="*/ 709301 h 778174"/>
              <a:gd name="connsiteX60" fmla="*/ 933879 w 1959374"/>
              <a:gd name="connsiteY60" fmla="*/ 726392 h 778174"/>
              <a:gd name="connsiteX61" fmla="*/ 874058 w 1959374"/>
              <a:gd name="connsiteY61" fmla="*/ 734938 h 778174"/>
              <a:gd name="connsiteX62" fmla="*/ 771509 w 1959374"/>
              <a:gd name="connsiteY62" fmla="*/ 769121 h 778174"/>
              <a:gd name="connsiteX63" fmla="*/ 686051 w 1959374"/>
              <a:gd name="connsiteY63" fmla="*/ 777667 h 778174"/>
              <a:gd name="connsiteX64" fmla="*/ 352765 w 1959374"/>
              <a:gd name="connsiteY64" fmla="*/ 743484 h 778174"/>
              <a:gd name="connsiteX65" fmla="*/ 275853 w 1959374"/>
              <a:gd name="connsiteY65" fmla="*/ 734938 h 778174"/>
              <a:gd name="connsiteX66" fmla="*/ 216032 w 1959374"/>
              <a:gd name="connsiteY66" fmla="*/ 717846 h 778174"/>
              <a:gd name="connsiteX67" fmla="*/ 216032 w 1959374"/>
              <a:gd name="connsiteY67" fmla="*/ 709301 h 7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9374" h="778174">
                <a:moveTo>
                  <a:pt x="216032" y="709301"/>
                </a:moveTo>
                <a:lnTo>
                  <a:pt x="216032" y="709301"/>
                </a:lnTo>
                <a:cubicBezTo>
                  <a:pt x="204638" y="686512"/>
                  <a:pt x="195982" y="662134"/>
                  <a:pt x="181849" y="640934"/>
                </a:cubicBezTo>
                <a:cubicBezTo>
                  <a:pt x="172911" y="627526"/>
                  <a:pt x="157032" y="619863"/>
                  <a:pt x="147666" y="606751"/>
                </a:cubicBezTo>
                <a:cubicBezTo>
                  <a:pt x="110140" y="554215"/>
                  <a:pt x="175954" y="605671"/>
                  <a:pt x="113483" y="564022"/>
                </a:cubicBezTo>
                <a:cubicBezTo>
                  <a:pt x="93163" y="503064"/>
                  <a:pt x="121976" y="576761"/>
                  <a:pt x="79300" y="512747"/>
                </a:cubicBezTo>
                <a:cubicBezTo>
                  <a:pt x="74303" y="505252"/>
                  <a:pt x="75129" y="494984"/>
                  <a:pt x="70754" y="487110"/>
                </a:cubicBezTo>
                <a:cubicBezTo>
                  <a:pt x="60778" y="469153"/>
                  <a:pt x="47965" y="452927"/>
                  <a:pt x="36571" y="435835"/>
                </a:cubicBezTo>
                <a:lnTo>
                  <a:pt x="19479" y="410198"/>
                </a:lnTo>
                <a:cubicBezTo>
                  <a:pt x="92940" y="361222"/>
                  <a:pt x="0" y="419936"/>
                  <a:pt x="70754" y="384560"/>
                </a:cubicBezTo>
                <a:cubicBezTo>
                  <a:pt x="79940" y="379967"/>
                  <a:pt x="86951" y="371515"/>
                  <a:pt x="96391" y="367469"/>
                </a:cubicBezTo>
                <a:cubicBezTo>
                  <a:pt x="117815" y="358287"/>
                  <a:pt x="174342" y="353296"/>
                  <a:pt x="190395" y="350377"/>
                </a:cubicBezTo>
                <a:cubicBezTo>
                  <a:pt x="201951" y="348276"/>
                  <a:pt x="213184" y="344680"/>
                  <a:pt x="224578" y="341831"/>
                </a:cubicBezTo>
                <a:cubicBezTo>
                  <a:pt x="233124" y="336134"/>
                  <a:pt x="241029" y="329333"/>
                  <a:pt x="250215" y="324740"/>
                </a:cubicBezTo>
                <a:cubicBezTo>
                  <a:pt x="258272" y="320711"/>
                  <a:pt x="268358" y="321191"/>
                  <a:pt x="275853" y="316194"/>
                </a:cubicBezTo>
                <a:cubicBezTo>
                  <a:pt x="285909" y="309490"/>
                  <a:pt x="291242" y="296962"/>
                  <a:pt x="301490" y="290557"/>
                </a:cubicBezTo>
                <a:cubicBezTo>
                  <a:pt x="314498" y="282427"/>
                  <a:pt x="330498" y="280325"/>
                  <a:pt x="344219" y="273465"/>
                </a:cubicBezTo>
                <a:cubicBezTo>
                  <a:pt x="353406" y="268872"/>
                  <a:pt x="360471" y="260545"/>
                  <a:pt x="369857" y="256374"/>
                </a:cubicBezTo>
                <a:cubicBezTo>
                  <a:pt x="386320" y="249057"/>
                  <a:pt x="406141" y="249275"/>
                  <a:pt x="421131" y="239282"/>
                </a:cubicBezTo>
                <a:lnTo>
                  <a:pt x="472406" y="205099"/>
                </a:lnTo>
                <a:cubicBezTo>
                  <a:pt x="499491" y="164471"/>
                  <a:pt x="479754" y="182709"/>
                  <a:pt x="540772" y="162370"/>
                </a:cubicBezTo>
                <a:lnTo>
                  <a:pt x="566410" y="153824"/>
                </a:lnTo>
                <a:cubicBezTo>
                  <a:pt x="574956" y="148127"/>
                  <a:pt x="582861" y="141325"/>
                  <a:pt x="592047" y="136732"/>
                </a:cubicBezTo>
                <a:cubicBezTo>
                  <a:pt x="600104" y="132703"/>
                  <a:pt x="609810" y="132562"/>
                  <a:pt x="617685" y="128187"/>
                </a:cubicBezTo>
                <a:cubicBezTo>
                  <a:pt x="635641" y="118211"/>
                  <a:pt x="651868" y="105398"/>
                  <a:pt x="668959" y="94003"/>
                </a:cubicBezTo>
                <a:cubicBezTo>
                  <a:pt x="683949" y="84009"/>
                  <a:pt x="720234" y="76912"/>
                  <a:pt x="720234" y="76912"/>
                </a:cubicBezTo>
                <a:cubicBezTo>
                  <a:pt x="737402" y="65466"/>
                  <a:pt x="760336" y="48645"/>
                  <a:pt x="780055" y="42729"/>
                </a:cubicBezTo>
                <a:cubicBezTo>
                  <a:pt x="796651" y="37750"/>
                  <a:pt x="814415" y="37942"/>
                  <a:pt x="831329" y="34183"/>
                </a:cubicBezTo>
                <a:cubicBezTo>
                  <a:pt x="840123" y="32229"/>
                  <a:pt x="848421" y="28486"/>
                  <a:pt x="856967" y="25637"/>
                </a:cubicBezTo>
                <a:cubicBezTo>
                  <a:pt x="877901" y="11681"/>
                  <a:pt x="889193" y="0"/>
                  <a:pt x="916787" y="0"/>
                </a:cubicBezTo>
                <a:cubicBezTo>
                  <a:pt x="1107665" y="0"/>
                  <a:pt x="1298500" y="5697"/>
                  <a:pt x="1489356" y="8545"/>
                </a:cubicBezTo>
                <a:cubicBezTo>
                  <a:pt x="1547103" y="27795"/>
                  <a:pt x="1490293" y="10949"/>
                  <a:pt x="1600451" y="25637"/>
                </a:cubicBezTo>
                <a:cubicBezTo>
                  <a:pt x="1614849" y="27557"/>
                  <a:pt x="1628853" y="31795"/>
                  <a:pt x="1643180" y="34183"/>
                </a:cubicBezTo>
                <a:cubicBezTo>
                  <a:pt x="1686578" y="41416"/>
                  <a:pt x="1705459" y="41207"/>
                  <a:pt x="1745729" y="51274"/>
                </a:cubicBezTo>
                <a:cubicBezTo>
                  <a:pt x="1754468" y="53459"/>
                  <a:pt x="1762821" y="56971"/>
                  <a:pt x="1771367" y="59820"/>
                </a:cubicBezTo>
                <a:cubicBezTo>
                  <a:pt x="1794017" y="82470"/>
                  <a:pt x="1824483" y="106232"/>
                  <a:pt x="1839733" y="136732"/>
                </a:cubicBezTo>
                <a:cubicBezTo>
                  <a:pt x="1843762" y="144789"/>
                  <a:pt x="1844730" y="154090"/>
                  <a:pt x="1848279" y="162370"/>
                </a:cubicBezTo>
                <a:cubicBezTo>
                  <a:pt x="1853297" y="174079"/>
                  <a:pt x="1860640" y="184725"/>
                  <a:pt x="1865371" y="196553"/>
                </a:cubicBezTo>
                <a:cubicBezTo>
                  <a:pt x="1872062" y="213281"/>
                  <a:pt x="1876765" y="230736"/>
                  <a:pt x="1882462" y="247828"/>
                </a:cubicBezTo>
                <a:cubicBezTo>
                  <a:pt x="1885311" y="256374"/>
                  <a:pt x="1886011" y="265970"/>
                  <a:pt x="1891008" y="273465"/>
                </a:cubicBezTo>
                <a:lnTo>
                  <a:pt x="1908100" y="299103"/>
                </a:lnTo>
                <a:cubicBezTo>
                  <a:pt x="1910948" y="307649"/>
                  <a:pt x="1913097" y="316460"/>
                  <a:pt x="1916645" y="324740"/>
                </a:cubicBezTo>
                <a:cubicBezTo>
                  <a:pt x="1921663" y="336449"/>
                  <a:pt x="1929264" y="346995"/>
                  <a:pt x="1933737" y="358923"/>
                </a:cubicBezTo>
                <a:cubicBezTo>
                  <a:pt x="1937861" y="369920"/>
                  <a:pt x="1938908" y="381856"/>
                  <a:pt x="1942283" y="393106"/>
                </a:cubicBezTo>
                <a:cubicBezTo>
                  <a:pt x="1947460" y="410362"/>
                  <a:pt x="1959374" y="444381"/>
                  <a:pt x="1959374" y="444381"/>
                </a:cubicBezTo>
                <a:cubicBezTo>
                  <a:pt x="1956525" y="501353"/>
                  <a:pt x="1955769" y="558468"/>
                  <a:pt x="1950828" y="615297"/>
                </a:cubicBezTo>
                <a:cubicBezTo>
                  <a:pt x="1950048" y="624271"/>
                  <a:pt x="1947280" y="633439"/>
                  <a:pt x="1942283" y="640934"/>
                </a:cubicBezTo>
                <a:cubicBezTo>
                  <a:pt x="1935579" y="650990"/>
                  <a:pt x="1926701" y="659868"/>
                  <a:pt x="1916645" y="666572"/>
                </a:cubicBezTo>
                <a:cubicBezTo>
                  <a:pt x="1909150" y="671569"/>
                  <a:pt x="1899554" y="672269"/>
                  <a:pt x="1891008" y="675117"/>
                </a:cubicBezTo>
                <a:cubicBezTo>
                  <a:pt x="1873916" y="686512"/>
                  <a:pt x="1859221" y="702806"/>
                  <a:pt x="1839733" y="709301"/>
                </a:cubicBezTo>
                <a:cubicBezTo>
                  <a:pt x="1778250" y="729794"/>
                  <a:pt x="1855045" y="704925"/>
                  <a:pt x="1779913" y="726392"/>
                </a:cubicBezTo>
                <a:cubicBezTo>
                  <a:pt x="1771251" y="728867"/>
                  <a:pt x="1762821" y="732089"/>
                  <a:pt x="1754275" y="734938"/>
                </a:cubicBezTo>
                <a:cubicBezTo>
                  <a:pt x="1737183" y="732089"/>
                  <a:pt x="1718498" y="734141"/>
                  <a:pt x="1703000" y="726392"/>
                </a:cubicBezTo>
                <a:cubicBezTo>
                  <a:pt x="1693814" y="721799"/>
                  <a:pt x="1693929" y="707171"/>
                  <a:pt x="1685909" y="700755"/>
                </a:cubicBezTo>
                <a:cubicBezTo>
                  <a:pt x="1678875" y="695128"/>
                  <a:pt x="1668817" y="695058"/>
                  <a:pt x="1660271" y="692209"/>
                </a:cubicBezTo>
                <a:cubicBezTo>
                  <a:pt x="1651725" y="683663"/>
                  <a:pt x="1644690" y="673276"/>
                  <a:pt x="1634634" y="666572"/>
                </a:cubicBezTo>
                <a:cubicBezTo>
                  <a:pt x="1601073" y="644198"/>
                  <a:pt x="1505370" y="665923"/>
                  <a:pt x="1497901" y="666572"/>
                </a:cubicBezTo>
                <a:cubicBezTo>
                  <a:pt x="1469381" y="669052"/>
                  <a:pt x="1440929" y="672269"/>
                  <a:pt x="1412443" y="675117"/>
                </a:cubicBezTo>
                <a:cubicBezTo>
                  <a:pt x="1336698" y="700366"/>
                  <a:pt x="1379075" y="690219"/>
                  <a:pt x="1284257" y="700755"/>
                </a:cubicBezTo>
                <a:cubicBezTo>
                  <a:pt x="1275711" y="703604"/>
                  <a:pt x="1267358" y="707116"/>
                  <a:pt x="1258619" y="709301"/>
                </a:cubicBezTo>
                <a:cubicBezTo>
                  <a:pt x="1154388" y="735358"/>
                  <a:pt x="1031508" y="723433"/>
                  <a:pt x="933879" y="726392"/>
                </a:cubicBezTo>
                <a:cubicBezTo>
                  <a:pt x="913939" y="729241"/>
                  <a:pt x="893599" y="730053"/>
                  <a:pt x="874058" y="734938"/>
                </a:cubicBezTo>
                <a:cubicBezTo>
                  <a:pt x="874040" y="734942"/>
                  <a:pt x="794303" y="761523"/>
                  <a:pt x="771509" y="769121"/>
                </a:cubicBezTo>
                <a:cubicBezTo>
                  <a:pt x="744350" y="778174"/>
                  <a:pt x="714537" y="774818"/>
                  <a:pt x="686051" y="777667"/>
                </a:cubicBezTo>
                <a:cubicBezTo>
                  <a:pt x="455265" y="755687"/>
                  <a:pt x="566284" y="767208"/>
                  <a:pt x="352765" y="743484"/>
                </a:cubicBezTo>
                <a:lnTo>
                  <a:pt x="275853" y="734938"/>
                </a:lnTo>
                <a:cubicBezTo>
                  <a:pt x="254242" y="729535"/>
                  <a:pt x="236467" y="726020"/>
                  <a:pt x="216032" y="717846"/>
                </a:cubicBezTo>
                <a:cubicBezTo>
                  <a:pt x="210118" y="715481"/>
                  <a:pt x="216032" y="710725"/>
                  <a:pt x="216032" y="70930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743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CAR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762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3908" y="1498362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1600200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6096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981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1447800"/>
            <a:ext cx="457200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53400" y="1447800"/>
            <a:ext cx="228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3400" y="1981200"/>
            <a:ext cx="228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1000" y="2988892"/>
            <a:ext cx="381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2362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400"/>
                </a:solidFill>
              </a:rPr>
              <a:t>WINDOWS</a:t>
            </a:r>
            <a:endParaRPr lang="en-US" sz="5000" b="1" dirty="0">
              <a:solidFill>
                <a:srgbClr val="00B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236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Scene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detection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341" r="51049" b="14083"/>
          <a:stretch/>
        </p:blipFill>
        <p:spPr bwMode="auto">
          <a:xfrm>
            <a:off x="4484999" y="4072404"/>
            <a:ext cx="3653682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17933" y="3628583"/>
            <a:ext cx="2329300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4833" y="4076387"/>
            <a:ext cx="3886200" cy="26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15504" r="50609" b="13437"/>
          <a:stretch/>
        </p:blipFill>
        <p:spPr bwMode="auto">
          <a:xfrm>
            <a:off x="5025834" y="2106016"/>
            <a:ext cx="3886200" cy="276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608919" y="4834288"/>
            <a:ext cx="938314" cy="239386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6"/>
          <p:cNvGrpSpPr>
            <a:grpSpLocks noChangeAspect="1"/>
          </p:cNvGrpSpPr>
          <p:nvPr/>
        </p:nvGrpSpPr>
        <p:grpSpPr>
          <a:xfrm>
            <a:off x="0" y="2106016"/>
            <a:ext cx="3886200" cy="2562600"/>
            <a:chOff x="1352908" y="4544009"/>
            <a:chExt cx="744409" cy="490871"/>
          </a:xfrm>
        </p:grpSpPr>
        <p:sp>
          <p:nvSpPr>
            <p:cNvPr id="37" name="Rectangle 36"/>
            <p:cNvSpPr/>
            <p:nvPr/>
          </p:nvSpPr>
          <p:spPr>
            <a:xfrm>
              <a:off x="1388925" y="467027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0799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5458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73652" y="4670273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2908" y="4669709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197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1856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37635" y="4669704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84848" y="4708369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19817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955622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90591" y="4710062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886308" y="4710062"/>
              <a:ext cx="33026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606" y="4544009"/>
              <a:ext cx="727711" cy="49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6"/>
          <p:cNvGrpSpPr>
            <a:grpSpLocks noChangeAspect="1"/>
          </p:cNvGrpSpPr>
          <p:nvPr/>
        </p:nvGrpSpPr>
        <p:grpSpPr>
          <a:xfrm>
            <a:off x="4925514" y="2152576"/>
            <a:ext cx="3886200" cy="2781613"/>
            <a:chOff x="4265263" y="4747630"/>
            <a:chExt cx="685799" cy="490872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4341" r="51049" b="14083"/>
            <a:stretch/>
          </p:blipFill>
          <p:spPr bwMode="auto">
            <a:xfrm>
              <a:off x="4265263" y="4747630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58"/>
            <p:cNvSpPr/>
            <p:nvPr/>
          </p:nvSpPr>
          <p:spPr>
            <a:xfrm>
              <a:off x="4514848" y="4941520"/>
              <a:ext cx="102396" cy="23336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05334" y="4905796"/>
              <a:ext cx="100016" cy="29289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25832" y="5236896"/>
            <a:ext cx="2346872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06"/>
          <p:cNvGrpSpPr>
            <a:grpSpLocks noChangeAspect="1"/>
          </p:cNvGrpSpPr>
          <p:nvPr/>
        </p:nvGrpSpPr>
        <p:grpSpPr>
          <a:xfrm>
            <a:off x="274833" y="2152577"/>
            <a:ext cx="3886200" cy="2781612"/>
            <a:chOff x="1377803" y="5105760"/>
            <a:chExt cx="685799" cy="490872"/>
          </a:xfrm>
        </p:grpSpPr>
        <p:sp>
          <p:nvSpPr>
            <p:cNvPr id="41" name="Rectangle 40"/>
            <p:cNvSpPr/>
            <p:nvPr/>
          </p:nvSpPr>
          <p:spPr>
            <a:xfrm>
              <a:off x="1745307" y="542603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64375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2613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05110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3348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42417" y="542545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4341" r="51049" b="14083"/>
            <a:stretch/>
          </p:blipFill>
          <p:spPr bwMode="auto">
            <a:xfrm>
              <a:off x="1377803" y="5105760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106"/>
          <p:cNvGrpSpPr>
            <a:grpSpLocks noChangeAspect="1"/>
          </p:cNvGrpSpPr>
          <p:nvPr/>
        </p:nvGrpSpPr>
        <p:grpSpPr>
          <a:xfrm>
            <a:off x="131294" y="2869000"/>
            <a:ext cx="3886200" cy="1651182"/>
            <a:chOff x="1378525" y="5772424"/>
            <a:chExt cx="645636" cy="274320"/>
          </a:xfrm>
        </p:grpSpPr>
        <p:pic>
          <p:nvPicPr>
            <p:cNvPr id="61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1378525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1717509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1887001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1548017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7"/>
          <p:cNvGrpSpPr>
            <a:grpSpLocks noChangeAspect="1"/>
          </p:cNvGrpSpPr>
          <p:nvPr/>
        </p:nvGrpSpPr>
        <p:grpSpPr>
          <a:xfrm>
            <a:off x="4916781" y="2048857"/>
            <a:ext cx="3886200" cy="2471325"/>
            <a:chOff x="7525108" y="5703898"/>
            <a:chExt cx="687916" cy="406638"/>
          </a:xfrm>
        </p:grpSpPr>
        <p:pic>
          <p:nvPicPr>
            <p:cNvPr id="63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754987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788814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8057634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772050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5262" y="5703898"/>
              <a:ext cx="137160" cy="137160"/>
            </a:xfrm>
            <a:prstGeom prst="rect">
              <a:avLst/>
            </a:prstGeom>
          </p:spPr>
        </p:pic>
        <p:pic>
          <p:nvPicPr>
            <p:cNvPr id="68" name="Picture 67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5108" y="5703898"/>
              <a:ext cx="124127" cy="137160"/>
            </a:xfrm>
            <a:prstGeom prst="rect">
              <a:avLst/>
            </a:prstGeom>
          </p:spPr>
        </p:pic>
        <p:pic>
          <p:nvPicPr>
            <p:cNvPr id="69" name="Picture 68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1100" y="5703898"/>
              <a:ext cx="124127" cy="137160"/>
            </a:xfrm>
            <a:prstGeom prst="rect">
              <a:avLst/>
            </a:prstGeom>
          </p:spPr>
        </p:pic>
        <p:pic>
          <p:nvPicPr>
            <p:cNvPr id="81" name="Picture 80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5864" y="5703898"/>
              <a:ext cx="137160" cy="13716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025832" y="5784472"/>
            <a:ext cx="944609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5832" y="5784472"/>
            <a:ext cx="944609" cy="2286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995" y="2130300"/>
            <a:ext cx="6905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995" y="4149729"/>
            <a:ext cx="6905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76995" y="1766084"/>
            <a:ext cx="690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75567" y="3769668"/>
            <a:ext cx="690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 person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116"/>
          <p:cNvGrpSpPr/>
          <p:nvPr/>
        </p:nvGrpSpPr>
        <p:grpSpPr>
          <a:xfrm>
            <a:off x="1378525" y="5703898"/>
            <a:ext cx="6834499" cy="406638"/>
            <a:chOff x="1378525" y="5703898"/>
            <a:chExt cx="6834499" cy="406638"/>
          </a:xfrm>
        </p:grpSpPr>
        <p:pic>
          <p:nvPicPr>
            <p:cNvPr id="61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1378525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1717509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rrowheads="1"/>
            </p:cNvPicPr>
            <p:nvPr/>
          </p:nvPicPr>
          <p:blipFill>
            <a:blip r:embed="rId2" cstate="print"/>
            <a:srcRect l="10878" t="33333" r="83683" b="33333"/>
            <a:stretch>
              <a:fillRect/>
            </a:stretch>
          </p:blipFill>
          <p:spPr bwMode="auto">
            <a:xfrm>
              <a:off x="754987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rrowheads="1"/>
            </p:cNvPicPr>
            <p:nvPr/>
          </p:nvPicPr>
          <p:blipFill>
            <a:blip r:embed="rId3" cstate="print"/>
            <a:srcRect r="89122" b="55556"/>
            <a:stretch>
              <a:fillRect/>
            </a:stretch>
          </p:blipFill>
          <p:spPr bwMode="auto">
            <a:xfrm>
              <a:off x="788814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8057634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7720502" y="5836216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5262" y="5703898"/>
              <a:ext cx="137160" cy="137160"/>
            </a:xfrm>
            <a:prstGeom prst="rect">
              <a:avLst/>
            </a:prstGeom>
          </p:spPr>
        </p:pic>
        <p:pic>
          <p:nvPicPr>
            <p:cNvPr id="68" name="Picture 67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5108" y="5703898"/>
              <a:ext cx="124127" cy="137160"/>
            </a:xfrm>
            <a:prstGeom prst="rect">
              <a:avLst/>
            </a:prstGeom>
          </p:spPr>
        </p:pic>
        <p:pic>
          <p:nvPicPr>
            <p:cNvPr id="69" name="Picture 68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1100" y="5703898"/>
              <a:ext cx="124127" cy="137160"/>
            </a:xfrm>
            <a:prstGeom prst="rect">
              <a:avLst/>
            </a:prstGeom>
          </p:spPr>
        </p:pic>
        <p:pic>
          <p:nvPicPr>
            <p:cNvPr id="70" name="Picture 2"/>
            <p:cNvPicPr>
              <a:picLocks noChangeArrowheads="1"/>
            </p:cNvPicPr>
            <p:nvPr/>
          </p:nvPicPr>
          <p:blipFill>
            <a:blip r:embed="rId4" cstate="print"/>
            <a:srcRect l="20226" t="40972" r="75355" b="25694"/>
            <a:stretch>
              <a:fillRect/>
            </a:stretch>
          </p:blipFill>
          <p:spPr bwMode="auto">
            <a:xfrm>
              <a:off x="1887001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2"/>
            <p:cNvPicPr>
              <a:picLocks noChangeArrowheads="1"/>
            </p:cNvPicPr>
            <p:nvPr/>
          </p:nvPicPr>
          <p:blipFill>
            <a:blip r:embed="rId5" cstate="print"/>
            <a:srcRect l="25155" t="37500" r="68386" b="23611"/>
            <a:stretch>
              <a:fillRect/>
            </a:stretch>
          </p:blipFill>
          <p:spPr bwMode="auto">
            <a:xfrm>
              <a:off x="1548017" y="57724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0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5864" y="5703898"/>
              <a:ext cx="137160" cy="1371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25832" y="5784472"/>
              <a:ext cx="944609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2"/>
          <p:cNvGrpSpPr/>
          <p:nvPr/>
        </p:nvGrpSpPr>
        <p:grpSpPr>
          <a:xfrm>
            <a:off x="1379121" y="3462042"/>
            <a:ext cx="6838875" cy="410342"/>
            <a:chOff x="1379121" y="3462042"/>
            <a:chExt cx="6838875" cy="410342"/>
          </a:xfrm>
        </p:grpSpPr>
        <p:pic>
          <p:nvPicPr>
            <p:cNvPr id="32" name="Picture 31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2582" y="3462042"/>
              <a:ext cx="137160" cy="137160"/>
            </a:xfrm>
            <a:prstGeom prst="rect">
              <a:avLst/>
            </a:prstGeom>
          </p:spPr>
        </p:pic>
        <p:pic>
          <p:nvPicPr>
            <p:cNvPr id="33" name="Picture 32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2112" y="3462042"/>
              <a:ext cx="124127" cy="137160"/>
            </a:xfrm>
            <a:prstGeom prst="rect">
              <a:avLst/>
            </a:prstGeom>
          </p:spPr>
        </p:pic>
        <p:pic>
          <p:nvPicPr>
            <p:cNvPr id="34" name="Picture 33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0886" y="3462042"/>
              <a:ext cx="137160" cy="137160"/>
            </a:xfrm>
            <a:prstGeom prst="rect">
              <a:avLst/>
            </a:prstGeom>
          </p:spPr>
        </p:pic>
        <p:pic>
          <p:nvPicPr>
            <p:cNvPr id="35" name="Picture 34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0351" y="3462042"/>
              <a:ext cx="124127" cy="137160"/>
            </a:xfrm>
            <a:prstGeom prst="rect">
              <a:avLst/>
            </a:prstGeom>
          </p:spPr>
        </p:pic>
        <p:pic>
          <p:nvPicPr>
            <p:cNvPr id="89" name="Picture 3"/>
            <p:cNvPicPr>
              <a:picLocks noChangeArrowheads="1"/>
            </p:cNvPicPr>
            <p:nvPr/>
          </p:nvPicPr>
          <p:blipFill>
            <a:blip r:embed="rId8" cstate="print"/>
            <a:srcRect l="50372" t="40118" r="38587" b="27154"/>
            <a:stretch>
              <a:fillRect/>
            </a:stretch>
          </p:blipFill>
          <p:spPr bwMode="auto">
            <a:xfrm>
              <a:off x="1565705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3"/>
            <p:cNvPicPr>
              <a:picLocks noChangeArrowheads="1"/>
            </p:cNvPicPr>
            <p:nvPr/>
          </p:nvPicPr>
          <p:blipFill>
            <a:blip r:embed="rId9" cstate="print"/>
            <a:srcRect l="38297" t="41526" r="49973" b="26450"/>
            <a:stretch>
              <a:fillRect/>
            </a:stretch>
          </p:blipFill>
          <p:spPr bwMode="auto">
            <a:xfrm>
              <a:off x="1752289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"/>
            <p:cNvPicPr>
              <a:picLocks noChangeArrowheads="1"/>
            </p:cNvPicPr>
            <p:nvPr/>
          </p:nvPicPr>
          <p:blipFill>
            <a:blip r:embed="rId10" cstate="print"/>
            <a:srcRect r="88960" b="54955"/>
            <a:stretch>
              <a:fillRect/>
            </a:stretch>
          </p:blipFill>
          <p:spPr bwMode="auto">
            <a:xfrm>
              <a:off x="137912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/>
            <p:cNvPicPr>
              <a:picLocks noChangeArrowheads="1"/>
            </p:cNvPicPr>
            <p:nvPr/>
          </p:nvPicPr>
          <p:blipFill>
            <a:blip r:embed="rId11" cstate="print"/>
            <a:srcRect l="77283" t="67568"/>
            <a:stretch>
              <a:fillRect/>
            </a:stretch>
          </p:blipFill>
          <p:spPr bwMode="auto">
            <a:xfrm>
              <a:off x="1921781" y="3545083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3"/>
            <p:cNvPicPr>
              <a:picLocks noChangeArrowheads="1"/>
            </p:cNvPicPr>
            <p:nvPr/>
          </p:nvPicPr>
          <p:blipFill>
            <a:blip r:embed="rId8" cstate="print"/>
            <a:srcRect l="50372" t="40118" r="38587" b="27154"/>
            <a:stretch>
              <a:fillRect/>
            </a:stretch>
          </p:blipFill>
          <p:spPr bwMode="auto">
            <a:xfrm>
              <a:off x="7718780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3"/>
            <p:cNvPicPr>
              <a:picLocks noChangeArrowheads="1"/>
            </p:cNvPicPr>
            <p:nvPr/>
          </p:nvPicPr>
          <p:blipFill>
            <a:blip r:embed="rId9" cstate="print"/>
            <a:srcRect l="38297" t="41526" r="49973" b="26450"/>
            <a:stretch>
              <a:fillRect/>
            </a:stretch>
          </p:blipFill>
          <p:spPr bwMode="auto">
            <a:xfrm>
              <a:off x="7911344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3"/>
            <p:cNvPicPr>
              <a:picLocks noChangeArrowheads="1"/>
            </p:cNvPicPr>
            <p:nvPr/>
          </p:nvPicPr>
          <p:blipFill>
            <a:blip r:embed="rId10" cstate="print"/>
            <a:srcRect r="88960" b="54955"/>
            <a:stretch>
              <a:fillRect/>
            </a:stretch>
          </p:blipFill>
          <p:spPr bwMode="auto">
            <a:xfrm>
              <a:off x="7540742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3"/>
            <p:cNvPicPr>
              <a:picLocks noChangeArrowheads="1"/>
            </p:cNvPicPr>
            <p:nvPr/>
          </p:nvPicPr>
          <p:blipFill>
            <a:blip r:embed="rId11" cstate="print"/>
            <a:srcRect l="77283" t="67568"/>
            <a:stretch>
              <a:fillRect/>
            </a:stretch>
          </p:blipFill>
          <p:spPr bwMode="auto">
            <a:xfrm>
              <a:off x="8080836" y="359806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608921" y="3553126"/>
              <a:ext cx="2361520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11"/>
          <p:cNvGrpSpPr/>
          <p:nvPr/>
        </p:nvGrpSpPr>
        <p:grpSpPr>
          <a:xfrm>
            <a:off x="1374191" y="2866153"/>
            <a:ext cx="6855409" cy="492327"/>
            <a:chOff x="1374191" y="2866153"/>
            <a:chExt cx="6855409" cy="492327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t="10585" b="16871"/>
            <a:stretch/>
          </p:blipFill>
          <p:spPr bwMode="auto">
            <a:xfrm>
              <a:off x="1374191" y="2866153"/>
              <a:ext cx="690189" cy="49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4"/>
            <p:cNvGrpSpPr/>
            <p:nvPr/>
          </p:nvGrpSpPr>
          <p:grpSpPr>
            <a:xfrm>
              <a:off x="7539411" y="2867609"/>
              <a:ext cx="690189" cy="490871"/>
              <a:chOff x="4260239" y="2121534"/>
              <a:chExt cx="690189" cy="490871"/>
            </a:xfrm>
          </p:grpSpPr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 rotWithShape="1">
              <a:blip r:embed="rId12" cstate="print"/>
              <a:srcRect t="10585" b="16871"/>
              <a:stretch/>
            </p:blipFill>
            <p:spPr bwMode="auto">
              <a:xfrm>
                <a:off x="4260239" y="2121534"/>
                <a:ext cx="690189" cy="490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4529984" y="2345706"/>
                <a:ext cx="76200" cy="17383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608573" y="2348087"/>
                <a:ext cx="76200" cy="18097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608923" y="2998194"/>
              <a:ext cx="3763785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9"/>
          <p:cNvGrpSpPr/>
          <p:nvPr/>
        </p:nvGrpSpPr>
        <p:grpSpPr>
          <a:xfrm>
            <a:off x="1379121" y="1745872"/>
            <a:ext cx="6849485" cy="490871"/>
            <a:chOff x="1379121" y="1745872"/>
            <a:chExt cx="6849485" cy="490871"/>
          </a:xfrm>
        </p:grpSpPr>
        <p:pic>
          <p:nvPicPr>
            <p:cNvPr id="9" name="Picture 2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t="11597" b="15659"/>
            <a:stretch/>
          </p:blipFill>
          <p:spPr bwMode="auto">
            <a:xfrm>
              <a:off x="7542806" y="1745872"/>
              <a:ext cx="685800" cy="489098"/>
            </a:xfrm>
            <a:prstGeom prst="rect">
              <a:avLst/>
            </a:prstGeom>
            <a:noFill/>
          </p:spPr>
        </p:pic>
        <p:pic>
          <p:nvPicPr>
            <p:cNvPr id="18" name="Picture 2" descr="C:\Users\Devi\Desktop\work\DebPedDet\datasets\my_datasets\INRIA\selected\scaled\imageprocessing\regular_highres\crop001504.jpg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t="11597" b="15659"/>
            <a:stretch/>
          </p:blipFill>
          <p:spPr bwMode="auto">
            <a:xfrm>
              <a:off x="1379121" y="1747645"/>
              <a:ext cx="685800" cy="4890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7801218" y="1948334"/>
              <a:ext cx="76200" cy="17383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9807" y="1950715"/>
              <a:ext cx="76200" cy="18097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17933" y="1877008"/>
              <a:ext cx="5154775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10"/>
          <p:cNvGrpSpPr/>
          <p:nvPr/>
        </p:nvGrpSpPr>
        <p:grpSpPr>
          <a:xfrm>
            <a:off x="1379121" y="2349842"/>
            <a:ext cx="6845963" cy="401082"/>
            <a:chOff x="1379121" y="2349842"/>
            <a:chExt cx="6845963" cy="401082"/>
          </a:xfrm>
        </p:grpSpPr>
        <p:pic>
          <p:nvPicPr>
            <p:cNvPr id="2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4" cstate="print"/>
            <a:srcRect r="77778" b="56667"/>
            <a:stretch>
              <a:fillRect/>
            </a:stretch>
          </p:blipFill>
          <p:spPr bwMode="auto">
            <a:xfrm>
              <a:off x="137912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2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44444" t="34000" r="33334" b="32000"/>
            <a:stretch>
              <a:fillRect/>
            </a:stretch>
          </p:blipFill>
          <p:spPr bwMode="auto">
            <a:xfrm>
              <a:off x="1548613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3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6" cstate="print"/>
            <a:srcRect l="11111" r="66666" b="54666"/>
            <a:stretch>
              <a:fillRect/>
            </a:stretch>
          </p:blipFill>
          <p:spPr bwMode="auto">
            <a:xfrm>
              <a:off x="173263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4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33333" t="34000" r="44445" b="32000"/>
            <a:stretch>
              <a:fillRect/>
            </a:stretch>
          </p:blipFill>
          <p:spPr bwMode="auto">
            <a:xfrm>
              <a:off x="1927761" y="24199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5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4" cstate="print"/>
            <a:srcRect r="77778" b="56667"/>
            <a:stretch>
              <a:fillRect/>
            </a:stretch>
          </p:blipFill>
          <p:spPr bwMode="auto">
            <a:xfrm>
              <a:off x="753928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6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44444" t="34000" r="33334" b="32000"/>
            <a:stretch>
              <a:fillRect/>
            </a:stretch>
          </p:blipFill>
          <p:spPr bwMode="auto">
            <a:xfrm>
              <a:off x="7708776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7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6" cstate="print"/>
            <a:srcRect l="11111" r="66666" b="54666"/>
            <a:stretch>
              <a:fillRect/>
            </a:stretch>
          </p:blipFill>
          <p:spPr bwMode="auto">
            <a:xfrm>
              <a:off x="7892794" y="2476604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28" name="Picture 27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6924" y="2349842"/>
              <a:ext cx="137160" cy="137160"/>
            </a:xfrm>
            <a:prstGeom prst="rect">
              <a:avLst/>
            </a:prstGeom>
          </p:spPr>
        </p:pic>
        <p:pic>
          <p:nvPicPr>
            <p:cNvPr id="29" name="Picture 28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5000" y="2349842"/>
              <a:ext cx="124127" cy="137160"/>
            </a:xfrm>
            <a:prstGeom prst="rect">
              <a:avLst/>
            </a:prstGeom>
          </p:spPr>
        </p:pic>
        <p:pic>
          <p:nvPicPr>
            <p:cNvPr id="30" name="Picture 29" descr="0808-0710-2914-464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7924" y="2349842"/>
              <a:ext cx="137160" cy="137160"/>
            </a:xfrm>
            <a:prstGeom prst="rect">
              <a:avLst/>
            </a:prstGeom>
          </p:spPr>
        </p:pic>
        <p:pic>
          <p:nvPicPr>
            <p:cNvPr id="31" name="Picture 30" descr="CheckMarkX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1706" y="2349842"/>
              <a:ext cx="124127" cy="137160"/>
            </a:xfrm>
            <a:prstGeom prst="rect">
              <a:avLst/>
            </a:prstGeom>
          </p:spPr>
        </p:pic>
        <p:pic>
          <p:nvPicPr>
            <p:cNvPr id="71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15" cstate="print"/>
            <a:srcRect l="33333" t="34000" r="44445" b="32000"/>
            <a:stretch>
              <a:fillRect/>
            </a:stretch>
          </p:blipFill>
          <p:spPr bwMode="auto">
            <a:xfrm>
              <a:off x="8087924" y="2476604"/>
              <a:ext cx="137160" cy="27432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2217933" y="2436992"/>
              <a:ext cx="3752506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025834" y="1297464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SM</a:t>
            </a:r>
            <a:endParaRPr lang="en-US" sz="2500" b="1" dirty="0"/>
          </a:p>
        </p:txBody>
      </p:sp>
      <p:sp>
        <p:nvSpPr>
          <p:cNvPr id="98" name="Rectangle 97"/>
          <p:cNvSpPr/>
          <p:nvPr/>
        </p:nvSpPr>
        <p:spPr>
          <a:xfrm>
            <a:off x="2217933" y="1295400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F</a:t>
            </a:r>
            <a:endParaRPr lang="en-US" sz="2500" b="1" dirty="0"/>
          </a:p>
        </p:txBody>
      </p:sp>
      <p:sp>
        <p:nvSpPr>
          <p:cNvPr id="99" name="Rectangle 98"/>
          <p:cNvSpPr/>
          <p:nvPr/>
        </p:nvSpPr>
        <p:spPr>
          <a:xfrm>
            <a:off x="3608923" y="1298178"/>
            <a:ext cx="9383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</a:t>
            </a:r>
            <a:endParaRPr lang="en-US" sz="2500" b="1" dirty="0"/>
          </a:p>
        </p:txBody>
      </p:sp>
      <p:sp>
        <p:nvSpPr>
          <p:cNvPr id="100" name="Rectangle 99"/>
          <p:cNvSpPr/>
          <p:nvPr/>
        </p:nvSpPr>
        <p:spPr>
          <a:xfrm>
            <a:off x="6428099" y="1295400"/>
            <a:ext cx="944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NMS</a:t>
            </a:r>
            <a:endParaRPr lang="en-US" sz="2500" b="1" dirty="0"/>
          </a:p>
        </p:txBody>
      </p:sp>
      <p:sp>
        <p:nvSpPr>
          <p:cNvPr id="101" name="Right Arrow 100"/>
          <p:cNvSpPr/>
          <p:nvPr/>
        </p:nvSpPr>
        <p:spPr>
          <a:xfrm>
            <a:off x="3234989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4629808" y="1362148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6054501" y="1353996"/>
            <a:ext cx="295706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115"/>
          <p:cNvGrpSpPr/>
          <p:nvPr/>
        </p:nvGrpSpPr>
        <p:grpSpPr>
          <a:xfrm>
            <a:off x="1377803" y="5105760"/>
            <a:ext cx="6845343" cy="490872"/>
            <a:chOff x="1377803" y="5105760"/>
            <a:chExt cx="6845343" cy="490872"/>
          </a:xfrm>
        </p:grpSpPr>
        <p:sp>
          <p:nvSpPr>
            <p:cNvPr id="41" name="Rectangle 40"/>
            <p:cNvSpPr/>
            <p:nvPr/>
          </p:nvSpPr>
          <p:spPr>
            <a:xfrm>
              <a:off x="1745307" y="542603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64375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2613" y="5426027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05110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3348" y="5425460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42417" y="542545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56"/>
            <p:cNvGrpSpPr/>
            <p:nvPr/>
          </p:nvGrpSpPr>
          <p:grpSpPr>
            <a:xfrm>
              <a:off x="7537347" y="5105760"/>
              <a:ext cx="685799" cy="490872"/>
              <a:chOff x="4265263" y="4747630"/>
              <a:chExt cx="685799" cy="490872"/>
            </a:xfrm>
          </p:grpSpPr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 rotWithShape="1">
              <a:blip r:embed="rId17" cstate="print"/>
              <a:srcRect t="14341" r="51049" b="14083"/>
              <a:stretch/>
            </p:blipFill>
            <p:spPr bwMode="auto">
              <a:xfrm>
                <a:off x="4265263" y="4747630"/>
                <a:ext cx="685799" cy="490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4514848" y="4941520"/>
                <a:ext cx="102396" cy="23336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05334" y="4905796"/>
                <a:ext cx="100016" cy="29289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25832" y="5236896"/>
              <a:ext cx="2346872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t="14341" r="51049" b="14083"/>
            <a:stretch/>
          </p:blipFill>
          <p:spPr bwMode="auto">
            <a:xfrm>
              <a:off x="1377803" y="5105760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113"/>
          <p:cNvGrpSpPr/>
          <p:nvPr/>
        </p:nvGrpSpPr>
        <p:grpSpPr>
          <a:xfrm>
            <a:off x="1371797" y="3982256"/>
            <a:ext cx="6856809" cy="497960"/>
            <a:chOff x="1371797" y="3982256"/>
            <a:chExt cx="6856809" cy="4979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t="14341" r="51049" b="14083"/>
            <a:stretch/>
          </p:blipFill>
          <p:spPr bwMode="auto">
            <a:xfrm>
              <a:off x="7542807" y="3982256"/>
              <a:ext cx="685799" cy="49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217933" y="4108357"/>
              <a:ext cx="2329300" cy="2286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97" y="3989345"/>
              <a:ext cx="730554" cy="49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Group 114"/>
          <p:cNvGrpSpPr/>
          <p:nvPr/>
        </p:nvGrpSpPr>
        <p:grpSpPr>
          <a:xfrm>
            <a:off x="1352908" y="4544009"/>
            <a:ext cx="6874292" cy="490871"/>
            <a:chOff x="1352908" y="4544009"/>
            <a:chExt cx="6874292" cy="490871"/>
          </a:xfrm>
        </p:grpSpPr>
        <p:pic>
          <p:nvPicPr>
            <p:cNvPr id="36" name="Picture 4"/>
            <p:cNvPicPr>
              <a:picLocks noChangeArrowheads="1"/>
            </p:cNvPicPr>
            <p:nvPr/>
          </p:nvPicPr>
          <p:blipFill rotWithShape="1">
            <a:blip r:embed="rId19" cstate="print"/>
            <a:srcRect t="15504" r="50609" b="13437"/>
            <a:stretch/>
          </p:blipFill>
          <p:spPr bwMode="auto">
            <a:xfrm>
              <a:off x="7541400" y="4547554"/>
              <a:ext cx="685800" cy="4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388925" y="4670278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0799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54583" y="4670275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73652" y="4670273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2908" y="4669709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197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18566" y="4669706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37635" y="4669704"/>
              <a:ext cx="79927" cy="815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84848" y="4708369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19817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955622" y="4709215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90591" y="4710062"/>
              <a:ext cx="15985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08919" y="4668616"/>
              <a:ext cx="938314" cy="239386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886308" y="4710062"/>
              <a:ext cx="33026" cy="16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606" y="4544009"/>
              <a:ext cx="727711" cy="49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pic>
        <p:nvPicPr>
          <p:cNvPr id="15" name="Picture 2" descr="C:\Users\Devi\Desktop\work\DebPedDet\datasets\my_datasets\INRIA\selected\scaled\imageprocessing\regular_highres\crop001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050" y="2363274"/>
            <a:ext cx="3922903" cy="384598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572813" y="2371390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84845" y="2374005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53906" y="2371374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65938" y="2373989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30252" y="2371374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42284" y="2373989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11345" y="2371358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23377" y="2373973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05358" y="257486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05388" y="257961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10197" y="257961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10227" y="258435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35015" y="258435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62825" y="5749442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74857" y="5749426"/>
            <a:ext cx="457200" cy="45983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43918" y="5749426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55950" y="5749426"/>
            <a:ext cx="457200" cy="45981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20264" y="5749426"/>
            <a:ext cx="457200" cy="4572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2296" y="5749426"/>
            <a:ext cx="457200" cy="45981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 rot="16200000">
            <a:off x="2264337" y="4144955"/>
            <a:ext cx="921097" cy="100934"/>
            <a:chOff x="5557758" y="3706068"/>
            <a:chExt cx="921097" cy="100934"/>
          </a:xfrm>
        </p:grpSpPr>
        <p:sp>
          <p:nvSpPr>
            <p:cNvPr id="37" name="Oval 36"/>
            <p:cNvSpPr/>
            <p:nvPr/>
          </p:nvSpPr>
          <p:spPr>
            <a:xfrm>
              <a:off x="5557758" y="3706068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757788" y="3710815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962597" y="3710815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62627" y="37155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87415" y="371556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" y="1598598"/>
            <a:ext cx="88566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525" y="4680145"/>
            <a:ext cx="2428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face detection</a:t>
            </a:r>
            <a:endParaRPr lang="en-US" sz="2200" dirty="0"/>
          </a:p>
        </p:txBody>
      </p:sp>
      <p:pic>
        <p:nvPicPr>
          <p:cNvPr id="44034" name="Picture 2" descr="C:\Users\Devi\Desktop\work\DebPedDet\code\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torso detection</a:t>
            </a:r>
            <a:endParaRPr lang="en-US" sz="2200" dirty="0"/>
          </a:p>
        </p:txBody>
      </p:sp>
      <p:pic>
        <p:nvPicPr>
          <p:cNvPr id="43010" name="Picture 2" descr="C:\Users\Devi\Desktop\work\DebPedDet\code\tor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Vision: Visual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0198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STREET</a:t>
            </a:r>
            <a:endParaRPr lang="en-US" sz="5000" b="1" dirty="0"/>
          </a:p>
        </p:txBody>
      </p:sp>
      <p:sp>
        <p:nvSpPr>
          <p:cNvPr id="9" name="Freeform 8"/>
          <p:cNvSpPr/>
          <p:nvPr/>
        </p:nvSpPr>
        <p:spPr>
          <a:xfrm>
            <a:off x="5171379" y="3503776"/>
            <a:ext cx="1959374" cy="778174"/>
          </a:xfrm>
          <a:custGeom>
            <a:avLst/>
            <a:gdLst>
              <a:gd name="connsiteX0" fmla="*/ 216032 w 1959374"/>
              <a:gd name="connsiteY0" fmla="*/ 709301 h 778174"/>
              <a:gd name="connsiteX1" fmla="*/ 216032 w 1959374"/>
              <a:gd name="connsiteY1" fmla="*/ 709301 h 778174"/>
              <a:gd name="connsiteX2" fmla="*/ 181849 w 1959374"/>
              <a:gd name="connsiteY2" fmla="*/ 640934 h 778174"/>
              <a:gd name="connsiteX3" fmla="*/ 147666 w 1959374"/>
              <a:gd name="connsiteY3" fmla="*/ 606751 h 778174"/>
              <a:gd name="connsiteX4" fmla="*/ 113483 w 1959374"/>
              <a:gd name="connsiteY4" fmla="*/ 564022 h 778174"/>
              <a:gd name="connsiteX5" fmla="*/ 79300 w 1959374"/>
              <a:gd name="connsiteY5" fmla="*/ 512747 h 778174"/>
              <a:gd name="connsiteX6" fmla="*/ 70754 w 1959374"/>
              <a:gd name="connsiteY6" fmla="*/ 487110 h 778174"/>
              <a:gd name="connsiteX7" fmla="*/ 36571 w 1959374"/>
              <a:gd name="connsiteY7" fmla="*/ 435835 h 778174"/>
              <a:gd name="connsiteX8" fmla="*/ 19479 w 1959374"/>
              <a:gd name="connsiteY8" fmla="*/ 410198 h 778174"/>
              <a:gd name="connsiteX9" fmla="*/ 70754 w 1959374"/>
              <a:gd name="connsiteY9" fmla="*/ 384560 h 778174"/>
              <a:gd name="connsiteX10" fmla="*/ 96391 w 1959374"/>
              <a:gd name="connsiteY10" fmla="*/ 367469 h 778174"/>
              <a:gd name="connsiteX11" fmla="*/ 190395 w 1959374"/>
              <a:gd name="connsiteY11" fmla="*/ 350377 h 778174"/>
              <a:gd name="connsiteX12" fmla="*/ 224578 w 1959374"/>
              <a:gd name="connsiteY12" fmla="*/ 341831 h 778174"/>
              <a:gd name="connsiteX13" fmla="*/ 250215 w 1959374"/>
              <a:gd name="connsiteY13" fmla="*/ 324740 h 778174"/>
              <a:gd name="connsiteX14" fmla="*/ 275853 w 1959374"/>
              <a:gd name="connsiteY14" fmla="*/ 316194 h 778174"/>
              <a:gd name="connsiteX15" fmla="*/ 301490 w 1959374"/>
              <a:gd name="connsiteY15" fmla="*/ 290557 h 778174"/>
              <a:gd name="connsiteX16" fmla="*/ 344219 w 1959374"/>
              <a:gd name="connsiteY16" fmla="*/ 273465 h 778174"/>
              <a:gd name="connsiteX17" fmla="*/ 369857 w 1959374"/>
              <a:gd name="connsiteY17" fmla="*/ 256374 h 778174"/>
              <a:gd name="connsiteX18" fmla="*/ 421131 w 1959374"/>
              <a:gd name="connsiteY18" fmla="*/ 239282 h 778174"/>
              <a:gd name="connsiteX19" fmla="*/ 472406 w 1959374"/>
              <a:gd name="connsiteY19" fmla="*/ 205099 h 778174"/>
              <a:gd name="connsiteX20" fmla="*/ 540772 w 1959374"/>
              <a:gd name="connsiteY20" fmla="*/ 162370 h 778174"/>
              <a:gd name="connsiteX21" fmla="*/ 566410 w 1959374"/>
              <a:gd name="connsiteY21" fmla="*/ 153824 h 778174"/>
              <a:gd name="connsiteX22" fmla="*/ 592047 w 1959374"/>
              <a:gd name="connsiteY22" fmla="*/ 136732 h 778174"/>
              <a:gd name="connsiteX23" fmla="*/ 617685 w 1959374"/>
              <a:gd name="connsiteY23" fmla="*/ 128187 h 778174"/>
              <a:gd name="connsiteX24" fmla="*/ 668959 w 1959374"/>
              <a:gd name="connsiteY24" fmla="*/ 94003 h 778174"/>
              <a:gd name="connsiteX25" fmla="*/ 720234 w 1959374"/>
              <a:gd name="connsiteY25" fmla="*/ 76912 h 778174"/>
              <a:gd name="connsiteX26" fmla="*/ 780055 w 1959374"/>
              <a:gd name="connsiteY26" fmla="*/ 42729 h 778174"/>
              <a:gd name="connsiteX27" fmla="*/ 831329 w 1959374"/>
              <a:gd name="connsiteY27" fmla="*/ 34183 h 778174"/>
              <a:gd name="connsiteX28" fmla="*/ 856967 w 1959374"/>
              <a:gd name="connsiteY28" fmla="*/ 25637 h 778174"/>
              <a:gd name="connsiteX29" fmla="*/ 916787 w 1959374"/>
              <a:gd name="connsiteY29" fmla="*/ 0 h 778174"/>
              <a:gd name="connsiteX30" fmla="*/ 1489356 w 1959374"/>
              <a:gd name="connsiteY30" fmla="*/ 8545 h 778174"/>
              <a:gd name="connsiteX31" fmla="*/ 1600451 w 1959374"/>
              <a:gd name="connsiteY31" fmla="*/ 25637 h 778174"/>
              <a:gd name="connsiteX32" fmla="*/ 1643180 w 1959374"/>
              <a:gd name="connsiteY32" fmla="*/ 34183 h 778174"/>
              <a:gd name="connsiteX33" fmla="*/ 1745729 w 1959374"/>
              <a:gd name="connsiteY33" fmla="*/ 51274 h 778174"/>
              <a:gd name="connsiteX34" fmla="*/ 1771367 w 1959374"/>
              <a:gd name="connsiteY34" fmla="*/ 59820 h 778174"/>
              <a:gd name="connsiteX35" fmla="*/ 1839733 w 1959374"/>
              <a:gd name="connsiteY35" fmla="*/ 136732 h 778174"/>
              <a:gd name="connsiteX36" fmla="*/ 1848279 w 1959374"/>
              <a:gd name="connsiteY36" fmla="*/ 162370 h 778174"/>
              <a:gd name="connsiteX37" fmla="*/ 1865371 w 1959374"/>
              <a:gd name="connsiteY37" fmla="*/ 196553 h 778174"/>
              <a:gd name="connsiteX38" fmla="*/ 1882462 w 1959374"/>
              <a:gd name="connsiteY38" fmla="*/ 247828 h 778174"/>
              <a:gd name="connsiteX39" fmla="*/ 1891008 w 1959374"/>
              <a:gd name="connsiteY39" fmla="*/ 273465 h 778174"/>
              <a:gd name="connsiteX40" fmla="*/ 1908100 w 1959374"/>
              <a:gd name="connsiteY40" fmla="*/ 299103 h 778174"/>
              <a:gd name="connsiteX41" fmla="*/ 1916645 w 1959374"/>
              <a:gd name="connsiteY41" fmla="*/ 324740 h 778174"/>
              <a:gd name="connsiteX42" fmla="*/ 1933737 w 1959374"/>
              <a:gd name="connsiteY42" fmla="*/ 358923 h 778174"/>
              <a:gd name="connsiteX43" fmla="*/ 1942283 w 1959374"/>
              <a:gd name="connsiteY43" fmla="*/ 393106 h 778174"/>
              <a:gd name="connsiteX44" fmla="*/ 1959374 w 1959374"/>
              <a:gd name="connsiteY44" fmla="*/ 444381 h 778174"/>
              <a:gd name="connsiteX45" fmla="*/ 1950828 w 1959374"/>
              <a:gd name="connsiteY45" fmla="*/ 615297 h 778174"/>
              <a:gd name="connsiteX46" fmla="*/ 1942283 w 1959374"/>
              <a:gd name="connsiteY46" fmla="*/ 640934 h 778174"/>
              <a:gd name="connsiteX47" fmla="*/ 1916645 w 1959374"/>
              <a:gd name="connsiteY47" fmla="*/ 666572 h 778174"/>
              <a:gd name="connsiteX48" fmla="*/ 1891008 w 1959374"/>
              <a:gd name="connsiteY48" fmla="*/ 675117 h 778174"/>
              <a:gd name="connsiteX49" fmla="*/ 1839733 w 1959374"/>
              <a:gd name="connsiteY49" fmla="*/ 709301 h 778174"/>
              <a:gd name="connsiteX50" fmla="*/ 1779913 w 1959374"/>
              <a:gd name="connsiteY50" fmla="*/ 726392 h 778174"/>
              <a:gd name="connsiteX51" fmla="*/ 1754275 w 1959374"/>
              <a:gd name="connsiteY51" fmla="*/ 734938 h 778174"/>
              <a:gd name="connsiteX52" fmla="*/ 1703000 w 1959374"/>
              <a:gd name="connsiteY52" fmla="*/ 726392 h 778174"/>
              <a:gd name="connsiteX53" fmla="*/ 1685909 w 1959374"/>
              <a:gd name="connsiteY53" fmla="*/ 700755 h 778174"/>
              <a:gd name="connsiteX54" fmla="*/ 1660271 w 1959374"/>
              <a:gd name="connsiteY54" fmla="*/ 692209 h 778174"/>
              <a:gd name="connsiteX55" fmla="*/ 1634634 w 1959374"/>
              <a:gd name="connsiteY55" fmla="*/ 666572 h 778174"/>
              <a:gd name="connsiteX56" fmla="*/ 1497901 w 1959374"/>
              <a:gd name="connsiteY56" fmla="*/ 666572 h 778174"/>
              <a:gd name="connsiteX57" fmla="*/ 1412443 w 1959374"/>
              <a:gd name="connsiteY57" fmla="*/ 675117 h 778174"/>
              <a:gd name="connsiteX58" fmla="*/ 1284257 w 1959374"/>
              <a:gd name="connsiteY58" fmla="*/ 700755 h 778174"/>
              <a:gd name="connsiteX59" fmla="*/ 1258619 w 1959374"/>
              <a:gd name="connsiteY59" fmla="*/ 709301 h 778174"/>
              <a:gd name="connsiteX60" fmla="*/ 933879 w 1959374"/>
              <a:gd name="connsiteY60" fmla="*/ 726392 h 778174"/>
              <a:gd name="connsiteX61" fmla="*/ 874058 w 1959374"/>
              <a:gd name="connsiteY61" fmla="*/ 734938 h 778174"/>
              <a:gd name="connsiteX62" fmla="*/ 771509 w 1959374"/>
              <a:gd name="connsiteY62" fmla="*/ 769121 h 778174"/>
              <a:gd name="connsiteX63" fmla="*/ 686051 w 1959374"/>
              <a:gd name="connsiteY63" fmla="*/ 777667 h 778174"/>
              <a:gd name="connsiteX64" fmla="*/ 352765 w 1959374"/>
              <a:gd name="connsiteY64" fmla="*/ 743484 h 778174"/>
              <a:gd name="connsiteX65" fmla="*/ 275853 w 1959374"/>
              <a:gd name="connsiteY65" fmla="*/ 734938 h 778174"/>
              <a:gd name="connsiteX66" fmla="*/ 216032 w 1959374"/>
              <a:gd name="connsiteY66" fmla="*/ 717846 h 778174"/>
              <a:gd name="connsiteX67" fmla="*/ 216032 w 1959374"/>
              <a:gd name="connsiteY67" fmla="*/ 709301 h 7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9374" h="778174">
                <a:moveTo>
                  <a:pt x="216032" y="709301"/>
                </a:moveTo>
                <a:lnTo>
                  <a:pt x="216032" y="709301"/>
                </a:lnTo>
                <a:cubicBezTo>
                  <a:pt x="204638" y="686512"/>
                  <a:pt x="195982" y="662134"/>
                  <a:pt x="181849" y="640934"/>
                </a:cubicBezTo>
                <a:cubicBezTo>
                  <a:pt x="172911" y="627526"/>
                  <a:pt x="157032" y="619863"/>
                  <a:pt x="147666" y="606751"/>
                </a:cubicBezTo>
                <a:cubicBezTo>
                  <a:pt x="110140" y="554215"/>
                  <a:pt x="175954" y="605671"/>
                  <a:pt x="113483" y="564022"/>
                </a:cubicBezTo>
                <a:cubicBezTo>
                  <a:pt x="93163" y="503064"/>
                  <a:pt x="121976" y="576761"/>
                  <a:pt x="79300" y="512747"/>
                </a:cubicBezTo>
                <a:cubicBezTo>
                  <a:pt x="74303" y="505252"/>
                  <a:pt x="75129" y="494984"/>
                  <a:pt x="70754" y="487110"/>
                </a:cubicBezTo>
                <a:cubicBezTo>
                  <a:pt x="60778" y="469153"/>
                  <a:pt x="47965" y="452927"/>
                  <a:pt x="36571" y="435835"/>
                </a:cubicBezTo>
                <a:lnTo>
                  <a:pt x="19479" y="410198"/>
                </a:lnTo>
                <a:cubicBezTo>
                  <a:pt x="92940" y="361222"/>
                  <a:pt x="0" y="419936"/>
                  <a:pt x="70754" y="384560"/>
                </a:cubicBezTo>
                <a:cubicBezTo>
                  <a:pt x="79940" y="379967"/>
                  <a:pt x="86951" y="371515"/>
                  <a:pt x="96391" y="367469"/>
                </a:cubicBezTo>
                <a:cubicBezTo>
                  <a:pt x="117815" y="358287"/>
                  <a:pt x="174342" y="353296"/>
                  <a:pt x="190395" y="350377"/>
                </a:cubicBezTo>
                <a:cubicBezTo>
                  <a:pt x="201951" y="348276"/>
                  <a:pt x="213184" y="344680"/>
                  <a:pt x="224578" y="341831"/>
                </a:cubicBezTo>
                <a:cubicBezTo>
                  <a:pt x="233124" y="336134"/>
                  <a:pt x="241029" y="329333"/>
                  <a:pt x="250215" y="324740"/>
                </a:cubicBezTo>
                <a:cubicBezTo>
                  <a:pt x="258272" y="320711"/>
                  <a:pt x="268358" y="321191"/>
                  <a:pt x="275853" y="316194"/>
                </a:cubicBezTo>
                <a:cubicBezTo>
                  <a:pt x="285909" y="309490"/>
                  <a:pt x="291242" y="296962"/>
                  <a:pt x="301490" y="290557"/>
                </a:cubicBezTo>
                <a:cubicBezTo>
                  <a:pt x="314498" y="282427"/>
                  <a:pt x="330498" y="280325"/>
                  <a:pt x="344219" y="273465"/>
                </a:cubicBezTo>
                <a:cubicBezTo>
                  <a:pt x="353406" y="268872"/>
                  <a:pt x="360471" y="260545"/>
                  <a:pt x="369857" y="256374"/>
                </a:cubicBezTo>
                <a:cubicBezTo>
                  <a:pt x="386320" y="249057"/>
                  <a:pt x="406141" y="249275"/>
                  <a:pt x="421131" y="239282"/>
                </a:cubicBezTo>
                <a:lnTo>
                  <a:pt x="472406" y="205099"/>
                </a:lnTo>
                <a:cubicBezTo>
                  <a:pt x="499491" y="164471"/>
                  <a:pt x="479754" y="182709"/>
                  <a:pt x="540772" y="162370"/>
                </a:cubicBezTo>
                <a:lnTo>
                  <a:pt x="566410" y="153824"/>
                </a:lnTo>
                <a:cubicBezTo>
                  <a:pt x="574956" y="148127"/>
                  <a:pt x="582861" y="141325"/>
                  <a:pt x="592047" y="136732"/>
                </a:cubicBezTo>
                <a:cubicBezTo>
                  <a:pt x="600104" y="132703"/>
                  <a:pt x="609810" y="132562"/>
                  <a:pt x="617685" y="128187"/>
                </a:cubicBezTo>
                <a:cubicBezTo>
                  <a:pt x="635641" y="118211"/>
                  <a:pt x="651868" y="105398"/>
                  <a:pt x="668959" y="94003"/>
                </a:cubicBezTo>
                <a:cubicBezTo>
                  <a:pt x="683949" y="84009"/>
                  <a:pt x="720234" y="76912"/>
                  <a:pt x="720234" y="76912"/>
                </a:cubicBezTo>
                <a:cubicBezTo>
                  <a:pt x="737402" y="65466"/>
                  <a:pt x="760336" y="48645"/>
                  <a:pt x="780055" y="42729"/>
                </a:cubicBezTo>
                <a:cubicBezTo>
                  <a:pt x="796651" y="37750"/>
                  <a:pt x="814415" y="37942"/>
                  <a:pt x="831329" y="34183"/>
                </a:cubicBezTo>
                <a:cubicBezTo>
                  <a:pt x="840123" y="32229"/>
                  <a:pt x="848421" y="28486"/>
                  <a:pt x="856967" y="25637"/>
                </a:cubicBezTo>
                <a:cubicBezTo>
                  <a:pt x="877901" y="11681"/>
                  <a:pt x="889193" y="0"/>
                  <a:pt x="916787" y="0"/>
                </a:cubicBezTo>
                <a:cubicBezTo>
                  <a:pt x="1107665" y="0"/>
                  <a:pt x="1298500" y="5697"/>
                  <a:pt x="1489356" y="8545"/>
                </a:cubicBezTo>
                <a:cubicBezTo>
                  <a:pt x="1547103" y="27795"/>
                  <a:pt x="1490293" y="10949"/>
                  <a:pt x="1600451" y="25637"/>
                </a:cubicBezTo>
                <a:cubicBezTo>
                  <a:pt x="1614849" y="27557"/>
                  <a:pt x="1628853" y="31795"/>
                  <a:pt x="1643180" y="34183"/>
                </a:cubicBezTo>
                <a:cubicBezTo>
                  <a:pt x="1686578" y="41416"/>
                  <a:pt x="1705459" y="41207"/>
                  <a:pt x="1745729" y="51274"/>
                </a:cubicBezTo>
                <a:cubicBezTo>
                  <a:pt x="1754468" y="53459"/>
                  <a:pt x="1762821" y="56971"/>
                  <a:pt x="1771367" y="59820"/>
                </a:cubicBezTo>
                <a:cubicBezTo>
                  <a:pt x="1794017" y="82470"/>
                  <a:pt x="1824483" y="106232"/>
                  <a:pt x="1839733" y="136732"/>
                </a:cubicBezTo>
                <a:cubicBezTo>
                  <a:pt x="1843762" y="144789"/>
                  <a:pt x="1844730" y="154090"/>
                  <a:pt x="1848279" y="162370"/>
                </a:cubicBezTo>
                <a:cubicBezTo>
                  <a:pt x="1853297" y="174079"/>
                  <a:pt x="1860640" y="184725"/>
                  <a:pt x="1865371" y="196553"/>
                </a:cubicBezTo>
                <a:cubicBezTo>
                  <a:pt x="1872062" y="213281"/>
                  <a:pt x="1876765" y="230736"/>
                  <a:pt x="1882462" y="247828"/>
                </a:cubicBezTo>
                <a:cubicBezTo>
                  <a:pt x="1885311" y="256374"/>
                  <a:pt x="1886011" y="265970"/>
                  <a:pt x="1891008" y="273465"/>
                </a:cubicBezTo>
                <a:lnTo>
                  <a:pt x="1908100" y="299103"/>
                </a:lnTo>
                <a:cubicBezTo>
                  <a:pt x="1910948" y="307649"/>
                  <a:pt x="1913097" y="316460"/>
                  <a:pt x="1916645" y="324740"/>
                </a:cubicBezTo>
                <a:cubicBezTo>
                  <a:pt x="1921663" y="336449"/>
                  <a:pt x="1929264" y="346995"/>
                  <a:pt x="1933737" y="358923"/>
                </a:cubicBezTo>
                <a:cubicBezTo>
                  <a:pt x="1937861" y="369920"/>
                  <a:pt x="1938908" y="381856"/>
                  <a:pt x="1942283" y="393106"/>
                </a:cubicBezTo>
                <a:cubicBezTo>
                  <a:pt x="1947460" y="410362"/>
                  <a:pt x="1959374" y="444381"/>
                  <a:pt x="1959374" y="444381"/>
                </a:cubicBezTo>
                <a:cubicBezTo>
                  <a:pt x="1956525" y="501353"/>
                  <a:pt x="1955769" y="558468"/>
                  <a:pt x="1950828" y="615297"/>
                </a:cubicBezTo>
                <a:cubicBezTo>
                  <a:pt x="1950048" y="624271"/>
                  <a:pt x="1947280" y="633439"/>
                  <a:pt x="1942283" y="640934"/>
                </a:cubicBezTo>
                <a:cubicBezTo>
                  <a:pt x="1935579" y="650990"/>
                  <a:pt x="1926701" y="659868"/>
                  <a:pt x="1916645" y="666572"/>
                </a:cubicBezTo>
                <a:cubicBezTo>
                  <a:pt x="1909150" y="671569"/>
                  <a:pt x="1899554" y="672269"/>
                  <a:pt x="1891008" y="675117"/>
                </a:cubicBezTo>
                <a:cubicBezTo>
                  <a:pt x="1873916" y="686512"/>
                  <a:pt x="1859221" y="702806"/>
                  <a:pt x="1839733" y="709301"/>
                </a:cubicBezTo>
                <a:cubicBezTo>
                  <a:pt x="1778250" y="729794"/>
                  <a:pt x="1855045" y="704925"/>
                  <a:pt x="1779913" y="726392"/>
                </a:cubicBezTo>
                <a:cubicBezTo>
                  <a:pt x="1771251" y="728867"/>
                  <a:pt x="1762821" y="732089"/>
                  <a:pt x="1754275" y="734938"/>
                </a:cubicBezTo>
                <a:cubicBezTo>
                  <a:pt x="1737183" y="732089"/>
                  <a:pt x="1718498" y="734141"/>
                  <a:pt x="1703000" y="726392"/>
                </a:cubicBezTo>
                <a:cubicBezTo>
                  <a:pt x="1693814" y="721799"/>
                  <a:pt x="1693929" y="707171"/>
                  <a:pt x="1685909" y="700755"/>
                </a:cubicBezTo>
                <a:cubicBezTo>
                  <a:pt x="1678875" y="695128"/>
                  <a:pt x="1668817" y="695058"/>
                  <a:pt x="1660271" y="692209"/>
                </a:cubicBezTo>
                <a:cubicBezTo>
                  <a:pt x="1651725" y="683663"/>
                  <a:pt x="1644690" y="673276"/>
                  <a:pt x="1634634" y="666572"/>
                </a:cubicBezTo>
                <a:cubicBezTo>
                  <a:pt x="1601073" y="644198"/>
                  <a:pt x="1505370" y="665923"/>
                  <a:pt x="1497901" y="666572"/>
                </a:cubicBezTo>
                <a:cubicBezTo>
                  <a:pt x="1469381" y="669052"/>
                  <a:pt x="1440929" y="672269"/>
                  <a:pt x="1412443" y="675117"/>
                </a:cubicBezTo>
                <a:cubicBezTo>
                  <a:pt x="1336698" y="700366"/>
                  <a:pt x="1379075" y="690219"/>
                  <a:pt x="1284257" y="700755"/>
                </a:cubicBezTo>
                <a:cubicBezTo>
                  <a:pt x="1275711" y="703604"/>
                  <a:pt x="1267358" y="707116"/>
                  <a:pt x="1258619" y="709301"/>
                </a:cubicBezTo>
                <a:cubicBezTo>
                  <a:pt x="1154388" y="735358"/>
                  <a:pt x="1031508" y="723433"/>
                  <a:pt x="933879" y="726392"/>
                </a:cubicBezTo>
                <a:cubicBezTo>
                  <a:pt x="913939" y="729241"/>
                  <a:pt x="893599" y="730053"/>
                  <a:pt x="874058" y="734938"/>
                </a:cubicBezTo>
                <a:cubicBezTo>
                  <a:pt x="874040" y="734942"/>
                  <a:pt x="794303" y="761523"/>
                  <a:pt x="771509" y="769121"/>
                </a:cubicBezTo>
                <a:cubicBezTo>
                  <a:pt x="744350" y="778174"/>
                  <a:pt x="714537" y="774818"/>
                  <a:pt x="686051" y="777667"/>
                </a:cubicBezTo>
                <a:cubicBezTo>
                  <a:pt x="455265" y="755687"/>
                  <a:pt x="566284" y="767208"/>
                  <a:pt x="352765" y="743484"/>
                </a:cubicBezTo>
                <a:lnTo>
                  <a:pt x="275853" y="734938"/>
                </a:lnTo>
                <a:cubicBezTo>
                  <a:pt x="254242" y="729535"/>
                  <a:pt x="236467" y="726020"/>
                  <a:pt x="216032" y="717846"/>
                </a:cubicBezTo>
                <a:cubicBezTo>
                  <a:pt x="210118" y="715481"/>
                  <a:pt x="216032" y="710725"/>
                  <a:pt x="216032" y="70930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743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CAR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762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3908" y="1498362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1600200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6096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981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1447800"/>
            <a:ext cx="457200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53400" y="1447800"/>
            <a:ext cx="228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3400" y="1981200"/>
            <a:ext cx="228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1000" y="2988892"/>
            <a:ext cx="381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2362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400"/>
                </a:solidFill>
              </a:rPr>
              <a:t>WINDOWS</a:t>
            </a:r>
            <a:endParaRPr lang="en-US" sz="5000" b="1" dirty="0">
              <a:solidFill>
                <a:srgbClr val="00B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Scene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detection</a:t>
            </a:r>
          </a:p>
          <a:p>
            <a:endParaRPr lang="en-US" sz="2200" dirty="0" smtClean="0"/>
          </a:p>
          <a:p>
            <a:r>
              <a:rPr lang="en-US" sz="2200" dirty="0" smtClean="0"/>
              <a:t>Segmentation</a:t>
            </a:r>
          </a:p>
          <a:p>
            <a:endParaRPr lang="en-US" sz="22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781" y="1458252"/>
            <a:ext cx="6234090" cy="46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arm detection</a:t>
            </a:r>
            <a:endParaRPr lang="en-US" sz="2200" dirty="0"/>
          </a:p>
        </p:txBody>
      </p:sp>
      <p:pic>
        <p:nvPicPr>
          <p:cNvPr id="41986" name="Picture 2" descr="C:\Users\Devi\Desktop\work\DebPedDet\code\a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hand detection</a:t>
            </a:r>
            <a:endParaRPr lang="en-US" sz="2200" dirty="0"/>
          </a:p>
        </p:txBody>
      </p:sp>
      <p:pic>
        <p:nvPicPr>
          <p:cNvPr id="40962" name="Picture 2" descr="C:\Users\Devi\Desktop\work\DebPedDet\code\ha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leg detection</a:t>
            </a:r>
            <a:endParaRPr lang="en-US" sz="2200" dirty="0"/>
          </a:p>
        </p:txBody>
      </p:sp>
      <p:pic>
        <p:nvPicPr>
          <p:cNvPr id="39938" name="Picture 2" descr="C:\Users\Devi\Desktop\work\DebPedDet\code\l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6252496"/>
            <a:ext cx="7333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Human foot detection</a:t>
            </a:r>
            <a:endParaRPr lang="en-US" sz="2200" dirty="0"/>
          </a:p>
        </p:txBody>
      </p:sp>
      <p:pic>
        <p:nvPicPr>
          <p:cNvPr id="38914" name="Picture 2" descr="C:\Users\Devi\Desktop\work\DebPedDet\code\fo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Patch Dataset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195609" y="2332038"/>
            <a:ext cx="5443531" cy="2762261"/>
            <a:chOff x="1885950" y="3943345"/>
            <a:chExt cx="5443531" cy="276226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3962400"/>
              <a:ext cx="541192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890712" y="3943351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57545" y="3943348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9623" y="3943348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6456" y="3943345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950" y="4876800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2783" y="4876797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14861" y="4876797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81694" y="4876794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950" y="5791206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2783" y="5791203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14861" y="5791203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694" y="5791200"/>
              <a:ext cx="1343025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46215" y="2726749"/>
            <a:ext cx="3223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0.3 million patches</a:t>
            </a:r>
          </a:p>
          <a:p>
            <a:endParaRPr lang="en-US" sz="2400" dirty="0" smtClean="0"/>
          </a:p>
          <a:p>
            <a:r>
              <a:rPr lang="en-US" sz="2400" dirty="0" smtClean="0"/>
              <a:t>10 subjects</a:t>
            </a:r>
          </a:p>
          <a:p>
            <a:endParaRPr lang="en-US" sz="2400" dirty="0" smtClean="0"/>
          </a:p>
          <a:p>
            <a:r>
              <a:rPr lang="en-US" sz="2400" dirty="0" smtClean="0"/>
              <a:t>6 Parts and Root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414" y="5259965"/>
            <a:ext cx="543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Regular, Gray-scale, Normalized-gradient</a:t>
            </a:r>
          </a:p>
          <a:p>
            <a:pPr algn="ctr"/>
            <a:r>
              <a:rPr lang="en-US" dirty="0" smtClean="0"/>
              <a:t>High and Low resolution</a:t>
            </a:r>
          </a:p>
          <a:p>
            <a:pPr algn="ctr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402754" y="6198780"/>
            <a:ext cx="244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Available online!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Parts-based Object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83548" y="1909128"/>
            <a:ext cx="9144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SM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2140348" y="2377232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1148" y="2377232"/>
            <a:ext cx="2590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5440" y="1905000"/>
            <a:ext cx="90830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F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3511948" y="1910556"/>
            <a:ext cx="90830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P</a:t>
            </a: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6240970" y="1905000"/>
            <a:ext cx="9144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NMS</a:t>
            </a:r>
            <a:endParaRPr lang="en-US" sz="2500" dirty="0"/>
          </a:p>
        </p:txBody>
      </p:sp>
      <p:sp>
        <p:nvSpPr>
          <p:cNvPr id="11" name="Right Arrow 10"/>
          <p:cNvSpPr/>
          <p:nvPr/>
        </p:nvSpPr>
        <p:spPr>
          <a:xfrm>
            <a:off x="3149972" y="1954848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00186" y="1971152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79320" y="1954848"/>
            <a:ext cx="286250" cy="274320"/>
          </a:xfrm>
          <a:prstGeom prst="right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0348" y="2775708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49972" y="2775708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11946" y="2775706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00184" y="2775704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83548" y="2775702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79318" y="2775700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0970" y="2775698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40348" y="3010950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9972" y="3010950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11946" y="3010948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00184" y="3010946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83548" y="3010944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9318" y="3010942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0970" y="3010940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40348" y="3246614"/>
            <a:ext cx="100962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49972" y="3246614"/>
            <a:ext cx="361976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11946" y="3246612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00184" y="3246610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83548" y="3246608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9318" y="3246606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40970" y="3246604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40348" y="3482876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49972" y="3482876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11946" y="3482874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184" y="3482872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83548" y="3482870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79318" y="3482868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40970" y="3482866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40348" y="3722824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49972" y="3722824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11946" y="3722822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00184" y="3722820"/>
            <a:ext cx="383364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83548" y="3722818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79318" y="3722816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40970" y="3722814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40348" y="3964416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9972" y="3964416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511946" y="3964414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500184" y="3964412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883548" y="3964410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79318" y="3964408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240970" y="3964406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40348" y="4206430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49972" y="4206430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511946" y="4206428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00184" y="4206426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883548" y="4206424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879318" y="4206422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40970" y="4206420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140348" y="4442692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49972" y="4442692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511946" y="4442690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500184" y="4442688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83548" y="4442686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79318" y="4442684"/>
            <a:ext cx="361650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240970" y="4442682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138268" y="4680420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147892" y="4680420"/>
            <a:ext cx="361976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509866" y="4680418"/>
            <a:ext cx="988238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98104" y="4680416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81468" y="4680414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77238" y="4680412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38890" y="4680410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138268" y="4916682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147892" y="4916682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509866" y="4916680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498104" y="4916678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81468" y="4916676"/>
            <a:ext cx="995772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877238" y="4916674"/>
            <a:ext cx="36165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238890" y="4916672"/>
            <a:ext cx="928580" cy="179102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138268" y="5156630"/>
            <a:ext cx="1009624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147892" y="5156630"/>
            <a:ext cx="361976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509866" y="5156628"/>
            <a:ext cx="988238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98104" y="5156626"/>
            <a:ext cx="383364" cy="1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881468" y="5156624"/>
            <a:ext cx="995772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877238" y="5156622"/>
            <a:ext cx="36165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238890" y="5156620"/>
            <a:ext cx="928580" cy="17910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1714500"/>
            <a:ext cx="6800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/>
          <p:nvPr/>
        </p:nvGrpSpPr>
        <p:grpSpPr>
          <a:xfrm>
            <a:off x="485896" y="5954791"/>
            <a:ext cx="1407636" cy="579120"/>
            <a:chOff x="1530925" y="5924824"/>
            <a:chExt cx="645636" cy="274320"/>
          </a:xfrm>
        </p:grpSpPr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10878" t="33333" r="83683" b="33333"/>
            <a:stretch>
              <a:fillRect/>
            </a:stretch>
          </p:blipFill>
          <p:spPr bwMode="auto">
            <a:xfrm>
              <a:off x="1530925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print"/>
            <a:srcRect r="89122" b="55556"/>
            <a:stretch>
              <a:fillRect/>
            </a:stretch>
          </p:blipFill>
          <p:spPr bwMode="auto">
            <a:xfrm>
              <a:off x="1869909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5" cstate="print"/>
            <a:srcRect l="20226" t="40972" r="75355" b="25694"/>
            <a:stretch>
              <a:fillRect/>
            </a:stretch>
          </p:blipFill>
          <p:spPr bwMode="auto">
            <a:xfrm>
              <a:off x="2039401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6" cstate="print"/>
            <a:srcRect l="25155" t="37500" r="68386" b="23611"/>
            <a:stretch>
              <a:fillRect/>
            </a:stretch>
          </p:blipFill>
          <p:spPr bwMode="auto">
            <a:xfrm>
              <a:off x="1700417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14341" r="51049" b="14083"/>
          <a:stretch/>
        </p:blipFill>
        <p:spPr bwMode="auto">
          <a:xfrm>
            <a:off x="4286541" y="5521564"/>
            <a:ext cx="1676400" cy="119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1171577" y="5143501"/>
            <a:ext cx="940569" cy="769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1893533" y="5143500"/>
            <a:ext cx="922661" cy="769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61657" y="5143500"/>
            <a:ext cx="724886" cy="378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34790"/>
            <a:ext cx="8305800" cy="27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771650"/>
            <a:ext cx="6753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/>
          <p:nvPr/>
        </p:nvGrpSpPr>
        <p:grpSpPr>
          <a:xfrm>
            <a:off x="3733800" y="5410200"/>
            <a:ext cx="2209800" cy="990600"/>
            <a:chOff x="1530925" y="5924824"/>
            <a:chExt cx="645636" cy="274320"/>
          </a:xfrm>
        </p:grpSpPr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10878" t="33333" r="83683" b="33333"/>
            <a:stretch>
              <a:fillRect/>
            </a:stretch>
          </p:blipFill>
          <p:spPr bwMode="auto">
            <a:xfrm>
              <a:off x="1530925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print"/>
            <a:srcRect r="89122" b="55556"/>
            <a:stretch>
              <a:fillRect/>
            </a:stretch>
          </p:blipFill>
          <p:spPr bwMode="auto">
            <a:xfrm>
              <a:off x="1869909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5" cstate="print"/>
            <a:srcRect l="20226" t="40972" r="75355" b="25694"/>
            <a:stretch>
              <a:fillRect/>
            </a:stretch>
          </p:blipFill>
          <p:spPr bwMode="auto">
            <a:xfrm>
              <a:off x="2039401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6" cstate="print"/>
            <a:srcRect l="25155" t="37500" r="68386" b="23611"/>
            <a:stretch>
              <a:fillRect/>
            </a:stretch>
          </p:blipFill>
          <p:spPr bwMode="auto">
            <a:xfrm>
              <a:off x="1700417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(NMS)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150" y="1660525"/>
            <a:ext cx="6991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vi\Desktop\work\DebPedDet\datasets\my_datasets\INRIA\selected\scaled\imageprocessing\regular_highres\crop001504.jpg"/>
          <p:cNvPicPr>
            <a:picLocks noChangeAspect="1" noChangeArrowheads="1"/>
          </p:cNvPicPr>
          <p:nvPr/>
        </p:nvPicPr>
        <p:blipFill rotWithShape="1">
          <a:blip r:embed="rId3" cstate="print"/>
          <a:srcRect t="11597" b="15659"/>
          <a:stretch/>
        </p:blipFill>
        <p:spPr bwMode="auto">
          <a:xfrm>
            <a:off x="466725" y="5699125"/>
            <a:ext cx="1175301" cy="838200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466726" y="5241925"/>
            <a:ext cx="1143000" cy="381000"/>
            <a:chOff x="1531521" y="2572300"/>
            <a:chExt cx="685800" cy="274320"/>
          </a:xfrm>
        </p:grpSpPr>
        <p:pic>
          <p:nvPicPr>
            <p:cNvPr id="7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4" cstate="print"/>
            <a:srcRect r="77778" b="56667"/>
            <a:stretch>
              <a:fillRect/>
            </a:stretch>
          </p:blipFill>
          <p:spPr bwMode="auto">
            <a:xfrm>
              <a:off x="1531521" y="25723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8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5" cstate="print"/>
            <a:srcRect l="44444" t="34000" r="33334" b="32000"/>
            <a:stretch>
              <a:fillRect/>
            </a:stretch>
          </p:blipFill>
          <p:spPr bwMode="auto">
            <a:xfrm>
              <a:off x="1701013" y="25723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9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6" cstate="print"/>
            <a:srcRect l="11111" r="66666" b="54666"/>
            <a:stretch>
              <a:fillRect/>
            </a:stretch>
          </p:blipFill>
          <p:spPr bwMode="auto">
            <a:xfrm>
              <a:off x="1885031" y="2572300"/>
              <a:ext cx="137160" cy="274320"/>
            </a:xfrm>
            <a:prstGeom prst="rect">
              <a:avLst/>
            </a:prstGeom>
            <a:noFill/>
          </p:spPr>
        </p:pic>
        <p:pic>
          <p:nvPicPr>
            <p:cNvPr id="10" name="Picture 2" descr="C:\Users\Devi\Desktop\work\DebPedDet\datasets\my_datasets\INRIA\selected\scaled\imageprocessing\regular_highres\crop001504.jpg"/>
            <p:cNvPicPr>
              <a:picLocks noChangeArrowheads="1"/>
            </p:cNvPicPr>
            <p:nvPr/>
          </p:nvPicPr>
          <p:blipFill>
            <a:blip r:embed="rId5" cstate="print"/>
            <a:srcRect l="33333" t="34000" r="44445" b="32000"/>
            <a:stretch>
              <a:fillRect/>
            </a:stretch>
          </p:blipFill>
          <p:spPr bwMode="auto">
            <a:xfrm>
              <a:off x="2080161" y="2572300"/>
              <a:ext cx="137160" cy="274320"/>
            </a:xfrm>
            <a:prstGeom prst="rect">
              <a:avLst/>
            </a:prstGeom>
            <a:noFill/>
          </p:spPr>
        </p:pic>
      </p:grpSp>
      <p:grpSp>
        <p:nvGrpSpPr>
          <p:cNvPr id="6" name="Group 10"/>
          <p:cNvGrpSpPr/>
          <p:nvPr/>
        </p:nvGrpSpPr>
        <p:grpSpPr>
          <a:xfrm>
            <a:off x="6859967" y="3636470"/>
            <a:ext cx="1066800" cy="381000"/>
            <a:chOff x="1530925" y="5924824"/>
            <a:chExt cx="645636" cy="274320"/>
          </a:xfrm>
        </p:grpSpPr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7" cstate="print"/>
            <a:srcRect l="10878" t="33333" r="83683" b="33333"/>
            <a:stretch>
              <a:fillRect/>
            </a:stretch>
          </p:blipFill>
          <p:spPr bwMode="auto">
            <a:xfrm>
              <a:off x="1530925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8" cstate="print"/>
            <a:srcRect r="89122" b="55556"/>
            <a:stretch>
              <a:fillRect/>
            </a:stretch>
          </p:blipFill>
          <p:spPr bwMode="auto">
            <a:xfrm>
              <a:off x="1869909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rrowheads="1"/>
            </p:cNvPicPr>
            <p:nvPr/>
          </p:nvPicPr>
          <p:blipFill>
            <a:blip r:embed="rId9" cstate="print"/>
            <a:srcRect l="20226" t="40972" r="75355" b="25694"/>
            <a:stretch>
              <a:fillRect/>
            </a:stretch>
          </p:blipFill>
          <p:spPr bwMode="auto">
            <a:xfrm>
              <a:off x="2039401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10" cstate="print"/>
            <a:srcRect l="25155" t="37500" r="68386" b="23611"/>
            <a:stretch>
              <a:fillRect/>
            </a:stretch>
          </p:blipFill>
          <p:spPr bwMode="auto">
            <a:xfrm>
              <a:off x="1700417" y="5924824"/>
              <a:ext cx="1371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 t="14341" r="51049" b="14083"/>
          <a:stretch/>
        </p:blipFill>
        <p:spPr bwMode="auto">
          <a:xfrm>
            <a:off x="6859967" y="4750263"/>
            <a:ext cx="1219200" cy="87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-603353" y="1325563"/>
            <a:ext cx="2733364" cy="530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67409" y="3865604"/>
            <a:ext cx="537338" cy="303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6262088" y="4644046"/>
            <a:ext cx="658420" cy="53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Machine Visual Recognition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98120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Object Recognition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723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Scene Recognition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485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Object Detection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247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Segmentation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4558" y="5009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z="2000" smtClean="0"/>
              <a:pPr/>
              <a:t>4</a:t>
            </a:fld>
            <a:endParaRPr lang="en-US" sz="2000" dirty="0"/>
          </a:p>
        </p:txBody>
      </p:sp>
      <p:grpSp>
        <p:nvGrpSpPr>
          <p:cNvPr id="3" name="Group 18"/>
          <p:cNvGrpSpPr/>
          <p:nvPr/>
        </p:nvGrpSpPr>
        <p:grpSpPr>
          <a:xfrm>
            <a:off x="304800" y="1828800"/>
            <a:ext cx="4114800" cy="3581400"/>
            <a:chOff x="304800" y="1828800"/>
            <a:chExt cx="4114800" cy="3581400"/>
          </a:xfrm>
        </p:grpSpPr>
        <p:sp>
          <p:nvSpPr>
            <p:cNvPr id="18" name="Rectangle 17"/>
            <p:cNvSpPr/>
            <p:nvPr/>
          </p:nvSpPr>
          <p:spPr>
            <a:xfrm>
              <a:off x="3200400" y="2590800"/>
              <a:ext cx="502920" cy="22860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304800" y="1828800"/>
              <a:ext cx="457200" cy="3048000"/>
            </a:xfrm>
            <a:prstGeom prst="rect">
              <a:avLst/>
            </a:prstGeom>
          </p:spPr>
          <p:txBody>
            <a:bodyPr vert="vert270"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dirty="0" smtClean="0"/>
                <a:t>Accuracy</a:t>
              </a:r>
              <a:endParaRPr lang="en-US" sz="25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6800" y="4876800"/>
              <a:ext cx="304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3872" y="4953000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rgbClr val="B40000"/>
                  </a:solidFill>
                </a:rPr>
                <a:t>Machine</a:t>
              </a:r>
              <a:endParaRPr lang="en-US" sz="2500" dirty="0">
                <a:solidFill>
                  <a:srgbClr val="B4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0800" y="4953000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rgbClr val="00B400"/>
                  </a:solidFill>
                </a:rPr>
                <a:t>Human</a:t>
              </a:r>
              <a:endParaRPr lang="en-US" sz="2500" dirty="0">
                <a:solidFill>
                  <a:srgbClr val="00B4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6388" y="3936170"/>
              <a:ext cx="504812" cy="927751"/>
            </a:xfrm>
            <a:prstGeom prst="rect">
              <a:avLst/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2086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Classify 24x24 patches into one of 6 part categories (+background)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Features (F)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65672"/>
            <a:ext cx="716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Context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65300"/>
            <a:ext cx="716280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31" y="1987550"/>
            <a:ext cx="612688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56" y="1993900"/>
            <a:ext cx="615399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61" y="1993900"/>
            <a:ext cx="548033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523"/>
            <a:ext cx="8229600" cy="4611116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each component</a:t>
            </a:r>
          </a:p>
          <a:p>
            <a:r>
              <a:rPr lang="en-US" dirty="0" smtClean="0"/>
              <a:t>Potential of pipeline as a whole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150239"/>
            <a:ext cx="5448300" cy="32004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4706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isolated human models</a:t>
            </a:r>
          </a:p>
          <a:p>
            <a:endParaRPr lang="en-US" dirty="0" smtClean="0"/>
          </a:p>
          <a:p>
            <a:r>
              <a:rPr lang="en-US" dirty="0" smtClean="0"/>
              <a:t>Visualizing high-dimensional data</a:t>
            </a:r>
          </a:p>
          <a:p>
            <a:endParaRPr lang="en-US" dirty="0" smtClean="0"/>
          </a:p>
          <a:p>
            <a:r>
              <a:rPr lang="en-US" dirty="0" smtClean="0"/>
              <a:t>Invoking natural visual pathways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9336" r="92166" b="12937"/>
          <a:stretch>
            <a:fillRect/>
          </a:stretch>
        </p:blipFill>
        <p:spPr bwMode="auto">
          <a:xfrm>
            <a:off x="651931" y="5211763"/>
            <a:ext cx="9727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77" r="93884" b="83565"/>
          <a:stretch>
            <a:fillRect/>
          </a:stretch>
        </p:blipFill>
        <p:spPr bwMode="auto">
          <a:xfrm>
            <a:off x="2023533" y="5211763"/>
            <a:ext cx="3405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28" y="5211763"/>
            <a:ext cx="4854872" cy="9144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9616" y="6126163"/>
            <a:ext cx="170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[</a:t>
            </a:r>
            <a:r>
              <a:rPr lang="en-US" dirty="0" err="1" smtClean="0"/>
              <a:t>Chernoff</a:t>
            </a:r>
            <a:r>
              <a:rPr lang="en-US" dirty="0" smtClean="0"/>
              <a:t>, 1973]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0400" y="2590800"/>
            <a:ext cx="502920" cy="22860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304800" y="1828800"/>
            <a:ext cx="457200" cy="3048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/>
              <a:t>Accuracy</a:t>
            </a:r>
            <a:endParaRPr lang="en-US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3872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88" y="3936170"/>
            <a:ext cx="504812" cy="9277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90700" y="32385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1938867"/>
            <a:ext cx="4953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Humans are a working system!</a:t>
            </a:r>
          </a:p>
          <a:p>
            <a:pPr lvl="1"/>
            <a:r>
              <a:rPr lang="en-US" sz="28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Interactive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Figure our brains out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Label training data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Design algorithms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Debug our systems!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0400" y="2590800"/>
            <a:ext cx="502920" cy="22860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11" name="TextBox 1"/>
          <p:cNvSpPr txBox="1"/>
          <p:nvPr/>
        </p:nvSpPr>
        <p:spPr>
          <a:xfrm>
            <a:off x="304800" y="1828800"/>
            <a:ext cx="457200" cy="3048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/>
              <a:t>Accuracy</a:t>
            </a:r>
            <a:endParaRPr lang="en-US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3872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88" y="3936170"/>
            <a:ext cx="504812" cy="9277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90700" y="32385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1938867"/>
            <a:ext cx="495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Complex systems: lot of progress</a:t>
            </a:r>
          </a:p>
          <a:p>
            <a:endParaRPr lang="en-US" sz="2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 Where do we head next?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Machine Visual Recognition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988" y="5899150"/>
            <a:ext cx="81248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00B400"/>
                </a:solidFill>
              </a:rPr>
              <a:t>Human-Debugging</a:t>
            </a:r>
            <a:endParaRPr lang="en-US" sz="4200" b="1" dirty="0">
              <a:solidFill>
                <a:srgbClr val="00B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2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722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575"/>
            <a:ext cx="8229600" cy="4638640"/>
          </a:xfrm>
        </p:spPr>
        <p:txBody>
          <a:bodyPr>
            <a:normAutofit/>
          </a:bodyPr>
          <a:lstStyle/>
          <a:p>
            <a:r>
              <a:rPr lang="en-US" dirty="0" smtClean="0"/>
              <a:t>Weakest Link in Person Detection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endParaRPr lang="en-US" dirty="0" smtClean="0"/>
          </a:p>
          <a:p>
            <a:r>
              <a:rPr lang="en-US" dirty="0" smtClean="0"/>
              <a:t>Conclude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Challenging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come a long way…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3279"/>
            <a:ext cx="2938463" cy="311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50851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5410200"/>
            <a:ext cx="339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Fischler</a:t>
            </a:r>
            <a:r>
              <a:rPr lang="en-US" sz="1600" dirty="0" smtClean="0"/>
              <a:t> and </a:t>
            </a:r>
            <a:r>
              <a:rPr lang="en-US" sz="1600" dirty="0" err="1" smtClean="0"/>
              <a:t>Elschlager</a:t>
            </a:r>
            <a:r>
              <a:rPr lang="en-US" sz="1600" dirty="0" smtClean="0"/>
              <a:t>, 1973</a:t>
            </a:r>
            <a:endParaRPr lang="en-US" sz="1600" dirty="0"/>
          </a:p>
        </p:txBody>
      </p:sp>
      <p:pic>
        <p:nvPicPr>
          <p:cNvPr id="10" name="Picture 9" descr="C:\papers\10BmvcFast\other\resImages\ChnFtrs-disp\set00\V000\I000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6262" t="27884" r="48699" b="11876"/>
          <a:stretch/>
        </p:blipFill>
        <p:spPr bwMode="auto">
          <a:xfrm>
            <a:off x="5334000" y="1897125"/>
            <a:ext cx="3207321" cy="36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557947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Dollar et al., BMVC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a long way to go…</a:t>
            </a:r>
            <a:endParaRPr lang="en-US" dirty="0"/>
          </a:p>
        </p:txBody>
      </p:sp>
      <p:pic>
        <p:nvPicPr>
          <p:cNvPr id="4" name="Picture 3" descr="C:\papers\10BmvcFast\other\resImages\ChnFtrs-disp\set00\V000\I0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937" t="15479" r="11738" b="13636"/>
          <a:stretch/>
        </p:blipFill>
        <p:spPr bwMode="auto">
          <a:xfrm>
            <a:off x="1442049" y="1676400"/>
            <a:ext cx="6254151" cy="431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449" y="598960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Dollar et al., BMVC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619</Words>
  <Application>Microsoft Macintosh PowerPoint</Application>
  <PresentationFormat>On-screen Show (4:3)</PresentationFormat>
  <Paragraphs>244</Paragraphs>
  <Slides>50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Human-Debugging of Person Detection</vt:lpstr>
      <vt:lpstr>Computer Vision: Visual Recognition</vt:lpstr>
      <vt:lpstr>Computer Vision: Visual Recognition</vt:lpstr>
      <vt:lpstr>State of Machine Visual Recognition</vt:lpstr>
      <vt:lpstr>State of Machine Visual Recognition</vt:lpstr>
      <vt:lpstr>Outline</vt:lpstr>
      <vt:lpstr>Person Detection</vt:lpstr>
      <vt:lpstr>We’ve come a long way…</vt:lpstr>
      <vt:lpstr>Still a long way to go…</vt:lpstr>
      <vt:lpstr>Slide 10</vt:lpstr>
      <vt:lpstr>Slide 11</vt:lpstr>
      <vt:lpstr>Person Detection System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Human-Debugging</vt:lpstr>
      <vt:lpstr>Part Patch Dataset</vt:lpstr>
      <vt:lpstr>Part Patch Dataset</vt:lpstr>
      <vt:lpstr>Part Patch Dataset</vt:lpstr>
      <vt:lpstr>Part Patch Dataset</vt:lpstr>
      <vt:lpstr>Part Patch Dataset</vt:lpstr>
      <vt:lpstr>Part Patch Dataset</vt:lpstr>
      <vt:lpstr>Part Patch Dataset</vt:lpstr>
      <vt:lpstr>Part Patch Dataset</vt:lpstr>
      <vt:lpstr>Part Patch Dataset</vt:lpstr>
      <vt:lpstr>Parts-based Object Detectors</vt:lpstr>
      <vt:lpstr>Results (P)</vt:lpstr>
      <vt:lpstr>Part Visualizations</vt:lpstr>
      <vt:lpstr>Results (SM)</vt:lpstr>
      <vt:lpstr>Results (NMS)</vt:lpstr>
      <vt:lpstr>Results</vt:lpstr>
      <vt:lpstr>Effect of Features (F)</vt:lpstr>
      <vt:lpstr>Effect of Context</vt:lpstr>
      <vt:lpstr>Sources of Error</vt:lpstr>
      <vt:lpstr>Sources of Error</vt:lpstr>
      <vt:lpstr>Sources of Error</vt:lpstr>
      <vt:lpstr>Human-Debugging</vt:lpstr>
      <vt:lpstr>Challenges</vt:lpstr>
      <vt:lpstr>Challenges</vt:lpstr>
      <vt:lpstr>Conclusion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 Parikh</dc:creator>
  <cp:lastModifiedBy>Devi Parikh</cp:lastModifiedBy>
  <cp:revision>27</cp:revision>
  <dcterms:created xsi:type="dcterms:W3CDTF">2012-01-12T20:00:43Z</dcterms:created>
  <dcterms:modified xsi:type="dcterms:W3CDTF">2012-01-12T20:03:05Z</dcterms:modified>
</cp:coreProperties>
</file>